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447" r:id="rId2"/>
    <p:sldId id="538" r:id="rId3"/>
    <p:sldId id="551" r:id="rId4"/>
    <p:sldId id="552" r:id="rId5"/>
    <p:sldId id="540" r:id="rId6"/>
    <p:sldId id="493" r:id="rId7"/>
  </p:sldIdLst>
  <p:sldSz cx="9144000" cy="6858000" type="screen4x3"/>
  <p:notesSz cx="7099300" cy="10234613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 MacAuley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58FF"/>
    <a:srgbClr val="FF0000"/>
    <a:srgbClr val="5DAD41"/>
    <a:srgbClr val="6AD0D8"/>
    <a:srgbClr val="9A425B"/>
    <a:srgbClr val="703042"/>
    <a:srgbClr val="31B3BD"/>
    <a:srgbClr val="DDDDDD"/>
  </p:clrMru>
  <p:extLst>
    <p:ext uri="{E76CE94A-603C-4142-B9EB-6D1370010A27}">
      <p14:discardImageEditData xmlns:p14="http://schemas.microsoft.com/office/powerpoint/2010/main" xmlns="" xmlns:mv="urn:schemas-microsoft-com:mac:vml" xmlns:mc="http://schemas.openxmlformats.org/markup-compatibility/2006" val="0"/>
    </p:ext>
    <p:ext uri="{D31A062A-798A-4329-ABDD-BBA856620510}">
      <p14:defaultImageDpi xmlns:p14="http://schemas.microsoft.com/office/powerpoint/2010/main" xmlns="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1" autoAdjust="0"/>
    <p:restoredTop sz="95331" autoAdjust="0"/>
  </p:normalViewPr>
  <p:slideViewPr>
    <p:cSldViewPr>
      <p:cViewPr varScale="1">
        <p:scale>
          <a:sx n="85" d="100"/>
          <a:sy n="85" d="100"/>
        </p:scale>
        <p:origin x="-840" y="-72"/>
      </p:cViewPr>
      <p:guideLst>
        <p:guide orient="horz"/>
        <p:guide pos="22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59" tIns="49479" rIns="98959" bIns="49479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 altLang="ja-JP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7" y="3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59" tIns="49479" rIns="98959" bIns="49479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ja-JP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722885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59" tIns="49479" rIns="98959" bIns="49479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 altLang="ja-JP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7" y="9722885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59" tIns="49479" rIns="98959" bIns="49479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33D29E7A-0766-A942-B672-27F8D29DD4B6}" type="slidenum">
              <a:rPr lang="en-US" altLang="ja-JP"/>
              <a:pPr/>
              <a:t>&lt;#&gt;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71555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59" tIns="49479" rIns="98959" bIns="49479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3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59" tIns="49479" rIns="98959" bIns="49479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ja-JP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7" y="4861442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59" tIns="49479" rIns="98959" bIns="49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722885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59" tIns="49479" rIns="98959" bIns="49479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 altLang="ja-JP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5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59" tIns="49479" rIns="98959" bIns="49479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E92AFA64-A76D-9C49-B38A-2066043BAC97}" type="slidenum">
              <a:rPr lang="en-US" altLang="ja-JP"/>
              <a:pPr/>
              <a:t>&lt;#&gt;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5758918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E3AB7E-FE3D-FA4A-AD14-918E793BC2DC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976E72-D201-7D44-BDBC-9EE2CAC40C0D}" type="datetime1">
              <a:rPr lang="en-CA" altLang="ja-JP" smtClean="0"/>
              <a:pPr/>
              <a:t>06/02/2013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B00607-A82F-184E-8B41-FBE9D4E8F079}" type="slidenum">
              <a:rPr lang="ja-JP" altLang="en-US"/>
              <a:pPr/>
              <a:t>&lt;#&gt;</a:t>
            </a:fld>
            <a:endParaRPr lang="ja-JP" altLang="en-US"/>
          </a:p>
        </p:txBody>
      </p:sp>
      <p:sp>
        <p:nvSpPr>
          <p:cNvPr id="7" name="Rectangle 12"/>
          <p:cNvSpPr txBox="1">
            <a:spLocks noChangeArrowheads="1"/>
          </p:cNvSpPr>
          <p:nvPr userDrawn="1"/>
        </p:nvSpPr>
        <p:spPr bwMode="auto">
          <a:xfrm>
            <a:off x="1447800" y="27432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+mj-lt"/>
                <a:ea typeface="+mj-ea"/>
                <a:cs typeface="ＭＳ Ｐゴシック" pitchFamily="1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9pPr>
          </a:lstStyle>
          <a:p>
            <a:r>
              <a:rPr kumimoji="1" lang="en-US" altLang="ja-JP" dirty="0" smtClean="0">
                <a:solidFill>
                  <a:prstClr val="black"/>
                </a:solidFill>
                <a:latin typeface="Calibri"/>
                <a:ea typeface="ＭＳ Ｐゴシック"/>
              </a:rPr>
              <a:t>Click to edit Master title style</a:t>
            </a:r>
            <a:endParaRPr kumimoji="1" lang="en-US" altLang="ja-JP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 userDrawn="1"/>
        </p:nvSpPr>
        <p:spPr bwMode="auto">
          <a:xfrm>
            <a:off x="1524000" y="3657600"/>
            <a:ext cx="7620000" cy="533400"/>
          </a:xfrm>
          <a:prstGeom prst="rect">
            <a:avLst/>
          </a:prstGeom>
          <a:solidFill>
            <a:srgbClr val="5DAD4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ＭＳ Ｐゴシック" pitchFamily="1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mtClean="0">
                <a:solidFill>
                  <a:prstClr val="white"/>
                </a:solidFill>
                <a:latin typeface="Calibri"/>
                <a:ea typeface="ＭＳ Ｐゴシック"/>
              </a:rPr>
              <a:t>Click to edit Master subtitle style</a:t>
            </a:r>
            <a:endParaRPr kumimoji="1" lang="en-US" altLang="ja-JP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990600" y="6477000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ja-JP" sz="600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t>© 2007 Open Grid Forum</a:t>
            </a:r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6893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DD3D84-7D4E-3F4F-B21A-783DC8B43423}" type="datetime1">
              <a:rPr lang="en-CA" altLang="ja-JP" smtClean="0"/>
              <a:pPr/>
              <a:t>06/02/2013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FFFC26-1A9F-4046-AA39-5E41219842CE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56244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428913-E750-4A41-90C3-581EDD324003}" type="datetime1">
              <a:rPr lang="en-CA" altLang="ja-JP" smtClean="0"/>
              <a:pPr/>
              <a:t>06/02/2013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389B5E-688B-BD43-A91E-C6EF142B67E3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73538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1447800" y="2743200"/>
            <a:ext cx="76962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altLang="ja-JP"/>
              <a:t>Click to edit Master title style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24000" y="3657600"/>
            <a:ext cx="7620000" cy="533400"/>
          </a:xfrm>
          <a:solidFill>
            <a:srgbClr val="5DAD41"/>
          </a:solidFill>
        </p:spPr>
        <p:txBody>
          <a:bodyPr/>
          <a:lstStyle>
            <a:lvl1pPr marL="0" indent="0">
              <a:buFont typeface="Times" pitchFamily="1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Click to edit Master subtitle style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990600" y="6477000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ja-JP" sz="600"/>
              <a:t>© 2007 Open Grid Forum</a:t>
            </a:r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22982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6D7901-24BD-C743-8826-8447EB88E1A8}" type="datetime1">
              <a:rPr lang="en-CA" altLang="ja-JP" smtClean="0"/>
              <a:pPr/>
              <a:t>06/02/2013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1AF8C-7A12-5B48-97B4-B02E92ED6DFA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3287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54D85B-AEEA-A84D-ADBB-74A64FC8298B}" type="datetime1">
              <a:rPr lang="en-CA" altLang="ja-JP" smtClean="0"/>
              <a:pPr/>
              <a:t>06/02/2013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45315-1C11-D547-93C5-A2D505F6D283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49327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3E8096-2FD4-3D4E-AEDE-3B2D5947EED9}" type="datetime1">
              <a:rPr lang="en-CA" altLang="ja-JP" smtClean="0"/>
              <a:pPr/>
              <a:t>06/02/2013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9FA7C1-7D52-A040-873E-E9DD258CD189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425066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7E0A61-9ED5-A749-8DEC-707CD068D32A}" type="datetime1">
              <a:rPr lang="en-CA" altLang="ja-JP" smtClean="0"/>
              <a:pPr/>
              <a:t>06/02/2013</a:t>
            </a:fld>
            <a:endParaRPr lang="ja-JP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B7B7F-5BD4-E24D-B3A1-CCA660298FEF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200828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F103A0-9535-6F43-BFF4-5B1686FEEFB3}" type="datetime1">
              <a:rPr lang="en-CA" altLang="ja-JP" smtClean="0"/>
              <a:pPr/>
              <a:t>06/02/2013</a:t>
            </a:fld>
            <a:endParaRPr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1B073-6666-854C-8743-0370E2E4A5F8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322517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1E68A-4193-2845-BC3B-2D7FAD9A1A2E}" type="datetime1">
              <a:rPr lang="en-CA" altLang="ja-JP" smtClean="0"/>
              <a:pPr/>
              <a:t>06/02/2013</a:t>
            </a:fld>
            <a:endParaRPr lang="ja-JP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DECC60-3DD3-AE49-BAB4-19F5E93B8770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35173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A53DC0-0467-D142-B3C4-CC5D2A5BDA74}" type="datetime1">
              <a:rPr lang="en-CA" altLang="ja-JP" smtClean="0"/>
              <a:pPr/>
              <a:t>06/02/2013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D74341-0AF1-AB45-9ECF-F13C01DC443D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401195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ABCD52-78F3-E946-B930-DE2813A8F2D1}" type="datetime1">
              <a:rPr lang="en-CA" altLang="ja-JP" smtClean="0"/>
              <a:pPr/>
              <a:t>06/02/2013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31803F-66FA-D742-92AA-E1AD18A13C9E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92343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ja-JP"/>
              <a:t>Click to edit Master title style</a:t>
            </a:r>
            <a:endParaRPr lang="en-US" altLang="ja-JP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ja-JP"/>
              <a:t>Click to edit Master text styles</a:t>
            </a:r>
          </a:p>
          <a:p>
            <a:pPr lvl="1"/>
            <a:r>
              <a:rPr lang="en-CA" altLang="ja-JP"/>
              <a:t>Second level</a:t>
            </a:r>
          </a:p>
          <a:p>
            <a:pPr lvl="2"/>
            <a:r>
              <a:rPr lang="en-CA" altLang="ja-JP"/>
              <a:t>Third level</a:t>
            </a:r>
          </a:p>
          <a:p>
            <a:pPr lvl="3"/>
            <a:r>
              <a:rPr lang="en-CA" altLang="ja-JP"/>
              <a:t>Fourth level</a:t>
            </a:r>
          </a:p>
          <a:p>
            <a:pPr lvl="4"/>
            <a:r>
              <a:rPr lang="en-CA" altLang="ja-JP"/>
              <a:t>Fifth level</a:t>
            </a: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algn="l" eaLnBrk="1" hangingPunct="1"/>
            <a:fld id="{9974FE8D-2691-4D40-865B-45A47111ACDC}" type="datetime1">
              <a:rPr kumimoji="1" lang="en-CA" altLang="ja-JP" smtClean="0">
                <a:ea typeface="ＭＳ Ｐゴシック" charset="0"/>
                <a:cs typeface="ＭＳ Ｐゴシック" charset="0"/>
              </a:rPr>
              <a:pPr algn="l" eaLnBrk="1" hangingPunct="1"/>
              <a:t>06/02/2013</a:t>
            </a:fld>
            <a:endParaRPr kumimoji="1" lang="ja-JP" altLang="en-US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eaLnBrk="1" hangingPunct="1"/>
            <a:r>
              <a:rPr kumimoji="1" lang="en-US" altLang="ja-JP" smtClean="0">
                <a:ea typeface="ＭＳ Ｐゴシック" charset="0"/>
                <a:cs typeface="ＭＳ Ｐゴシック" charset="0"/>
              </a:rPr>
              <a:t>3</a:t>
            </a:r>
            <a:endParaRPr kumimoji="1" lang="ja-JP" altLang="en-US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eaLnBrk="1" hangingPunct="1"/>
            <a:fld id="{E932428F-0593-CA49-A6D1-4FA0CCDBFD97}" type="slidenum">
              <a:rPr kumimoji="1" lang="ja-JP" altLang="en-US" smtClean="0">
                <a:ea typeface="ＭＳ Ｐゴシック" charset="0"/>
                <a:cs typeface="ＭＳ Ｐゴシック" charset="0"/>
              </a:rPr>
              <a:pPr eaLnBrk="1" hangingPunct="1"/>
              <a:t>&lt;#&gt;</a:t>
            </a:fld>
            <a:endParaRPr kumimoji="1" lang="ja-JP" altLang="en-US" smtClean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47561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ＭＳ Ｐゴシック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ＭＳ Ｐゴシック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2133600"/>
            <a:ext cx="7696200" cy="1143000"/>
          </a:xfrm>
        </p:spPr>
        <p:txBody>
          <a:bodyPr/>
          <a:lstStyle/>
          <a:p>
            <a:pPr algn="l"/>
            <a:r>
              <a:rPr lang="en-US" altLang="ja-JP" sz="3900" dirty="0" smtClean="0"/>
              <a:t>NSI </a:t>
            </a:r>
            <a:r>
              <a:rPr lang="en-US" altLang="ja-JP" sz="3900" dirty="0" smtClean="0"/>
              <a:t>Message handling and delivery</a:t>
            </a:r>
            <a:endParaRPr lang="en-US" altLang="ja-JP" sz="2400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2400" dirty="0" smtClean="0"/>
              <a:t>Feb. 6, 2013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263726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950769" y="1196752"/>
            <a:ext cx="2160240" cy="12416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950769" y="2636912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294585" y="4653136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3462937" y="4653136"/>
            <a:ext cx="2304256" cy="20882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4687073" y="6309320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942657" y="5805264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sp>
        <p:nvSpPr>
          <p:cNvPr id="25" name="角丸四角形 24"/>
          <p:cNvSpPr/>
          <p:nvPr/>
        </p:nvSpPr>
        <p:spPr>
          <a:xfrm>
            <a:off x="2492010" y="1675164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uRA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2480721" y="3189114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687073" y="5949280"/>
            <a:ext cx="86409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uPA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657" y="5445224"/>
            <a:ext cx="86409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uPA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4004721" y="5319894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>
            <a:stCxn id="25" idx="2"/>
            <a:endCxn id="26" idx="0"/>
          </p:cNvCxnSpPr>
          <p:nvPr/>
        </p:nvCxnSpPr>
        <p:spPr>
          <a:xfrm flipH="1">
            <a:off x="2984777" y="2107212"/>
            <a:ext cx="11289" cy="10819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6" idx="2"/>
            <a:endCxn id="29" idx="0"/>
          </p:cNvCxnSpPr>
          <p:nvPr/>
        </p:nvCxnSpPr>
        <p:spPr>
          <a:xfrm flipH="1">
            <a:off x="1374705" y="3621162"/>
            <a:ext cx="1610072" cy="18240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6" idx="2"/>
            <a:endCxn id="30" idx="0"/>
          </p:cNvCxnSpPr>
          <p:nvPr/>
        </p:nvCxnSpPr>
        <p:spPr>
          <a:xfrm>
            <a:off x="2984777" y="3621162"/>
            <a:ext cx="1524000" cy="16987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H="1">
            <a:off x="4004721" y="5766048"/>
            <a:ext cx="504056" cy="10919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コンテンツ プレースホルダ 31"/>
          <p:cNvSpPr txBox="1">
            <a:spLocks/>
          </p:cNvSpPr>
          <p:nvPr/>
        </p:nvSpPr>
        <p:spPr>
          <a:xfrm>
            <a:off x="457200" y="44624"/>
            <a:ext cx="8229600" cy="858487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2800" noProof="0" dirty="0" smtClean="0">
                <a:cs typeface="+mn-cs"/>
              </a:rPr>
              <a:t>NSA: </a:t>
            </a:r>
            <a:r>
              <a:rPr lang="en-US" altLang="ja-JP" sz="2800" noProof="0" dirty="0" err="1" smtClean="0">
                <a:cs typeface="+mn-cs"/>
              </a:rPr>
              <a:t>uRA</a:t>
            </a:r>
            <a:r>
              <a:rPr lang="en-US" altLang="ja-JP" sz="2800" noProof="0" dirty="0" smtClean="0">
                <a:cs typeface="+mn-cs"/>
              </a:rPr>
              <a:t>, Aggregator and </a:t>
            </a:r>
            <a:r>
              <a:rPr lang="en-US" altLang="ja-JP" sz="2800" noProof="0" dirty="0" err="1" smtClean="0">
                <a:cs typeface="+mn-cs"/>
              </a:rPr>
              <a:t>uPA</a:t>
            </a:r>
            <a:endParaRPr lang="en-US" altLang="ja-JP" sz="2800" noProof="0" dirty="0" smtClean="0"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2800" dirty="0" smtClean="0">
                <a:cs typeface="+mn-cs"/>
              </a:rPr>
              <a:t>	</a:t>
            </a:r>
            <a:endParaRPr lang="en-US" altLang="ja-JP" sz="2800" noProof="0" dirty="0" smtClean="0"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5" name="直線コネクタ 44"/>
          <p:cNvCxnSpPr>
            <a:endCxn id="28" idx="0"/>
          </p:cNvCxnSpPr>
          <p:nvPr/>
        </p:nvCxnSpPr>
        <p:spPr>
          <a:xfrm>
            <a:off x="4508777" y="5766048"/>
            <a:ext cx="610344" cy="183232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endCxn id="26" idx="3"/>
          </p:cNvCxnSpPr>
          <p:nvPr/>
        </p:nvCxnSpPr>
        <p:spPr>
          <a:xfrm flipH="1">
            <a:off x="3488833" y="1916790"/>
            <a:ext cx="2883416" cy="14883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2" idx="1"/>
            <a:endCxn id="29" idx="3"/>
          </p:cNvCxnSpPr>
          <p:nvPr/>
        </p:nvCxnSpPr>
        <p:spPr>
          <a:xfrm flipH="1">
            <a:off x="1806753" y="4185380"/>
            <a:ext cx="4637506" cy="147586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H="1">
            <a:off x="4860041" y="1916790"/>
            <a:ext cx="1512208" cy="3312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2" idx="1"/>
          </p:cNvCxnSpPr>
          <p:nvPr/>
        </p:nvCxnSpPr>
        <p:spPr>
          <a:xfrm flipH="1">
            <a:off x="5463825" y="4185380"/>
            <a:ext cx="980434" cy="17864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4259" y="3140960"/>
            <a:ext cx="2315535" cy="208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19850" y="548600"/>
            <a:ext cx="2292297" cy="230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MTL and its API</a:t>
            </a:r>
            <a:endParaRPr kumimoji="1" lang="ja-JP" altLang="en-US" dirty="0"/>
          </a:p>
        </p:txBody>
      </p:sp>
      <p:sp>
        <p:nvSpPr>
          <p:cNvPr id="2" name="スライド番号プレースホル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CC60-3DD3-AE49-BAB4-19F5E93B8770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23410" y="2132820"/>
            <a:ext cx="2880400" cy="144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NSI stack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23410" y="3573020"/>
            <a:ext cx="2880400" cy="720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Message Transport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Layer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323410" y="2852920"/>
            <a:ext cx="2880400" cy="720100"/>
          </a:xfrm>
          <a:prstGeom prst="roundRect">
            <a:avLst>
              <a:gd name="adj" fmla="val 337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Message Handler</a:t>
            </a:r>
            <a:endParaRPr kumimoji="1" lang="ja-JP" altLang="en-US" dirty="0"/>
          </a:p>
        </p:txBody>
      </p:sp>
      <p:sp>
        <p:nvSpPr>
          <p:cNvPr id="9" name="下矢印 8"/>
          <p:cNvSpPr/>
          <p:nvPr/>
        </p:nvSpPr>
        <p:spPr>
          <a:xfrm>
            <a:off x="1403560" y="3429000"/>
            <a:ext cx="288040" cy="2880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/>
          <p:cNvSpPr/>
          <p:nvPr/>
        </p:nvSpPr>
        <p:spPr>
          <a:xfrm flipV="1">
            <a:off x="1691600" y="3356990"/>
            <a:ext cx="288040" cy="2880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51900" y="1844780"/>
            <a:ext cx="503410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kumimoji="1" lang="en-US" altLang="ja-JP" sz="2000" dirty="0" smtClean="0"/>
              <a:t> Message Handler is a part of NSI stack, and uses MTL to send/receive messages</a:t>
            </a:r>
          </a:p>
          <a:p>
            <a:pPr algn="l">
              <a:buFont typeface="Arial" pitchFamily="34" charset="0"/>
              <a:buChar char="•"/>
            </a:pPr>
            <a:r>
              <a:rPr kumimoji="1" lang="en-US" altLang="ja-JP" sz="2000" dirty="0" smtClean="0"/>
              <a:t> MTL API (for MH) includes:</a:t>
            </a:r>
          </a:p>
          <a:p>
            <a:pPr lvl="1" algn="l">
              <a:buFont typeface="Arial" pitchFamily="34" charset="0"/>
              <a:buChar char="•"/>
            </a:pPr>
            <a:r>
              <a:rPr kumimoji="1" lang="en-US" altLang="ja-JP" sz="2000" dirty="0" smtClean="0"/>
              <a:t> </a:t>
            </a:r>
            <a:r>
              <a:rPr kumimoji="1" lang="en-US" altLang="ja-JP" sz="2000" dirty="0" smtClean="0"/>
              <a:t>send: blocks until </a:t>
            </a:r>
            <a:r>
              <a:rPr kumimoji="1" lang="en-US" altLang="ja-JP" sz="2000" dirty="0" err="1" smtClean="0"/>
              <a:t>ack</a:t>
            </a:r>
            <a:r>
              <a:rPr kumimoji="1" lang="en-US" altLang="ja-JP" sz="2000" dirty="0" smtClean="0"/>
              <a:t> is returned by destination MTL, or timeout happens. Timeout value is implementation dependent</a:t>
            </a:r>
          </a:p>
          <a:p>
            <a:pPr lvl="2" algn="l">
              <a:buFont typeface="Arial" pitchFamily="34" charset="0"/>
              <a:buChar char="•"/>
            </a:pPr>
            <a:r>
              <a:rPr kumimoji="1" lang="en-US" altLang="ja-JP" sz="2000" dirty="0" smtClean="0"/>
              <a:t>MTL may re-try transmitting a message. </a:t>
            </a:r>
            <a:r>
              <a:rPr kumimoji="1" lang="en-US" altLang="ja-JP" sz="2000" dirty="0" err="1" smtClean="0"/>
              <a:t>Ack</a:t>
            </a:r>
            <a:r>
              <a:rPr kumimoji="1" lang="en-US" altLang="ja-JP" sz="2000" dirty="0" smtClean="0"/>
              <a:t> means the message is delivered “at least once”</a:t>
            </a:r>
          </a:p>
          <a:p>
            <a:pPr lvl="1" algn="l">
              <a:buFont typeface="Arial" pitchFamily="34" charset="0"/>
              <a:buChar char="•"/>
            </a:pPr>
            <a:r>
              <a:rPr kumimoji="1" lang="en-US" altLang="ja-JP" sz="2000" dirty="0" smtClean="0"/>
              <a:t>r</a:t>
            </a:r>
            <a:r>
              <a:rPr kumimoji="1" lang="en-US" altLang="ja-JP" sz="2000" dirty="0" smtClean="0"/>
              <a:t>eceive: a thread in MH is invoked when a message is received</a:t>
            </a:r>
          </a:p>
          <a:p>
            <a:pPr lvl="1" algn="l">
              <a:buFont typeface="Arial" pitchFamily="34" charset="0"/>
              <a:buChar char="•"/>
            </a:pPr>
            <a:endParaRPr kumimoji="1" lang="ja-JP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02"/>
          </a:xfrm>
        </p:spPr>
        <p:txBody>
          <a:bodyPr/>
          <a:lstStyle/>
          <a:p>
            <a:r>
              <a:rPr kumimoji="1" lang="en-US" altLang="ja-JP" dirty="0" smtClean="0"/>
              <a:t>Message </a:t>
            </a:r>
            <a:r>
              <a:rPr kumimoji="1" lang="en-US" altLang="ja-JP" dirty="0" err="1" smtClean="0"/>
              <a:t>ack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/>
              <a:t>reply and timeouts</a:t>
            </a:r>
            <a:endParaRPr kumimoji="1" lang="ja-JP" altLang="en-US" dirty="0" smtClean="0"/>
          </a:p>
        </p:txBody>
      </p:sp>
      <p:sp>
        <p:nvSpPr>
          <p:cNvPr id="53" name="コンテンツ プレースホルダ 52"/>
          <p:cNvSpPr>
            <a:spLocks noGrp="1"/>
          </p:cNvSpPr>
          <p:nvPr>
            <p:ph sz="half" idx="2"/>
          </p:nvPr>
        </p:nvSpPr>
        <p:spPr>
          <a:xfrm>
            <a:off x="4648200" y="1999467"/>
            <a:ext cx="4038600" cy="4525963"/>
          </a:xfrm>
        </p:spPr>
        <p:txBody>
          <a:bodyPr/>
          <a:lstStyle/>
          <a:p>
            <a:r>
              <a:rPr kumimoji="1" lang="en-US" altLang="ja-JP" dirty="0" err="1" smtClean="0"/>
              <a:t>Ack</a:t>
            </a:r>
            <a:r>
              <a:rPr kumimoji="1" lang="en-US" altLang="ja-JP" dirty="0" smtClean="0"/>
              <a:t> is sent by MTL for each message</a:t>
            </a:r>
          </a:p>
          <a:p>
            <a:pPr lvl="1"/>
            <a:r>
              <a:rPr kumimoji="1" lang="en-US" altLang="ja-JP" dirty="0" smtClean="0"/>
              <a:t>If </a:t>
            </a:r>
            <a:r>
              <a:rPr kumimoji="1" lang="en-US" altLang="ja-JP" dirty="0" err="1" smtClean="0"/>
              <a:t>ack</a:t>
            </a:r>
            <a:r>
              <a:rPr kumimoji="1" lang="en-US" altLang="ja-JP" dirty="0" smtClean="0"/>
              <a:t> is not returned in a certain period of time, MTL timeout occurs</a:t>
            </a:r>
          </a:p>
          <a:p>
            <a:r>
              <a:rPr kumimoji="1" lang="en-US" altLang="ja-JP" dirty="0" smtClean="0"/>
              <a:t>Reply is sent by MH and </a:t>
            </a:r>
            <a:r>
              <a:rPr kumimoji="1" lang="en-US" altLang="ja-JP" dirty="0" smtClean="0"/>
              <a:t>is either </a:t>
            </a:r>
            <a:r>
              <a:rPr kumimoji="1" lang="en-US" altLang="ja-JP" dirty="0" smtClean="0"/>
              <a:t>confirm, fail or </a:t>
            </a:r>
            <a:r>
              <a:rPr kumimoji="1" lang="en-US" altLang="ja-JP" dirty="0" err="1" smtClean="0"/>
              <a:t>not_applicable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MH can timeout if expected reply is not received from a child</a:t>
            </a:r>
          </a:p>
        </p:txBody>
      </p:sp>
      <p:sp>
        <p:nvSpPr>
          <p:cNvPr id="37895" name="テキスト ボックス 17"/>
          <p:cNvSpPr txBox="1">
            <a:spLocks noChangeArrowheads="1"/>
          </p:cNvSpPr>
          <p:nvPr/>
        </p:nvSpPr>
        <p:spPr bwMode="auto">
          <a:xfrm>
            <a:off x="827480" y="2230125"/>
            <a:ext cx="8691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ja-JP" sz="1600" dirty="0" smtClean="0"/>
              <a:t>request</a:t>
            </a:r>
            <a:endParaRPr kumimoji="1" lang="ja-JP" altLang="en-US" sz="1600" dirty="0"/>
          </a:p>
        </p:txBody>
      </p:sp>
      <p:cxnSp>
        <p:nvCxnSpPr>
          <p:cNvPr id="37899" name="直線矢印コネクタ 8"/>
          <p:cNvCxnSpPr>
            <a:cxnSpLocks noChangeShapeType="1"/>
          </p:cNvCxnSpPr>
          <p:nvPr/>
        </p:nvCxnSpPr>
        <p:spPr bwMode="auto">
          <a:xfrm rot="5400000">
            <a:off x="-252515" y="4246250"/>
            <a:ext cx="40322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7900" name="直線矢印コネクタ 9"/>
          <p:cNvCxnSpPr>
            <a:cxnSpLocks noChangeShapeType="1"/>
          </p:cNvCxnSpPr>
          <p:nvPr/>
        </p:nvCxnSpPr>
        <p:spPr bwMode="auto">
          <a:xfrm flipH="1">
            <a:off x="755470" y="2230125"/>
            <a:ext cx="805" cy="33475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7911" name="テキスト ボックス 24"/>
          <p:cNvSpPr txBox="1">
            <a:spLocks noChangeArrowheads="1"/>
          </p:cNvSpPr>
          <p:nvPr/>
        </p:nvSpPr>
        <p:spPr bwMode="auto">
          <a:xfrm>
            <a:off x="960405" y="3688022"/>
            <a:ext cx="6286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ja-JP" sz="1600" dirty="0" smtClean="0"/>
              <a:t>r</a:t>
            </a:r>
            <a:r>
              <a:rPr kumimoji="1" lang="en-US" altLang="ja-JP" sz="1600" dirty="0" smtClean="0"/>
              <a:t>eply</a:t>
            </a:r>
            <a:endParaRPr kumimoji="1" lang="ja-JP" altLang="en-US" sz="1600" dirty="0"/>
          </a:p>
        </p:txBody>
      </p:sp>
      <p:sp>
        <p:nvSpPr>
          <p:cNvPr id="44" name="テキスト ボックス 24"/>
          <p:cNvSpPr txBox="1">
            <a:spLocks noChangeArrowheads="1"/>
          </p:cNvSpPr>
          <p:nvPr/>
        </p:nvSpPr>
        <p:spPr bwMode="auto">
          <a:xfrm>
            <a:off x="1022115" y="5826826"/>
            <a:ext cx="5036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ja-JP" sz="1600" dirty="0" err="1" smtClean="0"/>
              <a:t>ack</a:t>
            </a:r>
            <a:endParaRPr kumimoji="1" lang="ja-JP" altLang="en-US" sz="1600" dirty="0"/>
          </a:p>
        </p:txBody>
      </p:sp>
      <p:cxnSp>
        <p:nvCxnSpPr>
          <p:cNvPr id="37896" name="直線矢印コネクタ 18"/>
          <p:cNvCxnSpPr>
            <a:cxnSpLocks noChangeShapeType="1"/>
          </p:cNvCxnSpPr>
          <p:nvPr/>
        </p:nvCxnSpPr>
        <p:spPr bwMode="auto">
          <a:xfrm>
            <a:off x="755960" y="2517463"/>
            <a:ext cx="997989" cy="809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7901" name="直線矢印コネクタ 20"/>
          <p:cNvCxnSpPr>
            <a:cxnSpLocks noChangeShapeType="1"/>
          </p:cNvCxnSpPr>
          <p:nvPr/>
        </p:nvCxnSpPr>
        <p:spPr bwMode="auto">
          <a:xfrm rot="10800000" flipV="1">
            <a:off x="755960" y="3111370"/>
            <a:ext cx="997989" cy="101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7910" name="直線矢印コネクタ 20"/>
          <p:cNvCxnSpPr>
            <a:cxnSpLocks noChangeShapeType="1"/>
          </p:cNvCxnSpPr>
          <p:nvPr/>
        </p:nvCxnSpPr>
        <p:spPr bwMode="auto">
          <a:xfrm flipH="1">
            <a:off x="755960" y="4002581"/>
            <a:ext cx="1007444" cy="16801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" name="直線矢印コネクタ 20"/>
          <p:cNvCxnSpPr>
            <a:cxnSpLocks noChangeShapeType="1"/>
          </p:cNvCxnSpPr>
          <p:nvPr/>
        </p:nvCxnSpPr>
        <p:spPr bwMode="auto">
          <a:xfrm flipH="1">
            <a:off x="773888" y="5661310"/>
            <a:ext cx="1007444" cy="16801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6" name="テキスト ボックス 24"/>
          <p:cNvSpPr txBox="1">
            <a:spLocks noChangeArrowheads="1"/>
          </p:cNvSpPr>
          <p:nvPr/>
        </p:nvSpPr>
        <p:spPr bwMode="auto">
          <a:xfrm>
            <a:off x="683460" y="5373270"/>
            <a:ext cx="11977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ja-JP" sz="1600" dirty="0" smtClean="0"/>
              <a:t>Notification</a:t>
            </a:r>
            <a:endParaRPr kumimoji="1" lang="ja-JP" altLang="en-US" sz="1600" dirty="0"/>
          </a:p>
        </p:txBody>
      </p:sp>
      <p:sp>
        <p:nvSpPr>
          <p:cNvPr id="51" name="テキスト ボックス 24"/>
          <p:cNvSpPr txBox="1">
            <a:spLocks noChangeArrowheads="1"/>
          </p:cNvSpPr>
          <p:nvPr/>
        </p:nvSpPr>
        <p:spPr bwMode="auto">
          <a:xfrm>
            <a:off x="934508" y="2780910"/>
            <a:ext cx="7216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ja-JP" sz="1600" dirty="0" smtClean="0"/>
              <a:t>return</a:t>
            </a:r>
            <a:endParaRPr kumimoji="1" lang="ja-JP" altLang="en-US" sz="1600" dirty="0"/>
          </a:p>
        </p:txBody>
      </p:sp>
      <p:cxnSp>
        <p:nvCxnSpPr>
          <p:cNvPr id="38" name="直線矢印コネクタ 18"/>
          <p:cNvCxnSpPr>
            <a:cxnSpLocks noChangeShapeType="1"/>
          </p:cNvCxnSpPr>
          <p:nvPr/>
        </p:nvCxnSpPr>
        <p:spPr bwMode="auto">
          <a:xfrm>
            <a:off x="1764100" y="2711997"/>
            <a:ext cx="997989" cy="809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2" name="直線矢印コネクタ 18"/>
          <p:cNvCxnSpPr>
            <a:cxnSpLocks noChangeShapeType="1"/>
          </p:cNvCxnSpPr>
          <p:nvPr/>
        </p:nvCxnSpPr>
        <p:spPr bwMode="auto">
          <a:xfrm>
            <a:off x="1764100" y="3882114"/>
            <a:ext cx="1007650" cy="1444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5" name="直線矢印コネクタ 20"/>
          <p:cNvCxnSpPr>
            <a:cxnSpLocks noChangeShapeType="1"/>
          </p:cNvCxnSpPr>
          <p:nvPr/>
        </p:nvCxnSpPr>
        <p:spPr bwMode="auto">
          <a:xfrm rot="10800000" flipV="1">
            <a:off x="1764100" y="2831424"/>
            <a:ext cx="997989" cy="101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6" name="直線矢印コネクタ 20"/>
          <p:cNvCxnSpPr>
            <a:cxnSpLocks noChangeShapeType="1"/>
          </p:cNvCxnSpPr>
          <p:nvPr/>
        </p:nvCxnSpPr>
        <p:spPr bwMode="auto">
          <a:xfrm flipH="1">
            <a:off x="1764100" y="3666526"/>
            <a:ext cx="1007444" cy="16801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7" name="直線矢印コネクタ 18"/>
          <p:cNvCxnSpPr>
            <a:cxnSpLocks noChangeShapeType="1"/>
          </p:cNvCxnSpPr>
          <p:nvPr/>
        </p:nvCxnSpPr>
        <p:spPr bwMode="auto">
          <a:xfrm>
            <a:off x="1763610" y="5639372"/>
            <a:ext cx="1007650" cy="1444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8" name="直線矢印コネクタ 20"/>
          <p:cNvCxnSpPr>
            <a:cxnSpLocks noChangeShapeType="1"/>
          </p:cNvCxnSpPr>
          <p:nvPr/>
        </p:nvCxnSpPr>
        <p:spPr bwMode="auto">
          <a:xfrm flipH="1">
            <a:off x="1763610" y="5423784"/>
            <a:ext cx="1007444" cy="16801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9" name="直線矢印コネクタ 8"/>
          <p:cNvCxnSpPr>
            <a:cxnSpLocks noChangeShapeType="1"/>
          </p:cNvCxnSpPr>
          <p:nvPr/>
        </p:nvCxnSpPr>
        <p:spPr bwMode="auto">
          <a:xfrm rot="5400000">
            <a:off x="755624" y="4292965"/>
            <a:ext cx="40322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0" name="テキスト ボックス 24"/>
          <p:cNvSpPr txBox="1">
            <a:spLocks noChangeArrowheads="1"/>
          </p:cNvSpPr>
          <p:nvPr/>
        </p:nvSpPr>
        <p:spPr bwMode="auto">
          <a:xfrm>
            <a:off x="1979640" y="2924930"/>
            <a:ext cx="5036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ja-JP" sz="1600" dirty="0" err="1" smtClean="0"/>
              <a:t>ack</a:t>
            </a:r>
            <a:endParaRPr kumimoji="1" lang="ja-JP" altLang="en-US" sz="1600" dirty="0"/>
          </a:p>
        </p:txBody>
      </p:sp>
      <p:sp>
        <p:nvSpPr>
          <p:cNvPr id="61" name="テキスト ボックス 24"/>
          <p:cNvSpPr txBox="1">
            <a:spLocks noChangeArrowheads="1"/>
          </p:cNvSpPr>
          <p:nvPr/>
        </p:nvSpPr>
        <p:spPr bwMode="auto">
          <a:xfrm>
            <a:off x="1723161" y="2420860"/>
            <a:ext cx="10166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ja-JP" sz="1600" dirty="0" smtClean="0"/>
              <a:t>message</a:t>
            </a:r>
            <a:endParaRPr kumimoji="1" lang="ja-JP" altLang="en-US" sz="1600" dirty="0"/>
          </a:p>
        </p:txBody>
      </p:sp>
      <p:sp>
        <p:nvSpPr>
          <p:cNvPr id="62" name="テキスト ボックス 24"/>
          <p:cNvSpPr txBox="1">
            <a:spLocks noChangeArrowheads="1"/>
          </p:cNvSpPr>
          <p:nvPr/>
        </p:nvSpPr>
        <p:spPr bwMode="auto">
          <a:xfrm>
            <a:off x="2011604" y="3882556"/>
            <a:ext cx="5036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ja-JP" sz="1600" dirty="0" err="1" smtClean="0"/>
              <a:t>ack</a:t>
            </a:r>
            <a:endParaRPr kumimoji="1" lang="ja-JP" altLang="en-US" sz="1600" dirty="0"/>
          </a:p>
        </p:txBody>
      </p:sp>
      <p:sp>
        <p:nvSpPr>
          <p:cNvPr id="63" name="テキスト ボックス 24"/>
          <p:cNvSpPr txBox="1">
            <a:spLocks noChangeArrowheads="1"/>
          </p:cNvSpPr>
          <p:nvPr/>
        </p:nvSpPr>
        <p:spPr bwMode="auto">
          <a:xfrm>
            <a:off x="1755125" y="3378486"/>
            <a:ext cx="10166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ja-JP" sz="1600" dirty="0" smtClean="0"/>
              <a:t>message</a:t>
            </a:r>
            <a:endParaRPr kumimoji="1" lang="ja-JP" altLang="en-US" sz="1600" dirty="0"/>
          </a:p>
        </p:txBody>
      </p:sp>
      <p:sp>
        <p:nvSpPr>
          <p:cNvPr id="64" name="テキスト ボックス 24"/>
          <p:cNvSpPr txBox="1">
            <a:spLocks noChangeArrowheads="1"/>
          </p:cNvSpPr>
          <p:nvPr/>
        </p:nvSpPr>
        <p:spPr bwMode="auto">
          <a:xfrm>
            <a:off x="2043568" y="5661310"/>
            <a:ext cx="5036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ja-JP" sz="1600" dirty="0" err="1" smtClean="0"/>
              <a:t>ack</a:t>
            </a:r>
            <a:endParaRPr kumimoji="1" lang="ja-JP" altLang="en-US" sz="1600" dirty="0"/>
          </a:p>
        </p:txBody>
      </p:sp>
      <p:sp>
        <p:nvSpPr>
          <p:cNvPr id="65" name="テキスト ボックス 24"/>
          <p:cNvSpPr txBox="1">
            <a:spLocks noChangeArrowheads="1"/>
          </p:cNvSpPr>
          <p:nvPr/>
        </p:nvSpPr>
        <p:spPr bwMode="auto">
          <a:xfrm>
            <a:off x="1787089" y="5157240"/>
            <a:ext cx="10166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ja-JP" sz="1600" dirty="0" smtClean="0"/>
              <a:t>message</a:t>
            </a:r>
            <a:endParaRPr kumimoji="1" lang="ja-JP" altLang="en-US" sz="1600" dirty="0"/>
          </a:p>
        </p:txBody>
      </p:sp>
      <p:sp>
        <p:nvSpPr>
          <p:cNvPr id="67" name="テキスト ボックス 17"/>
          <p:cNvSpPr txBox="1">
            <a:spLocks noChangeArrowheads="1"/>
          </p:cNvSpPr>
          <p:nvPr/>
        </p:nvSpPr>
        <p:spPr bwMode="auto">
          <a:xfrm>
            <a:off x="2853421" y="2556630"/>
            <a:ext cx="8691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ja-JP" sz="1600" dirty="0" smtClean="0"/>
              <a:t>request</a:t>
            </a:r>
            <a:endParaRPr kumimoji="1" lang="ja-JP" altLang="en-US" sz="1600" dirty="0"/>
          </a:p>
        </p:txBody>
      </p:sp>
      <p:cxnSp>
        <p:nvCxnSpPr>
          <p:cNvPr id="68" name="直線矢印コネクタ 18"/>
          <p:cNvCxnSpPr>
            <a:cxnSpLocks noChangeShapeType="1"/>
          </p:cNvCxnSpPr>
          <p:nvPr/>
        </p:nvCxnSpPr>
        <p:spPr bwMode="auto">
          <a:xfrm>
            <a:off x="2781901" y="2843968"/>
            <a:ext cx="997989" cy="809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9" name="テキスト ボックス 24"/>
          <p:cNvSpPr txBox="1">
            <a:spLocks noChangeArrowheads="1"/>
          </p:cNvSpPr>
          <p:nvPr/>
        </p:nvSpPr>
        <p:spPr bwMode="auto">
          <a:xfrm>
            <a:off x="2976891" y="3162456"/>
            <a:ext cx="6286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ja-JP" sz="1600" dirty="0" smtClean="0"/>
              <a:t>r</a:t>
            </a:r>
            <a:r>
              <a:rPr kumimoji="1" lang="en-US" altLang="ja-JP" sz="1600" dirty="0" smtClean="0"/>
              <a:t>eply</a:t>
            </a:r>
            <a:endParaRPr kumimoji="1" lang="ja-JP" altLang="en-US" sz="1600" dirty="0"/>
          </a:p>
        </p:txBody>
      </p:sp>
      <p:cxnSp>
        <p:nvCxnSpPr>
          <p:cNvPr id="70" name="直線矢印コネクタ 20"/>
          <p:cNvCxnSpPr>
            <a:cxnSpLocks noChangeShapeType="1"/>
          </p:cNvCxnSpPr>
          <p:nvPr/>
        </p:nvCxnSpPr>
        <p:spPr bwMode="auto">
          <a:xfrm flipH="1">
            <a:off x="2772446" y="3405005"/>
            <a:ext cx="1007444" cy="16801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" name="直線矢印コネクタ 18"/>
          <p:cNvCxnSpPr>
            <a:cxnSpLocks noChangeShapeType="1"/>
          </p:cNvCxnSpPr>
          <p:nvPr/>
        </p:nvCxnSpPr>
        <p:spPr bwMode="auto">
          <a:xfrm>
            <a:off x="2771750" y="4140148"/>
            <a:ext cx="997989" cy="809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2" name="テキスト ボックス 24"/>
          <p:cNvSpPr txBox="1">
            <a:spLocks noChangeArrowheads="1"/>
          </p:cNvSpPr>
          <p:nvPr/>
        </p:nvSpPr>
        <p:spPr bwMode="auto">
          <a:xfrm>
            <a:off x="2914198" y="3810546"/>
            <a:ext cx="7216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ja-JP" sz="1600" dirty="0" smtClean="0"/>
              <a:t>return</a:t>
            </a:r>
            <a:endParaRPr kumimoji="1" lang="ja-JP" altLang="en-US" sz="1600" dirty="0"/>
          </a:p>
        </p:txBody>
      </p:sp>
      <p:sp>
        <p:nvSpPr>
          <p:cNvPr id="73" name="テキスト ボックス 24"/>
          <p:cNvSpPr txBox="1">
            <a:spLocks noChangeArrowheads="1"/>
          </p:cNvSpPr>
          <p:nvPr/>
        </p:nvSpPr>
        <p:spPr bwMode="auto">
          <a:xfrm>
            <a:off x="2929392" y="5970846"/>
            <a:ext cx="7216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ja-JP" sz="1600" dirty="0" smtClean="0"/>
              <a:t>return</a:t>
            </a:r>
            <a:endParaRPr kumimoji="1" lang="ja-JP" altLang="en-US" sz="1600" dirty="0"/>
          </a:p>
        </p:txBody>
      </p:sp>
      <p:cxnSp>
        <p:nvCxnSpPr>
          <p:cNvPr id="74" name="直線矢印コネクタ 18"/>
          <p:cNvCxnSpPr>
            <a:cxnSpLocks noChangeShapeType="1"/>
          </p:cNvCxnSpPr>
          <p:nvPr/>
        </p:nvCxnSpPr>
        <p:spPr bwMode="auto">
          <a:xfrm>
            <a:off x="2771750" y="5898394"/>
            <a:ext cx="1007650" cy="1444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5" name="直線矢印コネクタ 20"/>
          <p:cNvCxnSpPr>
            <a:cxnSpLocks noChangeShapeType="1"/>
          </p:cNvCxnSpPr>
          <p:nvPr/>
        </p:nvCxnSpPr>
        <p:spPr bwMode="auto">
          <a:xfrm flipH="1">
            <a:off x="2771750" y="5106726"/>
            <a:ext cx="1007444" cy="16801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6" name="テキスト ボックス 24"/>
          <p:cNvSpPr txBox="1">
            <a:spLocks noChangeArrowheads="1"/>
          </p:cNvSpPr>
          <p:nvPr/>
        </p:nvSpPr>
        <p:spPr bwMode="auto">
          <a:xfrm>
            <a:off x="2627730" y="4797190"/>
            <a:ext cx="12881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dirty="0" smtClean="0"/>
              <a:t>n</a:t>
            </a:r>
            <a:r>
              <a:rPr kumimoji="1" lang="en-US" altLang="ja-JP" sz="1600" dirty="0" smtClean="0"/>
              <a:t>otification</a:t>
            </a:r>
            <a:endParaRPr kumimoji="1" lang="ja-JP" altLang="en-US" sz="1600" dirty="0"/>
          </a:p>
        </p:txBody>
      </p:sp>
      <p:cxnSp>
        <p:nvCxnSpPr>
          <p:cNvPr id="78" name="直線矢印コネクタ 9"/>
          <p:cNvCxnSpPr>
            <a:cxnSpLocks noChangeShapeType="1"/>
          </p:cNvCxnSpPr>
          <p:nvPr/>
        </p:nvCxnSpPr>
        <p:spPr bwMode="auto">
          <a:xfrm flipH="1">
            <a:off x="755470" y="3238265"/>
            <a:ext cx="806" cy="62279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9" name="直線矢印コネクタ 9"/>
          <p:cNvCxnSpPr>
            <a:cxnSpLocks noChangeShapeType="1"/>
          </p:cNvCxnSpPr>
          <p:nvPr/>
        </p:nvCxnSpPr>
        <p:spPr bwMode="auto">
          <a:xfrm flipH="1">
            <a:off x="755470" y="4174395"/>
            <a:ext cx="806" cy="76681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0" name="直線矢印コネクタ 9"/>
          <p:cNvCxnSpPr>
            <a:cxnSpLocks noChangeShapeType="1"/>
          </p:cNvCxnSpPr>
          <p:nvPr/>
        </p:nvCxnSpPr>
        <p:spPr bwMode="auto">
          <a:xfrm flipH="1">
            <a:off x="755470" y="5830625"/>
            <a:ext cx="805" cy="33475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3" name="直線矢印コネクタ 9"/>
          <p:cNvCxnSpPr>
            <a:cxnSpLocks noChangeShapeType="1"/>
          </p:cNvCxnSpPr>
          <p:nvPr/>
        </p:nvCxnSpPr>
        <p:spPr bwMode="auto">
          <a:xfrm flipH="1">
            <a:off x="3779890" y="2924930"/>
            <a:ext cx="806" cy="50407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4" name="直線矢印コネクタ 9"/>
          <p:cNvCxnSpPr>
            <a:cxnSpLocks noChangeShapeType="1"/>
          </p:cNvCxnSpPr>
          <p:nvPr/>
        </p:nvCxnSpPr>
        <p:spPr bwMode="auto">
          <a:xfrm flipH="1">
            <a:off x="3779890" y="4221110"/>
            <a:ext cx="806" cy="360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5" name="直線矢印コネクタ 9"/>
          <p:cNvCxnSpPr>
            <a:cxnSpLocks noChangeShapeType="1"/>
          </p:cNvCxnSpPr>
          <p:nvPr/>
        </p:nvCxnSpPr>
        <p:spPr bwMode="auto">
          <a:xfrm flipH="1">
            <a:off x="3779890" y="4869200"/>
            <a:ext cx="806" cy="28804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6" name="直線矢印コネクタ 9"/>
          <p:cNvCxnSpPr>
            <a:cxnSpLocks noChangeShapeType="1"/>
          </p:cNvCxnSpPr>
          <p:nvPr/>
        </p:nvCxnSpPr>
        <p:spPr bwMode="auto">
          <a:xfrm flipH="1">
            <a:off x="3779890" y="6021360"/>
            <a:ext cx="806" cy="33475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5" name="テキスト ボックス 24"/>
          <p:cNvSpPr txBox="1">
            <a:spLocks noChangeArrowheads="1"/>
          </p:cNvSpPr>
          <p:nvPr/>
        </p:nvSpPr>
        <p:spPr bwMode="auto">
          <a:xfrm>
            <a:off x="467430" y="1916790"/>
            <a:ext cx="5036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ja-JP" sz="1600" dirty="0" smtClean="0"/>
              <a:t>MH</a:t>
            </a:r>
            <a:endParaRPr kumimoji="1" lang="ja-JP" altLang="en-US" sz="1600" dirty="0"/>
          </a:p>
        </p:txBody>
      </p:sp>
      <p:sp>
        <p:nvSpPr>
          <p:cNvPr id="96" name="テキスト ボックス 24"/>
          <p:cNvSpPr txBox="1">
            <a:spLocks noChangeArrowheads="1"/>
          </p:cNvSpPr>
          <p:nvPr/>
        </p:nvSpPr>
        <p:spPr bwMode="auto">
          <a:xfrm>
            <a:off x="1475570" y="1916790"/>
            <a:ext cx="5950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ja-JP" sz="1600" dirty="0" smtClean="0"/>
              <a:t>MTL</a:t>
            </a:r>
            <a:endParaRPr kumimoji="1" lang="ja-JP" altLang="en-US" sz="1600" dirty="0"/>
          </a:p>
        </p:txBody>
      </p:sp>
      <p:sp>
        <p:nvSpPr>
          <p:cNvPr id="97" name="テキスト ボックス 24"/>
          <p:cNvSpPr txBox="1">
            <a:spLocks noChangeArrowheads="1"/>
          </p:cNvSpPr>
          <p:nvPr/>
        </p:nvSpPr>
        <p:spPr bwMode="auto">
          <a:xfrm>
            <a:off x="2483710" y="1916790"/>
            <a:ext cx="5950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ja-JP" sz="1600" dirty="0" smtClean="0"/>
              <a:t>MTL</a:t>
            </a:r>
            <a:endParaRPr kumimoji="1" lang="ja-JP" altLang="en-US" sz="1600" dirty="0"/>
          </a:p>
        </p:txBody>
      </p:sp>
      <p:sp>
        <p:nvSpPr>
          <p:cNvPr id="98" name="テキスト ボックス 24"/>
          <p:cNvSpPr txBox="1">
            <a:spLocks noChangeArrowheads="1"/>
          </p:cNvSpPr>
          <p:nvPr/>
        </p:nvSpPr>
        <p:spPr bwMode="auto">
          <a:xfrm>
            <a:off x="3491850" y="1916790"/>
            <a:ext cx="5036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ja-JP" sz="1600" dirty="0" smtClean="0"/>
              <a:t>MH</a:t>
            </a:r>
            <a:endParaRPr kumimoji="1" lang="ja-JP" altLang="en-US" sz="1600" dirty="0"/>
          </a:p>
        </p:txBody>
      </p:sp>
      <p:sp>
        <p:nvSpPr>
          <p:cNvPr id="99" name="角丸四角形 98"/>
          <p:cNvSpPr/>
          <p:nvPr/>
        </p:nvSpPr>
        <p:spPr>
          <a:xfrm>
            <a:off x="539440" y="1772770"/>
            <a:ext cx="1368190" cy="48966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893" name="テキスト ボックス 4"/>
          <p:cNvSpPr txBox="1">
            <a:spLocks noChangeArrowheads="1"/>
          </p:cNvSpPr>
          <p:nvPr/>
        </p:nvSpPr>
        <p:spPr bwMode="auto">
          <a:xfrm>
            <a:off x="683460" y="1556740"/>
            <a:ext cx="1130300" cy="339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 sz="1600" dirty="0"/>
              <a:t>Requester</a:t>
            </a:r>
            <a:endParaRPr kumimoji="1" lang="ja-JP" altLang="en-US" sz="1600" dirty="0"/>
          </a:p>
        </p:txBody>
      </p:sp>
      <p:sp>
        <p:nvSpPr>
          <p:cNvPr id="100" name="角丸四角形 99"/>
          <p:cNvSpPr/>
          <p:nvPr/>
        </p:nvSpPr>
        <p:spPr>
          <a:xfrm>
            <a:off x="2627730" y="1772770"/>
            <a:ext cx="1368190" cy="48966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6"/>
          <p:cNvSpPr txBox="1">
            <a:spLocks noChangeArrowheads="1"/>
          </p:cNvSpPr>
          <p:nvPr/>
        </p:nvSpPr>
        <p:spPr bwMode="auto">
          <a:xfrm>
            <a:off x="2843760" y="1556740"/>
            <a:ext cx="947695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 sz="1600" dirty="0" smtClean="0"/>
              <a:t>Provider</a:t>
            </a:r>
            <a:endParaRPr kumimoji="1" lang="ja-JP" altLang="en-US" sz="1600" dirty="0"/>
          </a:p>
        </p:txBody>
      </p:sp>
      <p:sp>
        <p:nvSpPr>
          <p:cNvPr id="101" name="テキスト ボックス 17"/>
          <p:cNvSpPr txBox="1">
            <a:spLocks noChangeArrowheads="1"/>
          </p:cNvSpPr>
          <p:nvPr/>
        </p:nvSpPr>
        <p:spPr bwMode="auto">
          <a:xfrm>
            <a:off x="251400" y="2564880"/>
            <a:ext cx="8899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ja-JP" sz="1600" dirty="0" smtClean="0"/>
              <a:t>t</a:t>
            </a:r>
            <a:r>
              <a:rPr kumimoji="1" lang="en-US" altLang="ja-JP" sz="1600" dirty="0" smtClean="0"/>
              <a:t>hread</a:t>
            </a:r>
          </a:p>
          <a:p>
            <a:pPr algn="ctr"/>
            <a:r>
              <a:rPr kumimoji="1" lang="en-US" altLang="ja-JP" sz="1600" dirty="0" smtClean="0"/>
              <a:t>blocked</a:t>
            </a:r>
            <a:endParaRPr kumimoji="1" lang="ja-JP" altLang="en-US" sz="1600" dirty="0"/>
          </a:p>
        </p:txBody>
      </p:sp>
      <p:sp>
        <p:nvSpPr>
          <p:cNvPr id="102" name="テキスト ボックス 17"/>
          <p:cNvSpPr txBox="1">
            <a:spLocks noChangeArrowheads="1"/>
          </p:cNvSpPr>
          <p:nvPr/>
        </p:nvSpPr>
        <p:spPr bwMode="auto">
          <a:xfrm>
            <a:off x="3347830" y="3429000"/>
            <a:ext cx="8899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ja-JP" sz="1600" dirty="0" smtClean="0"/>
              <a:t>t</a:t>
            </a:r>
            <a:r>
              <a:rPr kumimoji="1" lang="en-US" altLang="ja-JP" sz="1600" dirty="0" smtClean="0"/>
              <a:t>hread</a:t>
            </a:r>
          </a:p>
          <a:p>
            <a:pPr algn="ctr"/>
            <a:r>
              <a:rPr kumimoji="1" lang="en-US" altLang="ja-JP" sz="1600" dirty="0" smtClean="0"/>
              <a:t>blocked</a:t>
            </a:r>
            <a:endParaRPr kumimoji="1" lang="ja-JP" altLang="en-US" sz="1600" dirty="0"/>
          </a:p>
        </p:txBody>
      </p:sp>
      <p:sp>
        <p:nvSpPr>
          <p:cNvPr id="103" name="テキスト ボックス 17"/>
          <p:cNvSpPr txBox="1">
            <a:spLocks noChangeArrowheads="1"/>
          </p:cNvSpPr>
          <p:nvPr/>
        </p:nvSpPr>
        <p:spPr bwMode="auto">
          <a:xfrm>
            <a:off x="3347830" y="5229250"/>
            <a:ext cx="8899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ja-JP" sz="1600" dirty="0" smtClean="0"/>
              <a:t>t</a:t>
            </a:r>
            <a:r>
              <a:rPr kumimoji="1" lang="en-US" altLang="ja-JP" sz="1600" dirty="0" smtClean="0"/>
              <a:t>hread</a:t>
            </a:r>
          </a:p>
          <a:p>
            <a:pPr algn="ctr"/>
            <a:r>
              <a:rPr kumimoji="1" lang="en-US" altLang="ja-JP" sz="1600" dirty="0" smtClean="0"/>
              <a:t>blocked</a:t>
            </a:r>
            <a:endParaRPr kumimoji="1" lang="ja-JP" altLang="en-US" sz="1600" dirty="0"/>
          </a:p>
        </p:txBody>
      </p:sp>
      <p:sp>
        <p:nvSpPr>
          <p:cNvPr id="104" name="円/楕円 103"/>
          <p:cNvSpPr/>
          <p:nvPr/>
        </p:nvSpPr>
        <p:spPr>
          <a:xfrm>
            <a:off x="4644010" y="1196690"/>
            <a:ext cx="288040" cy="28804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円/楕円 104"/>
          <p:cNvSpPr/>
          <p:nvPr/>
        </p:nvSpPr>
        <p:spPr>
          <a:xfrm>
            <a:off x="4644010" y="1628750"/>
            <a:ext cx="288040" cy="288040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円/楕円 105"/>
          <p:cNvSpPr/>
          <p:nvPr/>
        </p:nvSpPr>
        <p:spPr>
          <a:xfrm>
            <a:off x="611450" y="3789050"/>
            <a:ext cx="288040" cy="28804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円/楕円 106"/>
          <p:cNvSpPr/>
          <p:nvPr/>
        </p:nvSpPr>
        <p:spPr>
          <a:xfrm>
            <a:off x="1619590" y="2708900"/>
            <a:ext cx="288040" cy="288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円/楕円 107"/>
          <p:cNvSpPr/>
          <p:nvPr/>
        </p:nvSpPr>
        <p:spPr>
          <a:xfrm>
            <a:off x="2627730" y="3717040"/>
            <a:ext cx="288040" cy="288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円/楕円 108"/>
          <p:cNvSpPr/>
          <p:nvPr/>
        </p:nvSpPr>
        <p:spPr>
          <a:xfrm>
            <a:off x="2627730" y="5445280"/>
            <a:ext cx="288040" cy="288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5004060" y="1124680"/>
            <a:ext cx="322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 smtClean="0"/>
              <a:t>: MTL timeout may happen</a:t>
            </a:r>
            <a:endParaRPr kumimoji="1" lang="ja-JP" altLang="en-US" sz="2000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5004060" y="1556740"/>
            <a:ext cx="3116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 smtClean="0"/>
              <a:t>: MH timeout may happen</a:t>
            </a:r>
            <a:endParaRPr kumimoji="1" lang="ja-JP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Timeouts</a:t>
            </a:r>
            <a:endParaRPr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 smtClean="0"/>
              <a:t>Message </a:t>
            </a:r>
            <a:r>
              <a:rPr lang="en-US" altLang="ja-JP" sz="2400" dirty="0" smtClean="0"/>
              <a:t>transport layer (MTL) timeout</a:t>
            </a:r>
          </a:p>
          <a:p>
            <a:pPr lvl="1"/>
            <a:r>
              <a:rPr lang="en-US" altLang="ja-JP" sz="2000" dirty="0" smtClean="0"/>
              <a:t>Underlying MTL (http/</a:t>
            </a:r>
            <a:r>
              <a:rPr lang="en-US" altLang="ja-JP" sz="2000" dirty="0" err="1" smtClean="0"/>
              <a:t>tcp</a:t>
            </a:r>
            <a:r>
              <a:rPr lang="en-US" altLang="ja-JP" sz="2000" dirty="0" smtClean="0"/>
              <a:t>) initiates a MTL timeout</a:t>
            </a:r>
          </a:p>
          <a:p>
            <a:pPr lvl="1"/>
            <a:r>
              <a:rPr lang="en-US" altLang="ja-JP" sz="2000" dirty="0" smtClean="0"/>
              <a:t>Happens when an </a:t>
            </a:r>
            <a:r>
              <a:rPr lang="en-US" altLang="ja-JP" sz="2000" dirty="0" err="1" smtClean="0"/>
              <a:t>ack</a:t>
            </a:r>
            <a:r>
              <a:rPr lang="en-US" altLang="ja-JP" sz="2000" dirty="0" smtClean="0"/>
              <a:t> is not returned for a </a:t>
            </a:r>
            <a:r>
              <a:rPr lang="en-US" altLang="ja-JP" sz="2000" dirty="0" smtClean="0"/>
              <a:t>message.</a:t>
            </a:r>
            <a:endParaRPr lang="en-US" altLang="ja-JP" sz="2000" dirty="0" smtClean="0"/>
          </a:p>
          <a:p>
            <a:r>
              <a:rPr lang="en-US" altLang="ja-JP" sz="2400" dirty="0" smtClean="0"/>
              <a:t>Message Handler (MH) timeout</a:t>
            </a:r>
          </a:p>
          <a:p>
            <a:pPr lvl="1"/>
            <a:r>
              <a:rPr lang="en-US" altLang="ja-JP" sz="2000" dirty="0" smtClean="0"/>
              <a:t>MH can timeout if a reply message is not returned in a certain period of </a:t>
            </a:r>
            <a:r>
              <a:rPr lang="en-US" altLang="ja-JP" sz="2000" dirty="0" smtClean="0"/>
              <a:t>time</a:t>
            </a:r>
          </a:p>
          <a:p>
            <a:r>
              <a:rPr lang="en-US" altLang="ja-JP" sz="2400" dirty="0" smtClean="0"/>
              <a:t>MH notifies both MTL and MH timeouts to the parent RA</a:t>
            </a:r>
            <a:endParaRPr lang="en-US" altLang="ja-JP" sz="2400" dirty="0" smtClean="0"/>
          </a:p>
          <a:p>
            <a:r>
              <a:rPr lang="en-US" altLang="ja-JP" sz="2400" dirty="0" smtClean="0"/>
              <a:t>When a MTL/MH timeout is notified, </a:t>
            </a:r>
            <a:r>
              <a:rPr lang="en-US" altLang="ja-JP" sz="2400" dirty="0" err="1" smtClean="0"/>
              <a:t>uRA</a:t>
            </a:r>
            <a:r>
              <a:rPr lang="en-US" altLang="ja-JP" sz="2400" dirty="0" smtClean="0"/>
              <a:t> can either retry or terminate the connection.</a:t>
            </a:r>
          </a:p>
          <a:p>
            <a:pPr lvl="1"/>
            <a:r>
              <a:rPr lang="en-US" altLang="ja-JP" sz="2000" dirty="0" smtClean="0"/>
              <a:t>Retry is requested by </a:t>
            </a:r>
            <a:r>
              <a:rPr lang="en-US" altLang="ja-JP" sz="2000" dirty="0" err="1" smtClean="0"/>
              <a:t>NSI_messageRetry.rq</a:t>
            </a:r>
            <a:r>
              <a:rPr lang="en-US" altLang="ja-JP" sz="2000" dirty="0" smtClean="0"/>
              <a:t>, which has the original request message's id (correlation id) as a parameter 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MH keeps not-yet-replied requests in a table, so that it can re-send the request.</a:t>
            </a:r>
            <a:endParaRPr lang="en-US" altLang="ja-JP" sz="2000" dirty="0" smtClean="0"/>
          </a:p>
          <a:p>
            <a:endParaRPr lang="ja-JP" altLang="en-US" sz="2400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B073-6666-854C-8743-0370E2E4A5F8}" type="slidenum">
              <a:rPr lang="ja-JP" altLang="en-US" smtClean="0"/>
              <a:pPr/>
              <a:t>5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000" dirty="0" smtClean="0"/>
              <a:t>Tables an aggregator MH maintains for each reservation (connection)</a:t>
            </a:r>
            <a:endParaRPr kumimoji="1" lang="ja-JP" altLang="en-US" sz="4000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B073-6666-854C-8743-0370E2E4A5F8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07380" y="198880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CON</a:t>
            </a:r>
            <a:endParaRPr kumimoji="1" lang="ja-JP" altLang="en-US" sz="1200" dirty="0"/>
          </a:p>
        </p:txBody>
      </p:sp>
      <p:sp>
        <p:nvSpPr>
          <p:cNvPr id="9" name="正方形/長方形 8"/>
          <p:cNvSpPr/>
          <p:nvPr/>
        </p:nvSpPr>
        <p:spPr>
          <a:xfrm>
            <a:off x="827480" y="1988800"/>
            <a:ext cx="50407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A</a:t>
            </a:r>
            <a:endParaRPr kumimoji="1" lang="ja-JP" altLang="en-US" sz="1200" dirty="0"/>
          </a:p>
        </p:txBody>
      </p:sp>
      <p:sp>
        <p:nvSpPr>
          <p:cNvPr id="10" name="正方形/長方形 9"/>
          <p:cNvSpPr/>
          <p:nvPr/>
        </p:nvSpPr>
        <p:spPr>
          <a:xfrm>
            <a:off x="1331550" y="1988800"/>
            <a:ext cx="50407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Z</a:t>
            </a:r>
            <a:endParaRPr kumimoji="1" lang="ja-JP" altLang="en-US" sz="1200" dirty="0"/>
          </a:p>
        </p:txBody>
      </p:sp>
      <p:sp>
        <p:nvSpPr>
          <p:cNvPr id="11" name="正方形/長方形 10"/>
          <p:cNvSpPr/>
          <p:nvPr/>
        </p:nvSpPr>
        <p:spPr>
          <a:xfrm>
            <a:off x="1835620" y="1988800"/>
            <a:ext cx="12961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Parameters</a:t>
            </a:r>
            <a:endParaRPr kumimoji="1" lang="ja-JP" altLang="en-US" sz="1200" dirty="0"/>
          </a:p>
        </p:txBody>
      </p:sp>
      <p:sp>
        <p:nvSpPr>
          <p:cNvPr id="12" name="正方形/長方形 11"/>
          <p:cNvSpPr/>
          <p:nvPr/>
        </p:nvSpPr>
        <p:spPr>
          <a:xfrm>
            <a:off x="1187531" y="270890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C_CON1</a:t>
            </a:r>
            <a:endParaRPr kumimoji="1" lang="ja-JP" altLang="en-US" sz="1200" dirty="0"/>
          </a:p>
        </p:txBody>
      </p:sp>
      <p:sp>
        <p:nvSpPr>
          <p:cNvPr id="13" name="正方形/長方形 12"/>
          <p:cNvSpPr/>
          <p:nvPr/>
        </p:nvSpPr>
        <p:spPr>
          <a:xfrm>
            <a:off x="1907631" y="2708900"/>
            <a:ext cx="36005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A1</a:t>
            </a:r>
            <a:endParaRPr kumimoji="1" lang="ja-JP" altLang="en-US" sz="1200" dirty="0"/>
          </a:p>
        </p:txBody>
      </p:sp>
      <p:sp>
        <p:nvSpPr>
          <p:cNvPr id="14" name="正方形/長方形 13"/>
          <p:cNvSpPr/>
          <p:nvPr/>
        </p:nvSpPr>
        <p:spPr>
          <a:xfrm>
            <a:off x="2267681" y="2708900"/>
            <a:ext cx="36005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Z1</a:t>
            </a:r>
            <a:endParaRPr kumimoji="1" lang="ja-JP" altLang="en-US" sz="1200" dirty="0"/>
          </a:p>
        </p:txBody>
      </p:sp>
      <p:sp>
        <p:nvSpPr>
          <p:cNvPr id="15" name="正方形/長方形 14"/>
          <p:cNvSpPr/>
          <p:nvPr/>
        </p:nvSpPr>
        <p:spPr>
          <a:xfrm>
            <a:off x="2627731" y="2708900"/>
            <a:ext cx="100814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Parameters1</a:t>
            </a:r>
            <a:endParaRPr kumimoji="1" lang="ja-JP" altLang="en-US" sz="1200" dirty="0"/>
          </a:p>
        </p:txBody>
      </p:sp>
      <p:sp>
        <p:nvSpPr>
          <p:cNvPr id="16" name="正方形/長方形 15"/>
          <p:cNvSpPr/>
          <p:nvPr/>
        </p:nvSpPr>
        <p:spPr>
          <a:xfrm>
            <a:off x="611451" y="270890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NSA1</a:t>
            </a:r>
            <a:endParaRPr kumimoji="1" lang="ja-JP" altLang="en-US" sz="1200" dirty="0"/>
          </a:p>
        </p:txBody>
      </p:sp>
      <p:sp>
        <p:nvSpPr>
          <p:cNvPr id="17" name="正方形/長方形 16"/>
          <p:cNvSpPr/>
          <p:nvPr/>
        </p:nvSpPr>
        <p:spPr>
          <a:xfrm>
            <a:off x="1187531" y="299694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C_CON2</a:t>
            </a:r>
            <a:endParaRPr kumimoji="1" lang="ja-JP" altLang="en-US" sz="1200" dirty="0"/>
          </a:p>
        </p:txBody>
      </p:sp>
      <p:sp>
        <p:nvSpPr>
          <p:cNvPr id="18" name="正方形/長方形 17"/>
          <p:cNvSpPr/>
          <p:nvPr/>
        </p:nvSpPr>
        <p:spPr>
          <a:xfrm>
            <a:off x="1907631" y="2996940"/>
            <a:ext cx="36005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A2</a:t>
            </a:r>
            <a:endParaRPr kumimoji="1" lang="ja-JP" altLang="en-US" sz="1200" dirty="0"/>
          </a:p>
        </p:txBody>
      </p:sp>
      <p:sp>
        <p:nvSpPr>
          <p:cNvPr id="19" name="正方形/長方形 18"/>
          <p:cNvSpPr/>
          <p:nvPr/>
        </p:nvSpPr>
        <p:spPr>
          <a:xfrm>
            <a:off x="2267681" y="2996940"/>
            <a:ext cx="36005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Z2</a:t>
            </a:r>
            <a:endParaRPr kumimoji="1" lang="ja-JP" altLang="en-US" sz="1200" dirty="0"/>
          </a:p>
        </p:txBody>
      </p:sp>
      <p:sp>
        <p:nvSpPr>
          <p:cNvPr id="20" name="正方形/長方形 19"/>
          <p:cNvSpPr/>
          <p:nvPr/>
        </p:nvSpPr>
        <p:spPr>
          <a:xfrm>
            <a:off x="2627731" y="2996940"/>
            <a:ext cx="100814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Parameters2</a:t>
            </a:r>
            <a:endParaRPr kumimoji="1" lang="ja-JP" altLang="en-US" sz="1200" dirty="0"/>
          </a:p>
        </p:txBody>
      </p:sp>
      <p:sp>
        <p:nvSpPr>
          <p:cNvPr id="21" name="正方形/長方形 20"/>
          <p:cNvSpPr/>
          <p:nvPr/>
        </p:nvSpPr>
        <p:spPr>
          <a:xfrm>
            <a:off x="611451" y="299694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NSA2</a:t>
            </a:r>
            <a:endParaRPr kumimoji="1" lang="ja-JP" altLang="en-US" sz="1200" dirty="0"/>
          </a:p>
        </p:txBody>
      </p:sp>
      <p:sp>
        <p:nvSpPr>
          <p:cNvPr id="22" name="正方形/長方形 21"/>
          <p:cNvSpPr/>
          <p:nvPr/>
        </p:nvSpPr>
        <p:spPr>
          <a:xfrm>
            <a:off x="1187531" y="328498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3" name="正方形/長方形 22"/>
          <p:cNvSpPr/>
          <p:nvPr/>
        </p:nvSpPr>
        <p:spPr>
          <a:xfrm>
            <a:off x="1907631" y="3284980"/>
            <a:ext cx="36005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4" name="正方形/長方形 23"/>
          <p:cNvSpPr/>
          <p:nvPr/>
        </p:nvSpPr>
        <p:spPr>
          <a:xfrm>
            <a:off x="2267681" y="3284980"/>
            <a:ext cx="36005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627731" y="3284980"/>
            <a:ext cx="100814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6" name="正方形/長方形 25"/>
          <p:cNvSpPr/>
          <p:nvPr/>
        </p:nvSpPr>
        <p:spPr>
          <a:xfrm>
            <a:off x="611451" y="328498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7" name="正方形/長方形 26"/>
          <p:cNvSpPr/>
          <p:nvPr/>
        </p:nvSpPr>
        <p:spPr>
          <a:xfrm>
            <a:off x="1187531" y="357302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8" name="正方形/長方形 27"/>
          <p:cNvSpPr/>
          <p:nvPr/>
        </p:nvSpPr>
        <p:spPr>
          <a:xfrm>
            <a:off x="1907631" y="3573020"/>
            <a:ext cx="36005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9" name="正方形/長方形 28"/>
          <p:cNvSpPr/>
          <p:nvPr/>
        </p:nvSpPr>
        <p:spPr>
          <a:xfrm>
            <a:off x="2267681" y="3573020"/>
            <a:ext cx="36005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30" name="正方形/長方形 29"/>
          <p:cNvSpPr/>
          <p:nvPr/>
        </p:nvSpPr>
        <p:spPr>
          <a:xfrm>
            <a:off x="2627731" y="3573020"/>
            <a:ext cx="100814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31" name="正方形/長方形 30"/>
          <p:cNvSpPr/>
          <p:nvPr/>
        </p:nvSpPr>
        <p:spPr>
          <a:xfrm>
            <a:off x="611451" y="357302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32" name="正方形/長方形 31"/>
          <p:cNvSpPr/>
          <p:nvPr/>
        </p:nvSpPr>
        <p:spPr>
          <a:xfrm>
            <a:off x="1187531" y="386106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/>
              <a:t>C_CONn</a:t>
            </a:r>
            <a:endParaRPr kumimoji="1" lang="ja-JP" altLang="en-US" sz="1200" dirty="0"/>
          </a:p>
        </p:txBody>
      </p:sp>
      <p:sp>
        <p:nvSpPr>
          <p:cNvPr id="33" name="正方形/長方形 32"/>
          <p:cNvSpPr/>
          <p:nvPr/>
        </p:nvSpPr>
        <p:spPr>
          <a:xfrm>
            <a:off x="1907631" y="3861060"/>
            <a:ext cx="36005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An</a:t>
            </a:r>
            <a:endParaRPr kumimoji="1" lang="ja-JP" altLang="en-US" sz="1200" dirty="0"/>
          </a:p>
        </p:txBody>
      </p:sp>
      <p:sp>
        <p:nvSpPr>
          <p:cNvPr id="34" name="正方形/長方形 33"/>
          <p:cNvSpPr/>
          <p:nvPr/>
        </p:nvSpPr>
        <p:spPr>
          <a:xfrm>
            <a:off x="2267681" y="3861060"/>
            <a:ext cx="36005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Zn</a:t>
            </a:r>
            <a:endParaRPr kumimoji="1" lang="ja-JP" altLang="en-US" sz="1200" dirty="0"/>
          </a:p>
        </p:txBody>
      </p:sp>
      <p:sp>
        <p:nvSpPr>
          <p:cNvPr id="35" name="正方形/長方形 34"/>
          <p:cNvSpPr/>
          <p:nvPr/>
        </p:nvSpPr>
        <p:spPr>
          <a:xfrm>
            <a:off x="2627731" y="3861060"/>
            <a:ext cx="100814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/>
              <a:t>Parametersn</a:t>
            </a:r>
            <a:endParaRPr kumimoji="1" lang="ja-JP" altLang="en-US" sz="1200" dirty="0"/>
          </a:p>
        </p:txBody>
      </p:sp>
      <p:sp>
        <p:nvSpPr>
          <p:cNvPr id="36" name="正方形/長方形 35"/>
          <p:cNvSpPr/>
          <p:nvPr/>
        </p:nvSpPr>
        <p:spPr>
          <a:xfrm>
            <a:off x="611451" y="386106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/>
              <a:t>NSAn</a:t>
            </a:r>
            <a:endParaRPr kumimoji="1" lang="ja-JP" altLang="en-US" sz="12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39441" y="2348850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 smtClean="0"/>
              <a:t>CL(con)</a:t>
            </a:r>
            <a:endParaRPr kumimoji="1" lang="ja-JP" altLang="en-US" sz="2000" dirty="0"/>
          </a:p>
        </p:txBody>
      </p:sp>
      <p:cxnSp>
        <p:nvCxnSpPr>
          <p:cNvPr id="41" name="図形 40"/>
          <p:cNvCxnSpPr>
            <a:endCxn id="36" idx="1"/>
          </p:cNvCxnSpPr>
          <p:nvPr/>
        </p:nvCxnSpPr>
        <p:spPr>
          <a:xfrm rot="16200000" flipH="1">
            <a:off x="-432694" y="2960935"/>
            <a:ext cx="1728240" cy="360050"/>
          </a:xfrm>
          <a:prstGeom prst="bentConnector2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6666209" y="270890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C_COR1</a:t>
            </a:r>
            <a:endParaRPr kumimoji="1" lang="ja-JP" altLang="en-US" sz="1200" dirty="0"/>
          </a:p>
        </p:txBody>
      </p:sp>
      <p:sp>
        <p:nvSpPr>
          <p:cNvPr id="43" name="正方形/長方形 42"/>
          <p:cNvSpPr/>
          <p:nvPr/>
        </p:nvSpPr>
        <p:spPr>
          <a:xfrm>
            <a:off x="7386309" y="270890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STATUS1</a:t>
            </a:r>
            <a:endParaRPr kumimoji="1" lang="ja-JP" altLang="en-US" sz="1200" dirty="0"/>
          </a:p>
        </p:txBody>
      </p:sp>
      <p:sp>
        <p:nvSpPr>
          <p:cNvPr id="44" name="正方形/長方形 43"/>
          <p:cNvSpPr/>
          <p:nvPr/>
        </p:nvSpPr>
        <p:spPr>
          <a:xfrm>
            <a:off x="6666209" y="299694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C_COR2</a:t>
            </a:r>
            <a:endParaRPr kumimoji="1" lang="ja-JP" altLang="en-US" sz="1200" dirty="0"/>
          </a:p>
        </p:txBody>
      </p:sp>
      <p:sp>
        <p:nvSpPr>
          <p:cNvPr id="45" name="正方形/長方形 44"/>
          <p:cNvSpPr/>
          <p:nvPr/>
        </p:nvSpPr>
        <p:spPr>
          <a:xfrm>
            <a:off x="7386309" y="299694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STATUS2</a:t>
            </a:r>
            <a:endParaRPr kumimoji="1" lang="ja-JP" altLang="en-US" sz="1200" dirty="0"/>
          </a:p>
        </p:txBody>
      </p:sp>
      <p:sp>
        <p:nvSpPr>
          <p:cNvPr id="46" name="正方形/長方形 45"/>
          <p:cNvSpPr/>
          <p:nvPr/>
        </p:nvSpPr>
        <p:spPr>
          <a:xfrm>
            <a:off x="6666209" y="328498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7" name="正方形/長方形 46"/>
          <p:cNvSpPr/>
          <p:nvPr/>
        </p:nvSpPr>
        <p:spPr>
          <a:xfrm>
            <a:off x="7386309" y="328498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8" name="正方形/長方形 47"/>
          <p:cNvSpPr/>
          <p:nvPr/>
        </p:nvSpPr>
        <p:spPr>
          <a:xfrm>
            <a:off x="6666209" y="357302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9" name="正方形/長方形 48"/>
          <p:cNvSpPr/>
          <p:nvPr/>
        </p:nvSpPr>
        <p:spPr>
          <a:xfrm>
            <a:off x="7386309" y="357302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0" name="正方形/長方形 49"/>
          <p:cNvSpPr/>
          <p:nvPr/>
        </p:nvSpPr>
        <p:spPr>
          <a:xfrm>
            <a:off x="6666209" y="386106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/>
              <a:t>C_CORn</a:t>
            </a:r>
            <a:endParaRPr kumimoji="1" lang="ja-JP" altLang="en-US" sz="1200" dirty="0"/>
          </a:p>
        </p:txBody>
      </p:sp>
      <p:sp>
        <p:nvSpPr>
          <p:cNvPr id="51" name="正方形/長方形 50"/>
          <p:cNvSpPr/>
          <p:nvPr/>
        </p:nvSpPr>
        <p:spPr>
          <a:xfrm>
            <a:off x="7386309" y="386106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/>
              <a:t>STATUSn</a:t>
            </a:r>
            <a:endParaRPr kumimoji="1" lang="ja-JP" altLang="en-US" sz="1200" dirty="0"/>
          </a:p>
        </p:txBody>
      </p:sp>
      <p:sp>
        <p:nvSpPr>
          <p:cNvPr id="53" name="正方形/長方形 52"/>
          <p:cNvSpPr/>
          <p:nvPr/>
        </p:nvSpPr>
        <p:spPr>
          <a:xfrm>
            <a:off x="6666209" y="198880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COR</a:t>
            </a:r>
            <a:endParaRPr kumimoji="1" lang="ja-JP" altLang="en-US" sz="1200" dirty="0"/>
          </a:p>
        </p:txBody>
      </p:sp>
      <p:sp>
        <p:nvSpPr>
          <p:cNvPr id="54" name="正方形/長方形 53"/>
          <p:cNvSpPr/>
          <p:nvPr/>
        </p:nvSpPr>
        <p:spPr>
          <a:xfrm>
            <a:off x="7674349" y="1988800"/>
            <a:ext cx="86412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FAIL_FLAG</a:t>
            </a:r>
            <a:endParaRPr kumimoji="1" lang="ja-JP" altLang="en-US" sz="1200" dirty="0"/>
          </a:p>
        </p:txBody>
      </p:sp>
      <p:cxnSp>
        <p:nvCxnSpPr>
          <p:cNvPr id="56" name="直線矢印コネクタ 55"/>
          <p:cNvCxnSpPr>
            <a:stCxn id="11" idx="3"/>
            <a:endCxn id="53" idx="1"/>
          </p:cNvCxnSpPr>
          <p:nvPr/>
        </p:nvCxnSpPr>
        <p:spPr>
          <a:xfrm>
            <a:off x="3131800" y="2132820"/>
            <a:ext cx="353440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endCxn id="42" idx="1"/>
          </p:cNvCxnSpPr>
          <p:nvPr/>
        </p:nvCxnSpPr>
        <p:spPr>
          <a:xfrm>
            <a:off x="5940190" y="2852920"/>
            <a:ext cx="72601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endCxn id="44" idx="1"/>
          </p:cNvCxnSpPr>
          <p:nvPr/>
        </p:nvCxnSpPr>
        <p:spPr>
          <a:xfrm>
            <a:off x="5940190" y="3140960"/>
            <a:ext cx="72601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endCxn id="46" idx="1"/>
          </p:cNvCxnSpPr>
          <p:nvPr/>
        </p:nvCxnSpPr>
        <p:spPr>
          <a:xfrm>
            <a:off x="5940190" y="3429000"/>
            <a:ext cx="72601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endCxn id="48" idx="1"/>
          </p:cNvCxnSpPr>
          <p:nvPr/>
        </p:nvCxnSpPr>
        <p:spPr>
          <a:xfrm>
            <a:off x="5940190" y="3717040"/>
            <a:ext cx="72601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endCxn id="50" idx="1"/>
          </p:cNvCxnSpPr>
          <p:nvPr/>
        </p:nvCxnSpPr>
        <p:spPr>
          <a:xfrm>
            <a:off x="5940190" y="4005080"/>
            <a:ext cx="72601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251401" y="2852920"/>
            <a:ext cx="3600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>
            <a:off x="251401" y="3140960"/>
            <a:ext cx="3600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>
            <a:off x="251401" y="3429000"/>
            <a:ext cx="3600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251401" y="3717040"/>
            <a:ext cx="3600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53" idx="2"/>
            <a:endCxn id="42" idx="0"/>
          </p:cNvCxnSpPr>
          <p:nvPr/>
        </p:nvCxnSpPr>
        <p:spPr>
          <a:xfrm>
            <a:off x="7026259" y="2276840"/>
            <a:ext cx="0" cy="43206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7098269" y="2348850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 smtClean="0"/>
              <a:t>RCV_LIST(</a:t>
            </a:r>
            <a:r>
              <a:rPr kumimoji="1" lang="en-US" altLang="ja-JP" sz="2000" dirty="0" err="1" smtClean="0"/>
              <a:t>cor</a:t>
            </a:r>
            <a:r>
              <a:rPr kumimoji="1" lang="en-US" altLang="ja-JP" sz="2000" dirty="0" smtClean="0"/>
              <a:t>)</a:t>
            </a:r>
            <a:endParaRPr kumimoji="1" lang="ja-JP" altLang="en-US" sz="2000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6876320" y="1556740"/>
            <a:ext cx="2050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 smtClean="0"/>
              <a:t>FAIL_FLAG(</a:t>
            </a:r>
            <a:r>
              <a:rPr kumimoji="1" lang="en-US" altLang="ja-JP" sz="2000" dirty="0" err="1" smtClean="0"/>
              <a:t>cor</a:t>
            </a:r>
            <a:r>
              <a:rPr kumimoji="1" lang="en-US" altLang="ja-JP" sz="2000" dirty="0" smtClean="0"/>
              <a:t>)</a:t>
            </a:r>
            <a:endParaRPr kumimoji="1" lang="ja-JP" altLang="en-US" sz="2000" dirty="0"/>
          </a:p>
        </p:txBody>
      </p:sp>
      <p:cxnSp>
        <p:nvCxnSpPr>
          <p:cNvPr id="76" name="直線矢印コネクタ 75"/>
          <p:cNvCxnSpPr>
            <a:endCxn id="54" idx="1"/>
          </p:cNvCxnSpPr>
          <p:nvPr/>
        </p:nvCxnSpPr>
        <p:spPr>
          <a:xfrm>
            <a:off x="7386309" y="2132820"/>
            <a:ext cx="28804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下矢印 76"/>
          <p:cNvSpPr/>
          <p:nvPr/>
        </p:nvSpPr>
        <p:spPr>
          <a:xfrm flipV="1">
            <a:off x="7524410" y="4221110"/>
            <a:ext cx="288040" cy="43206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104403" y="4614283"/>
            <a:ext cx="28905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 smtClean="0"/>
              <a:t>Flags to indicate:</a:t>
            </a:r>
          </a:p>
          <a:p>
            <a:pPr algn="l">
              <a:buFontTx/>
              <a:buChar char="-"/>
            </a:pPr>
            <a:r>
              <a:rPr kumimoji="1" lang="en-US" altLang="ja-JP" sz="1600" dirty="0" smtClean="0"/>
              <a:t> A reply has been received</a:t>
            </a:r>
          </a:p>
          <a:p>
            <a:pPr algn="l">
              <a:buFontTx/>
              <a:buChar char="-"/>
            </a:pPr>
            <a:r>
              <a:rPr kumimoji="1" lang="en-US" altLang="ja-JP" sz="1600" dirty="0" smtClean="0"/>
              <a:t> A MTL timeout has occurred</a:t>
            </a:r>
          </a:p>
          <a:p>
            <a:pPr algn="l">
              <a:buFontTx/>
              <a:buChar char="-"/>
            </a:pPr>
            <a:r>
              <a:rPr kumimoji="1" lang="en-US" altLang="ja-JP" sz="1600" dirty="0" smtClean="0"/>
              <a:t> A MH timeout has occurred</a:t>
            </a:r>
            <a:endParaRPr kumimoji="1" lang="ja-JP" altLang="en-US" sz="1600" dirty="0"/>
          </a:p>
        </p:txBody>
      </p:sp>
      <p:cxnSp>
        <p:nvCxnSpPr>
          <p:cNvPr id="80" name="直線コネクタ 79"/>
          <p:cNvCxnSpPr/>
          <p:nvPr/>
        </p:nvCxnSpPr>
        <p:spPr>
          <a:xfrm>
            <a:off x="6156220" y="1556740"/>
            <a:ext cx="0" cy="46806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179390" y="5733320"/>
            <a:ext cx="5210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1E58FF"/>
                </a:solidFill>
              </a:rPr>
              <a:t>Generated for each reservation (connection)</a:t>
            </a:r>
            <a:endParaRPr kumimoji="1" lang="ja-JP" altLang="en-US" sz="2000" dirty="0">
              <a:solidFill>
                <a:srgbClr val="1E58FF"/>
              </a:solidFill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6660290" y="5733320"/>
            <a:ext cx="18341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 smtClean="0">
                <a:solidFill>
                  <a:srgbClr val="1E58FF"/>
                </a:solidFill>
              </a:rPr>
              <a:t>Generated for </a:t>
            </a:r>
          </a:p>
          <a:p>
            <a:pPr algn="l"/>
            <a:r>
              <a:rPr kumimoji="1" lang="en-US" altLang="ja-JP" sz="2000" dirty="0" smtClean="0">
                <a:solidFill>
                  <a:srgbClr val="1E58FF"/>
                </a:solidFill>
              </a:rPr>
              <a:t>each request</a:t>
            </a:r>
            <a:endParaRPr kumimoji="1" lang="ja-JP" altLang="en-US" sz="2000" dirty="0">
              <a:solidFill>
                <a:srgbClr val="1E58FF"/>
              </a:solidFill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3635871" y="299694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RSM2</a:t>
            </a:r>
            <a:endParaRPr kumimoji="1" lang="ja-JP" altLang="en-US" sz="1200" dirty="0"/>
          </a:p>
        </p:txBody>
      </p:sp>
      <p:sp>
        <p:nvSpPr>
          <p:cNvPr id="130" name="正方形/長方形 129"/>
          <p:cNvSpPr/>
          <p:nvPr/>
        </p:nvSpPr>
        <p:spPr>
          <a:xfrm>
            <a:off x="4211951" y="299694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PSM2</a:t>
            </a:r>
            <a:endParaRPr kumimoji="1" lang="ja-JP" altLang="en-US" sz="1200" dirty="0"/>
          </a:p>
        </p:txBody>
      </p:sp>
      <p:sp>
        <p:nvSpPr>
          <p:cNvPr id="135" name="正方形/長方形 134"/>
          <p:cNvSpPr/>
          <p:nvPr/>
        </p:nvSpPr>
        <p:spPr>
          <a:xfrm>
            <a:off x="4788031" y="299694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ASM2</a:t>
            </a:r>
            <a:endParaRPr kumimoji="1" lang="ja-JP" altLang="en-US" sz="1200" dirty="0"/>
          </a:p>
        </p:txBody>
      </p:sp>
      <p:sp>
        <p:nvSpPr>
          <p:cNvPr id="140" name="正方形/長方形 139"/>
          <p:cNvSpPr/>
          <p:nvPr/>
        </p:nvSpPr>
        <p:spPr>
          <a:xfrm>
            <a:off x="5364111" y="299694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LSM2</a:t>
            </a:r>
            <a:endParaRPr kumimoji="1" lang="ja-JP" altLang="en-US" sz="1200" dirty="0"/>
          </a:p>
        </p:txBody>
      </p:sp>
      <p:sp>
        <p:nvSpPr>
          <p:cNvPr id="144" name="正方形/長方形 143"/>
          <p:cNvSpPr/>
          <p:nvPr/>
        </p:nvSpPr>
        <p:spPr>
          <a:xfrm>
            <a:off x="3635870" y="328498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45" name="正方形/長方形 144"/>
          <p:cNvSpPr/>
          <p:nvPr/>
        </p:nvSpPr>
        <p:spPr>
          <a:xfrm>
            <a:off x="4211950" y="328498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46" name="正方形/長方形 145"/>
          <p:cNvSpPr/>
          <p:nvPr/>
        </p:nvSpPr>
        <p:spPr>
          <a:xfrm>
            <a:off x="4788030" y="328498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47" name="正方形/長方形 146"/>
          <p:cNvSpPr/>
          <p:nvPr/>
        </p:nvSpPr>
        <p:spPr>
          <a:xfrm>
            <a:off x="5364110" y="328498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48" name="正方形/長方形 147"/>
          <p:cNvSpPr/>
          <p:nvPr/>
        </p:nvSpPr>
        <p:spPr>
          <a:xfrm>
            <a:off x="3635869" y="357302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49" name="正方形/長方形 148"/>
          <p:cNvSpPr/>
          <p:nvPr/>
        </p:nvSpPr>
        <p:spPr>
          <a:xfrm>
            <a:off x="4211949" y="357302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50" name="正方形/長方形 149"/>
          <p:cNvSpPr/>
          <p:nvPr/>
        </p:nvSpPr>
        <p:spPr>
          <a:xfrm>
            <a:off x="4788029" y="357302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51" name="正方形/長方形 150"/>
          <p:cNvSpPr/>
          <p:nvPr/>
        </p:nvSpPr>
        <p:spPr>
          <a:xfrm>
            <a:off x="5364109" y="357302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3635868" y="386106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/>
              <a:t>RSMn</a:t>
            </a:r>
            <a:endParaRPr kumimoji="1" lang="ja-JP" altLang="en-US" sz="1200" dirty="0"/>
          </a:p>
        </p:txBody>
      </p:sp>
      <p:sp>
        <p:nvSpPr>
          <p:cNvPr id="153" name="正方形/長方形 152"/>
          <p:cNvSpPr/>
          <p:nvPr/>
        </p:nvSpPr>
        <p:spPr>
          <a:xfrm>
            <a:off x="4211948" y="386106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/>
              <a:t>PSMn</a:t>
            </a:r>
            <a:endParaRPr kumimoji="1" lang="ja-JP" altLang="en-US" sz="1200" dirty="0"/>
          </a:p>
        </p:txBody>
      </p:sp>
      <p:sp>
        <p:nvSpPr>
          <p:cNvPr id="154" name="正方形/長方形 153"/>
          <p:cNvSpPr/>
          <p:nvPr/>
        </p:nvSpPr>
        <p:spPr>
          <a:xfrm>
            <a:off x="4788028" y="386106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/>
              <a:t>ASMn</a:t>
            </a:r>
            <a:endParaRPr kumimoji="1" lang="ja-JP" altLang="en-US" sz="1200" dirty="0"/>
          </a:p>
        </p:txBody>
      </p:sp>
      <p:sp>
        <p:nvSpPr>
          <p:cNvPr id="155" name="正方形/長方形 154"/>
          <p:cNvSpPr/>
          <p:nvPr/>
        </p:nvSpPr>
        <p:spPr>
          <a:xfrm>
            <a:off x="5364108" y="386106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/>
              <a:t>LSMn</a:t>
            </a:r>
            <a:endParaRPr kumimoji="1" lang="ja-JP" altLang="en-US" sz="1200" dirty="0"/>
          </a:p>
        </p:txBody>
      </p:sp>
      <p:sp>
        <p:nvSpPr>
          <p:cNvPr id="156" name="正方形/長方形 155"/>
          <p:cNvSpPr/>
          <p:nvPr/>
        </p:nvSpPr>
        <p:spPr>
          <a:xfrm>
            <a:off x="3635867" y="270890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RSM1</a:t>
            </a:r>
            <a:endParaRPr kumimoji="1" lang="ja-JP" altLang="en-US" sz="1200" dirty="0"/>
          </a:p>
        </p:txBody>
      </p:sp>
      <p:sp>
        <p:nvSpPr>
          <p:cNvPr id="157" name="正方形/長方形 156"/>
          <p:cNvSpPr/>
          <p:nvPr/>
        </p:nvSpPr>
        <p:spPr>
          <a:xfrm>
            <a:off x="4211947" y="270890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PSM1</a:t>
            </a:r>
            <a:endParaRPr kumimoji="1" lang="ja-JP" altLang="en-US" sz="1200" dirty="0"/>
          </a:p>
        </p:txBody>
      </p:sp>
      <p:sp>
        <p:nvSpPr>
          <p:cNvPr id="158" name="正方形/長方形 157"/>
          <p:cNvSpPr/>
          <p:nvPr/>
        </p:nvSpPr>
        <p:spPr>
          <a:xfrm>
            <a:off x="4788027" y="270890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ASM1</a:t>
            </a:r>
            <a:endParaRPr kumimoji="1" lang="ja-JP" altLang="en-US" sz="1200" dirty="0"/>
          </a:p>
        </p:txBody>
      </p:sp>
      <p:sp>
        <p:nvSpPr>
          <p:cNvPr id="159" name="正方形/長方形 158"/>
          <p:cNvSpPr/>
          <p:nvPr/>
        </p:nvSpPr>
        <p:spPr>
          <a:xfrm>
            <a:off x="5364107" y="270890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LSM1</a:t>
            </a:r>
            <a:endParaRPr kumimoji="1" lang="ja-JP" altLang="en-US" sz="1200" dirty="0"/>
          </a:p>
        </p:txBody>
      </p:sp>
      <p:sp>
        <p:nvSpPr>
          <p:cNvPr id="160" name="下矢印 159"/>
          <p:cNvSpPr/>
          <p:nvPr/>
        </p:nvSpPr>
        <p:spPr>
          <a:xfrm flipV="1">
            <a:off x="4613682" y="4221110"/>
            <a:ext cx="288040" cy="43206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3419840" y="4644475"/>
            <a:ext cx="26484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 smtClean="0"/>
              <a:t>Expected states of children</a:t>
            </a:r>
          </a:p>
          <a:p>
            <a:pPr algn="l"/>
            <a:r>
              <a:rPr kumimoji="1" lang="en-US" altLang="ja-JP" sz="1600" dirty="0" smtClean="0"/>
              <a:t>including version info.</a:t>
            </a:r>
          </a:p>
          <a:p>
            <a:pPr algn="l"/>
            <a:r>
              <a:rPr kumimoji="1" lang="en-US" altLang="ja-JP" sz="1600" dirty="0" smtClean="0"/>
              <a:t>(for non-recursive queries)</a:t>
            </a:r>
            <a:endParaRPr kumimoji="1" lang="ja-JP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80886</TotalTime>
  <Words>427</Words>
  <Application>Microsoft Office PowerPoint</Application>
  <PresentationFormat>画面に合わせる (4:3)</PresentationFormat>
  <Paragraphs>127</Paragraphs>
  <Slides>6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Theme</vt:lpstr>
      <vt:lpstr>NSI Message handling and delivery</vt:lpstr>
      <vt:lpstr>スライド 2</vt:lpstr>
      <vt:lpstr>MTL and its API</vt:lpstr>
      <vt:lpstr>Message ack, reply and timeouts</vt:lpstr>
      <vt:lpstr>Timeouts</vt:lpstr>
      <vt:lpstr>Tables an aggregator MH maintains for each reservation (connection)</vt:lpstr>
    </vt:vector>
  </TitlesOfParts>
  <Company>OGF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OGF slide presentation template</dc:title>
  <dc:creator/>
  <cp:lastModifiedBy>Tomohiro Kudoh</cp:lastModifiedBy>
  <cp:revision>367</cp:revision>
  <cp:lastPrinted>2006-08-17T17:55:00Z</cp:lastPrinted>
  <dcterms:created xsi:type="dcterms:W3CDTF">2012-10-24T14:37:17Z</dcterms:created>
  <dcterms:modified xsi:type="dcterms:W3CDTF">2013-02-06T15:35:30Z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473280856</vt:i4>
  </property>
  <property fmtid="{D5CDD505-2E9C-101B-9397-08002B2CF9AE}" pid="3" name="_EmailSubject">
    <vt:lpwstr>[msc] TSC, TS&amp;R + next week's call</vt:lpwstr>
  </property>
  <property fmtid="{D5CDD505-2E9C-101B-9397-08002B2CF9AE}" pid="4" name="_AuthorEmail">
    <vt:lpwstr>scrumb@ogf.org</vt:lpwstr>
  </property>
  <property fmtid="{D5CDD505-2E9C-101B-9397-08002B2CF9AE}" pid="5" name="_AuthorEmailDisplayName">
    <vt:lpwstr>Steve Crumb</vt:lpwstr>
  </property>
</Properties>
</file>