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04" r:id="rId3"/>
    <p:sldId id="401" r:id="rId4"/>
    <p:sldId id="431" r:id="rId5"/>
    <p:sldId id="432" r:id="rId6"/>
    <p:sldId id="447" r:id="rId7"/>
    <p:sldId id="406" r:id="rId8"/>
    <p:sldId id="411" r:id="rId9"/>
    <p:sldId id="446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4" r:id="rId20"/>
    <p:sldId id="445" r:id="rId21"/>
    <p:sldId id="383" r:id="rId22"/>
  </p:sldIdLst>
  <p:sldSz cx="9144000" cy="6858000" type="screen4x3"/>
  <p:notesSz cx="7099300" cy="10234613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000099"/>
    <a:srgbClr val="FFFFFF"/>
    <a:srgbClr val="F8F8F8"/>
    <a:srgbClr val="000066"/>
    <a:srgbClr val="333399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 autoAdjust="0"/>
    <p:restoredTop sz="94737" autoAdjust="0"/>
  </p:normalViewPr>
  <p:slideViewPr>
    <p:cSldViewPr snapToGrid="0">
      <p:cViewPr varScale="1">
        <p:scale>
          <a:sx n="61" d="100"/>
          <a:sy n="61" d="100"/>
        </p:scale>
        <p:origin x="-4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5" tIns="47742" rIns="95485" bIns="47742" numCol="1" anchor="t" anchorCtr="0" compatLnSpc="1">
            <a:prstTxWarp prst="textNoShape">
              <a:avLst/>
            </a:prstTxWarp>
          </a:bodyPr>
          <a:lstStyle>
            <a:lvl1pPr algn="l" defTabSz="9556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5" tIns="47742" rIns="95485" bIns="47742" numCol="1" anchor="t" anchorCtr="0" compatLnSpc="1">
            <a:prstTxWarp prst="textNoShape">
              <a:avLst/>
            </a:prstTxWarp>
          </a:bodyPr>
          <a:lstStyle>
            <a:lvl1pPr algn="r" defTabSz="9556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5" tIns="47742" rIns="95485" bIns="47742" numCol="1" anchor="b" anchorCtr="0" compatLnSpc="1">
            <a:prstTxWarp prst="textNoShape">
              <a:avLst/>
            </a:prstTxWarp>
          </a:bodyPr>
          <a:lstStyle>
            <a:lvl1pPr algn="l" defTabSz="9556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5" tIns="47742" rIns="95485" bIns="47742" numCol="1" anchor="b" anchorCtr="0" compatLnSpc="1">
            <a:prstTxWarp prst="textNoShape">
              <a:avLst/>
            </a:prstTxWarp>
          </a:bodyPr>
          <a:lstStyle>
            <a:lvl1pPr algn="r" defTabSz="9556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12416A-E282-4D53-A9AF-909C07926B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5" tIns="47742" rIns="95485" bIns="47742" numCol="1" anchor="t" anchorCtr="0" compatLnSpc="1">
            <a:prstTxWarp prst="textNoShape">
              <a:avLst/>
            </a:prstTxWarp>
          </a:bodyPr>
          <a:lstStyle>
            <a:lvl1pPr algn="l" defTabSz="9556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5" tIns="47742" rIns="95485" bIns="47742" numCol="1" anchor="t" anchorCtr="0" compatLnSpc="1">
            <a:prstTxWarp prst="textNoShape">
              <a:avLst/>
            </a:prstTxWarp>
          </a:bodyPr>
          <a:lstStyle>
            <a:lvl1pPr algn="r" defTabSz="9556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5" tIns="47742" rIns="95485" bIns="477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5" tIns="47742" rIns="95485" bIns="47742" numCol="1" anchor="b" anchorCtr="0" compatLnSpc="1">
            <a:prstTxWarp prst="textNoShape">
              <a:avLst/>
            </a:prstTxWarp>
          </a:bodyPr>
          <a:lstStyle>
            <a:lvl1pPr algn="l" defTabSz="9556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5" tIns="47742" rIns="95485" bIns="47742" numCol="1" anchor="b" anchorCtr="0" compatLnSpc="1">
            <a:prstTxWarp prst="textNoShape">
              <a:avLst/>
            </a:prstTxWarp>
          </a:bodyPr>
          <a:lstStyle>
            <a:lvl1pPr algn="r" defTabSz="9556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447CF99-B11B-4B28-BFA7-2EAF2FAF526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D95D6-B770-4263-9F76-ECAE4A0A29CC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10100"/>
          </a:xfrm>
          <a:noFill/>
          <a:ln/>
        </p:spPr>
        <p:txBody>
          <a:bodyPr wrap="none" anchor="ctr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BEB468-6BF5-44E2-B769-A2C6D61F5268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8" descr="eugridpma-02v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463" y="550863"/>
            <a:ext cx="6024562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810000"/>
            <a:ext cx="7772400" cy="2514600"/>
          </a:xfrm>
          <a:noFill/>
        </p:spPr>
        <p:txBody>
          <a:bodyPr lIns="91440" tIns="45720" rIns="91440" bIns="45720"/>
          <a:lstStyle>
            <a:lvl1pPr algn="ctr">
              <a:defRPr sz="4000"/>
            </a:lvl1pPr>
          </a:lstStyle>
          <a:p>
            <a:r>
              <a:rPr lang="en-GB"/>
              <a:t>Haga clic para modificar el estilo de título del patrón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288" y="152400"/>
            <a:ext cx="201136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"/>
            <a:ext cx="5881688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3943350" cy="5168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95400"/>
            <a:ext cx="3944938" cy="5168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eugridpma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20" descr="eugridpma-02v03troz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67575" y="1905000"/>
            <a:ext cx="18764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5259388" y="6597650"/>
            <a:ext cx="3629025" cy="260350"/>
            <a:chOff x="3648" y="4156"/>
            <a:chExt cx="1951" cy="164"/>
          </a:xfrm>
        </p:grpSpPr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>
              <a:off x="3648" y="4156"/>
              <a:ext cx="1951" cy="164"/>
            </a:xfrm>
            <a:prstGeom prst="roundRect">
              <a:avLst>
                <a:gd name="adj" fmla="val 60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3648" y="4156"/>
              <a:ext cx="195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>
                <a:lnSpc>
                  <a:spcPct val="91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 dirty="0" smtClean="0">
                  <a:solidFill>
                    <a:srgbClr val="8C8274"/>
                  </a:solidFill>
                  <a:latin typeface="Lucida Sans" pitchFamily="34" charset="0"/>
                </a:rPr>
                <a:t>OGF25 IGTF Work shop– Mar 2009 </a:t>
              </a:r>
              <a:r>
                <a:rPr lang="en-GB" sz="1200" dirty="0">
                  <a:solidFill>
                    <a:srgbClr val="8C8274"/>
                  </a:solidFill>
                  <a:latin typeface="Lucida Sans" pitchFamily="34" charset="0"/>
                </a:rPr>
                <a:t>- </a:t>
              </a:r>
              <a:fld id="{6C7C44ED-0C97-4216-861F-F0541DDA0AD4}" type="slidenum">
                <a:rPr lang="en-GB" sz="1200">
                  <a:solidFill>
                    <a:srgbClr val="8C8274"/>
                  </a:solidFill>
                  <a:latin typeface="Lucida Sans" pitchFamily="34" charset="0"/>
                </a:rPr>
                <a:pPr algn="r" eaLnBrk="0" hangingPunct="0">
                  <a:lnSpc>
                    <a:spcPct val="91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t>‹#›</a:t>
              </a:fld>
              <a:endParaRPr lang="en-GB" sz="1200" dirty="0">
                <a:solidFill>
                  <a:srgbClr val="8C8274"/>
                </a:solidFill>
                <a:latin typeface="Lucida Sans" pitchFamily="34" charset="0"/>
              </a:endParaRPr>
            </a:p>
          </p:txBody>
        </p:sp>
      </p:grpSp>
      <p:grpSp>
        <p:nvGrpSpPr>
          <p:cNvPr id="1029" name="Group 12"/>
          <p:cNvGrpSpPr>
            <a:grpSpLocks/>
          </p:cNvGrpSpPr>
          <p:nvPr/>
        </p:nvGrpSpPr>
        <p:grpSpPr bwMode="auto">
          <a:xfrm>
            <a:off x="1219200" y="6596063"/>
            <a:ext cx="3886200" cy="261937"/>
            <a:chOff x="834" y="4155"/>
            <a:chExt cx="2766" cy="165"/>
          </a:xfrm>
        </p:grpSpPr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>
              <a:off x="834" y="4155"/>
              <a:ext cx="2766" cy="165"/>
            </a:xfrm>
            <a:prstGeom prst="roundRect">
              <a:avLst>
                <a:gd name="adj" fmla="val 60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834" y="4155"/>
              <a:ext cx="276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>
                <a:lnSpc>
                  <a:spcPct val="91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200">
                  <a:solidFill>
                    <a:srgbClr val="8C8274"/>
                  </a:solidFill>
                  <a:latin typeface="Lucida Sans" pitchFamily="34" charset="0"/>
                </a:rPr>
                <a:t>David </a:t>
              </a:r>
              <a:r>
                <a:rPr lang="en-GB" sz="1200" dirty="0" err="1">
                  <a:solidFill>
                    <a:srgbClr val="8C8274"/>
                  </a:solidFill>
                  <a:latin typeface="Lucida Sans" pitchFamily="34" charset="0"/>
                </a:rPr>
                <a:t>Groep</a:t>
              </a:r>
              <a:r>
                <a:rPr lang="en-GB" sz="1200" dirty="0">
                  <a:solidFill>
                    <a:srgbClr val="8C8274"/>
                  </a:solidFill>
                  <a:latin typeface="Lucida Sans" pitchFamily="34" charset="0"/>
                </a:rPr>
                <a:t> – davidg@eugridpma.org</a:t>
              </a:r>
              <a:endParaRPr lang="en-GB" sz="1200" dirty="0">
                <a:solidFill>
                  <a:srgbClr val="048284"/>
                </a:solidFill>
                <a:latin typeface="Lucida Sans" pitchFamily="34" charset="0"/>
                <a:hlinkClick r:id="rId14"/>
              </a:endParaRPr>
            </a:p>
          </p:txBody>
        </p:sp>
      </p:grp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04545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95400"/>
            <a:ext cx="8040688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pic>
        <p:nvPicPr>
          <p:cNvPr id="2" name="Picture 21" descr="eugridpma-02v0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356350"/>
            <a:ext cx="990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66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66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66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66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0066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0066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0066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0066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20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16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·"/>
        <a:defRPr sz="16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16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16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16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16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5625" y="3376613"/>
            <a:ext cx="8067675" cy="312896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990000"/>
                </a:solidFill>
              </a:rPr>
              <a:t>Updates from the </a:t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EUGridPMA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David Groep, March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2010</a:t>
            </a:r>
            <a:endParaRPr lang="en-GB" sz="1800" b="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OpenSSL1</a:t>
            </a:r>
            <a:br>
              <a:rPr lang="en-GB" dirty="0" smtClean="0"/>
            </a:br>
            <a:endParaRPr lang="en-GB" i="1" dirty="0"/>
          </a:p>
        </p:txBody>
      </p:sp>
      <p:sp>
        <p:nvSpPr>
          <p:cNvPr id="1433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Structure of the trust anchor directory</a:t>
            </a:r>
          </a:p>
          <a:p>
            <a:r>
              <a:rPr lang="en-GB" smtClean="0"/>
              <a:t>Hash functions and code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Structure of the trust anchor store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411163" y="936625"/>
            <a:ext cx="8732837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bosui:certificates:1008$ cd /etc/grid-security/certificates/</a:t>
            </a:r>
          </a:p>
          <a:p>
            <a:pPr algn="l"/>
            <a:endParaRPr lang="en-GB" sz="160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bosui:certificates:1008$ ls -l|grep 16da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-rw-r--r-- 1 root root   5341 Oct 26 21:02 16da7552.0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-rw-r--r-- 1 root root     40 Oct 26 21:02 16da7552.crl_url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-rw-r--r-- 1 root root    442 Oct 26 21:02 16da7552.info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-rw-r--r-- 1 root root    630 Oct 26 21:02 16da7552.namespaces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-rw-r--r-- 1 root root   4842 Jan 13 08:17 16da7552.r0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-rw-r--r-- 1 root root    342 Oct 26 21:02 16da7552.signing_policy</a:t>
            </a:r>
          </a:p>
          <a:p>
            <a:pPr algn="l"/>
            <a:endParaRPr lang="en-GB" sz="160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bosui:certificates:1009$ ls -l policy-*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-rw-r--r-- 1 root root 2633 Oct 26 21:03 policy-igtf-classic.info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-rw-r--r-- 1 root root  152 Oct 26 21:03 policy-igtf-mics.info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-rw-r--r-- 1 root root  256 Oct 26 21:03 policy-igtf-slcs.info</a:t>
            </a:r>
          </a:p>
          <a:p>
            <a:pPr algn="l"/>
            <a:endParaRPr lang="en-GB" sz="160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bosui:certificates:1010$ cat policy-igtf-mics.info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# @(#)policy-igtf-mics.info - IGTF mics authorities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# Generated Monday, 26 Oct, 2009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version = 1.32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requires = TACC-MICS = 1.32, \</a:t>
            </a:r>
          </a:p>
          <a:p>
            <a:pPr algn="l"/>
            <a:r>
              <a:rPr lang="en-GB" sz="1600">
                <a:latin typeface="Courier New" pitchFamily="49" charset="0"/>
                <a:cs typeface="Courier New" pitchFamily="49" charset="0"/>
              </a:rPr>
              <a:t>    NCSA-mics = 1.32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1689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Hashes used for lookup of the issuing CA for a given certificate</a:t>
            </a:r>
          </a:p>
          <a:p>
            <a:pPr>
              <a:defRPr/>
            </a:pPr>
            <a:r>
              <a:rPr lang="en-GB" dirty="0" smtClean="0"/>
              <a:t>Independent from the ‘fingerprint’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 typeface="Symbol" pitchFamily="18" charset="2"/>
              <a:buNone/>
              <a:defRPr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openssl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x509 -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noout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-subject -issuer \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-fingerprint -sha1 -hash \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-in 16da7552.0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subject= /C=NL/O=NIKHEF/CN=NIKHEF medium-security certification auth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issuer= /C=NL/O=NIKHEF/CN=NIKHEF medium-security certification auth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SHA1 Fingerprint=E5:FA:C3:3B:44:8F:26:1B:3D:D1:DE:BA:5F:EC:ED:35:A9:3F:23:21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16da7552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Code changed in OpenSSL 1 betas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11163" y="936625"/>
            <a:ext cx="8732837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unsigned long X509_NAME_hash(X509_NAME *x)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unsigned long ret=0;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unsigned char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[SHA_DIGEST_LENGTH];</a:t>
            </a:r>
          </a:p>
          <a:p>
            <a:pPr algn="l"/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/* Make sure X509_NAME structure contains valid cached encoding */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i2d_X509_NAME(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x,NULL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EVP_Digest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x-&gt;</a:t>
            </a:r>
            <a:r>
              <a:rPr lang="en-GB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canon_enc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, x-&gt;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canon_enclen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, NULL, </a:t>
            </a:r>
            <a:r>
              <a:rPr lang="en-GB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EVP_sha1()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 algn="l"/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ret=(   ((unsigned long)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[0]     )|((unsigned long)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[1]&lt;&lt;8L)|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        ((unsigned long)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[2]&lt;&lt;16L)|((unsigned long)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[3]&lt;&lt;24L)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        )&amp;0xffffffffL;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return(ret);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l"/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unsigned long X509_NAME_hash_old(X509_NAME *x)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unsigned long ret=0;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unsigned char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[16];</a:t>
            </a:r>
          </a:p>
          <a:p>
            <a:pPr algn="l"/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/* Make sure X509_NAME structure contains valid cached encoding */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i2d_X509_NAME(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x,NULL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EVP_Digest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x-&gt;bytes-&gt;data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, x-&gt;bytes-&gt;length,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, NULL, </a:t>
            </a:r>
            <a:r>
              <a:rPr lang="en-GB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EVP_md5()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 algn="l"/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ret=(   ((unsigned long)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[0]     )|((unsigned long)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[1]&lt;&lt;8L)|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        ((unsigned long)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[2]&lt;&lt;16L)|((unsigned long)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md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[3]&lt;&lt;24L)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        )&amp;0xffffffffL;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return(ret);</a:t>
            </a:r>
          </a:p>
          <a:p>
            <a:pPr algn="l"/>
            <a:r>
              <a:rPr lang="en-GB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Impact of change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168900"/>
          </a:xfrm>
        </p:spPr>
        <p:txBody>
          <a:bodyPr/>
          <a:lstStyle/>
          <a:p>
            <a:r>
              <a:rPr lang="en-GB" smtClean="0"/>
              <a:t>Today: lookup will fail if a new OpenSSL is used</a:t>
            </a:r>
          </a:p>
          <a:p>
            <a:r>
              <a:rPr lang="en-GB" smtClean="0"/>
              <a:t>Lookups happen</a:t>
            </a:r>
          </a:p>
          <a:p>
            <a:pPr lvl="1"/>
            <a:r>
              <a:rPr lang="en-GB" smtClean="0"/>
              <a:t>via the system OpenSSL, dynamically linked</a:t>
            </a:r>
          </a:p>
          <a:p>
            <a:pPr lvl="1"/>
            <a:r>
              <a:rPr lang="en-GB" smtClean="0"/>
              <a:t>Via application-specific OpenSSL versions</a:t>
            </a:r>
          </a:p>
          <a:p>
            <a:pPr lvl="1"/>
            <a:r>
              <a:rPr lang="en-GB" smtClean="0"/>
              <a:t>Via statically linked openssl libraries</a:t>
            </a:r>
          </a:p>
          <a:p>
            <a:pPr lvl="1"/>
            <a:r>
              <a:rPr lang="en-GB" smtClean="0"/>
              <a:t>Via other implementations of the hash algorithm</a:t>
            </a:r>
            <a:br>
              <a:rPr lang="en-GB" smtClean="0"/>
            </a:br>
            <a:r>
              <a:rPr lang="en-GB" smtClean="0"/>
              <a:t>e.g. in the TrustManager Java implementation</a:t>
            </a:r>
            <a:br>
              <a:rPr lang="en-GB" smtClean="0"/>
            </a:br>
            <a:r>
              <a:rPr lang="en-GB" smtClean="0"/>
              <a:t>or in Apache, or ...</a:t>
            </a:r>
          </a:p>
          <a:p>
            <a:r>
              <a:rPr lang="en-GB" smtClean="0"/>
              <a:t>Both implementations will co-exist on single system</a:t>
            </a:r>
          </a:p>
          <a:p>
            <a:r>
              <a:rPr lang="en-GB" smtClean="0"/>
              <a:t>Will thus require </a:t>
            </a:r>
          </a:p>
          <a:p>
            <a:pPr lvl="1"/>
            <a:r>
              <a:rPr lang="en-GB" smtClean="0"/>
              <a:t>separate trust stores</a:t>
            </a:r>
          </a:p>
          <a:p>
            <a:pPr lvl="1"/>
            <a:r>
              <a:rPr lang="en-GB" smtClean="0"/>
              <a:t>A single trust store that supports both algorithms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to the IGTF distribution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installation bundles, tar-balls and RPMs: </a:t>
            </a:r>
            <a:br>
              <a:rPr lang="en-US" smtClean="0"/>
            </a:br>
            <a:r>
              <a:rPr lang="en-US" smtClean="0"/>
              <a:t>all CAs and files are named after their alias from the info file</a:t>
            </a:r>
          </a:p>
          <a:p>
            <a:endParaRPr lang="en-US" smtClean="0"/>
          </a:p>
          <a:p>
            <a:r>
              <a:rPr lang="en-US" smtClean="0"/>
              <a:t>Symlinks are used to generate the structure for both versions of OpenSSL</a:t>
            </a:r>
          </a:p>
          <a:p>
            <a:endParaRPr lang="en-US" smtClean="0"/>
          </a:p>
          <a:p>
            <a:r>
              <a:rPr lang="en-US" smtClean="0"/>
              <a:t>installation bundle (the "./configure &amp;&amp; make &amp;&amp; make install" tarball) will create both symlinks</a:t>
            </a:r>
          </a:p>
          <a:p>
            <a:endParaRPr lang="en-US" smtClean="0"/>
          </a:p>
          <a:p>
            <a:r>
              <a:rPr lang="en-US" smtClean="0"/>
              <a:t>pre-installed bundles have both hashes, also using symlinks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smtClean="0"/>
              <a:t>What gets into /etc/grid-security/certificates?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040688" cy="4454525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393f7863.0 -&gt; AEGIS.pem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393f7863.info -&gt; AEGIS.info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393f7863.namespaces -&gt; AEGIS.namespaces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393f7863.signing_policy -&gt; AEGIS.signing_policy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AEGIS.crl_url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AEGIS.info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AEGIS.namespaces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AEGIS.pem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AEGIS.signing_policy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cc5645bd.0 -&gt; AEGIS.pem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cc5645bd.info -&gt; AEGIS.info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cc5645bd.namespaces -&gt; AEGIS.namespaces</a:t>
            </a:r>
          </a:p>
          <a:p>
            <a:pPr>
              <a:buFont typeface="Symbol" pitchFamily="18" charset="2"/>
              <a:buNone/>
            </a:pP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cc5645bd.signing_policy -&gt; AEGIS.signing_policy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Dual packaging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Pro</a:t>
            </a:r>
          </a:p>
          <a:p>
            <a:pPr lvl="1"/>
            <a:r>
              <a:rPr lang="en-GB" smtClean="0"/>
              <a:t>Target system does not need to run c_rehash</a:t>
            </a:r>
          </a:p>
          <a:p>
            <a:pPr lvl="1"/>
            <a:r>
              <a:rPr lang="en-GB" smtClean="0"/>
              <a:t>Works for hybrid deployments, </a:t>
            </a:r>
            <a:br>
              <a:rPr lang="en-GB" smtClean="0"/>
            </a:br>
            <a:r>
              <a:rPr lang="en-GB" smtClean="0"/>
              <a:t>with some software linked to 0.x, others to 1.0, and others have built-in hashing codes</a:t>
            </a:r>
          </a:p>
          <a:p>
            <a:pPr lvl="1"/>
            <a:endParaRPr lang="en-GB" smtClean="0"/>
          </a:p>
          <a:p>
            <a:r>
              <a:rPr lang="en-GB" smtClean="0"/>
              <a:t>Con</a:t>
            </a:r>
          </a:p>
          <a:p>
            <a:pPr lvl="1"/>
            <a:r>
              <a:rPr lang="en-GB" smtClean="0"/>
              <a:t>Symlinks may upset (or be messed up by) locally running c_rehash</a:t>
            </a:r>
          </a:p>
          <a:p>
            <a:pPr lvl="1"/>
            <a:r>
              <a:rPr lang="en-GB" smtClean="0"/>
              <a:t>Unclear which one is used - when the links are severed different programs will react differently</a:t>
            </a:r>
          </a:p>
          <a:p>
            <a:pPr lvl="1"/>
            <a:r>
              <a:rPr lang="en-GB" smtClean="0"/>
              <a:t>Doesn’t work on filesystems that do not support symlink</a:t>
            </a:r>
          </a:p>
          <a:p>
            <a:pPr lvl="1"/>
            <a:endParaRPr lang="en-GB" smtClean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Fetch-crl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Symbol" pitchFamily="18" charset="2"/>
              <a:buNone/>
              <a:defRPr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locationFiles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=`${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 \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"${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locationDirectory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}"/*.${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crlLocationFileSuffix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 \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2&gt;/dev/null`</a:t>
            </a:r>
          </a:p>
          <a:p>
            <a:pPr>
              <a:defRPr/>
            </a:pPr>
            <a:r>
              <a:rPr lang="en-GB" dirty="0" smtClean="0"/>
              <a:t>Will find all files with a “.</a:t>
            </a:r>
            <a:r>
              <a:rPr lang="en-GB" dirty="0" err="1" smtClean="0"/>
              <a:t>crl_url</a:t>
            </a:r>
            <a:r>
              <a:rPr lang="en-GB" dirty="0" smtClean="0"/>
              <a:t>” suffix</a:t>
            </a:r>
          </a:p>
          <a:p>
            <a:pPr>
              <a:defRPr/>
            </a:pPr>
            <a:r>
              <a:rPr lang="en-GB" dirty="0" smtClean="0"/>
              <a:t>Use the </a:t>
            </a:r>
            <a:r>
              <a:rPr lang="en-GB" dirty="0" err="1" smtClean="0"/>
              <a:t>OpenSSL</a:t>
            </a:r>
            <a:r>
              <a:rPr lang="en-GB" dirty="0" smtClean="0"/>
              <a:t> in the path (since v2.7) to compute the hash locally</a:t>
            </a:r>
          </a:p>
          <a:p>
            <a:pPr>
              <a:defRPr/>
            </a:pPr>
            <a:endParaRPr lang="en-GB" dirty="0" smtClean="0"/>
          </a:p>
          <a:p>
            <a:pPr>
              <a:buFont typeface="Symbol" pitchFamily="18" charset="2"/>
              <a:buNone/>
              <a:defRPr/>
            </a:pPr>
            <a:r>
              <a:rPr lang="en-GB" dirty="0" smtClean="0"/>
              <a:t>Caveats</a:t>
            </a:r>
          </a:p>
          <a:p>
            <a:pPr>
              <a:defRPr/>
            </a:pPr>
            <a:r>
              <a:rPr lang="en-GB" dirty="0" smtClean="0"/>
              <a:t>The .r0 files will be hashed according to </a:t>
            </a:r>
            <a:r>
              <a:rPr lang="en-GB" dirty="0" err="1" smtClean="0"/>
              <a:t>openssl</a:t>
            </a:r>
            <a:r>
              <a:rPr lang="en-GB" dirty="0" smtClean="0"/>
              <a:t> version used </a:t>
            </a:r>
            <a:r>
              <a:rPr lang="en-GB" i="1" dirty="0" smtClean="0"/>
              <a:t>by fetch-</a:t>
            </a:r>
            <a:r>
              <a:rPr lang="en-GB" i="1" dirty="0" err="1" smtClean="0"/>
              <a:t>crl</a:t>
            </a:r>
            <a:r>
              <a:rPr lang="en-GB" dirty="0" smtClean="0"/>
              <a:t>, not target software</a:t>
            </a:r>
          </a:p>
          <a:p>
            <a:pPr lvl="1">
              <a:defRPr/>
            </a:pPr>
            <a:r>
              <a:rPr lang="en-GB" dirty="0" smtClean="0"/>
              <a:t>make </a:t>
            </a:r>
            <a:r>
              <a:rPr lang="en-GB" dirty="0" err="1" smtClean="0"/>
              <a:t>symlinks</a:t>
            </a:r>
            <a:r>
              <a:rPr lang="en-GB" dirty="0" smtClean="0"/>
              <a:t> locally to get a dual-use CRL?</a:t>
            </a:r>
          </a:p>
          <a:p>
            <a:pPr lvl="1">
              <a:defRPr/>
            </a:pPr>
            <a:r>
              <a:rPr lang="en-GB" dirty="0" smtClean="0"/>
              <a:t>Should we provide a script, or an update to fetch-</a:t>
            </a:r>
            <a:r>
              <a:rPr lang="en-GB" dirty="0" err="1" smtClean="0"/>
              <a:t>crl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Collateral changes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Update RPM format to v4.4 series</a:t>
            </a:r>
          </a:p>
          <a:p>
            <a:r>
              <a:rPr lang="en-GB" smtClean="0"/>
              <a:t>Update Java keytool to Java6</a:t>
            </a:r>
          </a:p>
          <a:p>
            <a:pPr lvl="1"/>
            <a:r>
              <a:rPr lang="en-GB" smtClean="0"/>
              <a:t>Now supports CA keys with keysize &gt; 2048</a:t>
            </a:r>
          </a:p>
          <a:p>
            <a:pPr lvl="1"/>
            <a:r>
              <a:rPr lang="en-GB" smtClean="0"/>
              <a:t>Keys will not work with old (pre-Java5) tools with Sun JCE</a:t>
            </a:r>
          </a:p>
          <a:p>
            <a:pPr lvl="1"/>
            <a:endParaRPr lang="en-GB" smtClean="0"/>
          </a:p>
          <a:p>
            <a:r>
              <a:rPr lang="en-GB" smtClean="0"/>
              <a:t>Auto-generated sequence numbers support multiple CAs with the same subject name but different aliases</a:t>
            </a:r>
          </a:p>
          <a:p>
            <a:pPr lvl="1"/>
            <a:r>
              <a:rPr lang="en-GB" smtClean="0"/>
              <a:t>Alias MUST be unique for each trust anchor</a:t>
            </a:r>
          </a:p>
          <a:p>
            <a:pPr lvl="1"/>
            <a:r>
              <a:rPr lang="en-GB" smtClean="0"/>
              <a:t>Still not supported in fetch-crl, though</a:t>
            </a:r>
          </a:p>
          <a:p>
            <a:pPr lvl="1"/>
            <a:r>
              <a:rPr lang="en-GB" smtClean="0"/>
              <a:t>And it’s dangerous anyway </a:t>
            </a:r>
            <a:br>
              <a:rPr lang="en-GB" smtClean="0"/>
            </a:br>
            <a:r>
              <a:rPr lang="en-GB" smtClean="0"/>
              <a:t>(see issues related to the two UTNUserFirst-Hardware CA certs, one self-signed and one by Comodo AAA)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from the EUGridPMA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Towards even more EMEA coverage</a:t>
            </a:r>
          </a:p>
          <a:p>
            <a:endParaRPr lang="en-US" dirty="0" smtClean="0"/>
          </a:p>
          <a:p>
            <a:r>
              <a:rPr lang="en-US" dirty="0" smtClean="0"/>
              <a:t>Novel CA architectures</a:t>
            </a:r>
          </a:p>
          <a:p>
            <a:pPr lvl="1"/>
            <a:r>
              <a:rPr lang="en-US" dirty="0" smtClean="0"/>
              <a:t>Federation-backed SLCS and MICS CAs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Auditing progress</a:t>
            </a:r>
          </a:p>
          <a:p>
            <a:r>
              <a:rPr lang="en-US" dirty="0" smtClean="0"/>
              <a:t>Authorization Operations WG</a:t>
            </a:r>
          </a:p>
          <a:p>
            <a:r>
              <a:rPr lang="en-US" dirty="0" smtClean="0"/>
              <a:t>Distribution and fetch-</a:t>
            </a:r>
            <a:r>
              <a:rPr lang="en-US" dirty="0" err="1" smtClean="0"/>
              <a:t>crl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OpenSSL</a:t>
            </a:r>
            <a:r>
              <a:rPr lang="en-US" dirty="0" smtClean="0"/>
              <a:t> 1and distribution format change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Implementation plan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GB" dirty="0" smtClean="0">
                <a:solidFill>
                  <a:srgbClr val="C00000"/>
                </a:solidFill>
              </a:rPr>
              <a:t>Careful  migration to dual-version support:</a:t>
            </a:r>
          </a:p>
          <a:p>
            <a:r>
              <a:rPr lang="en-GB" dirty="0" smtClean="0"/>
              <a:t>For 1.33 .. 1.36 releases: both versions available </a:t>
            </a:r>
          </a:p>
          <a:p>
            <a:pPr lvl="1"/>
            <a:r>
              <a:rPr lang="en-GB" dirty="0" smtClean="0"/>
              <a:t>with the old style as the advertised one for 1.33 .. 1.35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For 1.36 release, have both versions available with the </a:t>
            </a:r>
            <a:r>
              <a:rPr lang="en-GB" b="1" dirty="0" smtClean="0"/>
              <a:t>new</a:t>
            </a:r>
            <a:r>
              <a:rPr lang="en-GB" dirty="0" smtClean="0"/>
              <a:t> style as the advertised one</a:t>
            </a:r>
          </a:p>
          <a:p>
            <a:pPr lvl="1"/>
            <a:r>
              <a:rPr lang="en-GB" dirty="0" smtClean="0"/>
              <a:t>No earlier than summer 2010</a:t>
            </a:r>
          </a:p>
          <a:p>
            <a:endParaRPr lang="en-GB" dirty="0" smtClean="0"/>
          </a:p>
          <a:p>
            <a:r>
              <a:rPr lang="en-GB" dirty="0" smtClean="0"/>
              <a:t>For 1.37+ release, just have the new one, since it’s fully backward-compatible anyway</a:t>
            </a:r>
          </a:p>
          <a:p>
            <a:pPr lvl="1"/>
            <a:r>
              <a:rPr lang="en-GB" dirty="0" smtClean="0"/>
              <a:t>But also no earlier than Q4 2010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RPs: start testing the new dual-stack now, please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ChangeArrowheads="1"/>
          </p:cNvSpPr>
          <p:nvPr/>
        </p:nvSpPr>
        <p:spPr bwMode="auto">
          <a:xfrm>
            <a:off x="638175" y="4001598"/>
            <a:ext cx="804068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GB" sz="2400" dirty="0">
                <a:solidFill>
                  <a:srgbClr val="000066"/>
                </a:solidFill>
                <a:latin typeface="Lucida Sans" pitchFamily="34" charset="0"/>
              </a:rPr>
              <a:t>Some dates for you to remember and </a:t>
            </a:r>
            <a:r>
              <a:rPr lang="en-GB" sz="2400" dirty="0" smtClean="0">
                <a:solidFill>
                  <a:srgbClr val="000066"/>
                </a:solidFill>
                <a:latin typeface="Lucida Sans" pitchFamily="34" charset="0"/>
              </a:rPr>
              <a:t>schedule</a:t>
            </a:r>
          </a:p>
          <a:p>
            <a:pPr>
              <a:spcBef>
                <a:spcPct val="20000"/>
              </a:spcBef>
              <a:buFont typeface="Symbol" pitchFamily="18" charset="2"/>
              <a:buNone/>
            </a:pPr>
            <a:endParaRPr lang="en-GB" sz="2400" dirty="0">
              <a:solidFill>
                <a:srgbClr val="000066"/>
              </a:solidFill>
              <a:latin typeface="Lucida Sans" pitchFamily="34" charset="0"/>
            </a:endParaRPr>
          </a:p>
          <a:p>
            <a:pPr algn="l">
              <a:spcBef>
                <a:spcPct val="20000"/>
              </a:spcBef>
              <a:buFont typeface="Symbol" pitchFamily="18" charset="2"/>
              <a:buChar char="·"/>
            </a:pPr>
            <a:r>
              <a:rPr lang="en-GB" dirty="0">
                <a:solidFill>
                  <a:srgbClr val="000066"/>
                </a:solidFill>
                <a:latin typeface="Lucida Sans" pitchFamily="34" charset="0"/>
              </a:rPr>
              <a:t>	</a:t>
            </a:r>
            <a:r>
              <a:rPr lang="en-GB" dirty="0" smtClean="0">
                <a:solidFill>
                  <a:srgbClr val="000066"/>
                </a:solidFill>
                <a:latin typeface="Lucida Sans" pitchFamily="34" charset="0"/>
              </a:rPr>
              <a:t>19-21 April 2010: </a:t>
            </a:r>
            <a:r>
              <a:rPr lang="en-GB" dirty="0" err="1" smtClean="0">
                <a:solidFill>
                  <a:srgbClr val="000066"/>
                </a:solidFill>
                <a:latin typeface="Lucida Sans" pitchFamily="34" charset="0"/>
              </a:rPr>
              <a:t>SigmaNet</a:t>
            </a:r>
            <a:r>
              <a:rPr lang="en-GB" dirty="0" smtClean="0">
                <a:solidFill>
                  <a:srgbClr val="000066"/>
                </a:solidFill>
                <a:latin typeface="Lucida Sans" pitchFamily="34" charset="0"/>
              </a:rPr>
              <a:t> Riga, LV</a:t>
            </a:r>
          </a:p>
          <a:p>
            <a:pPr algn="l">
              <a:spcBef>
                <a:spcPct val="20000"/>
              </a:spcBef>
              <a:buFont typeface="Symbol" pitchFamily="18" charset="2"/>
              <a:buChar char="·"/>
            </a:pPr>
            <a:r>
              <a:rPr lang="en-GB" dirty="0" smtClean="0">
                <a:solidFill>
                  <a:srgbClr val="000066"/>
                </a:solidFill>
                <a:latin typeface="Lucida Sans" pitchFamily="34" charset="0"/>
              </a:rPr>
              <a:t>	20-22 September 2010: SRCE, Zagreb, HR</a:t>
            </a:r>
          </a:p>
          <a:p>
            <a:pPr algn="l">
              <a:spcBef>
                <a:spcPct val="20000"/>
              </a:spcBef>
              <a:buFont typeface="Symbol" pitchFamily="18" charset="2"/>
              <a:buChar char="·"/>
            </a:pPr>
            <a:r>
              <a:rPr lang="en-GB" dirty="0" smtClean="0">
                <a:solidFill>
                  <a:srgbClr val="000066"/>
                </a:solidFill>
                <a:latin typeface="Lucida Sans" pitchFamily="34" charset="0"/>
              </a:rPr>
              <a:t>	January 2011: </a:t>
            </a:r>
            <a:r>
              <a:rPr lang="en-GB" dirty="0" err="1" smtClean="0">
                <a:solidFill>
                  <a:srgbClr val="000066"/>
                </a:solidFill>
                <a:latin typeface="Lucida Sans" pitchFamily="34" charset="0"/>
              </a:rPr>
              <a:t>RedIRIS</a:t>
            </a:r>
            <a:r>
              <a:rPr lang="en-GB" dirty="0" smtClean="0">
                <a:solidFill>
                  <a:srgbClr val="000066"/>
                </a:solidFill>
                <a:latin typeface="Lucida Sans" pitchFamily="34" charset="0"/>
              </a:rPr>
              <a:t>, Madrid or </a:t>
            </a:r>
            <a:r>
              <a:rPr lang="en-GB" dirty="0" err="1" smtClean="0">
                <a:solidFill>
                  <a:srgbClr val="000066"/>
                </a:solidFill>
                <a:latin typeface="Lucida Sans" pitchFamily="34" charset="0"/>
              </a:rPr>
              <a:t>Sevilla</a:t>
            </a:r>
            <a:r>
              <a:rPr lang="en-GB" dirty="0" smtClean="0">
                <a:solidFill>
                  <a:srgbClr val="000066"/>
                </a:solidFill>
                <a:latin typeface="Lucida Sans" pitchFamily="34" charset="0"/>
              </a:rPr>
              <a:t>, ES</a:t>
            </a:r>
          </a:p>
          <a:p>
            <a:pPr algn="l">
              <a:spcBef>
                <a:spcPct val="20000"/>
              </a:spcBef>
              <a:buFont typeface="Symbol" pitchFamily="18" charset="2"/>
              <a:buChar char="·"/>
            </a:pPr>
            <a:r>
              <a:rPr lang="en-GB" dirty="0" smtClean="0">
                <a:solidFill>
                  <a:srgbClr val="000066"/>
                </a:solidFill>
                <a:latin typeface="Lucida Sans" pitchFamily="34" charset="0"/>
              </a:rPr>
              <a:t>	September 2011: IJS, Ljubljana, Slovenia </a:t>
            </a:r>
            <a:endParaRPr lang="en-GB" dirty="0">
              <a:solidFill>
                <a:srgbClr val="000066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Geographical coverage of the EUGridPMA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412750" y="987425"/>
            <a:ext cx="8424863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2900" indent="-342900" algn="l">
              <a:spcBef>
                <a:spcPct val="20000"/>
              </a:spcBef>
              <a:buFont typeface="Symbol" pitchFamily="18" charset="2"/>
              <a:buChar char="·"/>
            </a:pPr>
            <a:r>
              <a:rPr lang="en-US" dirty="0" smtClean="0">
                <a:solidFill>
                  <a:srgbClr val="008000"/>
                </a:solidFill>
                <a:latin typeface="Lucida Sans" pitchFamily="34" charset="0"/>
              </a:rPr>
              <a:t>25 </a:t>
            </a:r>
            <a:r>
              <a:rPr lang="en-US" dirty="0">
                <a:solidFill>
                  <a:srgbClr val="008000"/>
                </a:solidFill>
                <a:latin typeface="Lucida Sans" pitchFamily="34" charset="0"/>
              </a:rPr>
              <a:t>of </a:t>
            </a:r>
            <a:r>
              <a:rPr lang="en-US" dirty="0" smtClean="0">
                <a:solidFill>
                  <a:srgbClr val="008000"/>
                </a:solidFill>
                <a:latin typeface="Lucida Sans" pitchFamily="34" charset="0"/>
              </a:rPr>
              <a:t>27 </a:t>
            </a:r>
            <a:r>
              <a:rPr lang="en-US" dirty="0">
                <a:solidFill>
                  <a:srgbClr val="008000"/>
                </a:solidFill>
                <a:latin typeface="Lucida Sans" pitchFamily="34" charset="0"/>
              </a:rPr>
              <a:t>EU member states (all except LU, MT)</a:t>
            </a:r>
          </a:p>
          <a:p>
            <a:pPr marL="342900" indent="-342900" algn="l">
              <a:spcBef>
                <a:spcPct val="20000"/>
              </a:spcBef>
              <a:buFont typeface="Symbol" pitchFamily="18" charset="2"/>
              <a:buChar char="·"/>
            </a:pPr>
            <a:r>
              <a:rPr lang="en-US" dirty="0">
                <a:solidFill>
                  <a:srgbClr val="008000"/>
                </a:solidFill>
                <a:latin typeface="Lucida Sans" pitchFamily="34" charset="0"/>
              </a:rPr>
              <a:t>+	AM, CH, HR, IL, IR, IS, MA, ME, MK, NO, PK, RO, RS, RU, TR,</a:t>
            </a:r>
            <a:br>
              <a:rPr lang="en-US" dirty="0">
                <a:solidFill>
                  <a:srgbClr val="008000"/>
                </a:solidFill>
                <a:latin typeface="Lucida Sans" pitchFamily="34" charset="0"/>
              </a:rPr>
            </a:br>
            <a:r>
              <a:rPr lang="en-US" dirty="0">
                <a:solidFill>
                  <a:srgbClr val="008000"/>
                </a:solidFill>
                <a:latin typeface="Lucida Sans" pitchFamily="34" charset="0"/>
              </a:rPr>
              <a:t>	UA, </a:t>
            </a:r>
            <a:r>
              <a:rPr lang="en-US" i="1" dirty="0">
                <a:solidFill>
                  <a:srgbClr val="008000"/>
                </a:solidFill>
                <a:latin typeface="Lucida Sans" pitchFamily="34" charset="0"/>
              </a:rPr>
              <a:t>SEE-GRID </a:t>
            </a:r>
            <a:r>
              <a:rPr lang="en-US" dirty="0">
                <a:solidFill>
                  <a:srgbClr val="008000"/>
                </a:solidFill>
                <a:latin typeface="Lucida Sans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" pitchFamily="34" charset="0"/>
              </a:rPr>
              <a:t>+</a:t>
            </a:r>
            <a:r>
              <a:rPr lang="en-US" dirty="0">
                <a:solidFill>
                  <a:srgbClr val="008000"/>
                </a:solidFill>
                <a:latin typeface="Lucida Sans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Lucida Sans" pitchFamily="34" charset="0"/>
              </a:rPr>
              <a:t>CERN </a:t>
            </a:r>
            <a:r>
              <a:rPr lang="en-US" dirty="0">
                <a:solidFill>
                  <a:srgbClr val="008000"/>
                </a:solidFill>
                <a:latin typeface="Lucida Sans" pitchFamily="34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Lucida Sans" pitchFamily="34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Lucida Sans" pitchFamily="34" charset="0"/>
              </a:rPr>
              <a:t>), </a:t>
            </a:r>
            <a:r>
              <a:rPr lang="en-US" dirty="0" err="1">
                <a:solidFill>
                  <a:srgbClr val="008000"/>
                </a:solidFill>
                <a:latin typeface="Lucida Sans" pitchFamily="34" charset="0"/>
              </a:rPr>
              <a:t>DoEGrids</a:t>
            </a:r>
            <a:r>
              <a:rPr lang="en-US" dirty="0">
                <a:solidFill>
                  <a:srgbClr val="008000"/>
                </a:solidFill>
                <a:latin typeface="Lucida Sans" pitchFamily="34" charset="0"/>
              </a:rPr>
              <a:t>(US)*</a:t>
            </a:r>
            <a:endParaRPr lang="en-US" dirty="0">
              <a:solidFill>
                <a:srgbClr val="000066"/>
              </a:solidFill>
              <a:latin typeface="Lucida Sans" pitchFamily="34" charset="0"/>
            </a:endParaRPr>
          </a:p>
          <a:p>
            <a:pPr marL="342900" indent="-342900" algn="l">
              <a:spcBef>
                <a:spcPct val="20000"/>
              </a:spcBef>
              <a:buFont typeface="Symbol" pitchFamily="18" charset="2"/>
              <a:buNone/>
            </a:pPr>
            <a:endParaRPr lang="en-US" dirty="0">
              <a:solidFill>
                <a:srgbClr val="000066"/>
              </a:solidFill>
              <a:latin typeface="Lucida Sans" pitchFamily="34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5773738" y="5864225"/>
            <a:ext cx="32131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Font typeface="Symbol" pitchFamily="18" charset="2"/>
              <a:buNone/>
            </a:pPr>
            <a:r>
              <a:rPr lang="en-US" dirty="0">
                <a:solidFill>
                  <a:srgbClr val="000066"/>
                </a:solidFill>
                <a:latin typeface="Lucida Sans" pitchFamily="34" charset="0"/>
              </a:rPr>
              <a:t>Pending or in progress</a:t>
            </a:r>
          </a:p>
          <a:p>
            <a:pPr marL="342900" indent="-342900" algn="l">
              <a:spcBef>
                <a:spcPct val="20000"/>
              </a:spcBef>
              <a:buFont typeface="Symbol" pitchFamily="18" charset="2"/>
              <a:buChar char="·"/>
            </a:pPr>
            <a:r>
              <a:rPr lang="en-US" sz="1600" dirty="0" smtClean="0">
                <a:solidFill>
                  <a:srgbClr val="000066"/>
                </a:solidFill>
                <a:latin typeface="Lucida Sans" pitchFamily="34" charset="0"/>
              </a:rPr>
              <a:t>SY, ZA</a:t>
            </a:r>
            <a:r>
              <a:rPr lang="en-US" sz="1600" dirty="0">
                <a:solidFill>
                  <a:srgbClr val="000066"/>
                </a:solidFill>
                <a:latin typeface="Lucida Sans" pitchFamily="34" charset="0"/>
              </a:rPr>
              <a:t>, SN</a:t>
            </a:r>
          </a:p>
        </p:txBody>
      </p:sp>
      <p:pic>
        <p:nvPicPr>
          <p:cNvPr id="4097" name="Picture 1" descr="H:\Home\davidg\EUGridPMA\Presentations\images\map-pma-emea-afr-trans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638" y="2227911"/>
            <a:ext cx="7270955" cy="463008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federated MICS 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had 2 federation-backed </a:t>
            </a:r>
            <a:br>
              <a:rPr lang="en-US" dirty="0" smtClean="0"/>
            </a:br>
            <a:r>
              <a:rPr lang="en-US" dirty="0" smtClean="0"/>
              <a:t>SLCS CAs: CH, DE</a:t>
            </a:r>
          </a:p>
          <a:p>
            <a:endParaRPr lang="en-US" dirty="0" smtClean="0"/>
          </a:p>
          <a:p>
            <a:r>
              <a:rPr lang="en-US" dirty="0" smtClean="0"/>
              <a:t>Recently (2010-02-01) accredited</a:t>
            </a:r>
            <a:br>
              <a:rPr lang="en-US" dirty="0" smtClean="0"/>
            </a:br>
            <a:r>
              <a:rPr lang="en-US" dirty="0" smtClean="0"/>
              <a:t>a multi-national federated MICS CA:</a:t>
            </a:r>
          </a:p>
          <a:p>
            <a:pPr lvl="1"/>
            <a:r>
              <a:rPr lang="en-US" dirty="0" smtClean="0"/>
              <a:t>TERENA managed, with a </a:t>
            </a:r>
            <a:r>
              <a:rPr lang="en-US" dirty="0" err="1" smtClean="0"/>
              <a:t>Comodo</a:t>
            </a:r>
            <a:r>
              <a:rPr lang="en-US" dirty="0" smtClean="0"/>
              <a:t> back-end</a:t>
            </a:r>
          </a:p>
          <a:p>
            <a:pPr lvl="1"/>
            <a:r>
              <a:rPr lang="en-US" dirty="0" smtClean="0"/>
              <a:t>Common portal for user applications</a:t>
            </a:r>
            <a:br>
              <a:rPr lang="en-US" dirty="0" smtClean="0"/>
            </a:br>
            <a:r>
              <a:rPr lang="en-US" dirty="0" smtClean="0"/>
              <a:t>shared by NL,NO,DK,SE,FI,FR</a:t>
            </a:r>
          </a:p>
          <a:p>
            <a:pPr lvl="1"/>
            <a:r>
              <a:rPr lang="en-US" dirty="0" smtClean="0"/>
              <a:t>Leverages federations, but also requires</a:t>
            </a:r>
            <a:br>
              <a:rPr lang="en-US" dirty="0" smtClean="0"/>
            </a:br>
            <a:r>
              <a:rPr lang="en-US" dirty="0" smtClean="0"/>
              <a:t>institution to have high-quality </a:t>
            </a:r>
            <a:r>
              <a:rPr lang="en-US" dirty="0" err="1" smtClean="0"/>
              <a:t>IdM</a:t>
            </a:r>
            <a:endParaRPr lang="en-US" dirty="0" smtClean="0"/>
          </a:p>
          <a:p>
            <a:r>
              <a:rPr lang="en-US" dirty="0" smtClean="0"/>
              <a:t>Upcoming: multi-national server CA </a:t>
            </a:r>
            <a:br>
              <a:rPr lang="en-US" dirty="0" smtClean="0"/>
            </a:br>
            <a:r>
              <a:rPr lang="en-US" dirty="0" smtClean="0"/>
              <a:t>for e-Science applications</a:t>
            </a:r>
          </a:p>
          <a:p>
            <a:pPr lvl="1"/>
            <a:r>
              <a:rPr lang="en-US" dirty="0" smtClean="0"/>
              <a:t>Also managed by TERENA, with </a:t>
            </a:r>
            <a:r>
              <a:rPr lang="en-US" dirty="0" err="1" smtClean="0"/>
              <a:t>Comodo</a:t>
            </a:r>
            <a:r>
              <a:rPr lang="en-US" dirty="0" smtClean="0"/>
              <a:t> back-end</a:t>
            </a:r>
          </a:p>
        </p:txBody>
      </p:sp>
      <p:pic>
        <p:nvPicPr>
          <p:cNvPr id="21506" name="Picture 2" descr="H:\Home\davidg\EUGridPMA\Presentations\images\JanMeijer\map-eugridpma-emea-JM-A-SLC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6271" y="1323264"/>
            <a:ext cx="2477729" cy="1577617"/>
          </a:xfrm>
          <a:prstGeom prst="rect">
            <a:avLst/>
          </a:prstGeom>
          <a:noFill/>
        </p:spPr>
      </p:pic>
      <p:pic>
        <p:nvPicPr>
          <p:cNvPr id="21507" name="Picture 3" descr="H:\Home\davidg\EUGridPMA\Presentations\images\JanMeijer\map-eugridpma-emea-JM-C-TCSPersonalSharedPortal.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6774" y="3864077"/>
            <a:ext cx="2507226" cy="159639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done or pending: </a:t>
            </a:r>
            <a:br>
              <a:rPr lang="en-US" dirty="0" smtClean="0"/>
            </a:br>
            <a:r>
              <a:rPr lang="en-US" dirty="0" err="1" smtClean="0"/>
              <a:t>BalticGrid</a:t>
            </a:r>
            <a:r>
              <a:rPr lang="en-US" dirty="0" smtClean="0"/>
              <a:t> CA, NIIF CA, PK-grid, </a:t>
            </a:r>
            <a:r>
              <a:rPr lang="en-US" dirty="0" err="1" smtClean="0"/>
              <a:t>CAPolishGrid</a:t>
            </a:r>
            <a:r>
              <a:rPr lang="en-US" dirty="0" smtClean="0"/>
              <a:t> CA, </a:t>
            </a:r>
            <a:r>
              <a:rPr lang="en-US" dirty="0" smtClean="0">
                <a:solidFill>
                  <a:srgbClr val="00B050"/>
                </a:solidFill>
              </a:rPr>
              <a:t>CERN CA</a:t>
            </a:r>
            <a:r>
              <a:rPr lang="en-US" dirty="0" smtClean="0"/>
              <a:t>, IUCC, LIPCA, UK </a:t>
            </a:r>
            <a:r>
              <a:rPr lang="en-US" dirty="0" err="1" smtClean="0"/>
              <a:t>eScience</a:t>
            </a:r>
            <a:r>
              <a:rPr lang="en-US" dirty="0" smtClean="0"/>
              <a:t> CA, </a:t>
            </a:r>
            <a:r>
              <a:rPr lang="en-US" dirty="0" err="1" smtClean="0"/>
              <a:t>pkIRISGrid</a:t>
            </a:r>
            <a:r>
              <a:rPr lang="en-US" dirty="0" smtClean="0"/>
              <a:t>, </a:t>
            </a:r>
            <a:r>
              <a:rPr lang="en-US" dirty="0" err="1" smtClean="0"/>
              <a:t>ArmeSFo</a:t>
            </a:r>
            <a:r>
              <a:rPr lang="en-US" dirty="0" smtClean="0"/>
              <a:t> CA, SRCE CA, AEGIS CA</a:t>
            </a:r>
          </a:p>
          <a:p>
            <a:endParaRPr lang="en-US" dirty="0" smtClean="0"/>
          </a:p>
          <a:p>
            <a:r>
              <a:rPr lang="en-US" dirty="0" smtClean="0"/>
              <a:t>Status</a:t>
            </a:r>
          </a:p>
          <a:p>
            <a:pPr lvl="1"/>
            <a:r>
              <a:rPr lang="en-US" sz="1800" dirty="0" smtClean="0"/>
              <a:t>Self audits are done rigorously and usually on time</a:t>
            </a:r>
          </a:p>
          <a:p>
            <a:pPr lvl="1"/>
            <a:r>
              <a:rPr lang="en-US" sz="1800" dirty="0" smtClean="0"/>
              <a:t>Implementation of recommendations takes a bit of time (3-6 months)</a:t>
            </a:r>
          </a:p>
          <a:p>
            <a:pPr lvl="1"/>
            <a:r>
              <a:rPr lang="en-US" sz="1800" dirty="0" smtClean="0"/>
              <a:t>Review of the self-audit by peers takes a really long time (&gt;12 months), mainly because of overloaded peer reviewers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rgbClr val="990000"/>
                </a:solidFill>
              </a:rPr>
              <a:t>https://www.eugridpma.org/review/selfaudit-review</a:t>
            </a:r>
            <a:endParaRPr lang="en-US" sz="20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</a:t>
            </a:r>
            <a:r>
              <a:rPr lang="en-US" dirty="0" smtClean="0"/>
              <a:t>scalability: three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Facilitating the issuance </a:t>
            </a:r>
            <a:r>
              <a:rPr lang="en-US" dirty="0" smtClean="0"/>
              <a:t>process (“Federated CAs”)</a:t>
            </a:r>
            <a:endParaRPr lang="en-US" dirty="0" smtClean="0"/>
          </a:p>
          <a:p>
            <a:pPr lvl="1"/>
            <a:r>
              <a:rPr lang="en-US" dirty="0" smtClean="0"/>
              <a:t>Short-lived and MICS issuance</a:t>
            </a:r>
          </a:p>
          <a:p>
            <a:pPr lvl="1"/>
            <a:r>
              <a:rPr lang="en-US" dirty="0" smtClean="0"/>
              <a:t>Leverage (existing) high-quality identity systems</a:t>
            </a:r>
          </a:p>
          <a:p>
            <a:pPr lvl="1"/>
            <a:r>
              <a:rPr lang="en-US" dirty="0" smtClean="0"/>
              <a:t>Mainly centered around research/educational federations</a:t>
            </a:r>
          </a:p>
          <a:p>
            <a:r>
              <a:rPr lang="en-US" dirty="0" smtClean="0"/>
              <a:t>Facilitate user key management and </a:t>
            </a:r>
            <a:r>
              <a:rPr lang="en-US" dirty="0" smtClean="0"/>
              <a:t>hygiene</a:t>
            </a:r>
            <a:br>
              <a:rPr lang="en-US" dirty="0" smtClean="0"/>
            </a:br>
            <a:r>
              <a:rPr lang="en-US" dirty="0" smtClean="0"/>
              <a:t>(“Private Key Protection guidelines”)</a:t>
            </a:r>
            <a:endParaRPr lang="en-US" dirty="0" smtClean="0"/>
          </a:p>
          <a:p>
            <a:pPr lvl="1"/>
            <a:r>
              <a:rPr lang="en-US" dirty="0" smtClean="0"/>
              <a:t>Provide key management tools</a:t>
            </a:r>
          </a:p>
          <a:p>
            <a:pPr lvl="1"/>
            <a:r>
              <a:rPr lang="en-US" dirty="0" smtClean="0"/>
              <a:t>Outsource end-user key management</a:t>
            </a:r>
          </a:p>
          <a:p>
            <a:pPr lvl="1"/>
            <a:r>
              <a:rPr lang="en-US" dirty="0" smtClean="0"/>
              <a:t>Private Key Protection protocol</a:t>
            </a:r>
          </a:p>
          <a:p>
            <a:r>
              <a:rPr lang="en-US" dirty="0" smtClean="0"/>
              <a:t>Relieve users of the key management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dirty="0" smtClean="0"/>
              <a:t>(“Approved Robots”)</a:t>
            </a:r>
            <a:endParaRPr lang="en-US" dirty="0" smtClean="0"/>
          </a:p>
          <a:p>
            <a:pPr lvl="1"/>
            <a:r>
              <a:rPr lang="en-US" dirty="0" smtClean="0"/>
              <a:t>Since many user may only a few ‘canned’ tasks anyway</a:t>
            </a:r>
          </a:p>
          <a:p>
            <a:pPr lvl="1"/>
            <a:r>
              <a:rPr lang="en-US" dirty="0" smtClean="0"/>
              <a:t>Funnel user experience through a portal</a:t>
            </a:r>
          </a:p>
          <a:p>
            <a:pPr lvl="1"/>
            <a:r>
              <a:rPr lang="en-US" dirty="0" smtClean="0"/>
              <a:t>Have the portal take care of identity and PKI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AuthZ</a:t>
            </a:r>
            <a:r>
              <a:rPr lang="en-US" dirty="0" smtClean="0"/>
              <a:t> operations policy WG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Foster trust by improving operation of </a:t>
            </a:r>
            <a:r>
              <a:rPr lang="en-US" dirty="0" err="1" smtClean="0"/>
              <a:t>AuthZ</a:t>
            </a:r>
            <a:r>
              <a:rPr lang="en-US" dirty="0" smtClean="0"/>
              <a:t> Auth</a:t>
            </a:r>
          </a:p>
          <a:p>
            <a:r>
              <a:rPr lang="en-US" dirty="0" smtClean="0"/>
              <a:t>New scoping of the </a:t>
            </a:r>
            <a:r>
              <a:rPr lang="en-US" dirty="0" err="1" smtClean="0"/>
              <a:t>AuthZ</a:t>
            </a:r>
            <a:r>
              <a:rPr lang="en-US" dirty="0" smtClean="0"/>
              <a:t> Working Group</a:t>
            </a:r>
          </a:p>
          <a:p>
            <a:pPr lvl="1"/>
            <a:r>
              <a:rPr lang="en-US" dirty="0" smtClean="0"/>
              <a:t>For now: maintain technical focus on VOMS </a:t>
            </a:r>
          </a:p>
          <a:p>
            <a:pPr lvl="1"/>
            <a:r>
              <a:rPr lang="en-US" dirty="0" smtClean="0"/>
              <a:t>AASPs will not be 'accredited' by any particular body, but </a:t>
            </a:r>
          </a:p>
          <a:p>
            <a:pPr lvl="1"/>
            <a:r>
              <a:rPr lang="en-US" dirty="0" smtClean="0"/>
              <a:t>Write guideline against which AASPs can assess their implementation and subsequently claim compliance. </a:t>
            </a:r>
          </a:p>
          <a:p>
            <a:pPr lvl="1"/>
            <a:r>
              <a:rPr lang="en-US" dirty="0" smtClean="0"/>
              <a:t>Relying parties: either implement post-factum assessment or require pre-auditing of acceptable AASPs</a:t>
            </a:r>
          </a:p>
          <a:p>
            <a:pPr lvl="1"/>
            <a:r>
              <a:rPr lang="en-US" dirty="0" smtClean="0"/>
              <a:t>Interaction with issuance of 'AA issuing certificates' by IGTF CAs remains open question</a:t>
            </a:r>
          </a:p>
          <a:p>
            <a:r>
              <a:rPr lang="en-US" dirty="0" smtClean="0"/>
              <a:t>Further discussions</a:t>
            </a:r>
          </a:p>
          <a:p>
            <a:pPr lvl="1"/>
            <a:r>
              <a:rPr lang="en-US" dirty="0" smtClean="0"/>
              <a:t>wider consultation with (technical) people and VO reps</a:t>
            </a:r>
          </a:p>
          <a:p>
            <a:pPr lvl="1"/>
            <a:r>
              <a:rPr lang="en-US" dirty="0" smtClean="0"/>
              <a:t>focus on AA assertions and infrastructures where actual signature on the assertion is used in the validation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IGTF Release Process and Web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Process</a:t>
            </a:r>
          </a:p>
          <a:p>
            <a:pPr lvl="1"/>
            <a:r>
              <a:rPr lang="en-US" dirty="0" smtClean="0"/>
              <a:t>Releases moved to (preferably) Monday or Tuesday</a:t>
            </a:r>
          </a:p>
          <a:p>
            <a:pPr lvl="1"/>
            <a:r>
              <a:rPr lang="en-US" dirty="0" smtClean="0"/>
              <a:t>More documentation of the process still needed</a:t>
            </a:r>
          </a:p>
          <a:p>
            <a:pPr lvl="1"/>
            <a:r>
              <a:rPr lang="en-US" dirty="0" smtClean="0"/>
              <a:t>More checks are now built into the process (</a:t>
            </a:r>
            <a:r>
              <a:rPr lang="en-US" dirty="0" err="1" smtClean="0"/>
              <a:t>Debian</a:t>
            </a:r>
            <a:r>
              <a:rPr lang="en-US" dirty="0" smtClean="0"/>
              <a:t>!)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End use:	</a:t>
            </a:r>
            <a:r>
              <a:rPr lang="en-US" b="1" dirty="0" smtClean="0">
                <a:solidFill>
                  <a:srgbClr val="C00000"/>
                </a:solidFill>
              </a:rPr>
              <a:t>https://dist.eugridpma.info/distribution</a:t>
            </a:r>
          </a:p>
          <a:p>
            <a:pPr lvl="1">
              <a:buFont typeface="Symbol" pitchFamily="18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	https://www.apgridpma.org/distribution</a:t>
            </a:r>
          </a:p>
          <a:p>
            <a:pPr lvl="1">
              <a:buFont typeface="Symbol" pitchFamily="18" charset="2"/>
              <a:buNone/>
            </a:pPr>
            <a:r>
              <a:rPr lang="en-US" i="1" dirty="0" err="1" smtClean="0"/>
              <a:t>EUgridPMA</a:t>
            </a:r>
            <a:r>
              <a:rPr lang="en-US" i="1" dirty="0" smtClean="0"/>
              <a:t> site has off-site warm spare – </a:t>
            </a:r>
            <a:br>
              <a:rPr lang="en-US" i="1" dirty="0" smtClean="0"/>
            </a:br>
            <a:r>
              <a:rPr lang="en-US" i="1" dirty="0" smtClean="0"/>
              <a:t>which will be used in July-August  during building change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r>
              <a:rPr lang="en-US" dirty="0" smtClean="0"/>
              <a:t>Monitoring and alarms</a:t>
            </a:r>
          </a:p>
          <a:p>
            <a:pPr lvl="1"/>
            <a:r>
              <a:rPr lang="en-US" dirty="0" err="1" smtClean="0"/>
              <a:t>Nagios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C00000"/>
                </a:solidFill>
              </a:rPr>
              <a:t>http://signet-ca.ijs.si/nagios/</a:t>
            </a:r>
            <a:r>
              <a:rPr lang="en-US" dirty="0" smtClean="0"/>
              <a:t> (guest/guest)</a:t>
            </a:r>
          </a:p>
          <a:p>
            <a:pPr lvl="1"/>
            <a:r>
              <a:rPr lang="en-US" dirty="0" smtClean="0"/>
              <a:t>Similar setup by Yoshio</a:t>
            </a:r>
          </a:p>
          <a:p>
            <a:pPr lvl="1"/>
            <a:r>
              <a:rPr lang="en-US" dirty="0" smtClean="0"/>
              <a:t>PMA Distribution Warnings by email 4 times/day</a:t>
            </a:r>
          </a:p>
          <a:p>
            <a:pPr lvl="1"/>
            <a:r>
              <a:rPr lang="en-US" i="1" dirty="0" smtClean="0"/>
              <a:t>It helps, but reaction to the warnings is down again …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Fetch-CRL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versions available</a:t>
            </a:r>
          </a:p>
          <a:p>
            <a:pPr lvl="1"/>
            <a:r>
              <a:rPr lang="en-US" dirty="0" smtClean="0"/>
              <a:t>2.7.2: even more paranoid about installing in face of AFS file </a:t>
            </a:r>
            <a:r>
              <a:rPr lang="en-US" dirty="0" err="1" smtClean="0"/>
              <a:t>systeminstabilities</a:t>
            </a:r>
            <a:endParaRPr lang="en-US" dirty="0" smtClean="0"/>
          </a:p>
          <a:p>
            <a:pPr lvl="1"/>
            <a:r>
              <a:rPr lang="en-US" dirty="0" smtClean="0"/>
              <a:t>2.8.2: all of the above, as well as a random wait option</a:t>
            </a:r>
          </a:p>
          <a:p>
            <a:endParaRPr lang="en-US" dirty="0" smtClean="0"/>
          </a:p>
          <a:p>
            <a:r>
              <a:rPr lang="en-US" dirty="0" smtClean="0"/>
              <a:t>2.8-series fetch-</a:t>
            </a:r>
            <a:r>
              <a:rPr lang="en-US" dirty="0" err="1" smtClean="0"/>
              <a:t>crl</a:t>
            </a:r>
            <a:r>
              <a:rPr lang="en-US" dirty="0" smtClean="0"/>
              <a:t> packaging</a:t>
            </a:r>
          </a:p>
          <a:p>
            <a:pPr lvl="1"/>
            <a:r>
              <a:rPr lang="en-US" dirty="0" smtClean="0"/>
              <a:t>RPMs now Fedora/EPEL compliant</a:t>
            </a:r>
          </a:p>
          <a:p>
            <a:pPr lvl="1"/>
            <a:r>
              <a:rPr lang="en-US" dirty="0" smtClean="0"/>
              <a:t>Included in Koji testing repository</a:t>
            </a:r>
          </a:p>
          <a:p>
            <a:pPr lvl="1"/>
            <a:r>
              <a:rPr lang="en-US" dirty="0" smtClean="0"/>
              <a:t>Start testing it now: it integrated better with native OS</a:t>
            </a:r>
          </a:p>
          <a:p>
            <a:pPr lvl="1"/>
            <a:r>
              <a:rPr lang="en-US" dirty="0" smtClean="0"/>
              <a:t>Builds: EL4, EL5, F11,12,13</a:t>
            </a:r>
          </a:p>
          <a:p>
            <a:pPr lvl="1"/>
            <a:r>
              <a:rPr lang="en-US" dirty="0" smtClean="0"/>
              <a:t>Thanks for Steve </a:t>
            </a:r>
            <a:r>
              <a:rPr lang="en-US" dirty="0" err="1" smtClean="0"/>
              <a:t>Traylen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solidFill>
                  <a:srgbClr val="990000"/>
                </a:solidFill>
              </a:rPr>
              <a:t>https://admin.fedoraproject.org/updates/fetch-crl</a:t>
            </a:r>
            <a:endParaRPr lang="en-US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eugridpma">
  <a:themeElements>
    <a:clrScheme name="eugridp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ugridpma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ugridp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ugridp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ugridp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ugridp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ugridp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ugridp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ugridp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D:\Home\davidg\Template\eugridpma.pot</Template>
  <TotalTime>71887</TotalTime>
  <Words>1105</Words>
  <Application>Microsoft Office PowerPoint</Application>
  <PresentationFormat>On-screen Show (4:3)</PresentationFormat>
  <Paragraphs>234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eugridpma</vt:lpstr>
      <vt:lpstr>Updates from the  EUGridPMA  David Groep, March 8th, 2010</vt:lpstr>
      <vt:lpstr>Updates from the EUGridPMA</vt:lpstr>
      <vt:lpstr>Geographical coverage of the EUGridPMA</vt:lpstr>
      <vt:lpstr>New federated MICS CAs</vt:lpstr>
      <vt:lpstr>Auditing status</vt:lpstr>
      <vt:lpstr>Addressing scalability: three directions</vt:lpstr>
      <vt:lpstr>AuthZ operations policy WG</vt:lpstr>
      <vt:lpstr>IGTF Release Process and Web</vt:lpstr>
      <vt:lpstr>Fetch-CRL</vt:lpstr>
      <vt:lpstr>OpenSSL1 </vt:lpstr>
      <vt:lpstr>Structure of the trust anchor store</vt:lpstr>
      <vt:lpstr>Hashes</vt:lpstr>
      <vt:lpstr>Code changed in OpenSSL 1 betas</vt:lpstr>
      <vt:lpstr>Impact of change</vt:lpstr>
      <vt:lpstr>Changes to the IGTF distribution</vt:lpstr>
      <vt:lpstr>What gets into /etc/grid-security/certificates?</vt:lpstr>
      <vt:lpstr>Dual packaging</vt:lpstr>
      <vt:lpstr>Fetch-crl</vt:lpstr>
      <vt:lpstr>Collateral changes</vt:lpstr>
      <vt:lpstr>Implementation plan</vt:lpstr>
      <vt:lpstr>Slide 21</vt:lpstr>
    </vt:vector>
  </TitlesOfParts>
  <Company>NIKHEF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Grid Policy Management Authority</dc:title>
  <dc:creator>David Groep</dc:creator>
  <cp:lastModifiedBy>davidg</cp:lastModifiedBy>
  <cp:revision>486</cp:revision>
  <dcterms:created xsi:type="dcterms:W3CDTF">2004-04-13T08:36:56Z</dcterms:created>
  <dcterms:modified xsi:type="dcterms:W3CDTF">2010-03-15T13:31:33Z</dcterms:modified>
</cp:coreProperties>
</file>