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56" r:id="rId3"/>
    <p:sldId id="381" r:id="rId4"/>
    <p:sldId id="379" r:id="rId5"/>
    <p:sldId id="382" r:id="rId6"/>
    <p:sldId id="383" r:id="rId7"/>
    <p:sldId id="384" r:id="rId8"/>
    <p:sldId id="387" r:id="rId9"/>
    <p:sldId id="386"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27" r:id="rId24"/>
    <p:sldId id="426" r:id="rId25"/>
    <p:sldId id="429" r:id="rId26"/>
    <p:sldId id="430" r:id="rId27"/>
    <p:sldId id="428" r:id="rId28"/>
    <p:sldId id="401" r:id="rId29"/>
    <p:sldId id="402" r:id="rId30"/>
    <p:sldId id="403" r:id="rId31"/>
    <p:sldId id="404" r:id="rId32"/>
    <p:sldId id="405" r:id="rId33"/>
    <p:sldId id="406" r:id="rId34"/>
    <p:sldId id="407" r:id="rId35"/>
    <p:sldId id="408" r:id="rId36"/>
    <p:sldId id="409"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11" r:id="rId51"/>
    <p:sldId id="266" r:id="rId52"/>
  </p:sldIdLst>
  <p:sldSz cx="9144000" cy="6858000" type="screen4x3"/>
  <p:notesSz cx="6400800" cy="8686800"/>
  <p:defaultTextStyle>
    <a:defPPr>
      <a:defRPr lang="es-ES"/>
    </a:defPPr>
    <a:lvl1pPr algn="ctr" rtl="0" fontAlgn="base">
      <a:spcBef>
        <a:spcPct val="0"/>
      </a:spcBef>
      <a:spcAft>
        <a:spcPct val="0"/>
      </a:spcAft>
      <a:defRPr sz="2000" i="1" kern="1200">
        <a:solidFill>
          <a:schemeClr val="tx1"/>
        </a:solidFill>
        <a:latin typeface="Verdana" pitchFamily="34" charset="0"/>
        <a:ea typeface="+mn-ea"/>
        <a:cs typeface="+mn-cs"/>
      </a:defRPr>
    </a:lvl1pPr>
    <a:lvl2pPr marL="457200" algn="ctr" rtl="0" fontAlgn="base">
      <a:spcBef>
        <a:spcPct val="0"/>
      </a:spcBef>
      <a:spcAft>
        <a:spcPct val="0"/>
      </a:spcAft>
      <a:defRPr sz="2000" i="1" kern="1200">
        <a:solidFill>
          <a:schemeClr val="tx1"/>
        </a:solidFill>
        <a:latin typeface="Verdana" pitchFamily="34" charset="0"/>
        <a:ea typeface="+mn-ea"/>
        <a:cs typeface="+mn-cs"/>
      </a:defRPr>
    </a:lvl2pPr>
    <a:lvl3pPr marL="914400" algn="ctr" rtl="0" fontAlgn="base">
      <a:spcBef>
        <a:spcPct val="0"/>
      </a:spcBef>
      <a:spcAft>
        <a:spcPct val="0"/>
      </a:spcAft>
      <a:defRPr sz="2000" i="1" kern="1200">
        <a:solidFill>
          <a:schemeClr val="tx1"/>
        </a:solidFill>
        <a:latin typeface="Verdana" pitchFamily="34" charset="0"/>
        <a:ea typeface="+mn-ea"/>
        <a:cs typeface="+mn-cs"/>
      </a:defRPr>
    </a:lvl3pPr>
    <a:lvl4pPr marL="1371600" algn="ctr" rtl="0" fontAlgn="base">
      <a:spcBef>
        <a:spcPct val="0"/>
      </a:spcBef>
      <a:spcAft>
        <a:spcPct val="0"/>
      </a:spcAft>
      <a:defRPr sz="2000" i="1" kern="1200">
        <a:solidFill>
          <a:schemeClr val="tx1"/>
        </a:solidFill>
        <a:latin typeface="Verdana" pitchFamily="34" charset="0"/>
        <a:ea typeface="+mn-ea"/>
        <a:cs typeface="+mn-cs"/>
      </a:defRPr>
    </a:lvl4pPr>
    <a:lvl5pPr marL="1828800" algn="ctr" rtl="0" fontAlgn="base">
      <a:spcBef>
        <a:spcPct val="0"/>
      </a:spcBef>
      <a:spcAft>
        <a:spcPct val="0"/>
      </a:spcAft>
      <a:defRPr sz="2000" i="1" kern="1200">
        <a:solidFill>
          <a:schemeClr val="tx1"/>
        </a:solidFill>
        <a:latin typeface="Verdana" pitchFamily="34" charset="0"/>
        <a:ea typeface="+mn-ea"/>
        <a:cs typeface="+mn-cs"/>
      </a:defRPr>
    </a:lvl5pPr>
    <a:lvl6pPr marL="2286000" algn="l" defTabSz="914400" rtl="0" eaLnBrk="1" latinLnBrk="0" hangingPunct="1">
      <a:defRPr sz="2000" i="1" kern="1200">
        <a:solidFill>
          <a:schemeClr val="tx1"/>
        </a:solidFill>
        <a:latin typeface="Verdana" pitchFamily="34" charset="0"/>
        <a:ea typeface="+mn-ea"/>
        <a:cs typeface="+mn-cs"/>
      </a:defRPr>
    </a:lvl6pPr>
    <a:lvl7pPr marL="2743200" algn="l" defTabSz="914400" rtl="0" eaLnBrk="1" latinLnBrk="0" hangingPunct="1">
      <a:defRPr sz="2000" i="1" kern="1200">
        <a:solidFill>
          <a:schemeClr val="tx1"/>
        </a:solidFill>
        <a:latin typeface="Verdana" pitchFamily="34" charset="0"/>
        <a:ea typeface="+mn-ea"/>
        <a:cs typeface="+mn-cs"/>
      </a:defRPr>
    </a:lvl7pPr>
    <a:lvl8pPr marL="3200400" algn="l" defTabSz="914400" rtl="0" eaLnBrk="1" latinLnBrk="0" hangingPunct="1">
      <a:defRPr sz="2000" i="1" kern="1200">
        <a:solidFill>
          <a:schemeClr val="tx1"/>
        </a:solidFill>
        <a:latin typeface="Verdana" pitchFamily="34" charset="0"/>
        <a:ea typeface="+mn-ea"/>
        <a:cs typeface="+mn-cs"/>
      </a:defRPr>
    </a:lvl8pPr>
    <a:lvl9pPr marL="3657600" algn="l" defTabSz="914400" rtl="0" eaLnBrk="1" latinLnBrk="0" hangingPunct="1">
      <a:defRPr sz="2000" i="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990000"/>
    <a:srgbClr val="FF0000"/>
    <a:srgbClr val="000099"/>
    <a:srgbClr val="FFFFFF"/>
    <a:srgbClr val="F8F8F8"/>
    <a:srgbClr val="EAEAEA"/>
    <a:srgbClr val="9999FF"/>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4494" autoAdjust="0"/>
    <p:restoredTop sz="94737" autoAdjust="0"/>
  </p:normalViewPr>
  <p:slideViewPr>
    <p:cSldViewPr snapToGrid="0">
      <p:cViewPr varScale="1">
        <p:scale>
          <a:sx n="65" d="100"/>
          <a:sy n="65" d="100"/>
        </p:scale>
        <p:origin x="-7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59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83096" tIns="41549" rIns="83096" bIns="41549" numCol="1" anchor="t" anchorCtr="0" compatLnSpc="1">
            <a:prstTxWarp prst="textNoShape">
              <a:avLst/>
            </a:prstTxWarp>
          </a:bodyPr>
          <a:lstStyle>
            <a:lvl1pPr algn="l" defTabSz="831850">
              <a:defRPr sz="1100" i="0">
                <a:latin typeface="Times New Roman" pitchFamily="18" charset="0"/>
              </a:defRPr>
            </a:lvl1pPr>
          </a:lstStyle>
          <a:p>
            <a:endParaRPr lang="en-GB"/>
          </a:p>
        </p:txBody>
      </p:sp>
      <p:sp>
        <p:nvSpPr>
          <p:cNvPr id="92163" name="Rectangle 3"/>
          <p:cNvSpPr>
            <a:spLocks noGrp="1" noChangeArrowheads="1"/>
          </p:cNvSpPr>
          <p:nvPr>
            <p:ph type="dt" sz="quarter" idx="1"/>
          </p:nvPr>
        </p:nvSpPr>
        <p:spPr bwMode="auto">
          <a:xfrm>
            <a:off x="3627438" y="0"/>
            <a:ext cx="2771775" cy="434975"/>
          </a:xfrm>
          <a:prstGeom prst="rect">
            <a:avLst/>
          </a:prstGeom>
          <a:noFill/>
          <a:ln w="9525">
            <a:noFill/>
            <a:miter lim="800000"/>
            <a:headEnd/>
            <a:tailEnd/>
          </a:ln>
          <a:effectLst/>
        </p:spPr>
        <p:txBody>
          <a:bodyPr vert="horz" wrap="square" lIns="83096" tIns="41549" rIns="83096" bIns="41549" numCol="1" anchor="t" anchorCtr="0" compatLnSpc="1">
            <a:prstTxWarp prst="textNoShape">
              <a:avLst/>
            </a:prstTxWarp>
          </a:bodyPr>
          <a:lstStyle>
            <a:lvl1pPr algn="r" defTabSz="831850">
              <a:defRPr sz="1100" i="0">
                <a:latin typeface="Times New Roman" pitchFamily="18" charset="0"/>
              </a:defRPr>
            </a:lvl1pPr>
          </a:lstStyle>
          <a:p>
            <a:endParaRPr lang="en-GB"/>
          </a:p>
        </p:txBody>
      </p:sp>
      <p:sp>
        <p:nvSpPr>
          <p:cNvPr id="92164" name="Rectangle 4"/>
          <p:cNvSpPr>
            <a:spLocks noGrp="1" noChangeArrowheads="1"/>
          </p:cNvSpPr>
          <p:nvPr>
            <p:ph type="ftr" sz="quarter" idx="2"/>
          </p:nvPr>
        </p:nvSpPr>
        <p:spPr bwMode="auto">
          <a:xfrm>
            <a:off x="0" y="8251825"/>
            <a:ext cx="2773363" cy="431800"/>
          </a:xfrm>
          <a:prstGeom prst="rect">
            <a:avLst/>
          </a:prstGeom>
          <a:noFill/>
          <a:ln w="9525">
            <a:noFill/>
            <a:miter lim="800000"/>
            <a:headEnd/>
            <a:tailEnd/>
          </a:ln>
          <a:effectLst/>
        </p:spPr>
        <p:txBody>
          <a:bodyPr vert="horz" wrap="square" lIns="83096" tIns="41549" rIns="83096" bIns="41549" numCol="1" anchor="b" anchorCtr="0" compatLnSpc="1">
            <a:prstTxWarp prst="textNoShape">
              <a:avLst/>
            </a:prstTxWarp>
          </a:bodyPr>
          <a:lstStyle>
            <a:lvl1pPr algn="l" defTabSz="831850">
              <a:defRPr sz="1100" i="0">
                <a:latin typeface="Times New Roman" pitchFamily="18" charset="0"/>
              </a:defRPr>
            </a:lvl1pPr>
          </a:lstStyle>
          <a:p>
            <a:endParaRPr lang="en-GB"/>
          </a:p>
        </p:txBody>
      </p:sp>
      <p:sp>
        <p:nvSpPr>
          <p:cNvPr id="92165" name="Rectangle 5"/>
          <p:cNvSpPr>
            <a:spLocks noGrp="1" noChangeArrowheads="1"/>
          </p:cNvSpPr>
          <p:nvPr>
            <p:ph type="sldNum" sz="quarter" idx="3"/>
          </p:nvPr>
        </p:nvSpPr>
        <p:spPr bwMode="auto">
          <a:xfrm>
            <a:off x="3627438" y="8251825"/>
            <a:ext cx="2771775" cy="431800"/>
          </a:xfrm>
          <a:prstGeom prst="rect">
            <a:avLst/>
          </a:prstGeom>
          <a:noFill/>
          <a:ln w="9525">
            <a:noFill/>
            <a:miter lim="800000"/>
            <a:headEnd/>
            <a:tailEnd/>
          </a:ln>
          <a:effectLst/>
        </p:spPr>
        <p:txBody>
          <a:bodyPr vert="horz" wrap="square" lIns="83096" tIns="41549" rIns="83096" bIns="41549" numCol="1" anchor="b" anchorCtr="0" compatLnSpc="1">
            <a:prstTxWarp prst="textNoShape">
              <a:avLst/>
            </a:prstTxWarp>
          </a:bodyPr>
          <a:lstStyle>
            <a:lvl1pPr algn="r" defTabSz="831850">
              <a:defRPr sz="1100" i="0">
                <a:latin typeface="Times New Roman" pitchFamily="18" charset="0"/>
              </a:defRPr>
            </a:lvl1pPr>
          </a:lstStyle>
          <a:p>
            <a:fld id="{8EBF951F-ACDC-4BC1-82D2-57C4B6A36852}"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83096" tIns="41549" rIns="83096" bIns="41549" numCol="1" anchor="t" anchorCtr="0" compatLnSpc="1">
            <a:prstTxWarp prst="textNoShape">
              <a:avLst/>
            </a:prstTxWarp>
          </a:bodyPr>
          <a:lstStyle>
            <a:lvl1pPr algn="l" defTabSz="831850">
              <a:defRPr sz="1100" i="0">
                <a:latin typeface="Times New Roman" pitchFamily="18" charset="0"/>
              </a:defRPr>
            </a:lvl1pPr>
          </a:lstStyle>
          <a:p>
            <a:endParaRPr lang="es-ES"/>
          </a:p>
        </p:txBody>
      </p:sp>
      <p:sp>
        <p:nvSpPr>
          <p:cNvPr id="6147" name="Rectangle 3"/>
          <p:cNvSpPr>
            <a:spLocks noGrp="1" noChangeArrowheads="1"/>
          </p:cNvSpPr>
          <p:nvPr>
            <p:ph type="dt" idx="1"/>
          </p:nvPr>
        </p:nvSpPr>
        <p:spPr bwMode="auto">
          <a:xfrm>
            <a:off x="3627438" y="0"/>
            <a:ext cx="2773362" cy="434975"/>
          </a:xfrm>
          <a:prstGeom prst="rect">
            <a:avLst/>
          </a:prstGeom>
          <a:noFill/>
          <a:ln w="9525">
            <a:noFill/>
            <a:miter lim="800000"/>
            <a:headEnd/>
            <a:tailEnd/>
          </a:ln>
          <a:effectLst/>
        </p:spPr>
        <p:txBody>
          <a:bodyPr vert="horz" wrap="square" lIns="83096" tIns="41549" rIns="83096" bIns="41549" numCol="1" anchor="t" anchorCtr="0" compatLnSpc="1">
            <a:prstTxWarp prst="textNoShape">
              <a:avLst/>
            </a:prstTxWarp>
          </a:bodyPr>
          <a:lstStyle>
            <a:lvl1pPr algn="r" defTabSz="831850">
              <a:defRPr sz="1100" i="0">
                <a:latin typeface="Times New Roman" pitchFamily="18" charset="0"/>
              </a:defRPr>
            </a:lvl1pPr>
          </a:lstStyle>
          <a:p>
            <a:endParaRPr lang="es-ES"/>
          </a:p>
        </p:txBody>
      </p:sp>
      <p:sp>
        <p:nvSpPr>
          <p:cNvPr id="6148" name="Rectangle 4"/>
          <p:cNvSpPr>
            <a:spLocks noGrp="1" noRot="1" noChangeAspect="1" noChangeArrowheads="1" noTextEdit="1"/>
          </p:cNvSpPr>
          <p:nvPr>
            <p:ph type="sldImg" idx="2"/>
          </p:nvPr>
        </p:nvSpPr>
        <p:spPr bwMode="auto">
          <a:xfrm>
            <a:off x="1028700" y="650875"/>
            <a:ext cx="4343400" cy="32575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852488" y="4127500"/>
            <a:ext cx="4695825" cy="3908425"/>
          </a:xfrm>
          <a:prstGeom prst="rect">
            <a:avLst/>
          </a:prstGeom>
          <a:noFill/>
          <a:ln w="9525">
            <a:noFill/>
            <a:miter lim="800000"/>
            <a:headEnd/>
            <a:tailEnd/>
          </a:ln>
          <a:effectLst/>
        </p:spPr>
        <p:txBody>
          <a:bodyPr vert="horz" wrap="square" lIns="83096" tIns="41549" rIns="83096" bIns="41549"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150" name="Rectangle 6"/>
          <p:cNvSpPr>
            <a:spLocks noGrp="1" noChangeArrowheads="1"/>
          </p:cNvSpPr>
          <p:nvPr>
            <p:ph type="ftr" sz="quarter" idx="4"/>
          </p:nvPr>
        </p:nvSpPr>
        <p:spPr bwMode="auto">
          <a:xfrm>
            <a:off x="0" y="8251825"/>
            <a:ext cx="2773363" cy="434975"/>
          </a:xfrm>
          <a:prstGeom prst="rect">
            <a:avLst/>
          </a:prstGeom>
          <a:noFill/>
          <a:ln w="9525">
            <a:noFill/>
            <a:miter lim="800000"/>
            <a:headEnd/>
            <a:tailEnd/>
          </a:ln>
          <a:effectLst/>
        </p:spPr>
        <p:txBody>
          <a:bodyPr vert="horz" wrap="square" lIns="83096" tIns="41549" rIns="83096" bIns="41549" numCol="1" anchor="b" anchorCtr="0" compatLnSpc="1">
            <a:prstTxWarp prst="textNoShape">
              <a:avLst/>
            </a:prstTxWarp>
          </a:bodyPr>
          <a:lstStyle>
            <a:lvl1pPr algn="l" defTabSz="831850">
              <a:defRPr sz="1100" i="0">
                <a:latin typeface="Times New Roman" pitchFamily="18" charset="0"/>
              </a:defRPr>
            </a:lvl1pPr>
          </a:lstStyle>
          <a:p>
            <a:endParaRPr lang="es-ES"/>
          </a:p>
        </p:txBody>
      </p:sp>
      <p:sp>
        <p:nvSpPr>
          <p:cNvPr id="6151" name="Rectangle 7"/>
          <p:cNvSpPr>
            <a:spLocks noGrp="1" noChangeArrowheads="1"/>
          </p:cNvSpPr>
          <p:nvPr>
            <p:ph type="sldNum" sz="quarter" idx="5"/>
          </p:nvPr>
        </p:nvSpPr>
        <p:spPr bwMode="auto">
          <a:xfrm>
            <a:off x="3627438" y="8251825"/>
            <a:ext cx="2773362" cy="434975"/>
          </a:xfrm>
          <a:prstGeom prst="rect">
            <a:avLst/>
          </a:prstGeom>
          <a:noFill/>
          <a:ln w="9525">
            <a:noFill/>
            <a:miter lim="800000"/>
            <a:headEnd/>
            <a:tailEnd/>
          </a:ln>
          <a:effectLst/>
        </p:spPr>
        <p:txBody>
          <a:bodyPr vert="horz" wrap="square" lIns="83096" tIns="41549" rIns="83096" bIns="41549" numCol="1" anchor="b" anchorCtr="0" compatLnSpc="1">
            <a:prstTxWarp prst="textNoShape">
              <a:avLst/>
            </a:prstTxWarp>
          </a:bodyPr>
          <a:lstStyle>
            <a:lvl1pPr algn="r" defTabSz="831850">
              <a:defRPr sz="1100" i="0">
                <a:latin typeface="Times New Roman" pitchFamily="18" charset="0"/>
              </a:defRPr>
            </a:lvl1pPr>
          </a:lstStyle>
          <a:p>
            <a:fld id="{8407E514-7E8C-4F48-BFC7-AADF8B548903}" type="slidenum">
              <a:rPr lang="es-ES"/>
              <a:pPr/>
              <a:t>‹#›</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DB865-1C59-4FC7-B369-B32774D5EA51}" type="slidenum">
              <a:rPr lang="es-ES"/>
              <a:pPr/>
              <a:t>1</a:t>
            </a:fld>
            <a:endParaRPr lang="es-ES"/>
          </a:p>
        </p:txBody>
      </p:sp>
      <p:sp>
        <p:nvSpPr>
          <p:cNvPr id="7170" name="Rectangle 2"/>
          <p:cNvSpPr>
            <a:spLocks noGrp="1" noRot="1" noChangeAspect="1" noChangeArrowheads="1" noTextEdit="1"/>
          </p:cNvSpPr>
          <p:nvPr>
            <p:ph type="sldImg"/>
          </p:nvPr>
        </p:nvSpPr>
        <p:spPr bwMode="auto">
          <a:xfrm>
            <a:off x="1028700" y="650875"/>
            <a:ext cx="4343400" cy="3257550"/>
          </a:xfrm>
          <a:prstGeom prst="rect">
            <a:avLst/>
          </a:prstGeom>
          <a:solidFill>
            <a:srgbClr val="FFFFFF"/>
          </a:solidFill>
          <a:ln>
            <a:solidFill>
              <a:srgbClr val="000000"/>
            </a:solidFill>
            <a:miter lim="800000"/>
            <a:headEnd/>
            <a:tailEnd/>
          </a:ln>
        </p:spPr>
      </p:sp>
      <p:sp>
        <p:nvSpPr>
          <p:cNvPr id="7171" name="Rectangle 3"/>
          <p:cNvSpPr txBox="1">
            <a:spLocks noGrp="1" noChangeArrowheads="1"/>
          </p:cNvSpPr>
          <p:nvPr>
            <p:ph type="body" idx="1"/>
          </p:nvPr>
        </p:nvSpPr>
        <p:spPr bwMode="auto">
          <a:xfrm>
            <a:off x="849313" y="4124325"/>
            <a:ext cx="4699000" cy="3911600"/>
          </a:xfrm>
          <a:prstGeom prst="rect">
            <a:avLst/>
          </a:prstGeom>
          <a:noFill/>
          <a:ln>
            <a:miter lim="800000"/>
            <a:headEnd/>
            <a:tailEnd/>
          </a:ln>
        </p:spPr>
        <p:txBody>
          <a:bodyPr wrap="none" lIns="83096" tIns="41549" rIns="83096" bIns="41549" anchor="ct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0A271-A08C-4ED0-96E7-8946464B1C17}" type="slidenum">
              <a:rPr lang="es-ES"/>
              <a:pPr/>
              <a:t>2</a:t>
            </a:fld>
            <a:endParaRPr lang="es-ES"/>
          </a:p>
        </p:txBody>
      </p:sp>
      <p:sp>
        <p:nvSpPr>
          <p:cNvPr id="198658" name="Rectangle 2"/>
          <p:cNvSpPr>
            <a:spLocks noGrp="1" noRot="1" noChangeAspect="1" noChangeArrowheads="1" noTextEdit="1"/>
          </p:cNvSpPr>
          <p:nvPr>
            <p:ph type="sldImg"/>
          </p:nvPr>
        </p:nvSpPr>
        <p:spPr>
          <a:xfrm>
            <a:off x="1030288" y="652463"/>
            <a:ext cx="4341812" cy="3255962"/>
          </a:xfrm>
          <a:ln/>
        </p:spPr>
      </p:sp>
      <p:sp>
        <p:nvSpPr>
          <p:cNvPr id="198659" name="Rectangle 3"/>
          <p:cNvSpPr>
            <a:spLocks noGrp="1" noChangeArrowheads="1"/>
          </p:cNvSpPr>
          <p:nvPr>
            <p:ph type="body" idx="1"/>
          </p:nvPr>
        </p:nvSpPr>
        <p:spPr>
          <a:xfrm>
            <a:off x="852488" y="4125913"/>
            <a:ext cx="4695825" cy="3908425"/>
          </a:xfrm>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86214A-CCBB-4A87-BB00-78C68ABBE261}" type="slidenum">
              <a:rPr lang="es-ES"/>
              <a:pPr/>
              <a:t>4</a:t>
            </a:fld>
            <a:endParaRPr lang="es-ES"/>
          </a:p>
        </p:txBody>
      </p:sp>
      <p:sp>
        <p:nvSpPr>
          <p:cNvPr id="248834" name="Rectangle 2"/>
          <p:cNvSpPr>
            <a:spLocks noGrp="1" noRot="1" noChangeAspect="1" noChangeArrowheads="1" noTextEdit="1"/>
          </p:cNvSpPr>
          <p:nvPr>
            <p:ph type="sldImg"/>
          </p:nvPr>
        </p:nvSpPr>
        <p:spPr>
          <a:xfrm>
            <a:off x="1030288" y="652463"/>
            <a:ext cx="4341812" cy="3255962"/>
          </a:xfrm>
          <a:ln/>
        </p:spPr>
      </p:sp>
      <p:sp>
        <p:nvSpPr>
          <p:cNvPr id="248835" name="Rectangle 3"/>
          <p:cNvSpPr>
            <a:spLocks noGrp="1" noChangeArrowheads="1"/>
          </p:cNvSpPr>
          <p:nvPr>
            <p:ph type="body" idx="1"/>
          </p:nvPr>
        </p:nvSpPr>
        <p:spPr>
          <a:xfrm>
            <a:off x="852488" y="4125913"/>
            <a:ext cx="4695825" cy="3908425"/>
          </a:xfrm>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411D-3267-4DFF-8852-0013E6754E4E}" type="slidenum">
              <a:rPr lang="es-ES"/>
              <a:pPr/>
              <a:t>9</a:t>
            </a:fld>
            <a:endParaRPr lang="es-E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21CF4-A172-4E27-9D33-D4D82FF45865}" type="slidenum">
              <a:rPr lang="es-ES"/>
              <a:pPr/>
              <a:t>51</a:t>
            </a:fld>
            <a:endParaRPr lang="es-E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0" y="0"/>
            <a:ext cx="9144000" cy="6858000"/>
          </a:xfrm>
          <a:prstGeom prst="rect">
            <a:avLst/>
          </a:prstGeom>
          <a:gradFill rotWithShape="0">
            <a:gsLst>
              <a:gs pos="0">
                <a:schemeClr val="hlink"/>
              </a:gs>
              <a:gs pos="100000">
                <a:srgbClr val="FFFFFF"/>
              </a:gs>
            </a:gsLst>
            <a:lin ang="5400000" scaled="1"/>
          </a:gradFill>
          <a:ln w="9525">
            <a:noFill/>
            <a:miter lim="800000"/>
            <a:headEnd/>
            <a:tailEnd/>
          </a:ln>
          <a:effectLst/>
        </p:spPr>
        <p:txBody>
          <a:bodyPr wrap="none" anchor="ctr"/>
          <a:lstStyle/>
          <a:p>
            <a:endParaRPr lang="en-GB"/>
          </a:p>
        </p:txBody>
      </p:sp>
      <p:sp>
        <p:nvSpPr>
          <p:cNvPr id="4113" name="Rectangle 17"/>
          <p:cNvSpPr>
            <a:spLocks noGrp="1" noChangeArrowheads="1"/>
          </p:cNvSpPr>
          <p:nvPr>
            <p:ph type="ctrTitle" sz="quarter"/>
          </p:nvPr>
        </p:nvSpPr>
        <p:spPr>
          <a:xfrm>
            <a:off x="685800" y="3810000"/>
            <a:ext cx="7772400" cy="2514600"/>
          </a:xfrm>
          <a:noFill/>
        </p:spPr>
        <p:txBody>
          <a:bodyPr lIns="91440" tIns="45720" rIns="91440" bIns="45720"/>
          <a:lstStyle>
            <a:lvl1pPr algn="ctr">
              <a:defRPr sz="4000"/>
            </a:lvl1pPr>
          </a:lstStyle>
          <a:p>
            <a:r>
              <a:rPr lang="en-GB"/>
              <a:t>Haga clic para modificar el estilo de título del patrón</a:t>
            </a:r>
          </a:p>
        </p:txBody>
      </p:sp>
      <p:pic>
        <p:nvPicPr>
          <p:cNvPr id="4114" name="Picture 18" descr="eugridpma-02v03"/>
          <p:cNvPicPr>
            <a:picLocks noChangeAspect="1" noChangeArrowheads="1"/>
          </p:cNvPicPr>
          <p:nvPr userDrawn="1"/>
        </p:nvPicPr>
        <p:blipFill>
          <a:blip r:embed="rId2" cstate="print"/>
          <a:srcRect/>
          <a:stretch>
            <a:fillRect/>
          </a:stretch>
        </p:blipFill>
        <p:spPr bwMode="auto">
          <a:xfrm>
            <a:off x="2264795" y="318851"/>
            <a:ext cx="3035300" cy="1290637"/>
          </a:xfrm>
          <a:prstGeom prst="rect">
            <a:avLst/>
          </a:prstGeom>
          <a:noFill/>
        </p:spPr>
      </p:pic>
      <p:pic>
        <p:nvPicPr>
          <p:cNvPr id="4116" name="Picture 20" descr="PMAlogo_large"/>
          <p:cNvPicPr>
            <a:picLocks noChangeAspect="1" noChangeArrowheads="1"/>
          </p:cNvPicPr>
          <p:nvPr userDrawn="1"/>
        </p:nvPicPr>
        <p:blipFill>
          <a:blip r:embed="rId3" cstate="print"/>
          <a:srcRect/>
          <a:stretch>
            <a:fillRect/>
          </a:stretch>
        </p:blipFill>
        <p:spPr bwMode="auto">
          <a:xfrm>
            <a:off x="5129213" y="1746250"/>
            <a:ext cx="3059112" cy="773113"/>
          </a:xfrm>
          <a:prstGeom prst="rect">
            <a:avLst/>
          </a:prstGeom>
          <a:noFill/>
        </p:spPr>
      </p:pic>
      <p:pic>
        <p:nvPicPr>
          <p:cNvPr id="7" name="Picture 6" descr="H:\Home\davidg\Template\Logos\tagpma-transp.gif"/>
          <p:cNvPicPr>
            <a:picLocks noChangeAspect="1" noChangeArrowheads="1"/>
          </p:cNvPicPr>
          <p:nvPr userDrawn="1"/>
        </p:nvPicPr>
        <p:blipFill>
          <a:blip r:embed="rId4" cstate="print"/>
          <a:srcRect/>
          <a:stretch>
            <a:fillRect/>
          </a:stretch>
        </p:blipFill>
        <p:spPr bwMode="auto">
          <a:xfrm>
            <a:off x="668742" y="1863735"/>
            <a:ext cx="2306470" cy="1879015"/>
          </a:xfrm>
          <a:prstGeom prst="rect">
            <a:avLst/>
          </a:prstGeom>
          <a:noFill/>
        </p:spPr>
      </p:pic>
      <p:pic>
        <p:nvPicPr>
          <p:cNvPr id="8" name="Picture 20" descr="IGTF-logo-large"/>
          <p:cNvPicPr>
            <a:picLocks noChangeAspect="1" noChangeArrowheads="1"/>
          </p:cNvPicPr>
          <p:nvPr userDrawn="1"/>
        </p:nvPicPr>
        <p:blipFill>
          <a:blip r:embed="rId5" cstate="print"/>
          <a:srcRect/>
          <a:stretch>
            <a:fillRect/>
          </a:stretch>
        </p:blipFill>
        <p:spPr bwMode="auto">
          <a:xfrm>
            <a:off x="6727941" y="247484"/>
            <a:ext cx="2074865" cy="96034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2288" y="152400"/>
            <a:ext cx="2011362" cy="63119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152400"/>
            <a:ext cx="5881688" cy="6311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45450" cy="8794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838200" y="1295400"/>
            <a:ext cx="3943350" cy="516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33950" y="1295400"/>
            <a:ext cx="3944938" cy="516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045450" cy="879475"/>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838200" y="1295400"/>
            <a:ext cx="8040688" cy="5168900"/>
          </a:xfrm>
        </p:spPr>
        <p:txBody>
          <a:body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295400"/>
            <a:ext cx="3943350" cy="516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33950" y="1295400"/>
            <a:ext cx="3944938" cy="516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gif"/><Relationship Id="rId2" Type="http://schemas.openxmlformats.org/officeDocument/2006/relationships/slideLayout" Target="../slideLayouts/slideLayout2.xml"/><Relationship Id="rId16" Type="http://schemas.openxmlformats.org/officeDocument/2006/relationships/hyperlink" Target="http://www.eugridpma.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0"/>
            <a:ext cx="9144000" cy="2057400"/>
          </a:xfrm>
          <a:prstGeom prst="rect">
            <a:avLst/>
          </a:prstGeom>
          <a:gradFill rotWithShape="0">
            <a:gsLst>
              <a:gs pos="0">
                <a:schemeClr val="hlink"/>
              </a:gs>
              <a:gs pos="100000">
                <a:srgbClr val="FFFFFF"/>
              </a:gs>
            </a:gsLst>
            <a:lin ang="5400000" scaled="1"/>
          </a:gradFill>
          <a:ln w="9525">
            <a:noFill/>
            <a:miter lim="800000"/>
            <a:headEnd/>
            <a:tailEnd/>
          </a:ln>
          <a:effectLst/>
        </p:spPr>
        <p:txBody>
          <a:bodyPr wrap="none" anchor="ctr"/>
          <a:lstStyle/>
          <a:p>
            <a:endParaRPr lang="en-GB"/>
          </a:p>
        </p:txBody>
      </p:sp>
      <p:pic>
        <p:nvPicPr>
          <p:cNvPr id="1044" name="Picture 20" descr="eugridpma-02v03trozo2"/>
          <p:cNvPicPr>
            <a:picLocks noChangeAspect="1" noChangeArrowheads="1"/>
          </p:cNvPicPr>
          <p:nvPr/>
        </p:nvPicPr>
        <p:blipFill>
          <a:blip r:embed="rId15" cstate="print"/>
          <a:srcRect/>
          <a:stretch>
            <a:fillRect/>
          </a:stretch>
        </p:blipFill>
        <p:spPr bwMode="auto">
          <a:xfrm>
            <a:off x="7267575" y="1905000"/>
            <a:ext cx="1876425" cy="4019550"/>
          </a:xfrm>
          <a:prstGeom prst="rect">
            <a:avLst/>
          </a:prstGeom>
          <a:noFill/>
        </p:spPr>
      </p:pic>
      <p:grpSp>
        <p:nvGrpSpPr>
          <p:cNvPr id="1033" name="Group 9"/>
          <p:cNvGrpSpPr>
            <a:grpSpLocks/>
          </p:cNvGrpSpPr>
          <p:nvPr/>
        </p:nvGrpSpPr>
        <p:grpSpPr bwMode="auto">
          <a:xfrm>
            <a:off x="4194175" y="6597650"/>
            <a:ext cx="4694238" cy="260350"/>
            <a:chOff x="3648" y="4156"/>
            <a:chExt cx="1951" cy="164"/>
          </a:xfrm>
        </p:grpSpPr>
        <p:sp>
          <p:nvSpPr>
            <p:cNvPr id="1034" name="AutoShape 10"/>
            <p:cNvSpPr>
              <a:spLocks noChangeArrowheads="1"/>
            </p:cNvSpPr>
            <p:nvPr/>
          </p:nvSpPr>
          <p:spPr bwMode="auto">
            <a:xfrm>
              <a:off x="3648" y="4156"/>
              <a:ext cx="1951" cy="164"/>
            </a:xfrm>
            <a:prstGeom prst="roundRect">
              <a:avLst>
                <a:gd name="adj" fmla="val 606"/>
              </a:avLst>
            </a:prstGeom>
            <a:noFill/>
            <a:ln w="9525">
              <a:noFill/>
              <a:round/>
              <a:headEnd/>
              <a:tailEnd/>
            </a:ln>
          </p:spPr>
          <p:txBody>
            <a:bodyPr wrap="none" anchor="ctr"/>
            <a:lstStyle/>
            <a:p>
              <a:endParaRPr lang="en-GB"/>
            </a:p>
          </p:txBody>
        </p:sp>
        <p:sp>
          <p:nvSpPr>
            <p:cNvPr id="1035" name="Text Box 11"/>
            <p:cNvSpPr txBox="1">
              <a:spLocks noChangeArrowheads="1"/>
            </p:cNvSpPr>
            <p:nvPr/>
          </p:nvSpPr>
          <p:spPr bwMode="auto">
            <a:xfrm>
              <a:off x="3648" y="4156"/>
              <a:ext cx="1951" cy="105"/>
            </a:xfrm>
            <a:prstGeom prst="rect">
              <a:avLst/>
            </a:prstGeom>
            <a:noFill/>
            <a:ln w="9525">
              <a:noFill/>
              <a:miter lim="800000"/>
              <a:headEnd/>
              <a:tailEnd/>
            </a:ln>
          </p:spPr>
          <p:txBody>
            <a:bodyPr lIns="0" tIns="0" rIns="0" bIns="0">
              <a:spAutoFit/>
            </a:bodyPr>
            <a:lstStyle/>
            <a:p>
              <a:pPr algn="r" eaLnBrk="0" hangingPunct="0">
                <a:lnSpc>
                  <a:spcPct val="91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i="0" dirty="0" err="1" smtClean="0">
                  <a:solidFill>
                    <a:srgbClr val="8C8274"/>
                  </a:solidFill>
                  <a:latin typeface="Lucida Sans" pitchFamily="34" charset="0"/>
                </a:rPr>
                <a:t>APGridPMA</a:t>
              </a:r>
              <a:r>
                <a:rPr lang="en-GB" sz="1200" i="0" dirty="0" smtClean="0">
                  <a:solidFill>
                    <a:srgbClr val="8C8274"/>
                  </a:solidFill>
                  <a:latin typeface="Lucida Sans" pitchFamily="34" charset="0"/>
                </a:rPr>
                <a:t> Plenary Meeting, March 2010 - </a:t>
              </a:r>
              <a:fld id="{10784E95-4405-4FB9-9438-4EFC8E7623B9}" type="slidenum">
                <a:rPr lang="en-GB" sz="1200" i="0">
                  <a:solidFill>
                    <a:srgbClr val="8C8274"/>
                  </a:solidFill>
                  <a:latin typeface="Lucida Sans" pitchFamily="34" charset="0"/>
                </a:rPr>
                <a:pPr algn="r" eaLnBrk="0" hangingPunct="0">
                  <a:lnSpc>
                    <a:spcPct val="91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GB" sz="1200" i="0" dirty="0">
                <a:solidFill>
                  <a:srgbClr val="8C8274"/>
                </a:solidFill>
                <a:latin typeface="Lucida Sans" pitchFamily="34" charset="0"/>
              </a:endParaRPr>
            </a:p>
          </p:txBody>
        </p:sp>
      </p:grpSp>
      <p:grpSp>
        <p:nvGrpSpPr>
          <p:cNvPr id="1036" name="Group 12"/>
          <p:cNvGrpSpPr>
            <a:grpSpLocks/>
          </p:cNvGrpSpPr>
          <p:nvPr/>
        </p:nvGrpSpPr>
        <p:grpSpPr bwMode="auto">
          <a:xfrm>
            <a:off x="1219200" y="6596063"/>
            <a:ext cx="3886200" cy="261937"/>
            <a:chOff x="834" y="4155"/>
            <a:chExt cx="2766" cy="165"/>
          </a:xfrm>
        </p:grpSpPr>
        <p:sp>
          <p:nvSpPr>
            <p:cNvPr id="1037" name="AutoShape 13"/>
            <p:cNvSpPr>
              <a:spLocks noChangeArrowheads="1"/>
            </p:cNvSpPr>
            <p:nvPr/>
          </p:nvSpPr>
          <p:spPr bwMode="auto">
            <a:xfrm>
              <a:off x="834" y="4155"/>
              <a:ext cx="2766" cy="165"/>
            </a:xfrm>
            <a:prstGeom prst="roundRect">
              <a:avLst>
                <a:gd name="adj" fmla="val 606"/>
              </a:avLst>
            </a:prstGeom>
            <a:noFill/>
            <a:ln w="9525">
              <a:noFill/>
              <a:round/>
              <a:headEnd/>
              <a:tailEnd/>
            </a:ln>
          </p:spPr>
          <p:txBody>
            <a:bodyPr wrap="none" anchor="ctr"/>
            <a:lstStyle/>
            <a:p>
              <a:endParaRPr lang="en-GB"/>
            </a:p>
          </p:txBody>
        </p:sp>
        <p:sp>
          <p:nvSpPr>
            <p:cNvPr id="1038" name="Text Box 14"/>
            <p:cNvSpPr txBox="1">
              <a:spLocks noChangeArrowheads="1"/>
            </p:cNvSpPr>
            <p:nvPr/>
          </p:nvSpPr>
          <p:spPr bwMode="auto">
            <a:xfrm>
              <a:off x="834" y="4155"/>
              <a:ext cx="2766" cy="105"/>
            </a:xfrm>
            <a:prstGeom prst="rect">
              <a:avLst/>
            </a:prstGeom>
            <a:noFill/>
            <a:ln w="9525">
              <a:noFill/>
              <a:miter lim="800000"/>
              <a:headEnd/>
              <a:tailEnd/>
            </a:ln>
          </p:spPr>
          <p:txBody>
            <a:bodyPr lIns="0" tIns="0" rIns="0" bIns="0">
              <a:spAutoFit/>
            </a:bodyPr>
            <a:lstStyle/>
            <a:p>
              <a:pPr algn="l" eaLnBrk="0" hangingPunct="0">
                <a:lnSpc>
                  <a:spcPct val="91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i="0">
                  <a:solidFill>
                    <a:srgbClr val="8C8274"/>
                  </a:solidFill>
                  <a:latin typeface="Lucida Sans" pitchFamily="34" charset="0"/>
                </a:rPr>
                <a:t>David Groep – davidg@eugridpma.org</a:t>
              </a:r>
              <a:endParaRPr lang="en-GB" sz="1200" i="0">
                <a:solidFill>
                  <a:srgbClr val="048284"/>
                </a:solidFill>
                <a:latin typeface="Lucida Sans" pitchFamily="34" charset="0"/>
                <a:hlinkClick r:id="rId16"/>
              </a:endParaRPr>
            </a:p>
          </p:txBody>
        </p:sp>
      </p:grpSp>
      <p:sp>
        <p:nvSpPr>
          <p:cNvPr id="1039" name="Rectangle 15"/>
          <p:cNvSpPr>
            <a:spLocks noGrp="1" noChangeArrowheads="1"/>
          </p:cNvSpPr>
          <p:nvPr>
            <p:ph type="title"/>
          </p:nvPr>
        </p:nvSpPr>
        <p:spPr bwMode="auto">
          <a:xfrm>
            <a:off x="838200" y="152400"/>
            <a:ext cx="8045450" cy="879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40" name="Rectangle 16"/>
          <p:cNvSpPr>
            <a:spLocks noGrp="1" noChangeArrowheads="1"/>
          </p:cNvSpPr>
          <p:nvPr>
            <p:ph type="body" idx="1"/>
          </p:nvPr>
        </p:nvSpPr>
        <p:spPr bwMode="auto">
          <a:xfrm>
            <a:off x="838200" y="1295400"/>
            <a:ext cx="8040688" cy="51689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49" name="Picture 25" descr="H:\Home\davidg\EUGridPMA\IGTF\IGTF-logos\IGTF-logo-compact-150.gif"/>
          <p:cNvPicPr>
            <a:picLocks noChangeAspect="1" noChangeArrowheads="1"/>
          </p:cNvPicPr>
          <p:nvPr userDrawn="1"/>
        </p:nvPicPr>
        <p:blipFill>
          <a:blip r:embed="rId17" cstate="print"/>
          <a:srcRect/>
          <a:stretch>
            <a:fillRect/>
          </a:stretch>
        </p:blipFill>
        <p:spPr bwMode="auto">
          <a:xfrm>
            <a:off x="40941" y="6448021"/>
            <a:ext cx="600501" cy="39633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fontAlgn="base">
        <a:spcBef>
          <a:spcPct val="0"/>
        </a:spcBef>
        <a:spcAft>
          <a:spcPct val="0"/>
        </a:spcAft>
        <a:defRPr sz="3000" b="1">
          <a:solidFill>
            <a:srgbClr val="000066"/>
          </a:solidFill>
          <a:latin typeface="+mj-lt"/>
          <a:ea typeface="+mj-ea"/>
          <a:cs typeface="+mj-cs"/>
        </a:defRPr>
      </a:lvl1pPr>
      <a:lvl2pPr algn="l" rtl="0" fontAlgn="base">
        <a:spcBef>
          <a:spcPct val="0"/>
        </a:spcBef>
        <a:spcAft>
          <a:spcPct val="0"/>
        </a:spcAft>
        <a:defRPr sz="3000" b="1">
          <a:solidFill>
            <a:srgbClr val="000066"/>
          </a:solidFill>
          <a:latin typeface="Lucida Sans" pitchFamily="34" charset="0"/>
        </a:defRPr>
      </a:lvl2pPr>
      <a:lvl3pPr algn="l" rtl="0" fontAlgn="base">
        <a:spcBef>
          <a:spcPct val="0"/>
        </a:spcBef>
        <a:spcAft>
          <a:spcPct val="0"/>
        </a:spcAft>
        <a:defRPr sz="3000" b="1">
          <a:solidFill>
            <a:srgbClr val="000066"/>
          </a:solidFill>
          <a:latin typeface="Lucida Sans" pitchFamily="34" charset="0"/>
        </a:defRPr>
      </a:lvl3pPr>
      <a:lvl4pPr algn="l" rtl="0" fontAlgn="base">
        <a:spcBef>
          <a:spcPct val="0"/>
        </a:spcBef>
        <a:spcAft>
          <a:spcPct val="0"/>
        </a:spcAft>
        <a:defRPr sz="3000" b="1">
          <a:solidFill>
            <a:srgbClr val="000066"/>
          </a:solidFill>
          <a:latin typeface="Lucida Sans" pitchFamily="34" charset="0"/>
        </a:defRPr>
      </a:lvl4pPr>
      <a:lvl5pPr algn="l" rtl="0" fontAlgn="base">
        <a:spcBef>
          <a:spcPct val="0"/>
        </a:spcBef>
        <a:spcAft>
          <a:spcPct val="0"/>
        </a:spcAft>
        <a:defRPr sz="3000" b="1">
          <a:solidFill>
            <a:srgbClr val="000066"/>
          </a:solidFill>
          <a:latin typeface="Lucida Sans" pitchFamily="34" charset="0"/>
        </a:defRPr>
      </a:lvl5pPr>
      <a:lvl6pPr marL="457200" algn="l" rtl="0" fontAlgn="base">
        <a:spcBef>
          <a:spcPct val="0"/>
        </a:spcBef>
        <a:spcAft>
          <a:spcPct val="0"/>
        </a:spcAft>
        <a:defRPr sz="3000" b="1">
          <a:solidFill>
            <a:srgbClr val="000066"/>
          </a:solidFill>
          <a:latin typeface="Lucida Sans" pitchFamily="34" charset="0"/>
        </a:defRPr>
      </a:lvl6pPr>
      <a:lvl7pPr marL="914400" algn="l" rtl="0" fontAlgn="base">
        <a:spcBef>
          <a:spcPct val="0"/>
        </a:spcBef>
        <a:spcAft>
          <a:spcPct val="0"/>
        </a:spcAft>
        <a:defRPr sz="3000" b="1">
          <a:solidFill>
            <a:srgbClr val="000066"/>
          </a:solidFill>
          <a:latin typeface="Lucida Sans" pitchFamily="34" charset="0"/>
        </a:defRPr>
      </a:lvl7pPr>
      <a:lvl8pPr marL="1371600" algn="l" rtl="0" fontAlgn="base">
        <a:spcBef>
          <a:spcPct val="0"/>
        </a:spcBef>
        <a:spcAft>
          <a:spcPct val="0"/>
        </a:spcAft>
        <a:defRPr sz="3000" b="1">
          <a:solidFill>
            <a:srgbClr val="000066"/>
          </a:solidFill>
          <a:latin typeface="Lucida Sans" pitchFamily="34" charset="0"/>
        </a:defRPr>
      </a:lvl8pPr>
      <a:lvl9pPr marL="1828800" algn="l" rtl="0" fontAlgn="base">
        <a:spcBef>
          <a:spcPct val="0"/>
        </a:spcBef>
        <a:spcAft>
          <a:spcPct val="0"/>
        </a:spcAft>
        <a:defRPr sz="3000" b="1">
          <a:solidFill>
            <a:srgbClr val="000066"/>
          </a:solidFill>
          <a:latin typeface="Lucida Sans" pitchFamily="34" charset="0"/>
        </a:defRPr>
      </a:lvl9pPr>
    </p:titleStyle>
    <p:bodyStyle>
      <a:lvl1pPr marL="342900" indent="-342900" algn="l" rtl="0" fontAlgn="base">
        <a:spcBef>
          <a:spcPct val="20000"/>
        </a:spcBef>
        <a:spcAft>
          <a:spcPct val="0"/>
        </a:spcAft>
        <a:buFont typeface="Symbol" pitchFamily="18" charset="2"/>
        <a:buChar char="·"/>
        <a:defRPr sz="2400">
          <a:solidFill>
            <a:srgbClr val="000066"/>
          </a:solidFill>
          <a:latin typeface="+mn-lt"/>
          <a:ea typeface="+mn-ea"/>
          <a:cs typeface="+mn-cs"/>
        </a:defRPr>
      </a:lvl1pPr>
      <a:lvl2pPr marL="742950" indent="-285750" algn="l" rtl="0" fontAlgn="base">
        <a:spcBef>
          <a:spcPct val="20000"/>
        </a:spcBef>
        <a:spcAft>
          <a:spcPct val="0"/>
        </a:spcAft>
        <a:buClr>
          <a:schemeClr val="bg2"/>
        </a:buClr>
        <a:buFont typeface="Symbol" pitchFamily="18" charset="2"/>
        <a:buChar char="·"/>
        <a:defRPr sz="2000">
          <a:solidFill>
            <a:srgbClr val="000066"/>
          </a:solidFill>
          <a:latin typeface="+mn-lt"/>
        </a:defRPr>
      </a:lvl2pPr>
      <a:lvl3pPr marL="1143000" indent="-228600" algn="l" rtl="0" fontAlgn="base">
        <a:spcBef>
          <a:spcPct val="20000"/>
        </a:spcBef>
        <a:spcAft>
          <a:spcPct val="0"/>
        </a:spcAft>
        <a:buFont typeface="Symbol" pitchFamily="18" charset="2"/>
        <a:buChar char="·"/>
        <a:defRPr>
          <a:solidFill>
            <a:srgbClr val="000066"/>
          </a:solidFill>
          <a:latin typeface="+mn-lt"/>
        </a:defRPr>
      </a:lvl3pPr>
      <a:lvl4pPr marL="1600200" indent="-228600" algn="l" rtl="0" fontAlgn="base">
        <a:spcBef>
          <a:spcPct val="20000"/>
        </a:spcBef>
        <a:spcAft>
          <a:spcPct val="0"/>
        </a:spcAft>
        <a:buClr>
          <a:schemeClr val="bg2"/>
        </a:buClr>
        <a:buFont typeface="Symbol" pitchFamily="18" charset="2"/>
        <a:buChar char="·"/>
        <a:defRPr sz="1600">
          <a:solidFill>
            <a:srgbClr val="000066"/>
          </a:solidFill>
          <a:latin typeface="+mn-lt"/>
        </a:defRPr>
      </a:lvl4pPr>
      <a:lvl5pPr marL="2057400" indent="-228600" algn="l" rtl="0" fontAlgn="base">
        <a:spcBef>
          <a:spcPct val="20000"/>
        </a:spcBef>
        <a:spcAft>
          <a:spcPct val="0"/>
        </a:spcAft>
        <a:buFont typeface="Symbol" pitchFamily="18" charset="2"/>
        <a:buChar char="·"/>
        <a:defRPr sz="1600">
          <a:solidFill>
            <a:srgbClr val="000066"/>
          </a:solidFill>
          <a:latin typeface="+mn-lt"/>
        </a:defRPr>
      </a:lvl5pPr>
      <a:lvl6pPr marL="2514600" indent="-228600" algn="l" rtl="0" fontAlgn="base">
        <a:spcBef>
          <a:spcPct val="20000"/>
        </a:spcBef>
        <a:spcAft>
          <a:spcPct val="0"/>
        </a:spcAft>
        <a:buFont typeface="Symbol" pitchFamily="18" charset="2"/>
        <a:buChar char="·"/>
        <a:defRPr sz="1600">
          <a:solidFill>
            <a:srgbClr val="000066"/>
          </a:solidFill>
          <a:latin typeface="+mn-lt"/>
        </a:defRPr>
      </a:lvl6pPr>
      <a:lvl7pPr marL="2971800" indent="-228600" algn="l" rtl="0" fontAlgn="base">
        <a:spcBef>
          <a:spcPct val="20000"/>
        </a:spcBef>
        <a:spcAft>
          <a:spcPct val="0"/>
        </a:spcAft>
        <a:buFont typeface="Symbol" pitchFamily="18" charset="2"/>
        <a:buChar char="·"/>
        <a:defRPr sz="1600">
          <a:solidFill>
            <a:srgbClr val="000066"/>
          </a:solidFill>
          <a:latin typeface="+mn-lt"/>
        </a:defRPr>
      </a:lvl7pPr>
      <a:lvl8pPr marL="3429000" indent="-228600" algn="l" rtl="0" fontAlgn="base">
        <a:spcBef>
          <a:spcPct val="20000"/>
        </a:spcBef>
        <a:spcAft>
          <a:spcPct val="0"/>
        </a:spcAft>
        <a:buFont typeface="Symbol" pitchFamily="18" charset="2"/>
        <a:buChar char="·"/>
        <a:defRPr sz="1600">
          <a:solidFill>
            <a:srgbClr val="000066"/>
          </a:solidFill>
          <a:latin typeface="+mn-lt"/>
        </a:defRPr>
      </a:lvl8pPr>
      <a:lvl9pPr marL="3886200" indent="-228600" algn="l" rtl="0" fontAlgn="base">
        <a:spcBef>
          <a:spcPct val="20000"/>
        </a:spcBef>
        <a:spcAft>
          <a:spcPct val="0"/>
        </a:spcAft>
        <a:buFont typeface="Symbol" pitchFamily="18" charset="2"/>
        <a:buChar char="·"/>
        <a:defRPr sz="16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55625" y="3889375"/>
            <a:ext cx="8067675" cy="2473325"/>
          </a:xfrm>
        </p:spPr>
        <p:txBody>
          <a:bodyPr/>
          <a:lstStyle/>
          <a:p>
            <a:r>
              <a:rPr lang="en-GB" sz="3600" dirty="0" smtClean="0"/>
              <a:t>Bridging the Usability Gap</a:t>
            </a:r>
            <a:r>
              <a:rPr lang="en-GB" sz="3600" dirty="0"/>
              <a:t/>
            </a:r>
            <a:br>
              <a:rPr lang="en-GB" sz="3600" dirty="0"/>
            </a:br>
            <a:r>
              <a:rPr lang="en-GB" sz="3000" dirty="0"/>
              <a:t/>
            </a:r>
            <a:br>
              <a:rPr lang="en-GB" sz="3000" dirty="0"/>
            </a:br>
            <a:r>
              <a:rPr lang="en-GB" sz="2200" b="0" dirty="0" smtClean="0">
                <a:solidFill>
                  <a:srgbClr val="002060"/>
                </a:solidFill>
              </a:rPr>
              <a:t>New models for secure and usable authentication</a:t>
            </a:r>
            <a:br>
              <a:rPr lang="en-GB" sz="2200" b="0" dirty="0" smtClean="0">
                <a:solidFill>
                  <a:srgbClr val="002060"/>
                </a:solidFill>
              </a:rPr>
            </a:br>
            <a:r>
              <a:rPr lang="en-GB" sz="2200" b="0" dirty="0" smtClean="0">
                <a:solidFill>
                  <a:srgbClr val="990000"/>
                </a:solidFill>
              </a:rPr>
              <a:t/>
            </a:r>
            <a:br>
              <a:rPr lang="en-GB" sz="2200" b="0" dirty="0" smtClean="0">
                <a:solidFill>
                  <a:srgbClr val="990000"/>
                </a:solidFill>
              </a:rPr>
            </a:br>
            <a:r>
              <a:rPr lang="en-GB" sz="2200" b="0" dirty="0" err="1" smtClean="0">
                <a:solidFill>
                  <a:srgbClr val="990000"/>
                </a:solidFill>
              </a:rPr>
              <a:t>APGridPMA</a:t>
            </a:r>
            <a:r>
              <a:rPr lang="en-GB" sz="2200" b="0" dirty="0" smtClean="0">
                <a:solidFill>
                  <a:srgbClr val="990000"/>
                </a:solidFill>
              </a:rPr>
              <a:t> </a:t>
            </a:r>
            <a:r>
              <a:rPr lang="en-GB" sz="2200" b="0" dirty="0" smtClean="0">
                <a:solidFill>
                  <a:srgbClr val="990000"/>
                </a:solidFill>
              </a:rPr>
              <a:t>Plenary Meeting</a:t>
            </a:r>
            <a:r>
              <a:rPr lang="en-GB" sz="2200" b="0" dirty="0" smtClean="0">
                <a:solidFill>
                  <a:srgbClr val="990000"/>
                </a:solidFill>
              </a:rPr>
              <a:t/>
            </a:r>
            <a:br>
              <a:rPr lang="en-GB" sz="2200" b="0" dirty="0" smtClean="0">
                <a:solidFill>
                  <a:srgbClr val="990000"/>
                </a:solidFill>
              </a:rPr>
            </a:br>
            <a:r>
              <a:rPr lang="en-GB" sz="2200" b="0" dirty="0" smtClean="0">
                <a:solidFill>
                  <a:srgbClr val="990000"/>
                </a:solidFill>
              </a:rPr>
              <a:t>Taipei, 8 March 2010</a:t>
            </a:r>
            <a:endParaRPr lang="en-GB" sz="2400" b="0" i="1" dirty="0">
              <a:solidFill>
                <a:srgbClr val="990000"/>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issues</a:t>
            </a:r>
            <a:endParaRPr lang="en-US" dirty="0"/>
          </a:p>
        </p:txBody>
      </p:sp>
      <p:sp>
        <p:nvSpPr>
          <p:cNvPr id="3" name="Content Placeholder 2"/>
          <p:cNvSpPr>
            <a:spLocks noGrp="1"/>
          </p:cNvSpPr>
          <p:nvPr>
            <p:ph idx="1"/>
          </p:nvPr>
        </p:nvSpPr>
        <p:spPr/>
        <p:txBody>
          <a:bodyPr/>
          <a:lstStyle/>
          <a:p>
            <a:r>
              <a:rPr lang="en-US" dirty="0" smtClean="0"/>
              <a:t>A few statistics:</a:t>
            </a:r>
          </a:p>
          <a:p>
            <a:pPr lvl="1"/>
            <a:r>
              <a:rPr lang="en-US" dirty="0" smtClean="0"/>
              <a:t>86 trust anchors</a:t>
            </a:r>
          </a:p>
          <a:p>
            <a:pPr lvl="1"/>
            <a:r>
              <a:rPr lang="en-US" dirty="0" smtClean="0"/>
              <a:t>3 operational authentication profiles</a:t>
            </a:r>
          </a:p>
          <a:p>
            <a:pPr lvl="1"/>
            <a:r>
              <a:rPr lang="en-US" dirty="0" smtClean="0"/>
              <a:t>71 distinct authorities</a:t>
            </a:r>
          </a:p>
          <a:p>
            <a:pPr lvl="1"/>
            <a:r>
              <a:rPr lang="en-US" dirty="0" smtClean="0"/>
              <a:t>Mid-size CA: 500 active users</a:t>
            </a:r>
          </a:p>
          <a:p>
            <a:pPr lvl="1"/>
            <a:r>
              <a:rPr lang="en-US" dirty="0" smtClean="0"/>
              <a:t>Large CA: 5000- 20000 users</a:t>
            </a:r>
          </a:p>
          <a:p>
            <a:pPr lvl="1"/>
            <a:r>
              <a:rPr lang="en-US" dirty="0" smtClean="0"/>
              <a:t>Small CA: 1-10 users</a:t>
            </a:r>
          </a:p>
          <a:p>
            <a:pPr lvl="1"/>
            <a:r>
              <a:rPr lang="en-US" dirty="0" smtClean="0"/>
              <a:t>Research and educational community </a:t>
            </a:r>
            <a:br>
              <a:rPr lang="en-US" dirty="0" smtClean="0"/>
            </a:br>
            <a:r>
              <a:rPr lang="en-US" dirty="0" smtClean="0"/>
              <a:t>in a small country: ~ 1 000 000 people</a:t>
            </a:r>
          </a:p>
          <a:p>
            <a:pPr lvl="1"/>
            <a:r>
              <a:rPr lang="en-US" dirty="0" smtClean="0"/>
              <a:t>Number of end-users that understand PKI: &lt;&lt; 1 %</a:t>
            </a:r>
          </a:p>
          <a:p>
            <a:r>
              <a:rPr lang="en-US" dirty="0" smtClean="0"/>
              <a:t>How can we maintain both trust and scalability?</a:t>
            </a:r>
          </a:p>
          <a:p>
            <a:pPr lvl="1"/>
            <a:r>
              <a:rPr lang="en-US" dirty="0" smtClean="0"/>
              <a:t>But not disenfranchise small communities</a:t>
            </a:r>
          </a:p>
          <a:p>
            <a:pPr lvl="1"/>
            <a:r>
              <a:rPr lang="en-US" dirty="0" smtClean="0"/>
              <a:t>And with a focus on end-to-end security risks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Addessing</a:t>
            </a:r>
            <a:r>
              <a:rPr lang="en-US" dirty="0" smtClean="0"/>
              <a:t> scalability: </a:t>
            </a:r>
            <a:r>
              <a:rPr lang="en-US" dirty="0" smtClean="0"/>
              <a:t>three directions</a:t>
            </a:r>
            <a:endParaRPr lang="en-US" dirty="0"/>
          </a:p>
        </p:txBody>
      </p:sp>
      <p:sp>
        <p:nvSpPr>
          <p:cNvPr id="3" name="Content Placeholder 2"/>
          <p:cNvSpPr>
            <a:spLocks noGrp="1"/>
          </p:cNvSpPr>
          <p:nvPr>
            <p:ph idx="1"/>
          </p:nvPr>
        </p:nvSpPr>
        <p:spPr/>
        <p:txBody>
          <a:bodyPr/>
          <a:lstStyle/>
          <a:p>
            <a:r>
              <a:rPr lang="en-US" dirty="0" smtClean="0"/>
              <a:t>Facilitating the issuance process</a:t>
            </a:r>
          </a:p>
          <a:p>
            <a:pPr lvl="1"/>
            <a:r>
              <a:rPr lang="en-US" dirty="0" smtClean="0"/>
              <a:t>Short-lived and MICS issuance</a:t>
            </a:r>
          </a:p>
          <a:p>
            <a:pPr lvl="1"/>
            <a:r>
              <a:rPr lang="en-US" dirty="0" smtClean="0"/>
              <a:t>Leverage (existing) high-quality identity systems</a:t>
            </a:r>
          </a:p>
          <a:p>
            <a:pPr lvl="1"/>
            <a:r>
              <a:rPr lang="en-US" dirty="0" smtClean="0"/>
              <a:t>Mainly centered around research/educational </a:t>
            </a:r>
            <a:r>
              <a:rPr lang="en-US" dirty="0" smtClean="0"/>
              <a:t>federations</a:t>
            </a:r>
            <a:endParaRPr lang="en-US" dirty="0" smtClean="0"/>
          </a:p>
          <a:p>
            <a:r>
              <a:rPr lang="en-US" dirty="0" smtClean="0"/>
              <a:t>Facilitate user key management and hygiene</a:t>
            </a:r>
          </a:p>
          <a:p>
            <a:pPr lvl="1"/>
            <a:r>
              <a:rPr lang="en-US" dirty="0" smtClean="0"/>
              <a:t>Provide key management tools</a:t>
            </a:r>
          </a:p>
          <a:p>
            <a:pPr lvl="1"/>
            <a:r>
              <a:rPr lang="en-US" dirty="0" smtClean="0"/>
              <a:t>Outsource end-user key </a:t>
            </a:r>
            <a:r>
              <a:rPr lang="en-US" dirty="0" smtClean="0"/>
              <a:t>management</a:t>
            </a:r>
          </a:p>
          <a:p>
            <a:pPr lvl="1"/>
            <a:r>
              <a:rPr lang="en-US" dirty="0" smtClean="0"/>
              <a:t>Private Key Protection protocol</a:t>
            </a:r>
            <a:endParaRPr lang="en-US" dirty="0" smtClean="0"/>
          </a:p>
          <a:p>
            <a:r>
              <a:rPr lang="en-US" dirty="0" smtClean="0"/>
              <a:t>Relieve </a:t>
            </a:r>
            <a:r>
              <a:rPr lang="en-US" dirty="0" smtClean="0"/>
              <a:t>users of the key management problem</a:t>
            </a:r>
          </a:p>
          <a:p>
            <a:pPr lvl="1"/>
            <a:r>
              <a:rPr lang="en-US" dirty="0" smtClean="0"/>
              <a:t>Since many user may only a few ‘canned’ tasks anyway</a:t>
            </a:r>
          </a:p>
          <a:p>
            <a:pPr lvl="1"/>
            <a:r>
              <a:rPr lang="en-US" dirty="0" smtClean="0"/>
              <a:t>Funnel user experience through a portal</a:t>
            </a:r>
          </a:p>
          <a:p>
            <a:pPr lvl="1"/>
            <a:r>
              <a:rPr lang="en-US" dirty="0" smtClean="0"/>
              <a:t>Have the portal take care of identity and PKI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Federated CAs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z="2800" dirty="0" smtClean="0"/>
              <a:t>Guidelines: short-lived credential service</a:t>
            </a:r>
          </a:p>
        </p:txBody>
      </p:sp>
      <p:sp>
        <p:nvSpPr>
          <p:cNvPr id="23555" name="Rectangle 3"/>
          <p:cNvSpPr>
            <a:spLocks noGrp="1" noChangeArrowheads="1"/>
          </p:cNvSpPr>
          <p:nvPr>
            <p:ph type="body" idx="1"/>
          </p:nvPr>
        </p:nvSpPr>
        <p:spPr>
          <a:xfrm>
            <a:off x="838199" y="1295400"/>
            <a:ext cx="8305801" cy="5168900"/>
          </a:xfrm>
        </p:spPr>
        <p:txBody>
          <a:bodyPr/>
          <a:lstStyle/>
          <a:p>
            <a:pPr eaLnBrk="1" hangingPunct="1"/>
            <a:r>
              <a:rPr lang="en-GB" sz="2400" dirty="0" smtClean="0">
                <a:solidFill>
                  <a:srgbClr val="990000"/>
                </a:solidFill>
              </a:rPr>
              <a:t>Issue short-lived credentials</a:t>
            </a:r>
            <a:br>
              <a:rPr lang="en-GB" sz="2400" dirty="0" smtClean="0">
                <a:solidFill>
                  <a:srgbClr val="990000"/>
                </a:solidFill>
              </a:rPr>
            </a:br>
            <a:r>
              <a:rPr lang="en-GB" sz="2400" dirty="0" smtClean="0">
                <a:solidFill>
                  <a:srgbClr val="990000"/>
                </a:solidFill>
              </a:rPr>
              <a:t>based on another authentication system</a:t>
            </a:r>
          </a:p>
          <a:p>
            <a:pPr lvl="1" eaLnBrk="1" hangingPunct="1"/>
            <a:r>
              <a:rPr lang="en-GB" sz="2000" dirty="0" smtClean="0"/>
              <a:t>e.g. </a:t>
            </a:r>
            <a:r>
              <a:rPr lang="en-GB" sz="2000" dirty="0" smtClean="0"/>
              <a:t>institutional or </a:t>
            </a:r>
            <a:r>
              <a:rPr lang="en-GB" sz="2000" dirty="0" smtClean="0"/>
              <a:t>existing </a:t>
            </a:r>
            <a:r>
              <a:rPr lang="en-GB" sz="2000" dirty="0" smtClean="0"/>
              <a:t>federated </a:t>
            </a:r>
            <a:r>
              <a:rPr lang="en-GB" sz="2000" dirty="0" smtClean="0"/>
              <a:t>administration</a:t>
            </a:r>
          </a:p>
          <a:p>
            <a:pPr lvl="1" eaLnBrk="1" hangingPunct="1"/>
            <a:r>
              <a:rPr lang="en-GB" sz="2000" dirty="0" smtClean="0"/>
              <a:t>on-line issuing (with 140.2 level 2+ HSM or equivalent)</a:t>
            </a:r>
          </a:p>
          <a:p>
            <a:pPr lvl="1" eaLnBrk="1" hangingPunct="1"/>
            <a:r>
              <a:rPr lang="en-GB" sz="2000" dirty="0" smtClean="0"/>
              <a:t>Based on crypto-data held by the applicant</a:t>
            </a:r>
          </a:p>
          <a:p>
            <a:pPr lvl="1" eaLnBrk="1" hangingPunct="1"/>
            <a:r>
              <a:rPr lang="en-GB" sz="2000" dirty="0" smtClean="0"/>
              <a:t>Maybe only subset of entities in the database</a:t>
            </a:r>
          </a:p>
          <a:p>
            <a:pPr lvl="1" eaLnBrk="1" hangingPunct="1"/>
            <a:r>
              <a:rPr lang="en-GB" sz="2000" dirty="0" smtClean="0"/>
              <a:t>Reasonable representation of the person’s real name</a:t>
            </a:r>
          </a:p>
          <a:p>
            <a:pPr eaLnBrk="1" hangingPunct="1"/>
            <a:r>
              <a:rPr lang="en-GB" sz="2400" dirty="0" smtClean="0">
                <a:solidFill>
                  <a:srgbClr val="990000"/>
                </a:solidFill>
              </a:rPr>
              <a:t>Same EE cert format, but no new user-held secrets</a:t>
            </a:r>
          </a:p>
          <a:p>
            <a:pPr lvl="1" eaLnBrk="1" hangingPunct="1"/>
            <a:r>
              <a:rPr lang="en-GB" sz="2000" dirty="0" smtClean="0"/>
              <a:t>Can act like a ‘proxy’ (RFC3820), and has similar risks</a:t>
            </a:r>
          </a:p>
          <a:p>
            <a:pPr lvl="1" eaLnBrk="1" hangingPunct="1"/>
            <a:r>
              <a:rPr lang="en-GB" sz="2000" dirty="0" smtClean="0"/>
              <a:t>The applicant can (and will) use it like a proxy</a:t>
            </a:r>
          </a:p>
          <a:p>
            <a:pPr lvl="1" eaLnBrk="1" hangingPunct="1"/>
            <a:r>
              <a:rPr lang="en-GB" sz="2000" dirty="0" smtClean="0"/>
              <a:t>Risk of EE key exposure is mitigated by its shorter </a:t>
            </a:r>
            <a:r>
              <a:rPr lang="en-GB" sz="2000" dirty="0" smtClean="0"/>
              <a:t>lifetime</a:t>
            </a:r>
            <a:endParaRPr lang="en-GB" sz="2000" dirty="0" smtClean="0"/>
          </a:p>
          <a:p>
            <a:pPr eaLnBrk="1" hangingPunct="1"/>
            <a:r>
              <a:rPr lang="en-GB" sz="2400" dirty="0" smtClean="0">
                <a:solidFill>
                  <a:srgbClr val="990000"/>
                </a:solidFill>
              </a:rPr>
              <a:t>Same common guidelines apply</a:t>
            </a:r>
          </a:p>
          <a:p>
            <a:pPr lvl="1" eaLnBrk="1" hangingPunct="1"/>
            <a:r>
              <a:rPr lang="en-GB" sz="2000" dirty="0" smtClean="0"/>
              <a:t>reliable identity vetting to ensure uniqueness </a:t>
            </a:r>
            <a:r>
              <a:rPr lang="en-GB" sz="2000" dirty="0" smtClean="0"/>
              <a:t>in CA’s life</a:t>
            </a:r>
            <a:endParaRPr lang="en-GB" sz="2000" dirty="0" smtClean="0"/>
          </a:p>
          <a:p>
            <a:pPr lvl="1" eaLnBrk="1" hangingPunct="1"/>
            <a:endParaRPr lang="en-GB"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Specifics of a SLCS</a:t>
            </a:r>
            <a:endParaRPr lang="en-US" dirty="0"/>
          </a:p>
        </p:txBody>
      </p:sp>
      <p:sp>
        <p:nvSpPr>
          <p:cNvPr id="3" name="Content Placeholder 2"/>
          <p:cNvSpPr>
            <a:spLocks noGrp="1"/>
          </p:cNvSpPr>
          <p:nvPr>
            <p:ph idx="1"/>
          </p:nvPr>
        </p:nvSpPr>
        <p:spPr/>
        <p:txBody>
          <a:bodyPr/>
          <a:lstStyle/>
          <a:p>
            <a:r>
              <a:rPr lang="en-US" sz="2000" dirty="0" smtClean="0"/>
              <a:t>Sufficient information must be recorded and archived such that the association of entity and subject DN can be confirmed at a later date.</a:t>
            </a:r>
          </a:p>
          <a:p>
            <a:r>
              <a:rPr lang="en-US" sz="2000" dirty="0" smtClean="0"/>
              <a:t>Qualifying </a:t>
            </a:r>
            <a:r>
              <a:rPr lang="en-US" sz="2000" dirty="0" err="1" smtClean="0"/>
              <a:t>IdMs</a:t>
            </a:r>
            <a:r>
              <a:rPr lang="en-US" sz="2000" dirty="0" smtClean="0"/>
              <a:t> must suspend or revoke authorization to use the service if the traceability to the person is lost. </a:t>
            </a:r>
          </a:p>
          <a:p>
            <a:r>
              <a:rPr lang="en-US" sz="2000" dirty="0" smtClean="0"/>
              <a:t>The CP/CPS must describe:</a:t>
            </a:r>
          </a:p>
          <a:p>
            <a:pPr marL="914400" lvl="1" indent="-457200">
              <a:buFont typeface="+mj-lt"/>
              <a:buAutoNum type="arabicPeriod"/>
            </a:pPr>
            <a:r>
              <a:rPr lang="en-US" sz="1800" dirty="0" smtClean="0"/>
              <a:t>How the identity (DN) assigned in the certificate is unique within the namespace of the issuer.</a:t>
            </a:r>
          </a:p>
          <a:p>
            <a:pPr marL="914400" lvl="1" indent="-457200">
              <a:buFont typeface="+mj-lt"/>
              <a:buAutoNum type="arabicPeriod"/>
            </a:pPr>
            <a:r>
              <a:rPr lang="en-US" sz="1800" dirty="0" smtClean="0"/>
              <a:t>How it attests to the validity of the identity.</a:t>
            </a:r>
          </a:p>
          <a:p>
            <a:pPr marL="914400" lvl="1" indent="-457200">
              <a:buFont typeface="+mj-lt"/>
              <a:buAutoNum type="arabicPeriod"/>
            </a:pPr>
            <a:r>
              <a:rPr lang="en-US" sz="1800" dirty="0" smtClean="0"/>
              <a:t>How the identity (DN) assigned in the certificate will never be re-issued to another end-entity during the entire lifetime of the CA.</a:t>
            </a:r>
          </a:p>
          <a:p>
            <a:pPr marL="914400" lvl="1" indent="-457200">
              <a:buFont typeface="+mj-lt"/>
              <a:buAutoNum type="arabicPeriod"/>
            </a:pPr>
            <a:r>
              <a:rPr lang="en-US" sz="1800" dirty="0" smtClean="0"/>
              <a:t>How it provides DN accountability, showing how they can verify enough identity information to trace back to the physical person for at least one year from the date of certification, and in keeping with audit retention requirements. </a:t>
            </a:r>
          </a:p>
          <a:p>
            <a:r>
              <a:rPr lang="en-US" sz="2000" dirty="0" smtClean="0"/>
              <a:t>In the event documented traceability is lost, DN must never be reissued.</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MICS </a:t>
            </a:r>
            <a:r>
              <a:rPr lang="en-US" sz="3200" dirty="0" err="1" smtClean="0"/>
              <a:t>vs</a:t>
            </a:r>
            <a:r>
              <a:rPr lang="en-US" sz="3200" dirty="0" smtClean="0"/>
              <a:t> SLCS</a:t>
            </a:r>
            <a:endParaRPr lang="en-US" sz="3200" dirty="0"/>
          </a:p>
        </p:txBody>
      </p:sp>
      <p:sp>
        <p:nvSpPr>
          <p:cNvPr id="3" name="Content Placeholder 2"/>
          <p:cNvSpPr>
            <a:spLocks noGrp="1"/>
          </p:cNvSpPr>
          <p:nvPr>
            <p:ph idx="1"/>
          </p:nvPr>
        </p:nvSpPr>
        <p:spPr/>
        <p:txBody>
          <a:bodyPr/>
          <a:lstStyle/>
          <a:p>
            <a:r>
              <a:rPr lang="en-US" sz="2400" dirty="0" smtClean="0"/>
              <a:t>MICS is </a:t>
            </a:r>
            <a:r>
              <a:rPr lang="en-US" sz="2400" dirty="0" smtClean="0"/>
              <a:t>comparable to a Classic CA </a:t>
            </a:r>
          </a:p>
          <a:p>
            <a:pPr lvl="1"/>
            <a:r>
              <a:rPr lang="en-US" sz="2000" dirty="0" smtClean="0"/>
              <a:t>in life time and vetting </a:t>
            </a:r>
            <a:r>
              <a:rPr lang="en-US" sz="2000" dirty="0" err="1" smtClean="0"/>
              <a:t>rigour</a:t>
            </a:r>
            <a:r>
              <a:rPr lang="en-US" sz="2000" dirty="0" smtClean="0"/>
              <a:t>, </a:t>
            </a:r>
            <a:br>
              <a:rPr lang="en-US" sz="2000" dirty="0" smtClean="0"/>
            </a:br>
            <a:r>
              <a:rPr lang="en-US" sz="2000" dirty="0" smtClean="0"/>
              <a:t>but time-shifted </a:t>
            </a:r>
            <a:r>
              <a:rPr lang="en-US" sz="2000" dirty="0" smtClean="0"/>
              <a:t>&amp; off-loaded to federation or </a:t>
            </a:r>
            <a:r>
              <a:rPr lang="en-US" sz="2000" dirty="0" err="1" smtClean="0"/>
              <a:t>IdM</a:t>
            </a:r>
            <a:endParaRPr lang="en-US" dirty="0" smtClean="0"/>
          </a:p>
          <a:p>
            <a:pPr lvl="1"/>
            <a:r>
              <a:rPr lang="en-US" sz="2000" dirty="0" smtClean="0"/>
              <a:t>… </a:t>
            </a:r>
            <a:r>
              <a:rPr lang="en-US" sz="2000" dirty="0" smtClean="0"/>
              <a:t>which makes it look an awful lot like SLCS</a:t>
            </a:r>
            <a:r>
              <a:rPr lang="en-US" sz="2000" dirty="0" smtClean="0"/>
              <a:t>!</a:t>
            </a:r>
            <a:endParaRPr lang="en-US" sz="2400" dirty="0" smtClean="0"/>
          </a:p>
          <a:p>
            <a:pPr>
              <a:buNone/>
            </a:pPr>
            <a:r>
              <a:rPr lang="en-US" sz="2400" dirty="0" smtClean="0">
                <a:solidFill>
                  <a:srgbClr val="C00000"/>
                </a:solidFill>
              </a:rPr>
              <a:t>With</a:t>
            </a:r>
            <a:endParaRPr lang="en-US" sz="2400" dirty="0" smtClean="0">
              <a:solidFill>
                <a:srgbClr val="C00000"/>
              </a:solidFill>
            </a:endParaRPr>
          </a:p>
          <a:p>
            <a:r>
              <a:rPr lang="en-US" sz="2400" dirty="0" smtClean="0"/>
              <a:t>The life time of the cert can be 13 months</a:t>
            </a:r>
          </a:p>
          <a:p>
            <a:pPr lvl="1">
              <a:buNone/>
            </a:pPr>
            <a:r>
              <a:rPr lang="en-US" sz="2000" dirty="0" smtClean="0"/>
              <a:t>To off-set this </a:t>
            </a:r>
            <a:r>
              <a:rPr lang="en-US" sz="2000" dirty="0" smtClean="0"/>
              <a:t>risk</a:t>
            </a:r>
            <a:endParaRPr lang="en-US" sz="2000" dirty="0" smtClean="0"/>
          </a:p>
          <a:p>
            <a:pPr lvl="1"/>
            <a:r>
              <a:rPr lang="en-US" sz="2000" dirty="0" smtClean="0"/>
              <a:t>The requirements on </a:t>
            </a:r>
            <a:r>
              <a:rPr lang="en-US" sz="2000" dirty="0" err="1" smtClean="0"/>
              <a:t>IdM</a:t>
            </a:r>
            <a:r>
              <a:rPr lang="en-US" sz="2000" dirty="0" smtClean="0"/>
              <a:t> access and -use are stronger</a:t>
            </a:r>
          </a:p>
          <a:p>
            <a:pPr lvl="1"/>
            <a:r>
              <a:rPr lang="en-US" sz="2000" dirty="0" smtClean="0"/>
              <a:t>Extra verification data is requested at issuance time to protect against weak or re-used </a:t>
            </a:r>
            <a:r>
              <a:rPr lang="en-US" sz="2000" dirty="0" err="1" smtClean="0"/>
              <a:t>IdM</a:t>
            </a:r>
            <a:r>
              <a:rPr lang="en-US" sz="2000" dirty="0" smtClean="0"/>
              <a:t> passwords</a:t>
            </a:r>
          </a:p>
          <a:p>
            <a:r>
              <a:rPr lang="en-US" sz="2400" dirty="0" smtClean="0"/>
              <a:t>Active revocation support required </a:t>
            </a:r>
            <a:endParaRPr lang="en-US" sz="2400" dirty="0" smtClean="0"/>
          </a:p>
          <a:p>
            <a:pPr lvl="1"/>
            <a:r>
              <a:rPr lang="en-US" sz="2000" dirty="0" smtClean="0"/>
              <a:t>in </a:t>
            </a:r>
            <a:r>
              <a:rPr lang="en-US" sz="2000" dirty="0" smtClean="0"/>
              <a:t>SLCS: only re-active CRLs </a:t>
            </a:r>
            <a:r>
              <a:rPr lang="en-US" sz="2000" dirty="0" smtClean="0"/>
              <a:t>required</a:t>
            </a:r>
          </a:p>
          <a:p>
            <a:pPr lvl="1"/>
            <a:r>
              <a:rPr lang="en-US" dirty="0" smtClean="0"/>
              <a:t>With proper </a:t>
            </a:r>
            <a:r>
              <a:rPr lang="en-US" dirty="0" err="1" smtClean="0"/>
              <a:t>IdM</a:t>
            </a:r>
            <a:r>
              <a:rPr lang="en-US" dirty="0" smtClean="0"/>
              <a:t> management, a MICS is just a 33 times a SLCS, but without bothering the user all the time!</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Federations</a:t>
            </a:r>
            <a:endParaRPr lang="en-US" dirty="0"/>
          </a:p>
        </p:txBody>
      </p:sp>
      <p:pic>
        <p:nvPicPr>
          <p:cNvPr id="2050" name="Picture 2" descr="H:\Home\davidg\Projects-misc\ISGC2009\federation-cluster.gif"/>
          <p:cNvPicPr>
            <a:picLocks noChangeAspect="1" noChangeArrowheads="1"/>
          </p:cNvPicPr>
          <p:nvPr/>
        </p:nvPicPr>
        <p:blipFill>
          <a:blip r:embed="rId2" cstate="print"/>
          <a:srcRect/>
          <a:stretch>
            <a:fillRect/>
          </a:stretch>
        </p:blipFill>
        <p:spPr bwMode="auto">
          <a:xfrm>
            <a:off x="2285984" y="2362258"/>
            <a:ext cx="6858048" cy="4424328"/>
          </a:xfrm>
          <a:prstGeom prst="rect">
            <a:avLst/>
          </a:prstGeom>
          <a:noFill/>
        </p:spPr>
      </p:pic>
      <p:sp>
        <p:nvSpPr>
          <p:cNvPr id="11" name="Content Placeholder 2"/>
          <p:cNvSpPr>
            <a:spLocks noGrp="1"/>
          </p:cNvSpPr>
          <p:nvPr>
            <p:ph idx="1"/>
          </p:nvPr>
        </p:nvSpPr>
        <p:spPr>
          <a:xfrm>
            <a:off x="457200" y="1357313"/>
            <a:ext cx="8686800" cy="4768850"/>
          </a:xfrm>
        </p:spPr>
        <p:txBody>
          <a:bodyPr/>
          <a:lstStyle/>
          <a:p>
            <a:r>
              <a:rPr lang="en-US" sz="2400" dirty="0" smtClean="0"/>
              <a:t>A common Authentication and Authorization Infrastructure</a:t>
            </a:r>
          </a:p>
          <a:p>
            <a:r>
              <a:rPr lang="en-US" sz="2400" dirty="0" smtClean="0"/>
              <a:t>Allow access to common resources with a single credential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element: it needs to scale</a:t>
            </a:r>
            <a:endParaRPr lang="en-US" dirty="0"/>
          </a:p>
        </p:txBody>
      </p:sp>
      <p:sp>
        <p:nvSpPr>
          <p:cNvPr id="3" name="Content Placeholder 2"/>
          <p:cNvSpPr>
            <a:spLocks noGrp="1"/>
          </p:cNvSpPr>
          <p:nvPr>
            <p:ph idx="1"/>
          </p:nvPr>
        </p:nvSpPr>
        <p:spPr/>
        <p:txBody>
          <a:bodyPr/>
          <a:lstStyle/>
          <a:p>
            <a:r>
              <a:rPr lang="en-US" dirty="0" smtClean="0"/>
              <a:t>Scalability (to 1-10 M people per country)</a:t>
            </a:r>
          </a:p>
          <a:p>
            <a:pPr lvl="1"/>
            <a:r>
              <a:rPr lang="en-US" dirty="0" smtClean="0"/>
              <a:t>Various groups of people: students, walk-ins, staff</a:t>
            </a:r>
          </a:p>
          <a:p>
            <a:pPr lvl="1"/>
            <a:r>
              <a:rPr lang="en-US" dirty="0" smtClean="0"/>
              <a:t>Each group has different identity profile and </a:t>
            </a:r>
            <a:r>
              <a:rPr lang="en-US" dirty="0" err="1" smtClean="0"/>
              <a:t>LoA</a:t>
            </a:r>
            <a:endParaRPr lang="en-US" dirty="0" smtClean="0"/>
          </a:p>
          <a:p>
            <a:r>
              <a:rPr lang="en-US" dirty="0" smtClean="0"/>
              <a:t>Minimize personnel involvement</a:t>
            </a:r>
          </a:p>
          <a:p>
            <a:pPr lvl="1"/>
            <a:r>
              <a:rPr lang="en-US" dirty="0" smtClean="0"/>
              <a:t>Each helpdesk visit is costly</a:t>
            </a:r>
          </a:p>
          <a:p>
            <a:r>
              <a:rPr lang="en-US" dirty="0" smtClean="0"/>
              <a:t>Compliance and regulations</a:t>
            </a:r>
          </a:p>
          <a:p>
            <a:pPr lvl="1"/>
            <a:r>
              <a:rPr lang="en-US" dirty="0" smtClean="0"/>
              <a:t>Universities are far more visible than grids</a:t>
            </a:r>
          </a:p>
          <a:p>
            <a:r>
              <a:rPr lang="en-US" dirty="0" smtClean="0">
                <a:solidFill>
                  <a:srgbClr val="C00000"/>
                </a:solidFill>
              </a:rPr>
              <a:t>Then, there are easy gains from the federation</a:t>
            </a:r>
          </a:p>
          <a:p>
            <a:pPr lvl="1"/>
            <a:r>
              <a:rPr lang="en-US" dirty="0" smtClean="0">
                <a:solidFill>
                  <a:srgbClr val="C00000"/>
                </a:solidFill>
              </a:rPr>
              <a:t>Large user base: many people already ‘well known’</a:t>
            </a:r>
          </a:p>
          <a:p>
            <a:pPr lvl="1"/>
            <a:r>
              <a:rPr lang="en-US" dirty="0" smtClean="0">
                <a:solidFill>
                  <a:srgbClr val="C00000"/>
                </a:solidFill>
              </a:rPr>
              <a:t>Pretty good quality ID: paychecks, student IDs, exams</a:t>
            </a:r>
            <a:endParaRPr lang="en-US" dirty="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European Landscape</a:t>
            </a:r>
            <a:endParaRPr lang="en-US" dirty="0"/>
          </a:p>
        </p:txBody>
      </p:sp>
      <p:sp>
        <p:nvSpPr>
          <p:cNvPr id="3" name="Content Placeholder 2"/>
          <p:cNvSpPr>
            <a:spLocks noGrp="1"/>
          </p:cNvSpPr>
          <p:nvPr>
            <p:ph idx="1"/>
          </p:nvPr>
        </p:nvSpPr>
        <p:spPr/>
        <p:txBody>
          <a:bodyPr/>
          <a:lstStyle/>
          <a:p>
            <a:r>
              <a:rPr lang="en-US" sz="2400" dirty="0" smtClean="0"/>
              <a:t>Identity Federations (or simply </a:t>
            </a:r>
            <a:r>
              <a:rPr lang="en-US" sz="2400" i="1" dirty="0" smtClean="0"/>
              <a:t>federations</a:t>
            </a:r>
            <a:r>
              <a:rPr lang="en-US" sz="2400" dirty="0" smtClean="0"/>
              <a:t>) are being developed at national level by the NRENs:</a:t>
            </a:r>
          </a:p>
          <a:p>
            <a:pPr lvl="1"/>
            <a:r>
              <a:rPr lang="en-US" sz="2000" dirty="0" smtClean="0"/>
              <a:t>Germany</a:t>
            </a:r>
            <a:r>
              <a:rPr lang="en-US" sz="2000" dirty="0" smtClean="0"/>
              <a:t>, </a:t>
            </a:r>
            <a:r>
              <a:rPr lang="en-US" sz="2000" dirty="0" smtClean="0"/>
              <a:t>Czech Republic, </a:t>
            </a:r>
            <a:r>
              <a:rPr lang="en-US" sz="2000" dirty="0" err="1" smtClean="0"/>
              <a:t>Switserland</a:t>
            </a:r>
            <a:r>
              <a:rPr lang="en-US" sz="2000" dirty="0" smtClean="0"/>
              <a:t>, Kalmar Union countries, Netherlands, … and more: </a:t>
            </a:r>
            <a:br>
              <a:rPr lang="en-US" sz="2000" dirty="0" smtClean="0"/>
            </a:br>
            <a:r>
              <a:rPr lang="en-US" sz="2000" dirty="0" smtClean="0"/>
              <a:t>all have a working production-quality federation</a:t>
            </a:r>
            <a:endParaRPr lang="en-US" sz="2000" dirty="0" smtClean="0"/>
          </a:p>
          <a:p>
            <a:pPr lvl="1"/>
            <a:endParaRPr lang="en-US" sz="2000" dirty="0" smtClean="0"/>
          </a:p>
          <a:p>
            <a:r>
              <a:rPr lang="en-US" sz="2400" dirty="0" smtClean="0"/>
              <a:t>Different (open source) technologies are used</a:t>
            </a:r>
          </a:p>
          <a:p>
            <a:pPr lvl="1"/>
            <a:r>
              <a:rPr lang="en-US" sz="2000" dirty="0" smtClean="0"/>
              <a:t>Shibboleth: UK, Finland, Switzerland</a:t>
            </a:r>
            <a:r>
              <a:rPr lang="en-US" sz="2000" dirty="0" smtClean="0"/>
              <a:t>, Germany</a:t>
            </a:r>
            <a:r>
              <a:rPr lang="en-US" sz="2000" dirty="0" smtClean="0"/>
              <a:t/>
            </a:r>
            <a:br>
              <a:rPr lang="en-US" sz="2000" dirty="0" smtClean="0"/>
            </a:br>
            <a:r>
              <a:rPr lang="en-US" sz="2000" dirty="0" smtClean="0"/>
              <a:t>Often-used </a:t>
            </a:r>
            <a:r>
              <a:rPr lang="en-US" sz="2000" dirty="0" smtClean="0"/>
              <a:t>technology, but not the only one!</a:t>
            </a:r>
          </a:p>
          <a:p>
            <a:pPr lvl="1"/>
            <a:r>
              <a:rPr lang="en-US" sz="2000" dirty="0" smtClean="0"/>
              <a:t>PAPI: Spain</a:t>
            </a:r>
          </a:p>
          <a:p>
            <a:pPr lvl="1"/>
            <a:r>
              <a:rPr lang="en-US" sz="2000" dirty="0" err="1" smtClean="0"/>
              <a:t>PingID</a:t>
            </a:r>
            <a:r>
              <a:rPr lang="en-US" sz="2000" dirty="0" smtClean="0"/>
              <a:t> (A-Select, </a:t>
            </a:r>
            <a:r>
              <a:rPr lang="en-US" sz="2000" dirty="0" err="1" smtClean="0"/>
              <a:t>Shib</a:t>
            </a:r>
            <a:r>
              <a:rPr lang="en-US" sz="2000" dirty="0" smtClean="0"/>
              <a:t>, PKI, ADFS, </a:t>
            </a:r>
            <a:r>
              <a:rPr lang="en-US" sz="2000" dirty="0" err="1" smtClean="0"/>
              <a:t>sSPHP</a:t>
            </a:r>
            <a:r>
              <a:rPr lang="en-US" sz="2000" dirty="0" smtClean="0"/>
              <a:t>,…): Netherlands</a:t>
            </a:r>
            <a:endParaRPr lang="en-US" sz="2000" dirty="0" smtClean="0"/>
          </a:p>
          <a:p>
            <a:pPr lvl="1"/>
            <a:r>
              <a:rPr lang="en-US" sz="2000" dirty="0" smtClean="0"/>
              <a:t>Sun Federation Manager based upon Liberty Alliance spec: </a:t>
            </a:r>
            <a:r>
              <a:rPr lang="en-US" sz="2000" dirty="0" smtClean="0"/>
              <a:t>Norway</a:t>
            </a:r>
            <a:endParaRPr lang="en-US" sz="2000" dirty="0" smtClean="0"/>
          </a:p>
          <a:p>
            <a:r>
              <a:rPr lang="en-US" sz="2400" dirty="0" smtClean="0"/>
              <a:t>Interoperation through use of SAML (2.0)</a:t>
            </a:r>
          </a:p>
        </p:txBody>
      </p:sp>
      <p:sp>
        <p:nvSpPr>
          <p:cNvPr id="7" name="TextBox 6"/>
          <p:cNvSpPr txBox="1"/>
          <p:nvPr/>
        </p:nvSpPr>
        <p:spPr>
          <a:xfrm>
            <a:off x="5929322" y="6215082"/>
            <a:ext cx="3214678" cy="261610"/>
          </a:xfrm>
          <a:prstGeom prst="rect">
            <a:avLst/>
          </a:prstGeom>
          <a:noFill/>
        </p:spPr>
        <p:txBody>
          <a:bodyPr wrap="square" rtlCol="0">
            <a:spAutoFit/>
          </a:bodyPr>
          <a:lstStyle/>
          <a:p>
            <a:pPr algn="r"/>
            <a:r>
              <a:rPr lang="en-US" sz="1100" i="1" dirty="0" smtClean="0">
                <a:solidFill>
                  <a:srgbClr val="C00000"/>
                </a:solidFill>
              </a:rPr>
              <a:t>With thanks to </a:t>
            </a:r>
            <a:r>
              <a:rPr lang="en-US" sz="1100" i="1" dirty="0" err="1" smtClean="0">
                <a:solidFill>
                  <a:srgbClr val="C00000"/>
                </a:solidFill>
              </a:rPr>
              <a:t>Licia</a:t>
            </a:r>
            <a:r>
              <a:rPr lang="en-US" sz="1100" i="1" dirty="0" smtClean="0">
                <a:solidFill>
                  <a:srgbClr val="C00000"/>
                </a:solidFill>
              </a:rPr>
              <a:t> Florio, TERENA</a:t>
            </a:r>
            <a:endParaRPr lang="en-US" sz="1100" i="1" dirty="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‘multi-federation’</a:t>
            </a:r>
            <a:endParaRPr lang="en-US" dirty="0"/>
          </a:p>
        </p:txBody>
      </p:sp>
      <p:pic>
        <p:nvPicPr>
          <p:cNvPr id="3074" name="Picture 2" descr="H:\Home\davidg\Projects-misc\ISGC2009\multi-federation.gif"/>
          <p:cNvPicPr>
            <a:picLocks noChangeAspect="1" noChangeArrowheads="1"/>
          </p:cNvPicPr>
          <p:nvPr/>
        </p:nvPicPr>
        <p:blipFill>
          <a:blip r:embed="rId2" cstate="print"/>
          <a:srcRect/>
          <a:stretch>
            <a:fillRect/>
          </a:stretch>
        </p:blipFill>
        <p:spPr bwMode="auto">
          <a:xfrm>
            <a:off x="642910" y="1000108"/>
            <a:ext cx="7786742" cy="5434423"/>
          </a:xfrm>
          <a:prstGeom prst="rect">
            <a:avLst/>
          </a:prstGeom>
          <a:noFill/>
        </p:spPr>
      </p:pic>
      <p:sp>
        <p:nvSpPr>
          <p:cNvPr id="8" name="TextBox 7"/>
          <p:cNvSpPr txBox="1"/>
          <p:nvPr/>
        </p:nvSpPr>
        <p:spPr>
          <a:xfrm>
            <a:off x="5500694" y="5857892"/>
            <a:ext cx="3387466" cy="461665"/>
          </a:xfrm>
          <a:prstGeom prst="rect">
            <a:avLst/>
          </a:prstGeom>
          <a:noFill/>
        </p:spPr>
        <p:txBody>
          <a:bodyPr wrap="none" rtlCol="0">
            <a:spAutoFit/>
          </a:bodyPr>
          <a:lstStyle/>
          <a:p>
            <a:r>
              <a:rPr lang="en-US" sz="2400" dirty="0" smtClean="0"/>
              <a:t>shared service provider</a:t>
            </a:r>
            <a:endParaRPr lang="en-US" sz="2400" dirty="0"/>
          </a:p>
        </p:txBody>
      </p:sp>
      <p:cxnSp>
        <p:nvCxnSpPr>
          <p:cNvPr id="10" name="Straight Arrow Connector 9"/>
          <p:cNvCxnSpPr>
            <a:stCxn id="8" idx="1"/>
          </p:cNvCxnSpPr>
          <p:nvPr/>
        </p:nvCxnSpPr>
        <p:spPr>
          <a:xfrm rot="10800000">
            <a:off x="4000496" y="4786323"/>
            <a:ext cx="1500198" cy="130240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Outline</a:t>
            </a:r>
          </a:p>
        </p:txBody>
      </p:sp>
      <p:sp>
        <p:nvSpPr>
          <p:cNvPr id="197635" name="Rectangle 3"/>
          <p:cNvSpPr>
            <a:spLocks noGrp="1" noChangeArrowheads="1"/>
          </p:cNvSpPr>
          <p:nvPr>
            <p:ph type="body" idx="1"/>
          </p:nvPr>
        </p:nvSpPr>
        <p:spPr>
          <a:xfrm>
            <a:off x="752475" y="1295400"/>
            <a:ext cx="8040688" cy="5168900"/>
          </a:xfrm>
        </p:spPr>
        <p:txBody>
          <a:bodyPr/>
          <a:lstStyle/>
          <a:p>
            <a:pPr>
              <a:buFont typeface="Symbol" pitchFamily="18" charset="2"/>
              <a:buNone/>
            </a:pPr>
            <a:r>
              <a:rPr lang="en-GB" dirty="0">
                <a:solidFill>
                  <a:srgbClr val="990000"/>
                </a:solidFill>
              </a:rPr>
              <a:t>Authentication </a:t>
            </a:r>
            <a:r>
              <a:rPr lang="en-GB" dirty="0" smtClean="0">
                <a:solidFill>
                  <a:srgbClr val="990000"/>
                </a:solidFill>
              </a:rPr>
              <a:t>Federation: a road ahead</a:t>
            </a:r>
            <a:endParaRPr lang="en-GB" dirty="0">
              <a:solidFill>
                <a:srgbClr val="990000"/>
              </a:solidFill>
            </a:endParaRPr>
          </a:p>
          <a:p>
            <a:endParaRPr lang="en-GB" dirty="0" smtClean="0"/>
          </a:p>
          <a:p>
            <a:r>
              <a:rPr lang="en-GB" dirty="0" smtClean="0"/>
              <a:t>Brief Background</a:t>
            </a:r>
            <a:endParaRPr lang="en-GB" dirty="0"/>
          </a:p>
          <a:p>
            <a:pPr lvl="1"/>
            <a:r>
              <a:rPr lang="en-GB" dirty="0" smtClean="0"/>
              <a:t>IGTF </a:t>
            </a:r>
            <a:r>
              <a:rPr lang="en-GB" dirty="0"/>
              <a:t>Foundation and </a:t>
            </a:r>
            <a:r>
              <a:rPr lang="en-GB" dirty="0" smtClean="0"/>
              <a:t>Structure</a:t>
            </a:r>
          </a:p>
          <a:p>
            <a:endParaRPr lang="en-GB" dirty="0" smtClean="0"/>
          </a:p>
          <a:p>
            <a:r>
              <a:rPr lang="en-GB" dirty="0" smtClean="0"/>
              <a:t>Current issues in scalability</a:t>
            </a:r>
            <a:endParaRPr lang="en-GB" dirty="0"/>
          </a:p>
          <a:p>
            <a:endParaRPr lang="en-GB" dirty="0" smtClean="0"/>
          </a:p>
          <a:p>
            <a:r>
              <a:rPr lang="en-GB" dirty="0" smtClean="0"/>
              <a:t>New </a:t>
            </a:r>
            <a:r>
              <a:rPr lang="en-GB" dirty="0" smtClean="0"/>
              <a:t>directions</a:t>
            </a:r>
            <a:endParaRPr lang="en-GB" dirty="0"/>
          </a:p>
          <a:p>
            <a:pPr lvl="1"/>
            <a:r>
              <a:rPr lang="en-GB" dirty="0" smtClean="0"/>
              <a:t>Federation-backed authorities and AAI integration</a:t>
            </a:r>
          </a:p>
          <a:p>
            <a:pPr lvl="1"/>
            <a:r>
              <a:rPr lang="en-GB" dirty="0" smtClean="0"/>
              <a:t>Private Key Protection</a:t>
            </a:r>
          </a:p>
          <a:p>
            <a:pPr lvl="1"/>
            <a:r>
              <a:rPr lang="en-GB" dirty="0" smtClean="0"/>
              <a:t>Robot certificates: matching our portal use cases</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and Federations</a:t>
            </a:r>
            <a:endParaRPr lang="en-US" dirty="0"/>
          </a:p>
        </p:txBody>
      </p:sp>
      <p:sp>
        <p:nvSpPr>
          <p:cNvPr id="3" name="Content Placeholder 2"/>
          <p:cNvSpPr>
            <a:spLocks noGrp="1"/>
          </p:cNvSpPr>
          <p:nvPr>
            <p:ph idx="1"/>
          </p:nvPr>
        </p:nvSpPr>
        <p:spPr/>
        <p:txBody>
          <a:bodyPr/>
          <a:lstStyle/>
          <a:p>
            <a:r>
              <a:rPr lang="en-US" dirty="0" smtClean="0"/>
              <a:t>Many of the e-Infrastructure users </a:t>
            </a:r>
            <a:br>
              <a:rPr lang="en-US" dirty="0" smtClean="0"/>
            </a:br>
            <a:r>
              <a:rPr lang="en-US" dirty="0" smtClean="0"/>
              <a:t>have a federated account anyway</a:t>
            </a:r>
          </a:p>
          <a:p>
            <a:pPr lvl="1"/>
            <a:r>
              <a:rPr lang="en-US" dirty="0" smtClean="0"/>
              <a:t>Could give users grid certificates within 5 minutes </a:t>
            </a:r>
            <a:br>
              <a:rPr lang="en-US" dirty="0" smtClean="0"/>
            </a:br>
            <a:r>
              <a:rPr lang="en-US" dirty="0" smtClean="0"/>
              <a:t>without any further hassle, if the trust level matches</a:t>
            </a:r>
          </a:p>
          <a:p>
            <a:pPr lvl="1"/>
            <a:r>
              <a:rPr lang="en-US" dirty="0" smtClean="0"/>
              <a:t>Allows users to ’try’ the grid</a:t>
            </a:r>
          </a:p>
          <a:p>
            <a:pPr lvl="1"/>
            <a:r>
              <a:rPr lang="en-US" dirty="0" smtClean="0"/>
              <a:t>Allows for scaling the number of grid users significantly</a:t>
            </a:r>
          </a:p>
          <a:p>
            <a:r>
              <a:rPr lang="en-US" dirty="0" smtClean="0"/>
              <a:t>Comparable issues and trust levels</a:t>
            </a:r>
          </a:p>
          <a:p>
            <a:pPr lvl="1"/>
            <a:r>
              <a:rPr lang="en-US" dirty="0" smtClean="0"/>
              <a:t>Federation assurance levels are coming up, </a:t>
            </a:r>
            <a:br>
              <a:rPr lang="en-US" dirty="0" smtClean="0"/>
            </a:br>
            <a:r>
              <a:rPr lang="en-US" dirty="0" smtClean="0"/>
              <a:t>as more diverse services participate in the federation</a:t>
            </a:r>
          </a:p>
          <a:p>
            <a:pPr lvl="1"/>
            <a:r>
              <a:rPr lang="en-US" dirty="0" smtClean="0"/>
              <a:t>User account management of </a:t>
            </a:r>
            <a:r>
              <a:rPr lang="en-US" dirty="0" err="1" smtClean="0"/>
              <a:t>IdPs</a:t>
            </a:r>
            <a:r>
              <a:rPr lang="en-US" dirty="0" smtClean="0"/>
              <a:t> is improving rapidly</a:t>
            </a:r>
            <a:br>
              <a:rPr lang="en-US" dirty="0" smtClean="0"/>
            </a:br>
            <a:r>
              <a:rPr lang="en-US" dirty="0" smtClean="0"/>
              <a:t>… far more than grid credential management!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a Federated Grid CA</a:t>
            </a:r>
            <a:endParaRPr lang="en-US" dirty="0"/>
          </a:p>
        </p:txBody>
      </p:sp>
      <p:sp>
        <p:nvSpPr>
          <p:cNvPr id="3" name="Content Placeholder 2"/>
          <p:cNvSpPr>
            <a:spLocks noGrp="1"/>
          </p:cNvSpPr>
          <p:nvPr>
            <p:ph idx="1"/>
          </p:nvPr>
        </p:nvSpPr>
        <p:spPr/>
        <p:txBody>
          <a:bodyPr/>
          <a:lstStyle/>
          <a:p>
            <a:r>
              <a:rPr lang="en-US" sz="2400" dirty="0" smtClean="0"/>
              <a:t>We are the first service to ask for a specific, higher, </a:t>
            </a:r>
            <a:r>
              <a:rPr lang="en-US" sz="2400" dirty="0" err="1" smtClean="0"/>
              <a:t>LoA</a:t>
            </a:r>
            <a:endParaRPr lang="en-US" sz="2400" dirty="0" smtClean="0"/>
          </a:p>
          <a:p>
            <a:pPr lvl="1"/>
            <a:r>
              <a:rPr lang="en-US" sz="2000" dirty="0" err="1" smtClean="0"/>
              <a:t>LoA</a:t>
            </a:r>
            <a:r>
              <a:rPr lang="en-US" sz="2000" dirty="0" smtClean="0"/>
              <a:t> slow in catching on</a:t>
            </a:r>
          </a:p>
          <a:p>
            <a:pPr lvl="1"/>
            <a:r>
              <a:rPr lang="en-US" sz="2000" dirty="0" smtClean="0"/>
              <a:t>various services in the federation have  diverse value</a:t>
            </a:r>
          </a:p>
          <a:p>
            <a:pPr lvl="1"/>
            <a:r>
              <a:rPr lang="en-US" sz="2000" dirty="0" smtClean="0"/>
              <a:t>but waiting for it can take years</a:t>
            </a:r>
          </a:p>
          <a:p>
            <a:r>
              <a:rPr lang="en-US" sz="2400" dirty="0" err="1" smtClean="0"/>
              <a:t>IdPs</a:t>
            </a:r>
            <a:r>
              <a:rPr lang="en-US" sz="2400" dirty="0" smtClean="0"/>
              <a:t> and services in a federation loosely coupled</a:t>
            </a:r>
          </a:p>
          <a:p>
            <a:pPr lvl="1"/>
            <a:r>
              <a:rPr lang="en-US" sz="2000" dirty="0" smtClean="0"/>
              <a:t>How should loss of affiliation or expiry affect the CA </a:t>
            </a:r>
            <a:br>
              <a:rPr lang="en-US" sz="2000" dirty="0" smtClean="0"/>
            </a:br>
            <a:r>
              <a:rPr lang="en-US" sz="2000" dirty="0" smtClean="0"/>
              <a:t>and the issued </a:t>
            </a:r>
            <a:r>
              <a:rPr lang="en-US" sz="2000" dirty="0" err="1" smtClean="0"/>
              <a:t>certs</a:t>
            </a:r>
            <a:endParaRPr lang="en-US" sz="2000" dirty="0" smtClean="0"/>
          </a:p>
          <a:p>
            <a:r>
              <a:rPr lang="en-US" sz="2400" dirty="0" smtClean="0"/>
              <a:t>Pushing requirements on </a:t>
            </a:r>
            <a:r>
              <a:rPr lang="en-US" sz="2400" dirty="0" err="1" smtClean="0"/>
              <a:t>IdPs</a:t>
            </a:r>
            <a:r>
              <a:rPr lang="en-US" sz="2400" dirty="0" smtClean="0"/>
              <a:t> for one SP is hard</a:t>
            </a:r>
          </a:p>
          <a:p>
            <a:pPr lvl="1"/>
            <a:r>
              <a:rPr lang="en-US" sz="2000" dirty="0" smtClean="0"/>
              <a:t>needed to overcome </a:t>
            </a:r>
            <a:r>
              <a:rPr lang="en-US" sz="2000" dirty="0" err="1" smtClean="0"/>
              <a:t>LoA</a:t>
            </a:r>
            <a:r>
              <a:rPr lang="en-US" sz="2000" dirty="0" smtClean="0"/>
              <a:t> issue, but should be minimal</a:t>
            </a:r>
          </a:p>
          <a:p>
            <a:pPr lvl="1"/>
            <a:r>
              <a:rPr lang="en-US" sz="2000" dirty="0" smtClean="0"/>
              <a:t>Contract types and policy convergence required</a:t>
            </a:r>
          </a:p>
          <a:p>
            <a:r>
              <a:rPr lang="en-US" sz="2400" dirty="0" smtClean="0"/>
              <a:t>Any human interaction (helpdesk) is expensive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the ‘easy’ requirements</a:t>
            </a:r>
            <a:endParaRPr lang="en-US" dirty="0"/>
          </a:p>
        </p:txBody>
      </p:sp>
      <p:sp>
        <p:nvSpPr>
          <p:cNvPr id="3" name="Content Placeholder 2"/>
          <p:cNvSpPr>
            <a:spLocks noGrp="1"/>
          </p:cNvSpPr>
          <p:nvPr>
            <p:ph idx="1"/>
          </p:nvPr>
        </p:nvSpPr>
        <p:spPr/>
        <p:txBody>
          <a:bodyPr/>
          <a:lstStyle/>
          <a:p>
            <a:r>
              <a:rPr lang="en-US" dirty="0" smtClean="0"/>
              <a:t>Persistent and unique naming</a:t>
            </a:r>
          </a:p>
          <a:p>
            <a:pPr lvl="1"/>
            <a:r>
              <a:rPr lang="en-US" dirty="0" err="1" smtClean="0"/>
              <a:t>IdPs</a:t>
            </a:r>
            <a:r>
              <a:rPr lang="en-US" dirty="0" smtClean="0"/>
              <a:t> historically tended to recycle login names</a:t>
            </a:r>
          </a:p>
          <a:p>
            <a:pPr lvl="1"/>
            <a:r>
              <a:rPr lang="en-US" dirty="0" smtClean="0"/>
              <a:t>even </a:t>
            </a:r>
            <a:r>
              <a:rPr lang="en-US" dirty="0" err="1" smtClean="0"/>
              <a:t>eduPersonPrincipalName</a:t>
            </a:r>
            <a:r>
              <a:rPr lang="en-US" dirty="0" smtClean="0"/>
              <a:t> is often </a:t>
            </a:r>
            <a:r>
              <a:rPr lang="en-US" dirty="0" err="1" smtClean="0"/>
              <a:t>recyled</a:t>
            </a:r>
            <a:endParaRPr lang="en-US" dirty="0" smtClean="0"/>
          </a:p>
          <a:p>
            <a:pPr lvl="1"/>
            <a:r>
              <a:rPr lang="en-US" dirty="0" smtClean="0"/>
              <a:t>only </a:t>
            </a:r>
            <a:r>
              <a:rPr lang="en-US" dirty="0" err="1" smtClean="0"/>
              <a:t>eduPersonTargetedID</a:t>
            </a:r>
            <a:r>
              <a:rPr lang="en-US" dirty="0" smtClean="0"/>
              <a:t> is immune to thus, </a:t>
            </a:r>
            <a:br>
              <a:rPr lang="en-US" dirty="0" smtClean="0"/>
            </a:br>
            <a:r>
              <a:rPr lang="en-US" dirty="0" smtClean="0"/>
              <a:t>but not supported everywhere (and is usually opaque)</a:t>
            </a:r>
          </a:p>
          <a:p>
            <a:pPr lvl="1"/>
            <a:r>
              <a:rPr lang="en-US" i="1" dirty="0" smtClean="0"/>
              <a:t>this adds a requirement to the federation or to the </a:t>
            </a:r>
            <a:r>
              <a:rPr lang="en-US" i="1" dirty="0" err="1" smtClean="0"/>
              <a:t>IdPs</a:t>
            </a:r>
            <a:endParaRPr lang="en-US" i="1" dirty="0" smtClean="0"/>
          </a:p>
          <a:p>
            <a:r>
              <a:rPr lang="en-US" dirty="0" smtClean="0"/>
              <a:t>Reasonable representation of names</a:t>
            </a:r>
          </a:p>
          <a:p>
            <a:pPr lvl="1"/>
            <a:r>
              <a:rPr lang="en-US" dirty="0" smtClean="0"/>
              <a:t>Given name, surname and nickname are usually considered privacy sensitive</a:t>
            </a:r>
          </a:p>
          <a:p>
            <a:pPr lvl="1"/>
            <a:r>
              <a:rPr lang="en-US" dirty="0" smtClean="0"/>
              <a:t>user-approved release of these appears doable</a:t>
            </a:r>
          </a:p>
          <a:p>
            <a:pPr lvl="1"/>
            <a:r>
              <a:rPr lang="en-US" dirty="0" smtClean="0"/>
              <a:t>requires  evaluation of legal framework</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the ‘harder’ requirements</a:t>
            </a:r>
            <a:endParaRPr lang="en-US" dirty="0"/>
          </a:p>
        </p:txBody>
      </p:sp>
      <p:sp>
        <p:nvSpPr>
          <p:cNvPr id="3" name="Content Placeholder 2"/>
          <p:cNvSpPr>
            <a:spLocks noGrp="1"/>
          </p:cNvSpPr>
          <p:nvPr>
            <p:ph idx="1"/>
          </p:nvPr>
        </p:nvSpPr>
        <p:spPr/>
        <p:txBody>
          <a:bodyPr/>
          <a:lstStyle/>
          <a:p>
            <a:r>
              <a:rPr lang="en-US" dirty="0" smtClean="0"/>
              <a:t>How to protect against re-use of federation login and password (on e.g. Wiki’s, web sites, ISP mail)?</a:t>
            </a:r>
          </a:p>
          <a:p>
            <a:pPr lvl="1"/>
            <a:r>
              <a:rPr lang="en-US" dirty="0" smtClean="0"/>
              <a:t>Use a high-value backend </a:t>
            </a:r>
            <a:r>
              <a:rPr lang="en-US" dirty="0" err="1" smtClean="0"/>
              <a:t>IdM</a:t>
            </a:r>
            <a:r>
              <a:rPr lang="en-US" dirty="0" smtClean="0"/>
              <a:t> as per the MICS requirements</a:t>
            </a:r>
          </a:p>
          <a:p>
            <a:pPr lvl="1"/>
            <a:r>
              <a:rPr lang="en-US" dirty="0" smtClean="0"/>
              <a:t>The infamous ‘2</a:t>
            </a:r>
            <a:r>
              <a:rPr lang="en-US" baseline="30000" dirty="0" smtClean="0"/>
              <a:t>nd</a:t>
            </a:r>
            <a:r>
              <a:rPr lang="en-US" dirty="0" smtClean="0"/>
              <a:t> factor’ actually adds little, and was optional anyway in the Profile</a:t>
            </a:r>
            <a:endParaRPr lang="en-US" dirty="0" smtClean="0"/>
          </a:p>
          <a:p>
            <a:r>
              <a:rPr lang="en-US" dirty="0" smtClean="0"/>
              <a:t>Handling </a:t>
            </a:r>
            <a:r>
              <a:rPr lang="en-US" dirty="0" smtClean="0"/>
              <a:t>revocation</a:t>
            </a:r>
          </a:p>
          <a:p>
            <a:pPr lvl="1"/>
            <a:r>
              <a:rPr lang="en-US" dirty="0" smtClean="0"/>
              <a:t>The CA is ‘just a service provider’, </a:t>
            </a:r>
            <a:r>
              <a:rPr lang="en-US" dirty="0" smtClean="0"/>
              <a:t>and cannot know bout </a:t>
            </a:r>
            <a:r>
              <a:rPr lang="en-US" dirty="0" err="1" smtClean="0"/>
              <a:t>IdP</a:t>
            </a:r>
            <a:r>
              <a:rPr lang="en-US" dirty="0" smtClean="0"/>
              <a:t> level </a:t>
            </a:r>
            <a:r>
              <a:rPr lang="en-US" dirty="0" err="1" smtClean="0"/>
              <a:t>comrpomises</a:t>
            </a:r>
            <a:endParaRPr lang="en-US" dirty="0" smtClean="0"/>
          </a:p>
          <a:p>
            <a:pPr lvl="1"/>
            <a:r>
              <a:rPr lang="en-US" dirty="0" smtClean="0"/>
              <a:t>Provide an automatic interface for </a:t>
            </a:r>
            <a:r>
              <a:rPr lang="en-US" dirty="0" err="1" smtClean="0"/>
              <a:t>IdPs</a:t>
            </a:r>
            <a:r>
              <a:rPr lang="en-US" dirty="0" smtClean="0"/>
              <a:t> to revoke certificates, and put down the requirements on the </a:t>
            </a:r>
            <a:r>
              <a:rPr lang="en-US" dirty="0" err="1" smtClean="0"/>
              <a:t>IdP</a:t>
            </a:r>
            <a:endParaRPr lang="en-US" dirty="0" smtClean="0"/>
          </a:p>
          <a:p>
            <a:r>
              <a:rPr lang="en-US" dirty="0" smtClean="0"/>
              <a:t>Assurance level at the </a:t>
            </a:r>
            <a:r>
              <a:rPr lang="en-US" dirty="0" err="1" smtClean="0"/>
              <a:t>IdP</a:t>
            </a:r>
            <a:endParaRPr lang="en-US" dirty="0" smtClean="0"/>
          </a:p>
          <a:p>
            <a:pPr lvl="1"/>
            <a:r>
              <a:rPr lang="en-US" dirty="0" smtClean="0"/>
              <a:t>The </a:t>
            </a:r>
            <a:r>
              <a:rPr lang="en-US" dirty="0" smtClean="0"/>
              <a:t>CA SP is usually the first ‘high-</a:t>
            </a:r>
            <a:r>
              <a:rPr lang="en-US" dirty="0" err="1" smtClean="0"/>
              <a:t>LoA</a:t>
            </a:r>
            <a:r>
              <a:rPr lang="en-US" dirty="0" smtClean="0"/>
              <a:t>’ </a:t>
            </a:r>
            <a:r>
              <a:rPr lang="en-US" dirty="0" smtClean="0"/>
              <a:t>application</a:t>
            </a:r>
          </a:p>
          <a:p>
            <a:pPr lvl="1"/>
            <a:r>
              <a:rPr lang="en-US" dirty="0" smtClean="0"/>
              <a:t>Requirements put in through legally binding contracts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Federation-based SLCS-only countries</a:t>
            </a:r>
            <a:endParaRPr lang="en-US" dirty="0"/>
          </a:p>
        </p:txBody>
      </p:sp>
      <p:pic>
        <p:nvPicPr>
          <p:cNvPr id="1026" name="Picture 2" descr="H:\Home\davidg\EUGridPMA\Presentations\images\JanMeijer\map-eugridpma-emea-JM-A-SLCS.gif"/>
          <p:cNvPicPr>
            <a:picLocks noChangeAspect="1" noChangeArrowheads="1"/>
          </p:cNvPicPr>
          <p:nvPr/>
        </p:nvPicPr>
        <p:blipFill>
          <a:blip r:embed="rId2" cstate="print"/>
          <a:srcRect/>
          <a:stretch>
            <a:fillRect/>
          </a:stretch>
        </p:blipFill>
        <p:spPr bwMode="auto">
          <a:xfrm>
            <a:off x="840657" y="1363065"/>
            <a:ext cx="7816651" cy="497700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TERENA </a:t>
            </a:r>
            <a:r>
              <a:rPr lang="en-US" dirty="0" err="1" smtClean="0"/>
              <a:t>eScience</a:t>
            </a:r>
            <a:r>
              <a:rPr lang="en-US" dirty="0" smtClean="0"/>
              <a:t> Personal eligible</a:t>
            </a:r>
            <a:endParaRPr lang="en-US" dirty="0"/>
          </a:p>
        </p:txBody>
      </p:sp>
      <p:pic>
        <p:nvPicPr>
          <p:cNvPr id="3074" name="Picture 2" descr="H:\Home\davidg\EUGridPMA\Presentations\images\JanMeijer\map-eugridpma-emea-JM-B-TCSPersonal.gif"/>
          <p:cNvPicPr>
            <a:picLocks noChangeAspect="1" noChangeArrowheads="1"/>
          </p:cNvPicPr>
          <p:nvPr/>
        </p:nvPicPr>
        <p:blipFill>
          <a:blip r:embed="rId2" cstate="print"/>
          <a:srcRect/>
          <a:stretch>
            <a:fillRect/>
          </a:stretch>
        </p:blipFill>
        <p:spPr bwMode="auto">
          <a:xfrm>
            <a:off x="811160" y="1355005"/>
            <a:ext cx="7875639" cy="501456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 </a:t>
            </a:r>
            <a:r>
              <a:rPr lang="en-US" dirty="0" err="1" smtClean="0"/>
              <a:t>eScience</a:t>
            </a:r>
            <a:r>
              <a:rPr lang="en-US" dirty="0" smtClean="0"/>
              <a:t> Personal Common Portal</a:t>
            </a:r>
            <a:endParaRPr lang="en-US" dirty="0"/>
          </a:p>
        </p:txBody>
      </p:sp>
      <p:pic>
        <p:nvPicPr>
          <p:cNvPr id="4098" name="Picture 2" descr="H:\Home\davidg\EUGridPMA\Presentations\images\JanMeijer\map-eugridpma-emea-JM-C-TCSPersonalSharedPortal..gif"/>
          <p:cNvPicPr>
            <a:picLocks noChangeAspect="1" noChangeArrowheads="1"/>
          </p:cNvPicPr>
          <p:nvPr/>
        </p:nvPicPr>
        <p:blipFill>
          <a:blip r:embed="rId2" cstate="print"/>
          <a:srcRect/>
          <a:stretch>
            <a:fillRect/>
          </a:stretch>
        </p:blipFill>
        <p:spPr bwMode="auto">
          <a:xfrm>
            <a:off x="796407" y="1517237"/>
            <a:ext cx="7875639" cy="5014567"/>
          </a:xfrm>
          <a:prstGeom prst="rect">
            <a:avLst/>
          </a:prstGeom>
          <a:noFill/>
        </p:spPr>
      </p:pic>
      <p:sp>
        <p:nvSpPr>
          <p:cNvPr id="5" name="Content Placeholder 2"/>
          <p:cNvSpPr>
            <a:spLocks noGrp="1"/>
          </p:cNvSpPr>
          <p:nvPr>
            <p:ph idx="1"/>
          </p:nvPr>
        </p:nvSpPr>
        <p:spPr>
          <a:xfrm>
            <a:off x="7312742" y="1103671"/>
            <a:ext cx="1654277" cy="3394587"/>
          </a:xfrm>
        </p:spPr>
        <p:txBody>
          <a:bodyPr/>
          <a:lstStyle/>
          <a:p>
            <a:r>
              <a:rPr lang="en-US" sz="2000" dirty="0" smtClean="0"/>
              <a:t>NO</a:t>
            </a:r>
          </a:p>
          <a:p>
            <a:r>
              <a:rPr lang="en-US" sz="2000" dirty="0" smtClean="0"/>
              <a:t>NL</a:t>
            </a:r>
          </a:p>
          <a:p>
            <a:r>
              <a:rPr lang="en-US" sz="2000" dirty="0" smtClean="0"/>
              <a:t>DK</a:t>
            </a:r>
          </a:p>
          <a:p>
            <a:r>
              <a:rPr lang="en-US" sz="2000" dirty="0" smtClean="0"/>
              <a:t>SE</a:t>
            </a:r>
          </a:p>
          <a:p>
            <a:r>
              <a:rPr lang="en-US" sz="2000" dirty="0" smtClean="0"/>
              <a:t>FI</a:t>
            </a:r>
          </a:p>
          <a:p>
            <a:r>
              <a:rPr lang="en-US" sz="2000" dirty="0" smtClean="0"/>
              <a:t>FR</a:t>
            </a:r>
          </a:p>
          <a:p>
            <a:r>
              <a:rPr lang="en-US" sz="2000" dirty="0" smtClean="0"/>
              <a:t>(CZ)</a:t>
            </a:r>
            <a:endParaRPr lang="en-US" sz="2000" dirty="0"/>
          </a:p>
        </p:txBody>
      </p:sp>
      <p:sp>
        <p:nvSpPr>
          <p:cNvPr id="6" name="TextBox 5"/>
          <p:cNvSpPr txBox="1"/>
          <p:nvPr/>
        </p:nvSpPr>
        <p:spPr>
          <a:xfrm>
            <a:off x="3156019" y="6164826"/>
            <a:ext cx="5759910" cy="369332"/>
          </a:xfrm>
          <a:prstGeom prst="rect">
            <a:avLst/>
          </a:prstGeom>
          <a:noFill/>
        </p:spPr>
        <p:txBody>
          <a:bodyPr wrap="none" rtlCol="0">
            <a:spAutoFit/>
          </a:bodyPr>
          <a:lstStyle/>
          <a:p>
            <a:r>
              <a:rPr lang="en-US" sz="1800" dirty="0" smtClean="0">
                <a:solidFill>
                  <a:srgbClr val="C00000"/>
                </a:solidFill>
              </a:rPr>
              <a:t>TCS </a:t>
            </a:r>
            <a:r>
              <a:rPr lang="en-US" sz="1800" dirty="0" err="1" smtClean="0">
                <a:solidFill>
                  <a:srgbClr val="C00000"/>
                </a:solidFill>
              </a:rPr>
              <a:t>eScience</a:t>
            </a:r>
            <a:r>
              <a:rPr lang="en-US" sz="1800" dirty="0" smtClean="0">
                <a:solidFill>
                  <a:srgbClr val="C00000"/>
                </a:solidFill>
              </a:rPr>
              <a:t> Personal accredited as per Feb 1</a:t>
            </a:r>
            <a:r>
              <a:rPr lang="en-US" sz="1800" baseline="30000" dirty="0" smtClean="0">
                <a:solidFill>
                  <a:srgbClr val="C00000"/>
                </a:solidFill>
              </a:rPr>
              <a:t>st</a:t>
            </a:r>
            <a:endParaRPr lang="en-US" sz="1800"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tretch>
            <a:fillRect/>
          </a:stretch>
        </p:blipFill>
        <p:spPr bwMode="auto">
          <a:xfrm>
            <a:off x="5756845" y="1295401"/>
            <a:ext cx="2358962" cy="28341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Coming up also elsewhere!</a:t>
            </a:r>
            <a:endParaRPr lang="en-US" dirty="0"/>
          </a:p>
        </p:txBody>
      </p:sp>
      <p:sp>
        <p:nvSpPr>
          <p:cNvPr id="5" name="Content Placeholder 4"/>
          <p:cNvSpPr>
            <a:spLocks noGrp="1"/>
          </p:cNvSpPr>
          <p:nvPr>
            <p:ph idx="1"/>
          </p:nvPr>
        </p:nvSpPr>
        <p:spPr/>
        <p:txBody>
          <a:bodyPr/>
          <a:lstStyle/>
          <a:p>
            <a:r>
              <a:rPr lang="en-US" b="1" dirty="0" err="1" smtClean="0"/>
              <a:t>CI</a:t>
            </a:r>
            <a:r>
              <a:rPr lang="en-US" dirty="0" err="1" smtClean="0"/>
              <a:t>logon</a:t>
            </a:r>
            <a:endParaRPr lang="en-US" dirty="0" smtClean="0"/>
          </a:p>
          <a:p>
            <a:pPr lvl="1"/>
            <a:r>
              <a:rPr lang="en-US" dirty="0" smtClean="0"/>
              <a:t>Leverage </a:t>
            </a:r>
            <a:r>
              <a:rPr lang="en-US" dirty="0" err="1" smtClean="0"/>
              <a:t>InCommon</a:t>
            </a:r>
            <a:r>
              <a:rPr lang="en-US" dirty="0" smtClean="0"/>
              <a:t/>
            </a:r>
            <a:br>
              <a:rPr lang="en-US" dirty="0" smtClean="0"/>
            </a:br>
            <a:r>
              <a:rPr lang="en-US" dirty="0" smtClean="0"/>
              <a:t>silver for a SLCS certificate</a:t>
            </a:r>
          </a:p>
          <a:p>
            <a:pPr lvl="1"/>
            <a:r>
              <a:rPr lang="en-US" dirty="0" smtClean="0"/>
              <a:t>http://www.cilogon.org/</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ARCS SLCS CA</a:t>
            </a:r>
          </a:p>
          <a:p>
            <a:pPr lvl="1"/>
            <a:r>
              <a:rPr lang="en-US" dirty="0" smtClean="0"/>
              <a:t>National federation backed (AAF)</a:t>
            </a:r>
          </a:p>
          <a:p>
            <a:pPr lvl="1"/>
            <a:r>
              <a:rPr lang="en-US" dirty="0" smtClean="0"/>
              <a:t>Shibboleth tech based</a:t>
            </a:r>
          </a:p>
          <a:p>
            <a:pPr lvl="1"/>
            <a:r>
              <a:rPr lang="en-US" dirty="0" smtClean="0"/>
              <a:t>http://wiki.arcs.org.au/bin/view/Main/SLCS</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877223" y="3733354"/>
            <a:ext cx="1541512" cy="7006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6053" y="4406900"/>
            <a:ext cx="7772400" cy="1362075"/>
          </a:xfrm>
        </p:spPr>
        <p:txBody>
          <a:bodyPr/>
          <a:lstStyle/>
          <a:p>
            <a:pPr>
              <a:defRPr/>
            </a:pPr>
            <a:r>
              <a:rPr lang="en-GB" dirty="0" smtClean="0"/>
              <a:t>PKP</a:t>
            </a:r>
            <a:endParaRPr lang="en-GB" dirty="0"/>
          </a:p>
        </p:txBody>
      </p:sp>
      <p:sp>
        <p:nvSpPr>
          <p:cNvPr id="14339" name="Text Placeholder 4"/>
          <p:cNvSpPr>
            <a:spLocks noGrp="1"/>
          </p:cNvSpPr>
          <p:nvPr>
            <p:ph type="body" idx="1"/>
          </p:nvPr>
        </p:nvSpPr>
        <p:spPr/>
        <p:txBody>
          <a:bodyPr/>
          <a:lstStyle/>
          <a:p>
            <a:r>
              <a:rPr lang="en-GB" smtClean="0"/>
              <a:t>Need for guidelines</a:t>
            </a:r>
          </a:p>
          <a:p>
            <a:r>
              <a:rPr lang="en-GB" smtClean="0"/>
              <a:t>Enabling new directions</a:t>
            </a:r>
          </a:p>
          <a:p>
            <a:r>
              <a:rPr lang="en-GB" smtClean="0"/>
              <a:t>Generation</a:t>
            </a:r>
          </a:p>
          <a:p>
            <a:r>
              <a:rPr lang="en-GB" smtClean="0"/>
              <a:t>Storage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Private Key Protection</a:t>
            </a:r>
          </a:p>
        </p:txBody>
      </p:sp>
      <p:sp>
        <p:nvSpPr>
          <p:cNvPr id="15363" name="Content Placeholder 2"/>
          <p:cNvSpPr>
            <a:spLocks noGrp="1"/>
          </p:cNvSpPr>
          <p:nvPr>
            <p:ph idx="1"/>
          </p:nvPr>
        </p:nvSpPr>
        <p:spPr/>
        <p:txBody>
          <a:bodyPr/>
          <a:lstStyle/>
          <a:p>
            <a:r>
              <a:rPr lang="en-US" dirty="0" smtClean="0"/>
              <a:t>Formal statement today</a:t>
            </a:r>
          </a:p>
          <a:p>
            <a:pPr lvl="1"/>
            <a:r>
              <a:rPr lang="en-US" dirty="0" smtClean="0"/>
              <a:t>User must generate own key material</a:t>
            </a:r>
          </a:p>
          <a:p>
            <a:pPr lvl="1"/>
            <a:r>
              <a:rPr lang="en-US" dirty="0" smtClean="0"/>
              <a:t>Keep it private and not share with </a:t>
            </a:r>
            <a:r>
              <a:rPr lang="en-US" i="1" dirty="0" smtClean="0"/>
              <a:t>anyone</a:t>
            </a:r>
            <a:endParaRPr lang="en-US" dirty="0" smtClean="0"/>
          </a:p>
          <a:p>
            <a:pPr lvl="1"/>
            <a:r>
              <a:rPr lang="en-US" dirty="0" smtClean="0"/>
              <a:t>Protect it with a strong 12+ character passphrase</a:t>
            </a:r>
          </a:p>
          <a:p>
            <a:pPr lvl="1"/>
            <a:r>
              <a:rPr lang="en-US" i="1" dirty="0" smtClean="0">
                <a:solidFill>
                  <a:srgbClr val="C00000"/>
                </a:solidFill>
              </a:rPr>
              <a:t>Unchanged since v1 on the Minimum Requirements …</a:t>
            </a:r>
          </a:p>
          <a:p>
            <a:r>
              <a:rPr lang="en-US" dirty="0" smtClean="0"/>
              <a:t>De-facto practice</a:t>
            </a:r>
          </a:p>
          <a:p>
            <a:pPr lvl="1"/>
            <a:r>
              <a:rPr lang="en-US" dirty="0" smtClean="0"/>
              <a:t>Users generate key material on shared login systems</a:t>
            </a:r>
          </a:p>
          <a:p>
            <a:pPr lvl="1"/>
            <a:r>
              <a:rPr lang="en-US" dirty="0" smtClean="0"/>
              <a:t>Store it on shared file systems (NFS, AFS, NT shares)</a:t>
            </a:r>
          </a:p>
          <a:p>
            <a:pPr lvl="1"/>
            <a:r>
              <a:rPr lang="en-US" dirty="0" smtClean="0"/>
              <a:t>Protect it with a 4+ character string of unknown quality</a:t>
            </a:r>
          </a:p>
          <a:p>
            <a:pPr lvl="1"/>
            <a:r>
              <a:rPr lang="en-US" dirty="0" err="1" smtClean="0"/>
              <a:t>MyProxy</a:t>
            </a:r>
            <a:r>
              <a:rPr lang="en-US" dirty="0" smtClean="0"/>
              <a:t> stores contain proxies of arbitrary validity</a:t>
            </a:r>
          </a:p>
          <a:p>
            <a:pPr lvl="1"/>
            <a:endParaRPr lang="en-US" dirty="0" smtClean="0"/>
          </a:p>
          <a:p>
            <a:pPr>
              <a:buFont typeface="Symbol" pitchFamily="18" charset="2"/>
              <a:buNone/>
            </a:pPr>
            <a:r>
              <a:rPr lang="en-US" dirty="0" smtClean="0"/>
              <a:t>Risk assessment and trade-off were never fully done</a:t>
            </a:r>
          </a:p>
          <a:p>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t>In the Beginning: the EU DataGrid CACG</a:t>
            </a:r>
          </a:p>
        </p:txBody>
      </p:sp>
      <p:sp>
        <p:nvSpPr>
          <p:cNvPr id="135171" name="Rectangle 3"/>
          <p:cNvSpPr>
            <a:spLocks noGrp="1" noChangeArrowheads="1"/>
          </p:cNvSpPr>
          <p:nvPr>
            <p:ph type="body" idx="1"/>
          </p:nvPr>
        </p:nvSpPr>
        <p:spPr>
          <a:xfrm>
            <a:off x="838200" y="1158920"/>
            <a:ext cx="8040688" cy="5168900"/>
          </a:xfrm>
        </p:spPr>
        <p:txBody>
          <a:bodyPr/>
          <a:lstStyle/>
          <a:p>
            <a:pPr>
              <a:buFont typeface="Symbol" pitchFamily="18" charset="2"/>
              <a:buNone/>
            </a:pPr>
            <a:r>
              <a:rPr lang="en-GB" sz="1800" dirty="0"/>
              <a:t>In 2000, EDG needed a PKI with a defined assurance level</a:t>
            </a:r>
          </a:p>
          <a:p>
            <a:pPr>
              <a:spcBef>
                <a:spcPts val="500"/>
              </a:spcBef>
              <a:buSzPct val="45000"/>
              <a:buFont typeface="StarSymbol" charset="0"/>
              <a:buChar char=""/>
            </a:pPr>
            <a:r>
              <a:rPr lang="en-GB" sz="1800" dirty="0"/>
              <a:t>Early “development” CAs like the </a:t>
            </a:r>
            <a:r>
              <a:rPr lang="en-GB" sz="1800" dirty="0" err="1"/>
              <a:t>Globus</a:t>
            </a:r>
            <a:r>
              <a:rPr lang="en-GB" sz="1800" dirty="0"/>
              <a:t> CA no longer sufficed</a:t>
            </a:r>
          </a:p>
          <a:p>
            <a:pPr>
              <a:spcBef>
                <a:spcPts val="500"/>
              </a:spcBef>
              <a:buSzPct val="45000"/>
              <a:buFont typeface="StarSymbol" charset="0"/>
              <a:buChar char=""/>
            </a:pPr>
            <a:r>
              <a:rPr lang="en-GB" sz="1800" dirty="0">
                <a:solidFill>
                  <a:srgbClr val="990000"/>
                </a:solidFill>
              </a:rPr>
              <a:t>Both end-user and service/host PKI</a:t>
            </a:r>
          </a:p>
          <a:p>
            <a:pPr>
              <a:spcBef>
                <a:spcPts val="500"/>
              </a:spcBef>
              <a:buSzPct val="45000"/>
              <a:buFont typeface="StarSymbol" charset="0"/>
              <a:buChar char=""/>
            </a:pPr>
            <a:r>
              <a:rPr lang="en-GB" sz="1800" dirty="0">
                <a:solidFill>
                  <a:srgbClr val="990000"/>
                </a:solidFill>
              </a:rPr>
              <a:t>CACG (actually David Kelsey) tasked to create this PKI</a:t>
            </a:r>
          </a:p>
          <a:p>
            <a:pPr lvl="1">
              <a:spcBef>
                <a:spcPts val="450"/>
              </a:spcBef>
              <a:buSzPct val="45000"/>
              <a:buFont typeface="StarSymbol" charset="0"/>
              <a:buChar char=""/>
            </a:pPr>
            <a:r>
              <a:rPr lang="en-GB" sz="1600" dirty="0"/>
              <a:t>for Grid Authentication only (explicitly no authorization)</a:t>
            </a:r>
          </a:p>
          <a:p>
            <a:pPr lvl="1">
              <a:spcBef>
                <a:spcPts val="450"/>
              </a:spcBef>
              <a:buSzPct val="45000"/>
              <a:buFont typeface="StarSymbol" charset="0"/>
              <a:buChar char=""/>
            </a:pPr>
            <a:r>
              <a:rPr lang="en-GB" sz="1600" dirty="0"/>
              <a:t>no support for long-term encryption or digital signatures</a:t>
            </a:r>
          </a:p>
          <a:p>
            <a:pPr>
              <a:spcBef>
                <a:spcPts val="500"/>
              </a:spcBef>
              <a:buSzPct val="45000"/>
              <a:buFont typeface="StarSymbol" charset="0"/>
              <a:buChar char=""/>
            </a:pPr>
            <a:r>
              <a:rPr lang="en-GB" sz="1800" dirty="0">
                <a:solidFill>
                  <a:srgbClr val="990000"/>
                </a:solidFill>
              </a:rPr>
              <a:t>Single CA was not considered acceptable</a:t>
            </a:r>
          </a:p>
          <a:p>
            <a:pPr lvl="1">
              <a:spcBef>
                <a:spcPts val="450"/>
              </a:spcBef>
              <a:buSzPct val="45000"/>
              <a:buFont typeface="StarSymbol" charset="0"/>
              <a:buChar char=""/>
            </a:pPr>
            <a:r>
              <a:rPr lang="en-GB" sz="1600" dirty="0"/>
              <a:t>Single point of attack or failure, too large distances, weak checking</a:t>
            </a:r>
          </a:p>
          <a:p>
            <a:pPr>
              <a:spcBef>
                <a:spcPts val="500"/>
              </a:spcBef>
              <a:buSzPct val="45000"/>
              <a:buFont typeface="StarSymbol" charset="0"/>
              <a:buChar char=""/>
            </a:pPr>
            <a:r>
              <a:rPr lang="en-GB" sz="1800" dirty="0">
                <a:solidFill>
                  <a:srgbClr val="990000"/>
                </a:solidFill>
              </a:rPr>
              <a:t>One CA per country, large region or international organization</a:t>
            </a:r>
          </a:p>
          <a:p>
            <a:pPr lvl="1">
              <a:spcBef>
                <a:spcPts val="450"/>
              </a:spcBef>
              <a:buSzPct val="45000"/>
              <a:buFont typeface="StarSymbol" charset="0"/>
              <a:buChar char=""/>
            </a:pPr>
            <a:r>
              <a:rPr lang="en-GB" sz="1600" dirty="0"/>
              <a:t>CA must have strong relationship with RAs and thus with subscribers</a:t>
            </a:r>
          </a:p>
          <a:p>
            <a:pPr>
              <a:spcBef>
                <a:spcPts val="500"/>
              </a:spcBef>
              <a:buSzPct val="45000"/>
              <a:buFont typeface="StarSymbol" charset="0"/>
              <a:buChar char=""/>
            </a:pPr>
            <a:r>
              <a:rPr lang="en-GB" sz="1800" dirty="0">
                <a:solidFill>
                  <a:srgbClr val="990000"/>
                </a:solidFill>
              </a:rPr>
              <a:t>A single hierarchy would have excluded existing CAs</a:t>
            </a:r>
            <a:r>
              <a:rPr lang="en-GB" sz="1800" dirty="0"/>
              <a:t> </a:t>
            </a:r>
            <a:br>
              <a:rPr lang="en-GB" sz="1800" dirty="0"/>
            </a:br>
            <a:r>
              <a:rPr lang="en-GB" sz="1800" dirty="0"/>
              <a:t>and not convenient to support with existing software</a:t>
            </a:r>
          </a:p>
          <a:p>
            <a:pPr>
              <a:spcBef>
                <a:spcPts val="500"/>
              </a:spcBef>
              <a:buSzPct val="45000"/>
              <a:buFont typeface="StarSymbol" charset="0"/>
              <a:buChar char=""/>
            </a:pPr>
            <a:endParaRPr lang="en-GB" sz="1800" dirty="0"/>
          </a:p>
          <a:p>
            <a:pPr>
              <a:spcBef>
                <a:spcPts val="500"/>
              </a:spcBef>
              <a:buSzPct val="45000"/>
              <a:buFont typeface="StarSymbol" charset="0"/>
              <a:buChar char=""/>
            </a:pPr>
            <a:r>
              <a:rPr lang="en-GB" sz="1800" dirty="0">
                <a:solidFill>
                  <a:srgbClr val="990000"/>
                </a:solidFill>
              </a:rPr>
              <a:t>Coordinated group of peer CAs was most suitable choice</a:t>
            </a:r>
            <a:endParaRPr lang="en-GB" sz="1800" dirty="0"/>
          </a:p>
        </p:txBody>
      </p:sp>
      <p:sp>
        <p:nvSpPr>
          <p:cNvPr id="135172" name="Text Box 4"/>
          <p:cNvSpPr txBox="1">
            <a:spLocks noChangeArrowheads="1"/>
          </p:cNvSpPr>
          <p:nvPr/>
        </p:nvSpPr>
        <p:spPr bwMode="auto">
          <a:xfrm rot="16200000">
            <a:off x="-546101" y="5024438"/>
            <a:ext cx="1681163" cy="623888"/>
          </a:xfrm>
          <a:prstGeom prst="rect">
            <a:avLst/>
          </a:prstGeom>
          <a:noFill/>
          <a:ln w="9525">
            <a:noFill/>
            <a:miter lim="800000"/>
            <a:headEnd/>
            <a:tailEnd/>
          </a:ln>
        </p:spPr>
        <p:txBody>
          <a:bodyPr wrap="none" lIns="0" tIns="0" rIns="0" bIns="0">
            <a:spAutoFit/>
          </a:bodyPr>
          <a:lstStyle/>
          <a:p>
            <a:pPr algn="l">
              <a:lnSpc>
                <a:spcPct val="9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i="0" dirty="0">
                <a:solidFill>
                  <a:srgbClr val="CCCCCC"/>
                </a:solidFill>
                <a:latin typeface="Times New Roman" pitchFamily="18" charset="0"/>
              </a:rPr>
              <a:t>History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New directions</a:t>
            </a:r>
          </a:p>
        </p:txBody>
      </p:sp>
      <p:sp>
        <p:nvSpPr>
          <p:cNvPr id="16387" name="Content Placeholder 2"/>
          <p:cNvSpPr>
            <a:spLocks noGrp="1"/>
          </p:cNvSpPr>
          <p:nvPr>
            <p:ph idx="1"/>
          </p:nvPr>
        </p:nvSpPr>
        <p:spPr/>
        <p:txBody>
          <a:bodyPr/>
          <a:lstStyle/>
          <a:p>
            <a:r>
              <a:rPr lang="en-GB" smtClean="0"/>
              <a:t>Central credential repositories</a:t>
            </a:r>
          </a:p>
          <a:p>
            <a:r>
              <a:rPr lang="en-GB" smtClean="0"/>
              <a:t>Managed MyProxy stores</a:t>
            </a:r>
          </a:p>
          <a:p>
            <a:r>
              <a:rPr lang="en-GB" smtClean="0"/>
              <a:t>Generation of keys by the CA</a:t>
            </a:r>
          </a:p>
          <a:p>
            <a:r>
              <a:rPr lang="en-GB" smtClean="0"/>
              <a:t>Pre-generated certificates by home organisations</a:t>
            </a:r>
          </a:p>
          <a:p>
            <a:r>
              <a:rPr lang="en-GB" smtClean="0"/>
              <a:t>Credential generation by SLCS/MICS services</a:t>
            </a:r>
          </a:p>
          <a:p>
            <a:pPr lvl="1"/>
            <a:r>
              <a:rPr lang="en-GB" smtClean="0"/>
              <a:t>Choice of algorithms, quality of key material assurance</a:t>
            </a:r>
          </a:p>
          <a:p>
            <a:r>
              <a:rPr lang="en-GB" smtClean="0"/>
              <a:t>Integrated portals </a:t>
            </a:r>
            <a:br>
              <a:rPr lang="en-GB" smtClean="0"/>
            </a:br>
            <a:r>
              <a:rPr lang="en-GB" smtClean="0"/>
              <a:t>with SLCS capabilities or back-ends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PKP Guidelines</a:t>
            </a:r>
          </a:p>
        </p:txBody>
      </p:sp>
      <p:sp>
        <p:nvSpPr>
          <p:cNvPr id="17411" name="Content Placeholder 2"/>
          <p:cNvSpPr>
            <a:spLocks noGrp="1"/>
          </p:cNvSpPr>
          <p:nvPr>
            <p:ph idx="1"/>
          </p:nvPr>
        </p:nvSpPr>
        <p:spPr/>
        <p:txBody>
          <a:bodyPr/>
          <a:lstStyle/>
          <a:p>
            <a:r>
              <a:rPr lang="en-GB" smtClean="0"/>
              <a:t>Come up with a set of guide lines that deal with key material</a:t>
            </a:r>
          </a:p>
          <a:p>
            <a:pPr lvl="1"/>
            <a:r>
              <a:rPr lang="en-GB" smtClean="0"/>
              <a:t>Incremental improvement on current practice</a:t>
            </a:r>
          </a:p>
          <a:p>
            <a:pPr lvl="1"/>
            <a:r>
              <a:rPr lang="en-GB" smtClean="0"/>
              <a:t>Doable, without alienating users or admins</a:t>
            </a:r>
          </a:p>
          <a:p>
            <a:pPr lvl="1"/>
            <a:r>
              <a:rPr lang="en-GB" smtClean="0"/>
              <a:t>Enable central repositories</a:t>
            </a:r>
          </a:p>
          <a:p>
            <a:pPr lvl="1"/>
            <a:r>
              <a:rPr lang="en-GB" smtClean="0"/>
              <a:t>Guide MyProxy stores</a:t>
            </a:r>
          </a:p>
          <a:p>
            <a:pPr lvl="1"/>
            <a:r>
              <a:rPr lang="en-GB" smtClean="0"/>
              <a:t>Codify a ‘rough consensus’ risk analysis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Scope and aims</a:t>
            </a:r>
          </a:p>
        </p:txBody>
      </p:sp>
      <p:sp>
        <p:nvSpPr>
          <p:cNvPr id="18435" name="Content Placeholder 2"/>
          <p:cNvSpPr>
            <a:spLocks noGrp="1"/>
          </p:cNvSpPr>
          <p:nvPr>
            <p:ph idx="1"/>
          </p:nvPr>
        </p:nvSpPr>
        <p:spPr/>
        <p:txBody>
          <a:bodyPr/>
          <a:lstStyle/>
          <a:p>
            <a:pPr marL="0" indent="0">
              <a:buFont typeface="Symbol" pitchFamily="18" charset="2"/>
              <a:buNone/>
            </a:pPr>
            <a:r>
              <a:rPr lang="en-US" sz="2000" i="1" dirty="0" smtClean="0"/>
              <a:t>This document describes guidelines on the generation and storage of end-user private key material, using secure hardware tokens and appropriate computer systems.</a:t>
            </a:r>
          </a:p>
          <a:p>
            <a:pPr marL="0" indent="0">
              <a:buFont typeface="Symbol" pitchFamily="18" charset="2"/>
              <a:buNone/>
            </a:pPr>
            <a:endParaRPr lang="en-US" sz="2000" i="1" dirty="0" smtClean="0"/>
          </a:p>
          <a:p>
            <a:pPr marL="0" indent="0">
              <a:buFont typeface="Symbol" pitchFamily="18" charset="2"/>
              <a:buNone/>
            </a:pPr>
            <a:r>
              <a:rPr lang="en-US" sz="2000" i="1" dirty="0" smtClean="0"/>
              <a:t>It applies to all systems that store key material on which certificates issued by IGTF accredited authorities are based, and may be used as guidance for any system that holds private key material.</a:t>
            </a:r>
          </a:p>
          <a:p>
            <a:pPr marL="0" indent="0">
              <a:buFont typeface="Symbol" pitchFamily="18" charset="2"/>
              <a:buNone/>
            </a:pPr>
            <a:endParaRPr lang="en-US" i="1" dirty="0" smtClean="0"/>
          </a:p>
          <a:p>
            <a:pPr marL="0" indent="0">
              <a:buFont typeface="Symbol" pitchFamily="18" charset="2"/>
              <a:buNone/>
            </a:pPr>
            <a:r>
              <a:rPr lang="en-US" dirty="0" smtClean="0"/>
              <a:t>Split document in two parts</a:t>
            </a:r>
          </a:p>
          <a:p>
            <a:pPr marL="0" indent="0"/>
            <a:r>
              <a:rPr lang="en-US" dirty="0" smtClean="0"/>
              <a:t>  generation</a:t>
            </a:r>
          </a:p>
          <a:p>
            <a:pPr marL="0" indent="0"/>
            <a:r>
              <a:rPr lang="en-US" dirty="0" smtClean="0"/>
              <a:t>  storage</a:t>
            </a:r>
          </a:p>
          <a:p>
            <a:pPr marL="0" indent="0"/>
            <a:endParaRPr lang="en-US" dirty="0" smtClean="0"/>
          </a:p>
          <a:p>
            <a:pPr marL="0" indent="0">
              <a:buFont typeface="Symbol" pitchFamily="18" charset="2"/>
              <a:buNone/>
            </a:pPr>
            <a:r>
              <a:rPr lang="en-US" sz="2000" i="1" dirty="0" smtClean="0"/>
              <a:t>Document </a:t>
            </a:r>
            <a:r>
              <a:rPr lang="en-US" sz="2000" i="1" dirty="0" smtClean="0">
                <a:solidFill>
                  <a:srgbClr val="C00000"/>
                </a:solidFill>
              </a:rPr>
              <a:t>https://www.eugridpma.org/guidelines/pkp</a:t>
            </a:r>
            <a:endParaRPr lang="en-GB" sz="2000" i="1" dirty="0" smtClean="0">
              <a:solidFill>
                <a:srgbClr val="C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Generation</a:t>
            </a:r>
          </a:p>
        </p:txBody>
      </p:sp>
      <p:sp>
        <p:nvSpPr>
          <p:cNvPr id="19459" name="Content Placeholder 2"/>
          <p:cNvSpPr>
            <a:spLocks noGrp="1"/>
          </p:cNvSpPr>
          <p:nvPr>
            <p:ph idx="1"/>
          </p:nvPr>
        </p:nvSpPr>
        <p:spPr/>
        <p:txBody>
          <a:bodyPr/>
          <a:lstStyle/>
          <a:p>
            <a:pPr marL="457200" indent="-457200">
              <a:buFont typeface="Lucida Sans" pitchFamily="34" charset="0"/>
              <a:buAutoNum type="arabicPeriod"/>
            </a:pPr>
            <a:r>
              <a:rPr lang="en-US" dirty="0" smtClean="0"/>
              <a:t>Inside a secure hardware token</a:t>
            </a:r>
          </a:p>
          <a:p>
            <a:pPr marL="457200" indent="-457200">
              <a:buFont typeface="Lucida Sans" pitchFamily="34" charset="0"/>
              <a:buAutoNum type="arabicPeriod"/>
            </a:pPr>
            <a:r>
              <a:rPr lang="en-US" dirty="0" smtClean="0"/>
              <a:t>Locally on an appropriate computer system of which the user is the sole user and administrator</a:t>
            </a:r>
          </a:p>
          <a:p>
            <a:pPr marL="457200" indent="-457200">
              <a:buFont typeface="Lucida Sans" pitchFamily="34" charset="0"/>
              <a:buAutoNum type="arabicPeriod"/>
            </a:pPr>
            <a:r>
              <a:rPr lang="en-US" dirty="0" smtClean="0"/>
              <a:t>On an appropriate computer system that is administered by the users home </a:t>
            </a:r>
            <a:r>
              <a:rPr lang="en-US" dirty="0" err="1" smtClean="0"/>
              <a:t>organisation</a:t>
            </a:r>
            <a:endParaRPr lang="en-US" dirty="0" smtClean="0"/>
          </a:p>
          <a:p>
            <a:pPr marL="857250" lvl="1" indent="-457200"/>
            <a:r>
              <a:rPr lang="en-US" i="1" dirty="0" smtClean="0"/>
              <a:t>With systems management subject to good rules</a:t>
            </a:r>
            <a:endParaRPr lang="en-US" i="1" dirty="0" smtClean="0"/>
          </a:p>
          <a:p>
            <a:pPr marL="457200" indent="-457200">
              <a:buFont typeface="Lucida Sans" pitchFamily="34" charset="0"/>
              <a:buAutoNum type="arabicPeriod"/>
            </a:pPr>
            <a:r>
              <a:rPr lang="en-US" dirty="0" smtClean="0"/>
              <a:t>On an appropriate computer system that is administered by a </a:t>
            </a:r>
            <a:r>
              <a:rPr lang="en-US" i="1" dirty="0" smtClean="0"/>
              <a:t>third party, provided that </a:t>
            </a:r>
            <a:r>
              <a:rPr lang="en-US" i="1" dirty="0" smtClean="0"/>
              <a:t>…</a:t>
            </a:r>
          </a:p>
          <a:p>
            <a:pPr marL="857250" lvl="1" indent="-457200"/>
            <a:r>
              <a:rPr lang="en-US" i="1" dirty="0" smtClean="0"/>
              <a:t>It is done as the result of an explicit user action</a:t>
            </a:r>
          </a:p>
          <a:p>
            <a:pPr marL="857250" lvl="1" indent="-457200"/>
            <a:r>
              <a:rPr lang="en-US" i="1" dirty="0" smtClean="0"/>
              <a:t>…</a:t>
            </a:r>
            <a:br>
              <a:rPr lang="en-US" i="1" dirty="0" smtClean="0"/>
            </a:br>
            <a:endParaRPr lang="en-GB" dirty="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Storage</a:t>
            </a:r>
          </a:p>
        </p:txBody>
      </p:sp>
      <p:sp>
        <p:nvSpPr>
          <p:cNvPr id="20483" name="Content Placeholder 2"/>
          <p:cNvSpPr>
            <a:spLocks noGrp="1"/>
          </p:cNvSpPr>
          <p:nvPr>
            <p:ph idx="1"/>
          </p:nvPr>
        </p:nvSpPr>
        <p:spPr/>
        <p:txBody>
          <a:bodyPr/>
          <a:lstStyle/>
          <a:p>
            <a:pPr marL="457200" indent="-457200">
              <a:buFont typeface="Lucida Sans" pitchFamily="34" charset="0"/>
              <a:buAutoNum type="arabicPeriod"/>
            </a:pPr>
            <a:r>
              <a:rPr lang="en-US" smtClean="0"/>
              <a:t>On a secure hardware token from which it cannot be extracted, protected by a pass phrase</a:t>
            </a:r>
          </a:p>
          <a:p>
            <a:pPr marL="457200" indent="-457200">
              <a:buFont typeface="Lucida Sans" pitchFamily="34" charset="0"/>
              <a:buAutoNum type="arabicPeriod"/>
            </a:pPr>
            <a:r>
              <a:rPr lang="en-US" smtClean="0"/>
              <a:t>On a local file system on an appropriate computer system of which the user is the sole user and administrator</a:t>
            </a:r>
          </a:p>
          <a:p>
            <a:pPr marL="457200" indent="-457200">
              <a:buFont typeface="Lucida Sans" pitchFamily="34" charset="0"/>
              <a:buAutoNum type="arabicPeriod"/>
            </a:pPr>
            <a:r>
              <a:rPr lang="en-US" smtClean="0"/>
              <a:t>On a local or networked file system on an appropriate computer system that is administered by the users home organisation, protected by a pass phrase</a:t>
            </a:r>
          </a:p>
          <a:p>
            <a:pPr marL="457200" indent="-457200">
              <a:buFont typeface="Lucida Sans" pitchFamily="34" charset="0"/>
              <a:buAutoNum type="arabicPeriod"/>
            </a:pPr>
            <a:r>
              <a:rPr lang="en-US" smtClean="0"/>
              <a:t>On a networked file system on an appropriate computer system that is administered by </a:t>
            </a:r>
            <a:r>
              <a:rPr lang="en-US" i="1" smtClean="0"/>
              <a:t>third party, </a:t>
            </a:r>
            <a:r>
              <a:rPr lang="en-US" i="1" smtClean="0">
                <a:solidFill>
                  <a:srgbClr val="C00000"/>
                </a:solidFill>
              </a:rPr>
              <a:t>provided that</a:t>
            </a:r>
          </a:p>
          <a:p>
            <a:pPr marL="857250" lvl="1" indent="-457200">
              <a:buFont typeface="Lucida Sans" pitchFamily="34" charset="0"/>
              <a:buAutoNum type="arabicPeriod"/>
            </a:pPr>
            <a:r>
              <a:rPr lang="en-US" smtClean="0">
                <a:solidFill>
                  <a:srgbClr val="C00000"/>
                </a:solidFill>
              </a:rPr>
              <a:t>the key is </a:t>
            </a:r>
            <a:r>
              <a:rPr lang="en-US" i="1" smtClean="0">
                <a:solidFill>
                  <a:srgbClr val="C00000"/>
                </a:solidFill>
              </a:rPr>
              <a:t>only ever stored a. persistently in encrypted form …</a:t>
            </a:r>
            <a:endParaRPr lang="en-US" smtClean="0">
              <a:solidFill>
                <a:srgbClr val="C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PKP status</a:t>
            </a:r>
            <a:endParaRPr lang="en-US" dirty="0"/>
          </a:p>
        </p:txBody>
      </p:sp>
      <p:sp>
        <p:nvSpPr>
          <p:cNvPr id="3" name="Content Placeholder 2"/>
          <p:cNvSpPr>
            <a:spLocks noGrp="1"/>
          </p:cNvSpPr>
          <p:nvPr>
            <p:ph idx="1"/>
          </p:nvPr>
        </p:nvSpPr>
        <p:spPr/>
        <p:txBody>
          <a:bodyPr/>
          <a:lstStyle/>
          <a:p>
            <a:r>
              <a:rPr lang="en-US" dirty="0" smtClean="0"/>
              <a:t>Document accepted at the IGTF all-hands meeting</a:t>
            </a:r>
          </a:p>
          <a:p>
            <a:endParaRPr lang="en-US" dirty="0" smtClean="0"/>
          </a:p>
          <a:p>
            <a:r>
              <a:rPr lang="en-US" dirty="0" smtClean="0"/>
              <a:t>Pending implementation in Authentication Profiles</a:t>
            </a:r>
          </a:p>
          <a:p>
            <a:pPr lvl="1"/>
            <a:r>
              <a:rPr lang="en-US" dirty="0" smtClean="0"/>
              <a:t>Completed for Classic AP in January </a:t>
            </a:r>
            <a:r>
              <a:rPr lang="en-US" dirty="0" smtClean="0"/>
              <a:t>2010 in v4.3</a:t>
            </a:r>
            <a:endParaRPr lang="en-US" dirty="0" smtClean="0"/>
          </a:p>
          <a:p>
            <a:pPr lvl="1"/>
            <a:r>
              <a:rPr lang="en-US" dirty="0" smtClean="0"/>
              <a:t>Classic v4.3 itself is pending endorsement by peer PMAs</a:t>
            </a:r>
          </a:p>
          <a:p>
            <a:pPr lvl="1"/>
            <a:endParaRPr lang="en-US" dirty="0" smtClean="0"/>
          </a:p>
          <a:p>
            <a:r>
              <a:rPr lang="en-US" dirty="0" smtClean="0"/>
              <a:t>SLCS and MICS still to be done</a:t>
            </a:r>
          </a:p>
          <a:p>
            <a:pPr lvl="1"/>
            <a:r>
              <a:rPr lang="en-US" dirty="0" smtClean="0"/>
              <a:t>This would enable some novel scenarios where a (national?) service would provide secure managed services for end-users, linked to one or more CAs</a:t>
            </a:r>
          </a:p>
          <a:p>
            <a:pPr lvl="1"/>
            <a:r>
              <a:rPr lang="en-US" dirty="0" smtClean="0"/>
              <a:t>Integrated user experience</a:t>
            </a:r>
          </a:p>
          <a:p>
            <a:pPr lvl="1"/>
            <a:r>
              <a:rPr lang="en-US" dirty="0" smtClean="0"/>
              <a:t>Less potential for private key exposure</a:t>
            </a:r>
          </a:p>
          <a:p>
            <a:pPr lvl="1"/>
            <a:r>
              <a:rPr lang="en-US" dirty="0" smtClean="0"/>
              <a:t>But also a single source of ‘interesting’ data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Portals and Robots</a:t>
            </a:r>
            <a:endParaRPr lang="en-US" dirty="0"/>
          </a:p>
        </p:txBody>
      </p:sp>
      <p:sp>
        <p:nvSpPr>
          <p:cNvPr id="4" name="Text Placeholder 3"/>
          <p:cNvSpPr>
            <a:spLocks noGrp="1"/>
          </p:cNvSpPr>
          <p:nvPr>
            <p:ph type="body" idx="1"/>
          </p:nvPr>
        </p:nvSpPr>
        <p:spPr/>
        <p:txBody>
          <a:bodyPr/>
          <a:lstStyle/>
          <a:p>
            <a:r>
              <a:rPr lang="en-GB" dirty="0" smtClean="0"/>
              <a:t>Robots</a:t>
            </a:r>
          </a:p>
          <a:p>
            <a:r>
              <a:rPr lang="en-GB" dirty="0" smtClean="0"/>
              <a:t>1SCP</a:t>
            </a:r>
          </a:p>
          <a:p>
            <a:r>
              <a:rPr lang="en-GB" dirty="0" smtClean="0"/>
              <a:t>VO Portal </a:t>
            </a:r>
            <a:r>
              <a:rPr lang="en-GB" dirty="0" smtClean="0"/>
              <a:t>Policy</a:t>
            </a:r>
            <a:endParaRPr lang="en-GB"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r>
              <a:rPr lang="en-GB" smtClean="0"/>
              <a:t>Robots</a:t>
            </a:r>
          </a:p>
        </p:txBody>
      </p:sp>
      <p:sp>
        <p:nvSpPr>
          <p:cNvPr id="15363" name="Content Placeholder 4"/>
          <p:cNvSpPr>
            <a:spLocks noGrp="1"/>
          </p:cNvSpPr>
          <p:nvPr>
            <p:ph idx="1"/>
          </p:nvPr>
        </p:nvSpPr>
        <p:spPr/>
        <p:txBody>
          <a:bodyPr/>
          <a:lstStyle/>
          <a:p>
            <a:pPr marL="0" indent="0">
              <a:buFont typeface="Symbol" pitchFamily="18" charset="2"/>
              <a:buNone/>
            </a:pPr>
            <a:r>
              <a:rPr lang="en-GB" i="1" smtClean="0"/>
              <a:t>Robots, also known as automated clients, are entities that perform automated tasks without human intervention. </a:t>
            </a:r>
          </a:p>
          <a:p>
            <a:pPr marL="0" indent="0">
              <a:buFont typeface="Symbol" pitchFamily="18" charset="2"/>
              <a:buNone/>
            </a:pPr>
            <a:r>
              <a:rPr lang="en-GB" i="1" smtClean="0"/>
              <a:t>Production ICT environments typically support repetitive, ongoing processes - either internal system processes or processes relating to the applications being run (e.g. by a site or by a portal system). </a:t>
            </a:r>
          </a:p>
          <a:p>
            <a:pPr marL="0" indent="0">
              <a:buFont typeface="Symbol" pitchFamily="18" charset="2"/>
              <a:buNone/>
            </a:pPr>
            <a:r>
              <a:rPr lang="en-GB" i="1" smtClean="0"/>
              <a:t>These procedures and repetitive processes are typically automated, and generally run using an identity with the necessary privileges to perform their tasks.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Acceptable Robots</a:t>
            </a:r>
          </a:p>
        </p:txBody>
      </p:sp>
      <p:sp>
        <p:nvSpPr>
          <p:cNvPr id="16387" name="Content Placeholder 2"/>
          <p:cNvSpPr>
            <a:spLocks noGrp="1"/>
          </p:cNvSpPr>
          <p:nvPr>
            <p:ph idx="1"/>
          </p:nvPr>
        </p:nvSpPr>
        <p:spPr/>
        <p:txBody>
          <a:bodyPr/>
          <a:lstStyle/>
          <a:p>
            <a:r>
              <a:rPr lang="en-GB" smtClean="0"/>
              <a:t>We know what Robots are</a:t>
            </a:r>
          </a:p>
          <a:p>
            <a:endParaRPr lang="en-GB" smtClean="0"/>
          </a:p>
          <a:p>
            <a:r>
              <a:rPr lang="en-GB" smtClean="0"/>
              <a:t>Which robots are acceptable end-entities?</a:t>
            </a:r>
          </a:p>
          <a:p>
            <a:pPr lvl="1"/>
            <a:r>
              <a:rPr lang="en-GB" smtClean="0"/>
              <a:t>De-facto standard set by UKeScience</a:t>
            </a:r>
            <a:br>
              <a:rPr lang="en-GB" smtClean="0"/>
            </a:br>
            <a:r>
              <a:rPr lang="en-GB" i="1" smtClean="0"/>
              <a:t>naming, private key handling, keyUsage</a:t>
            </a:r>
            <a:endParaRPr lang="en-GB" smtClean="0"/>
          </a:p>
          <a:p>
            <a:pPr lvl="1"/>
            <a:r>
              <a:rPr lang="en-GB" smtClean="0"/>
              <a:t>Conservative approach chosen</a:t>
            </a:r>
            <a:br>
              <a:rPr lang="en-GB" smtClean="0"/>
            </a:br>
            <a:r>
              <a:rPr lang="en-GB" i="1" smtClean="0"/>
              <a:t>Full name in subjectDN, hardware token</a:t>
            </a:r>
            <a:endParaRPr lang="en-GB" smtClean="0"/>
          </a:p>
          <a:p>
            <a:pPr lvl="1"/>
            <a:r>
              <a:rPr lang="en-GB" smtClean="0"/>
              <a:t>Copied by INFN and DutchGrid CAs</a:t>
            </a:r>
          </a:p>
          <a:p>
            <a:pPr lvl="1"/>
            <a:r>
              <a:rPr lang="en-GB" smtClean="0"/>
              <a:t>Initial consent by EUGridPMA was never formalised</a:t>
            </a:r>
          </a:p>
          <a:p>
            <a:pPr lvl="1"/>
            <a:endParaRPr lang="en-GB" smtClean="0"/>
          </a:p>
          <a:p>
            <a:r>
              <a:rPr lang="en-GB" smtClean="0"/>
              <a:t>So, what are ‘acceptable robots’?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Definitions of a Robot</a:t>
            </a:r>
          </a:p>
        </p:txBody>
      </p:sp>
      <p:sp>
        <p:nvSpPr>
          <p:cNvPr id="17411" name="Content Placeholder 2"/>
          <p:cNvSpPr>
            <a:spLocks noGrp="1"/>
          </p:cNvSpPr>
          <p:nvPr>
            <p:ph idx="1"/>
          </p:nvPr>
        </p:nvSpPr>
        <p:spPr/>
        <p:txBody>
          <a:bodyPr/>
          <a:lstStyle/>
          <a:p>
            <a:r>
              <a:rPr lang="en-GB" smtClean="0"/>
              <a:t>Via the 1SCP documents?</a:t>
            </a:r>
          </a:p>
          <a:p>
            <a:pPr lvl="1"/>
            <a:r>
              <a:rPr lang="en-GB" smtClean="0"/>
              <a:t>No, since the 1SCP series was designed to be orthogonal for RP trust evaluation purposes, not to be normative</a:t>
            </a:r>
          </a:p>
          <a:p>
            <a:pPr lvl="1"/>
            <a:endParaRPr lang="en-GB" smtClean="0"/>
          </a:p>
          <a:p>
            <a:r>
              <a:rPr lang="en-GB" smtClean="0"/>
              <a:t>1SCP ‘Robot Entities’ { igtf.2.3.3.1 } </a:t>
            </a:r>
          </a:p>
          <a:p>
            <a:pPr lvl="1"/>
            <a:r>
              <a:rPr lang="en-GB" smtClean="0"/>
              <a:t>Describes the type on entity</a:t>
            </a:r>
          </a:p>
          <a:p>
            <a:pPr lvl="1"/>
            <a:r>
              <a:rPr lang="en-GB" smtClean="0"/>
              <a:t>NOT whether a particular robot implementation is ‘acceptable’</a:t>
            </a:r>
          </a:p>
          <a:p>
            <a:endParaRPr lang="en-GB" smtClean="0"/>
          </a:p>
          <a:p>
            <a:r>
              <a:rPr lang="en-GB" smtClean="0"/>
              <a:t>1SCP  ‘PKP Secure Hardware Token’ { igtf. 2.3.1.1}</a:t>
            </a:r>
          </a:p>
          <a:p>
            <a:pPr lvl="1"/>
            <a:r>
              <a:rPr lang="en-GB" smtClean="0"/>
              <a:t>Says the key is on a hardware token</a:t>
            </a:r>
          </a:p>
          <a:p>
            <a:pPr lvl="1"/>
            <a:r>
              <a:rPr lang="en-GB" smtClean="0"/>
              <a:t>Not whether this is needed for a Robot, or for a person, or for a Martian</a:t>
            </a:r>
          </a:p>
          <a:p>
            <a:endParaRPr lang="en-GB"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GB" sz="2800" dirty="0"/>
              <a:t>A Federation Model for Grid Authentication</a:t>
            </a:r>
          </a:p>
        </p:txBody>
      </p:sp>
      <p:sp>
        <p:nvSpPr>
          <p:cNvPr id="247811" name="Rectangle 3"/>
          <p:cNvSpPr>
            <a:spLocks noGrp="1" noChangeArrowheads="1"/>
          </p:cNvSpPr>
          <p:nvPr>
            <p:ph type="body" idx="1"/>
          </p:nvPr>
        </p:nvSpPr>
        <p:spPr>
          <a:xfrm>
            <a:off x="838200" y="3768725"/>
            <a:ext cx="8040688" cy="2695575"/>
          </a:xfrm>
        </p:spPr>
        <p:txBody>
          <a:bodyPr/>
          <a:lstStyle/>
          <a:p>
            <a:r>
              <a:rPr lang="en-GB" sz="2000" dirty="0">
                <a:solidFill>
                  <a:srgbClr val="990000"/>
                </a:solidFill>
              </a:rPr>
              <a:t>A Federation of many independent CAs</a:t>
            </a:r>
          </a:p>
          <a:p>
            <a:pPr lvl="1"/>
            <a:r>
              <a:rPr lang="en-GB" sz="1800" dirty="0"/>
              <a:t>Policy </a:t>
            </a:r>
            <a:r>
              <a:rPr lang="en-GB" sz="1800" i="1" dirty="0"/>
              <a:t>coordination </a:t>
            </a:r>
            <a:r>
              <a:rPr lang="en-GB" sz="1800" dirty="0"/>
              <a:t>based on common minimum requirements</a:t>
            </a:r>
            <a:br>
              <a:rPr lang="en-GB" sz="1800" dirty="0"/>
            </a:br>
            <a:r>
              <a:rPr lang="en-GB" sz="1800" dirty="0"/>
              <a:t>(not </a:t>
            </a:r>
            <a:r>
              <a:rPr lang="en-GB" sz="1800" i="1" dirty="0"/>
              <a:t>‘policy harmonisation’</a:t>
            </a:r>
            <a:r>
              <a:rPr lang="en-GB" sz="1800" dirty="0"/>
              <a:t>)</a:t>
            </a:r>
          </a:p>
          <a:p>
            <a:pPr lvl="1"/>
            <a:r>
              <a:rPr lang="en-GB" sz="1800" dirty="0"/>
              <a:t>Acceptable for major relying parties in Grid Infrastructures</a:t>
            </a:r>
          </a:p>
          <a:p>
            <a:pPr lvl="1"/>
            <a:endParaRPr lang="en-GB" sz="1800" dirty="0"/>
          </a:p>
          <a:p>
            <a:r>
              <a:rPr lang="en-GB" sz="2000" dirty="0">
                <a:solidFill>
                  <a:srgbClr val="990000"/>
                </a:solidFill>
              </a:rPr>
              <a:t>No strict hierarchy with a single top</a:t>
            </a:r>
          </a:p>
          <a:p>
            <a:pPr lvl="1"/>
            <a:r>
              <a:rPr lang="en-GB" sz="1800" dirty="0" smtClean="0"/>
              <a:t>leverage </a:t>
            </a:r>
            <a:r>
              <a:rPr lang="en-GB" sz="1800" dirty="0"/>
              <a:t>of national efforts and </a:t>
            </a:r>
            <a:r>
              <a:rPr lang="en-GB" sz="1800" dirty="0" smtClean="0"/>
              <a:t>subsidiarity</a:t>
            </a:r>
          </a:p>
          <a:p>
            <a:pPr lvl="1"/>
            <a:r>
              <a:rPr lang="en-GB" sz="1800" dirty="0" smtClean="0"/>
              <a:t>Allow incorporation of many pre-existing CAs</a:t>
            </a:r>
            <a:endParaRPr lang="en-GB" sz="1800" dirty="0"/>
          </a:p>
        </p:txBody>
      </p:sp>
      <p:sp>
        <p:nvSpPr>
          <p:cNvPr id="247812" name="AutoShape 4"/>
          <p:cNvSpPr>
            <a:spLocks noChangeArrowheads="1"/>
          </p:cNvSpPr>
          <p:nvPr/>
        </p:nvSpPr>
        <p:spPr bwMode="auto">
          <a:xfrm>
            <a:off x="438150" y="1000125"/>
            <a:ext cx="4440238" cy="2368550"/>
          </a:xfrm>
          <a:prstGeom prst="cloudCallout">
            <a:avLst>
              <a:gd name="adj1" fmla="val 4810"/>
              <a:gd name="adj2" fmla="val 0"/>
            </a:avLst>
          </a:prstGeom>
          <a:solidFill>
            <a:srgbClr val="66FF99"/>
          </a:solidFill>
          <a:ln w="9525">
            <a:noFill/>
            <a:round/>
            <a:headEnd/>
            <a:tailEnd/>
          </a:ln>
          <a:effectLst/>
        </p:spPr>
        <p:txBody>
          <a:bodyPr/>
          <a:lstStyle/>
          <a:p>
            <a:endParaRPr lang="en-GB" i="0"/>
          </a:p>
        </p:txBody>
      </p:sp>
      <p:sp>
        <p:nvSpPr>
          <p:cNvPr id="247813" name="AutoShape 5"/>
          <p:cNvSpPr>
            <a:spLocks noChangeArrowheads="1"/>
          </p:cNvSpPr>
          <p:nvPr/>
        </p:nvSpPr>
        <p:spPr bwMode="auto">
          <a:xfrm>
            <a:off x="1139825" y="1524000"/>
            <a:ext cx="1103313" cy="538163"/>
          </a:xfrm>
          <a:prstGeom prst="roundRect">
            <a:avLst>
              <a:gd name="adj" fmla="val 16667"/>
            </a:avLst>
          </a:prstGeom>
          <a:solidFill>
            <a:schemeClr val="accent1"/>
          </a:solidFill>
          <a:ln w="9525" algn="ctr">
            <a:noFill/>
            <a:round/>
            <a:headEnd/>
            <a:tailEnd/>
          </a:ln>
          <a:effectLst/>
        </p:spPr>
        <p:txBody>
          <a:bodyPr wrap="none" anchor="ctr"/>
          <a:lstStyle/>
          <a:p>
            <a:r>
              <a:rPr lang="en-GB" i="0"/>
              <a:t>CA 1</a:t>
            </a:r>
          </a:p>
        </p:txBody>
      </p:sp>
      <p:sp>
        <p:nvSpPr>
          <p:cNvPr id="247814" name="AutoShape 6"/>
          <p:cNvSpPr>
            <a:spLocks noChangeArrowheads="1"/>
          </p:cNvSpPr>
          <p:nvPr/>
        </p:nvSpPr>
        <p:spPr bwMode="auto">
          <a:xfrm>
            <a:off x="2597150" y="1341438"/>
            <a:ext cx="1103313" cy="538162"/>
          </a:xfrm>
          <a:prstGeom prst="roundRect">
            <a:avLst>
              <a:gd name="adj" fmla="val 16667"/>
            </a:avLst>
          </a:prstGeom>
          <a:solidFill>
            <a:schemeClr val="accent1"/>
          </a:solidFill>
          <a:ln w="9525" algn="ctr">
            <a:noFill/>
            <a:round/>
            <a:headEnd/>
            <a:tailEnd/>
          </a:ln>
          <a:effectLst/>
        </p:spPr>
        <p:txBody>
          <a:bodyPr wrap="none" anchor="ctr"/>
          <a:lstStyle/>
          <a:p>
            <a:r>
              <a:rPr lang="en-GB" i="0"/>
              <a:t>CA 2</a:t>
            </a:r>
          </a:p>
        </p:txBody>
      </p:sp>
      <p:sp>
        <p:nvSpPr>
          <p:cNvPr id="247815" name="AutoShape 7"/>
          <p:cNvSpPr>
            <a:spLocks noChangeArrowheads="1"/>
          </p:cNvSpPr>
          <p:nvPr/>
        </p:nvSpPr>
        <p:spPr bwMode="auto">
          <a:xfrm>
            <a:off x="1646238" y="2393950"/>
            <a:ext cx="1103312" cy="538163"/>
          </a:xfrm>
          <a:prstGeom prst="roundRect">
            <a:avLst>
              <a:gd name="adj" fmla="val 16667"/>
            </a:avLst>
          </a:prstGeom>
          <a:solidFill>
            <a:schemeClr val="accent1"/>
          </a:solidFill>
          <a:ln w="9525" algn="ctr">
            <a:noFill/>
            <a:round/>
            <a:headEnd/>
            <a:tailEnd/>
          </a:ln>
          <a:effectLst/>
        </p:spPr>
        <p:txBody>
          <a:bodyPr wrap="none" anchor="ctr"/>
          <a:lstStyle/>
          <a:p>
            <a:r>
              <a:rPr lang="en-GB" i="0"/>
              <a:t>CA 3</a:t>
            </a:r>
          </a:p>
        </p:txBody>
      </p:sp>
      <p:sp>
        <p:nvSpPr>
          <p:cNvPr id="247816" name="AutoShape 8"/>
          <p:cNvSpPr>
            <a:spLocks noChangeArrowheads="1"/>
          </p:cNvSpPr>
          <p:nvPr/>
        </p:nvSpPr>
        <p:spPr bwMode="auto">
          <a:xfrm>
            <a:off x="3248025" y="1993900"/>
            <a:ext cx="1103313" cy="538163"/>
          </a:xfrm>
          <a:prstGeom prst="roundRect">
            <a:avLst>
              <a:gd name="adj" fmla="val 16667"/>
            </a:avLst>
          </a:prstGeom>
          <a:solidFill>
            <a:schemeClr val="accent1"/>
          </a:solidFill>
          <a:ln w="9525" algn="ctr">
            <a:noFill/>
            <a:round/>
            <a:headEnd/>
            <a:tailEnd/>
          </a:ln>
          <a:effectLst/>
        </p:spPr>
        <p:txBody>
          <a:bodyPr wrap="none" anchor="ctr"/>
          <a:lstStyle/>
          <a:p>
            <a:r>
              <a:rPr lang="en-GB" i="0"/>
              <a:t>CA </a:t>
            </a:r>
            <a:r>
              <a:rPr lang="en-GB"/>
              <a:t>n</a:t>
            </a:r>
          </a:p>
        </p:txBody>
      </p:sp>
      <p:grpSp>
        <p:nvGrpSpPr>
          <p:cNvPr id="247817" name="Group 9"/>
          <p:cNvGrpSpPr>
            <a:grpSpLocks/>
          </p:cNvGrpSpPr>
          <p:nvPr/>
        </p:nvGrpSpPr>
        <p:grpSpPr bwMode="auto">
          <a:xfrm>
            <a:off x="4498975" y="1757363"/>
            <a:ext cx="1817688" cy="1430337"/>
            <a:chOff x="4299" y="1408"/>
            <a:chExt cx="1145" cy="901"/>
          </a:xfrm>
        </p:grpSpPr>
        <p:sp>
          <p:nvSpPr>
            <p:cNvPr id="247818" name="Rectangle 10"/>
            <p:cNvSpPr>
              <a:spLocks noChangeArrowheads="1"/>
            </p:cNvSpPr>
            <p:nvPr/>
          </p:nvSpPr>
          <p:spPr bwMode="auto">
            <a:xfrm>
              <a:off x="4301" y="1408"/>
              <a:ext cx="1143" cy="212"/>
            </a:xfrm>
            <a:prstGeom prst="rect">
              <a:avLst/>
            </a:prstGeom>
            <a:solidFill>
              <a:schemeClr val="hlink"/>
            </a:solidFill>
            <a:ln w="12700" algn="ctr">
              <a:solidFill>
                <a:schemeClr val="tx1"/>
              </a:solidFill>
              <a:prstDash val="dash"/>
              <a:miter lim="800000"/>
              <a:headEnd/>
              <a:tailEnd/>
            </a:ln>
            <a:effectLst/>
          </p:spPr>
          <p:txBody>
            <a:bodyPr wrap="none" anchor="ctr"/>
            <a:lstStyle/>
            <a:p>
              <a:r>
                <a:rPr lang="en-GB" i="0"/>
                <a:t>charter</a:t>
              </a:r>
            </a:p>
          </p:txBody>
        </p:sp>
        <p:sp>
          <p:nvSpPr>
            <p:cNvPr id="247819" name="Rectangle 11"/>
            <p:cNvSpPr>
              <a:spLocks noChangeArrowheads="1"/>
            </p:cNvSpPr>
            <p:nvPr/>
          </p:nvSpPr>
          <p:spPr bwMode="auto">
            <a:xfrm>
              <a:off x="4299" y="1672"/>
              <a:ext cx="1143" cy="212"/>
            </a:xfrm>
            <a:prstGeom prst="rect">
              <a:avLst/>
            </a:prstGeom>
            <a:solidFill>
              <a:schemeClr val="hlink"/>
            </a:solidFill>
            <a:ln w="12700" algn="ctr">
              <a:solidFill>
                <a:schemeClr val="tx1"/>
              </a:solidFill>
              <a:prstDash val="dash"/>
              <a:miter lim="800000"/>
              <a:headEnd/>
              <a:tailEnd/>
            </a:ln>
            <a:effectLst/>
          </p:spPr>
          <p:txBody>
            <a:bodyPr wrap="none" anchor="ctr"/>
            <a:lstStyle/>
            <a:p>
              <a:r>
                <a:rPr lang="en-GB" i="0"/>
                <a:t>guidelines</a:t>
              </a:r>
            </a:p>
          </p:txBody>
        </p:sp>
        <p:sp>
          <p:nvSpPr>
            <p:cNvPr id="247820" name="Rectangle 12"/>
            <p:cNvSpPr>
              <a:spLocks noChangeArrowheads="1"/>
            </p:cNvSpPr>
            <p:nvPr/>
          </p:nvSpPr>
          <p:spPr bwMode="auto">
            <a:xfrm>
              <a:off x="4299" y="1936"/>
              <a:ext cx="1143" cy="373"/>
            </a:xfrm>
            <a:prstGeom prst="rect">
              <a:avLst/>
            </a:prstGeom>
            <a:solidFill>
              <a:schemeClr val="hlink"/>
            </a:solidFill>
            <a:ln w="12700" algn="ctr">
              <a:solidFill>
                <a:schemeClr val="tx1"/>
              </a:solidFill>
              <a:prstDash val="dash"/>
              <a:miter lim="800000"/>
              <a:headEnd/>
              <a:tailEnd/>
            </a:ln>
            <a:effectLst/>
          </p:spPr>
          <p:txBody>
            <a:bodyPr wrap="none" anchor="ctr"/>
            <a:lstStyle/>
            <a:p>
              <a:r>
                <a:rPr lang="en-GB" i="0"/>
                <a:t>acceptance</a:t>
              </a:r>
            </a:p>
            <a:p>
              <a:r>
                <a:rPr lang="en-GB" i="0"/>
                <a:t>process</a:t>
              </a:r>
            </a:p>
          </p:txBody>
        </p:sp>
      </p:grpSp>
      <p:sp>
        <p:nvSpPr>
          <p:cNvPr id="247821" name="AutoShape 13"/>
          <p:cNvSpPr>
            <a:spLocks noChangeArrowheads="1"/>
          </p:cNvSpPr>
          <p:nvPr/>
        </p:nvSpPr>
        <p:spPr bwMode="auto">
          <a:xfrm>
            <a:off x="6938963" y="2601913"/>
            <a:ext cx="1223962" cy="752475"/>
          </a:xfrm>
          <a:prstGeom prst="roundRect">
            <a:avLst>
              <a:gd name="adj" fmla="val 16667"/>
            </a:avLst>
          </a:prstGeom>
          <a:solidFill>
            <a:schemeClr val="folHlink"/>
          </a:solidFill>
          <a:ln w="9525" algn="ctr">
            <a:noFill/>
            <a:round/>
            <a:headEnd/>
            <a:tailEnd/>
          </a:ln>
          <a:effectLst/>
        </p:spPr>
        <p:txBody>
          <a:bodyPr wrap="none" anchor="ctr"/>
          <a:lstStyle/>
          <a:p>
            <a:r>
              <a:rPr lang="en-GB" i="0"/>
              <a:t>relying </a:t>
            </a:r>
            <a:br>
              <a:rPr lang="en-GB" i="0"/>
            </a:br>
            <a:r>
              <a:rPr lang="en-GB" i="0"/>
              <a:t>party 1</a:t>
            </a:r>
          </a:p>
        </p:txBody>
      </p:sp>
      <p:sp>
        <p:nvSpPr>
          <p:cNvPr id="247822" name="AutoShape 14"/>
          <p:cNvSpPr>
            <a:spLocks noChangeArrowheads="1"/>
          </p:cNvSpPr>
          <p:nvPr/>
        </p:nvSpPr>
        <p:spPr bwMode="auto">
          <a:xfrm>
            <a:off x="7546975" y="1665288"/>
            <a:ext cx="1223963" cy="752475"/>
          </a:xfrm>
          <a:prstGeom prst="roundRect">
            <a:avLst>
              <a:gd name="adj" fmla="val 16667"/>
            </a:avLst>
          </a:prstGeom>
          <a:solidFill>
            <a:schemeClr val="folHlink"/>
          </a:solidFill>
          <a:ln w="9525" algn="ctr">
            <a:noFill/>
            <a:round/>
            <a:headEnd/>
            <a:tailEnd/>
          </a:ln>
          <a:effectLst/>
        </p:spPr>
        <p:txBody>
          <a:bodyPr wrap="none" anchor="ctr"/>
          <a:lstStyle/>
          <a:p>
            <a:r>
              <a:rPr lang="en-GB" i="0"/>
              <a:t>relying </a:t>
            </a:r>
            <a:br>
              <a:rPr lang="en-GB" i="0"/>
            </a:br>
            <a:r>
              <a:rPr lang="en-GB" i="0"/>
              <a:t>party </a:t>
            </a:r>
            <a:r>
              <a:rPr lang="en-GB"/>
              <a:t>n</a:t>
            </a:r>
          </a:p>
        </p:txBody>
      </p:sp>
      <p:sp>
        <p:nvSpPr>
          <p:cNvPr id="247823" name="Line 15"/>
          <p:cNvSpPr>
            <a:spLocks noChangeShapeType="1"/>
          </p:cNvSpPr>
          <p:nvPr/>
        </p:nvSpPr>
        <p:spPr bwMode="auto">
          <a:xfrm flipH="1" flipV="1">
            <a:off x="6507163" y="2425700"/>
            <a:ext cx="431800" cy="754063"/>
          </a:xfrm>
          <a:prstGeom prst="line">
            <a:avLst/>
          </a:prstGeom>
          <a:noFill/>
          <a:ln w="12700">
            <a:solidFill>
              <a:srgbClr val="000066"/>
            </a:solidFill>
            <a:round/>
            <a:headEnd/>
            <a:tailEnd type="triangle" w="med" len="med"/>
          </a:ln>
          <a:effectLst/>
        </p:spPr>
        <p:txBody>
          <a:bodyPr/>
          <a:lstStyle/>
          <a:p>
            <a:endParaRPr lang="en-GB"/>
          </a:p>
        </p:txBody>
      </p:sp>
      <p:sp>
        <p:nvSpPr>
          <p:cNvPr id="247824" name="AutoShape 16"/>
          <p:cNvSpPr>
            <a:spLocks/>
          </p:cNvSpPr>
          <p:nvPr/>
        </p:nvSpPr>
        <p:spPr bwMode="auto">
          <a:xfrm>
            <a:off x="6319838" y="1727200"/>
            <a:ext cx="161925" cy="1450975"/>
          </a:xfrm>
          <a:prstGeom prst="rightBrace">
            <a:avLst>
              <a:gd name="adj1" fmla="val 74673"/>
              <a:gd name="adj2" fmla="val 50000"/>
            </a:avLst>
          </a:prstGeom>
          <a:noFill/>
          <a:ln w="9525">
            <a:solidFill>
              <a:schemeClr val="tx1"/>
            </a:solidFill>
            <a:round/>
            <a:headEnd/>
            <a:tailEnd/>
          </a:ln>
          <a:effectLst/>
        </p:spPr>
        <p:txBody>
          <a:bodyPr wrap="none" anchor="ctr"/>
          <a:lstStyle/>
          <a:p>
            <a:endParaRPr lang="en-GB"/>
          </a:p>
        </p:txBody>
      </p:sp>
      <p:sp>
        <p:nvSpPr>
          <p:cNvPr id="247825" name="Line 17"/>
          <p:cNvSpPr>
            <a:spLocks noChangeShapeType="1"/>
          </p:cNvSpPr>
          <p:nvPr/>
        </p:nvSpPr>
        <p:spPr bwMode="auto">
          <a:xfrm flipH="1">
            <a:off x="6494463" y="1995488"/>
            <a:ext cx="1036637" cy="430212"/>
          </a:xfrm>
          <a:prstGeom prst="line">
            <a:avLst/>
          </a:prstGeom>
          <a:noFill/>
          <a:ln w="12700">
            <a:solidFill>
              <a:srgbClr val="000066"/>
            </a:solidFill>
            <a:round/>
            <a:headEnd/>
            <a:tailEnd type="triangle" w="med" len="med"/>
          </a:ln>
          <a:effectLst/>
        </p:spPr>
        <p:txBody>
          <a:bodyPr/>
          <a:lstStyle/>
          <a:p>
            <a:endParaRPr lang="en-GB"/>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Guideline on Approved Robots</a:t>
            </a:r>
          </a:p>
        </p:txBody>
      </p:sp>
      <p:sp>
        <p:nvSpPr>
          <p:cNvPr id="18435" name="Content Placeholder 2"/>
          <p:cNvSpPr>
            <a:spLocks noGrp="1"/>
          </p:cNvSpPr>
          <p:nvPr>
            <p:ph idx="1"/>
          </p:nvPr>
        </p:nvSpPr>
        <p:spPr/>
        <p:txBody>
          <a:bodyPr/>
          <a:lstStyle/>
          <a:p>
            <a:r>
              <a:rPr lang="en-GB" smtClean="0"/>
              <a:t>Approved Robots are those robots </a:t>
            </a:r>
            <a:br>
              <a:rPr lang="en-GB" smtClean="0"/>
            </a:br>
            <a:r>
              <a:rPr lang="en-GB" smtClean="0"/>
              <a:t>that meet our criteria for acceptance under the Classic (or MICS, or SLCS) profile:</a:t>
            </a:r>
          </a:p>
          <a:p>
            <a:endParaRPr lang="en-GB" smtClean="0"/>
          </a:p>
          <a:p>
            <a:pPr>
              <a:buFont typeface="Symbol" pitchFamily="18" charset="2"/>
              <a:buNone/>
            </a:pPr>
            <a:r>
              <a:rPr lang="en-GB" sz="2000" i="1" smtClean="0"/>
              <a:t>	“This document describes guidelines on the generation and storage of private key material, naming, and permissible key usage of automated clients (robots) that can hold credentials issued by IGTF Accredited Authorities.”</a:t>
            </a:r>
          </a:p>
          <a:p>
            <a:pPr>
              <a:buFont typeface="Symbol" pitchFamily="18" charset="2"/>
              <a:buNone/>
            </a:pPr>
            <a:endParaRPr lang="en-GB" sz="2000" i="1" smtClean="0"/>
          </a:p>
          <a:p>
            <a:r>
              <a:rPr lang="en-GB" smtClean="0"/>
              <a:t>It’s a Guidelines document, not a 1SCP or an AP</a:t>
            </a:r>
          </a:p>
          <a:p>
            <a:pPr lvl="1"/>
            <a:r>
              <a:rPr lang="en-GB" smtClean="0"/>
              <a:t>Managed by the EUGridPMA, on IGTF request</a:t>
            </a:r>
          </a:p>
          <a:p>
            <a:pPr lvl="1"/>
            <a:r>
              <a:rPr lang="en-GB" smtClean="0"/>
              <a:t>Assigned OID { igtf.4.1.1.1.6 }</a:t>
            </a:r>
          </a:p>
          <a:p>
            <a:pPr lvl="1"/>
            <a:r>
              <a:rPr lang="en-GB" sz="1600" smtClean="0">
                <a:solidFill>
                  <a:srgbClr val="990000"/>
                </a:solidFill>
              </a:rPr>
              <a:t>https://www.eugridpma.org/objectid/?oid=1.2.840.113612.5.4.1.1.1.6</a:t>
            </a:r>
          </a:p>
          <a:p>
            <a:pPr lvl="1"/>
            <a:r>
              <a:rPr lang="en-GB" sz="1600" smtClean="0">
                <a:solidFill>
                  <a:srgbClr val="990000"/>
                </a:solidFill>
              </a:rPr>
              <a:t>https://www.eugridpma.org/guidelines/robot/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But What Do We Approve Of?</a:t>
            </a:r>
          </a:p>
        </p:txBody>
      </p:sp>
      <p:sp>
        <p:nvSpPr>
          <p:cNvPr id="19459" name="Content Placeholder 2"/>
          <p:cNvSpPr>
            <a:spLocks noGrp="1"/>
          </p:cNvSpPr>
          <p:nvPr>
            <p:ph idx="1"/>
          </p:nvPr>
        </p:nvSpPr>
        <p:spPr/>
        <p:txBody>
          <a:bodyPr/>
          <a:lstStyle/>
          <a:p>
            <a:pPr>
              <a:buFont typeface="Symbol" pitchFamily="18" charset="2"/>
              <a:buNone/>
            </a:pPr>
            <a:r>
              <a:rPr lang="en-GB" smtClean="0"/>
              <a:t>Items to reach consensus on</a:t>
            </a:r>
          </a:p>
          <a:p>
            <a:pPr>
              <a:buFont typeface="Symbol" pitchFamily="18" charset="2"/>
              <a:buNone/>
            </a:pPr>
            <a:endParaRPr lang="en-GB" smtClean="0"/>
          </a:p>
          <a:p>
            <a:r>
              <a:rPr lang="en-GB" smtClean="0"/>
              <a:t>Naming</a:t>
            </a:r>
          </a:p>
          <a:p>
            <a:r>
              <a:rPr lang="en-GB" smtClean="0"/>
              <a:t>Key generation</a:t>
            </a:r>
          </a:p>
          <a:p>
            <a:r>
              <a:rPr lang="en-GB" smtClean="0"/>
              <a:t>Key storage</a:t>
            </a:r>
          </a:p>
          <a:p>
            <a:r>
              <a:rPr lang="en-GB" smtClean="0"/>
              <a:t>Extensions</a:t>
            </a:r>
          </a:p>
          <a:p>
            <a:pPr lvl="1"/>
            <a:r>
              <a:rPr lang="en-GB" smtClean="0"/>
              <a:t>keyUsage</a:t>
            </a:r>
          </a:p>
          <a:p>
            <a:pPr lvl="1"/>
            <a:r>
              <a:rPr lang="en-GB" smtClean="0"/>
              <a:t>certificatePolicies</a:t>
            </a:r>
          </a:p>
          <a:p>
            <a:r>
              <a:rPr lang="en-GB" smtClean="0"/>
              <a:t>Required contact information in EEC</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Naming</a:t>
            </a:r>
          </a:p>
        </p:txBody>
      </p:sp>
      <p:sp>
        <p:nvSpPr>
          <p:cNvPr id="20483" name="Content Placeholder 2"/>
          <p:cNvSpPr>
            <a:spLocks noGrp="1"/>
          </p:cNvSpPr>
          <p:nvPr>
            <p:ph idx="1"/>
          </p:nvPr>
        </p:nvSpPr>
        <p:spPr/>
        <p:txBody>
          <a:bodyPr/>
          <a:lstStyle/>
          <a:p>
            <a:r>
              <a:rPr lang="en-GB" dirty="0" smtClean="0"/>
              <a:t>Basic naming requirement:</a:t>
            </a:r>
            <a:br>
              <a:rPr lang="en-GB" dirty="0" smtClean="0"/>
            </a:br>
            <a:r>
              <a:rPr lang="en-US" sz="2000" i="1" dirty="0" smtClean="0"/>
              <a:t>The subject distinguished name of a robot MUST unambiguously identify the entity as a robot by including the string “Robot”, followed by a non-alphanumeric, non-whitespace separator, in a </a:t>
            </a:r>
            <a:r>
              <a:rPr lang="en-US" sz="2000" i="1" dirty="0" err="1" smtClean="0"/>
              <a:t>commonName</a:t>
            </a:r>
            <a:r>
              <a:rPr lang="en-US" sz="2000" i="1" dirty="0" smtClean="0"/>
              <a:t> component of the subject name. The separator SHOULD be a COLON (“:”).</a:t>
            </a:r>
          </a:p>
          <a:p>
            <a:pPr>
              <a:buNone/>
            </a:pPr>
            <a:endParaRPr lang="en-GB" i="1" dirty="0" smtClean="0"/>
          </a:p>
          <a:p>
            <a:r>
              <a:rPr lang="en-GB" dirty="0" smtClean="0"/>
              <a:t>Then the rest of the name? </a:t>
            </a:r>
          </a:p>
          <a:p>
            <a:pPr marL="457200" indent="-457200">
              <a:buNone/>
            </a:pPr>
            <a:r>
              <a:rPr lang="en-GB" sz="1800" i="1" dirty="0" smtClean="0"/>
              <a:t>	The </a:t>
            </a:r>
            <a:r>
              <a:rPr lang="en-GB" sz="1800" i="1" dirty="0" err="1" smtClean="0"/>
              <a:t>commonName</a:t>
            </a:r>
            <a:r>
              <a:rPr lang="en-GB" sz="1800" i="1" dirty="0" smtClean="0"/>
              <a:t> subject DN component(s) of the robot MUST include a humanly-recognisable and meaningful description of the Robot as well as either:</a:t>
            </a:r>
            <a:endParaRPr lang="en-US" sz="1800" i="1" dirty="0" smtClean="0"/>
          </a:p>
          <a:p>
            <a:pPr marL="457200" lvl="0" indent="-457200">
              <a:buFont typeface="+mj-lt"/>
              <a:buAutoNum type="arabicPeriod"/>
            </a:pPr>
            <a:r>
              <a:rPr lang="en-GB" sz="1800" i="1" dirty="0" smtClean="0"/>
              <a:t>an electronic mail address of a persistent group of people responsible for the robot operations; or </a:t>
            </a:r>
            <a:endParaRPr lang="en-US" sz="1800" i="1" dirty="0" smtClean="0"/>
          </a:p>
          <a:p>
            <a:pPr marL="457200" lvl="0" indent="-457200">
              <a:buFont typeface="+mj-lt"/>
              <a:buAutoNum type="arabicPeriod"/>
            </a:pPr>
            <a:r>
              <a:rPr lang="en-GB" sz="1800" i="1" dirty="0" smtClean="0"/>
              <a:t>the name of a single natural person responsible for the automated client. </a:t>
            </a:r>
            <a:endParaRPr lang="en-US" sz="1800" i="1"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Robot Key</a:t>
            </a:r>
            <a:endParaRPr lang="en-US" dirty="0"/>
          </a:p>
        </p:txBody>
      </p:sp>
      <p:sp>
        <p:nvSpPr>
          <p:cNvPr id="3" name="Content Placeholder 2"/>
          <p:cNvSpPr>
            <a:spLocks noGrp="1"/>
          </p:cNvSpPr>
          <p:nvPr>
            <p:ph idx="1"/>
          </p:nvPr>
        </p:nvSpPr>
        <p:spPr/>
        <p:txBody>
          <a:bodyPr/>
          <a:lstStyle/>
          <a:p>
            <a:r>
              <a:rPr lang="en-US" dirty="0" smtClean="0"/>
              <a:t>Initially, all three CAs that were ‘robot enabled’ issued these robot </a:t>
            </a:r>
            <a:r>
              <a:rPr lang="en-US" dirty="0" err="1" smtClean="0"/>
              <a:t>certs</a:t>
            </a:r>
            <a:r>
              <a:rPr lang="en-US" dirty="0" smtClean="0"/>
              <a:t> only on a hardware token</a:t>
            </a:r>
          </a:p>
          <a:p>
            <a:endParaRPr lang="en-US" dirty="0" smtClean="0"/>
          </a:p>
          <a:p>
            <a:r>
              <a:rPr lang="en-US" dirty="0" smtClean="0"/>
              <a:t>Risk analysis for the grid environment showed</a:t>
            </a:r>
          </a:p>
          <a:p>
            <a:pPr lvl="1"/>
            <a:r>
              <a:rPr lang="en-US" dirty="0" smtClean="0"/>
              <a:t>You need to have the key activated in the token when used in a portal</a:t>
            </a:r>
          </a:p>
          <a:p>
            <a:pPr lvl="1"/>
            <a:r>
              <a:rPr lang="en-US" dirty="0" smtClean="0"/>
              <a:t>If the key is activated, any attacker can generate proxies</a:t>
            </a:r>
          </a:p>
          <a:p>
            <a:pPr lvl="1"/>
            <a:r>
              <a:rPr lang="en-US" dirty="0" smtClean="0"/>
              <a:t>There can be </a:t>
            </a:r>
            <a:r>
              <a:rPr lang="en-US" dirty="0" err="1" smtClean="0"/>
              <a:t>timeshifted</a:t>
            </a:r>
            <a:r>
              <a:rPr lang="en-US" dirty="0" smtClean="0"/>
              <a:t> to cover the entire EEC validate date</a:t>
            </a:r>
          </a:p>
          <a:p>
            <a:pPr lvl="1"/>
            <a:r>
              <a:rPr lang="en-US" dirty="0" smtClean="0"/>
              <a:t>in fact, the hardware token does the same as a key file</a:t>
            </a:r>
          </a:p>
          <a:p>
            <a:pPr lvl="1"/>
            <a:endParaRPr lang="en-US" dirty="0" smtClean="0"/>
          </a:p>
          <a:p>
            <a:r>
              <a:rPr lang="en-US" dirty="0" smtClean="0"/>
              <a:t>So: the new profile allows robot keys to be in a file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a:t>
            </a:r>
            <a:endParaRPr lang="en-US" dirty="0"/>
          </a:p>
        </p:txBody>
      </p:sp>
      <p:sp>
        <p:nvSpPr>
          <p:cNvPr id="3" name="Content Placeholder 2"/>
          <p:cNvSpPr>
            <a:spLocks noGrp="1"/>
          </p:cNvSpPr>
          <p:nvPr>
            <p:ph idx="1"/>
          </p:nvPr>
        </p:nvSpPr>
        <p:spPr/>
        <p:txBody>
          <a:bodyPr/>
          <a:lstStyle/>
          <a:p>
            <a:pPr marL="0" indent="0">
              <a:buNone/>
            </a:pPr>
            <a:r>
              <a:rPr lang="en-GB" sz="2000" dirty="0" smtClean="0"/>
              <a:t>In case a persistent group of persons is named, this persistent group of responsible people </a:t>
            </a:r>
            <a:r>
              <a:rPr lang="en-GB" sz="2000" b="1" dirty="0" smtClean="0"/>
              <a:t>must react appropriately </a:t>
            </a:r>
            <a:r>
              <a:rPr lang="en-GB" sz="2000" dirty="0" smtClean="0"/>
              <a:t>within the certificate revocation grace period to any request for information, and the </a:t>
            </a:r>
            <a:r>
              <a:rPr lang="en-GB" sz="2000" b="1" dirty="0" smtClean="0"/>
              <a:t>issuing authority MUST keep the traceability to a single responsible natural person </a:t>
            </a:r>
            <a:r>
              <a:rPr lang="en-GB" sz="2000" dirty="0" smtClean="0"/>
              <a:t>that assumes responsibility for actions undertaken by the robot and for the actions of the all persons in the group of people responsible for the robots operation.</a:t>
            </a:r>
          </a:p>
          <a:p>
            <a:pPr marL="0" indent="0">
              <a:buNone/>
            </a:pPr>
            <a:endParaRPr lang="en-US" sz="2000" dirty="0" smtClean="0"/>
          </a:p>
          <a:p>
            <a:pPr marL="0" indent="0">
              <a:buNone/>
            </a:pPr>
            <a:r>
              <a:rPr lang="en-GB" sz="2000" dirty="0" smtClean="0"/>
              <a:t>Subscribers are responsible for complying with the private key storage protection criteria and for maintaining appropriate access controls and traceability.</a:t>
            </a:r>
            <a:endParaRPr lang="en-US" sz="2000" dirty="0" smtClean="0"/>
          </a:p>
          <a:p>
            <a:pPr marL="0" indent="0">
              <a:buNone/>
            </a:pP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robots to use cases: Portals</a:t>
            </a:r>
            <a:endParaRPr lang="en-US" dirty="0"/>
          </a:p>
        </p:txBody>
      </p:sp>
      <p:sp>
        <p:nvSpPr>
          <p:cNvPr id="3" name="Content Placeholder 2"/>
          <p:cNvSpPr>
            <a:spLocks noGrp="1"/>
          </p:cNvSpPr>
          <p:nvPr>
            <p:ph idx="1"/>
          </p:nvPr>
        </p:nvSpPr>
        <p:spPr/>
        <p:txBody>
          <a:bodyPr/>
          <a:lstStyle/>
          <a:p>
            <a:pPr>
              <a:buNone/>
            </a:pPr>
            <a:r>
              <a:rPr lang="en-US" sz="2000" dirty="0" smtClean="0"/>
              <a:t>Many end-users run the same or comparable work flows</a:t>
            </a:r>
          </a:p>
          <a:p>
            <a:r>
              <a:rPr lang="en-US" sz="2000" i="1" dirty="0" smtClean="0"/>
              <a:t>Varying input parameters</a:t>
            </a:r>
          </a:p>
          <a:p>
            <a:r>
              <a:rPr lang="en-US" sz="2000" i="1" dirty="0" smtClean="0"/>
              <a:t>Running the same program over different data sets</a:t>
            </a:r>
          </a:p>
          <a:p>
            <a:r>
              <a:rPr lang="en-US" sz="2000" i="1" dirty="0" smtClean="0"/>
              <a:t>Compose their own work flow in a dynamic way</a:t>
            </a:r>
          </a:p>
          <a:p>
            <a:pPr>
              <a:buNone/>
            </a:pPr>
            <a:r>
              <a:rPr lang="en-US" sz="2000" dirty="0" smtClean="0"/>
              <a:t>and prefer to use a web based or service based front end</a:t>
            </a:r>
          </a:p>
          <a:p>
            <a:endParaRPr lang="en-US" sz="2000" dirty="0" smtClean="0"/>
          </a:p>
          <a:p>
            <a:pPr>
              <a:buNone/>
            </a:pPr>
            <a:r>
              <a:rPr lang="en-US" sz="2000" dirty="0" smtClean="0"/>
              <a:t>These use cases do not all require the same level of assurance</a:t>
            </a:r>
          </a:p>
          <a:p>
            <a:r>
              <a:rPr lang="en-US" sz="2000" dirty="0" smtClean="0"/>
              <a:t>Policy to classify different scenarios</a:t>
            </a:r>
          </a:p>
          <a:p>
            <a:r>
              <a:rPr lang="en-US" sz="2000" dirty="0" smtClean="0"/>
              <a:t>And lay down minimum </a:t>
            </a:r>
            <a:r>
              <a:rPr lang="en-US" sz="2000" dirty="0" err="1" smtClean="0"/>
              <a:t>authN</a:t>
            </a:r>
            <a:r>
              <a:rPr lang="en-US" sz="2000" dirty="0" smtClean="0"/>
              <a:t>/</a:t>
            </a:r>
            <a:r>
              <a:rPr lang="en-US" sz="2000" dirty="0" err="1" smtClean="0"/>
              <a:t>authZ</a:t>
            </a:r>
            <a:r>
              <a:rPr lang="en-US" sz="2000" dirty="0" smtClean="0"/>
              <a:t> requirements for each</a:t>
            </a:r>
          </a:p>
          <a:p>
            <a:pPr>
              <a:buNone/>
            </a:pPr>
            <a:endParaRPr lang="en-US" sz="2000" dirty="0" smtClean="0"/>
          </a:p>
          <a:p>
            <a:pPr>
              <a:buNone/>
            </a:pPr>
            <a:r>
              <a:rPr lang="en-US" sz="2000" dirty="0" smtClean="0"/>
              <a:t>Classification inspired by EGEE working group on </a:t>
            </a:r>
            <a:r>
              <a:rPr lang="en-US" sz="2000" dirty="0" err="1" smtClean="0"/>
              <a:t>bioportals</a:t>
            </a:r>
            <a:endParaRPr lang="en-US" sz="2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 portal policy</a:t>
            </a:r>
            <a:endParaRPr lang="en-US" dirty="0"/>
          </a:p>
        </p:txBody>
      </p:sp>
      <p:sp>
        <p:nvSpPr>
          <p:cNvPr id="3" name="Content Placeholder 2"/>
          <p:cNvSpPr>
            <a:spLocks noGrp="1"/>
          </p:cNvSpPr>
          <p:nvPr>
            <p:ph idx="1"/>
          </p:nvPr>
        </p:nvSpPr>
        <p:spPr/>
        <p:txBody>
          <a:bodyPr/>
          <a:lstStyle/>
          <a:p>
            <a:pPr>
              <a:buNone/>
            </a:pPr>
            <a:r>
              <a:rPr lang="en-US" sz="2000" dirty="0" smtClean="0"/>
              <a:t>Early 2008: </a:t>
            </a:r>
            <a:br>
              <a:rPr lang="en-US" sz="2000" dirty="0" smtClean="0"/>
            </a:br>
            <a:r>
              <a:rPr lang="en-US" sz="2000" dirty="0" err="1" smtClean="0"/>
              <a:t>BiG</a:t>
            </a:r>
            <a:r>
              <a:rPr lang="en-US" sz="2000" dirty="0" smtClean="0"/>
              <a:t> Grid, the Dutch </a:t>
            </a:r>
            <a:r>
              <a:rPr lang="en-US" sz="2000" dirty="0" err="1" smtClean="0"/>
              <a:t>eScience</a:t>
            </a:r>
            <a:r>
              <a:rPr lang="en-US" sz="2000" dirty="0" smtClean="0"/>
              <a:t> Grid, had actual and current need for portals and a policy to enable these to run</a:t>
            </a:r>
          </a:p>
          <a:p>
            <a:r>
              <a:rPr lang="en-US" sz="2000" dirty="0" smtClean="0"/>
              <a:t>Classified portals </a:t>
            </a:r>
            <a:r>
              <a:rPr lang="en-US" sz="2000" dirty="0" smtClean="0"/>
              <a:t>in to 4 different groups</a:t>
            </a:r>
          </a:p>
          <a:p>
            <a:pPr marL="800100" lvl="1" indent="-342900">
              <a:buFont typeface="+mj-lt"/>
              <a:buAutoNum type="arabicPeriod"/>
            </a:pPr>
            <a:r>
              <a:rPr lang="en-US" sz="1600" dirty="0" smtClean="0"/>
              <a:t>no user interaction</a:t>
            </a:r>
          </a:p>
          <a:p>
            <a:pPr marL="800100" lvl="1" indent="-342900">
              <a:buFont typeface="+mj-lt"/>
              <a:buAutoNum type="arabicPeriod"/>
            </a:pPr>
            <a:r>
              <a:rPr lang="en-US" sz="1600" dirty="0" smtClean="0"/>
              <a:t>Select from a limited number of parameters</a:t>
            </a:r>
          </a:p>
          <a:p>
            <a:pPr marL="800100" lvl="1" indent="-342900">
              <a:buFont typeface="+mj-lt"/>
              <a:buAutoNum type="arabicPeriod"/>
            </a:pPr>
            <a:r>
              <a:rPr lang="en-US" sz="1600" dirty="0" smtClean="0"/>
              <a:t>Feed data but not executable code</a:t>
            </a:r>
          </a:p>
          <a:p>
            <a:pPr marL="800100" lvl="1" indent="-342900">
              <a:buFont typeface="+mj-lt"/>
              <a:buAutoNum type="arabicPeriod"/>
            </a:pPr>
            <a:r>
              <a:rPr lang="en-US" sz="1600" dirty="0" smtClean="0"/>
              <a:t>Run your own executable code</a:t>
            </a:r>
          </a:p>
          <a:p>
            <a:r>
              <a:rPr lang="en-US" sz="2000" dirty="0" smtClean="0"/>
              <a:t>Groups have increasing </a:t>
            </a:r>
            <a:r>
              <a:rPr lang="en-US" sz="2000" dirty="0" err="1" smtClean="0"/>
              <a:t>AuthN</a:t>
            </a:r>
            <a:r>
              <a:rPr lang="en-US" sz="2000" dirty="0" smtClean="0"/>
              <a:t>/</a:t>
            </a:r>
            <a:r>
              <a:rPr lang="en-US" sz="2000" dirty="0" err="1" smtClean="0"/>
              <a:t>AuthZ</a:t>
            </a:r>
            <a:r>
              <a:rPr lang="en-US" sz="2000" dirty="0" smtClean="0"/>
              <a:t> requirements</a:t>
            </a:r>
          </a:p>
          <a:p>
            <a:r>
              <a:rPr lang="en-US" sz="2000" dirty="0" smtClean="0"/>
              <a:t>Class 1 to 3 only support ‘canned’ (pre-defined) applications</a:t>
            </a:r>
          </a:p>
          <a:p>
            <a:pPr>
              <a:buNone/>
            </a:pPr>
            <a:endParaRPr lang="en-US" sz="2000" dirty="0" smtClean="0"/>
          </a:p>
          <a:p>
            <a:pPr>
              <a:buNone/>
            </a:pPr>
            <a:r>
              <a:rPr lang="en-US" sz="2000" dirty="0" smtClean="0"/>
              <a:t>JSPG took over the extension and improvement of this policy</a:t>
            </a:r>
          </a:p>
          <a:p>
            <a:r>
              <a:rPr lang="en-US" sz="2000" dirty="0" smtClean="0"/>
              <a:t>JSPG endorsed version: </a:t>
            </a:r>
            <a:r>
              <a:rPr lang="en-US" sz="2000" dirty="0" smtClean="0">
                <a:solidFill>
                  <a:srgbClr val="C00000"/>
                </a:solidFill>
              </a:rPr>
              <a:t>https://edms.cern.ch/document/972973</a:t>
            </a:r>
          </a:p>
          <a:p>
            <a:r>
              <a:rPr lang="en-US" sz="2000" dirty="0" smtClean="0"/>
              <a:t>Discussion: </a:t>
            </a:r>
            <a:r>
              <a:rPr lang="en-US" sz="2000" dirty="0" smtClean="0">
                <a:solidFill>
                  <a:srgbClr val="C00000"/>
                </a:solidFill>
              </a:rPr>
              <a:t>http://www.jspg.org/wiki/VO_Portal_Policy</a:t>
            </a:r>
          </a:p>
          <a:p>
            <a:endParaRPr lang="en-US" sz="2000" dirty="0"/>
          </a:p>
        </p:txBody>
      </p:sp>
      <p:pic>
        <p:nvPicPr>
          <p:cNvPr id="4" name="Picture 2" descr="H:\Home\davidg\BIG\Logo\Logo\BiGGrid-Logo.wmf"/>
          <p:cNvPicPr>
            <a:picLocks noChangeAspect="1" noChangeArrowheads="1"/>
          </p:cNvPicPr>
          <p:nvPr/>
        </p:nvPicPr>
        <p:blipFill>
          <a:blip r:embed="rId2" cstate="print"/>
          <a:srcRect/>
          <a:stretch>
            <a:fillRect/>
          </a:stretch>
        </p:blipFill>
        <p:spPr bwMode="auto">
          <a:xfrm>
            <a:off x="6320151" y="2348377"/>
            <a:ext cx="1806211" cy="1338719"/>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 Portal classes</a:t>
            </a:r>
            <a:endParaRPr lang="en-US" dirty="0"/>
          </a:p>
        </p:txBody>
      </p:sp>
      <p:sp>
        <p:nvSpPr>
          <p:cNvPr id="3" name="Content Placeholder 2"/>
          <p:cNvSpPr>
            <a:spLocks noGrp="1"/>
          </p:cNvSpPr>
          <p:nvPr>
            <p:ph idx="1"/>
          </p:nvPr>
        </p:nvSpPr>
        <p:spPr/>
        <p:txBody>
          <a:bodyPr/>
          <a:lstStyle/>
          <a:p>
            <a:r>
              <a:rPr lang="en-US" sz="2000" b="1" dirty="0" smtClean="0">
                <a:solidFill>
                  <a:srgbClr val="990000"/>
                </a:solidFill>
              </a:rPr>
              <a:t>Class-1 “Web Rendering Automaton”</a:t>
            </a:r>
          </a:p>
          <a:p>
            <a:pPr lvl="1"/>
            <a:r>
              <a:rPr lang="en-US" sz="1800" dirty="0" smtClean="0"/>
              <a:t>The Portal may offer services to all Web Users</a:t>
            </a:r>
          </a:p>
          <a:p>
            <a:pPr lvl="1"/>
            <a:r>
              <a:rPr lang="en-US" sz="1800" dirty="0" smtClean="0"/>
              <a:t>The Portal must use a Robot Certificate</a:t>
            </a:r>
          </a:p>
          <a:p>
            <a:pPr lvl="1"/>
            <a:r>
              <a:rPr lang="en-US" sz="1800" dirty="0" smtClean="0"/>
              <a:t>No data may be stored on the Grid</a:t>
            </a:r>
          </a:p>
          <a:p>
            <a:pPr lvl="1"/>
            <a:r>
              <a:rPr lang="en-US" sz="1800" dirty="0" smtClean="0"/>
              <a:t>Portal must keep enough information to associate any interactions with the Grid with a particular Internet address and </a:t>
            </a:r>
            <a:r>
              <a:rPr lang="en-US" sz="1800" dirty="0" err="1" smtClean="0"/>
              <a:t>tcp</a:t>
            </a:r>
            <a:r>
              <a:rPr lang="en-US" sz="1800" dirty="0" smtClean="0"/>
              <a:t> port of an end user</a:t>
            </a:r>
          </a:p>
          <a:p>
            <a:endParaRPr lang="en-US" sz="2000" b="1" dirty="0" smtClean="0">
              <a:solidFill>
                <a:srgbClr val="990000"/>
              </a:solidFill>
            </a:endParaRPr>
          </a:p>
          <a:p>
            <a:r>
              <a:rPr lang="en-US" sz="2000" b="1" dirty="0" smtClean="0">
                <a:solidFill>
                  <a:srgbClr val="990000"/>
                </a:solidFill>
              </a:rPr>
              <a:t>Class-2 </a:t>
            </a:r>
            <a:r>
              <a:rPr lang="en-US" sz="2000" b="1" dirty="0" smtClean="0">
                <a:solidFill>
                  <a:srgbClr val="990000"/>
                </a:solidFill>
              </a:rPr>
              <a:t>“Parameter” Portals</a:t>
            </a:r>
          </a:p>
          <a:p>
            <a:pPr lvl="1"/>
            <a:r>
              <a:rPr lang="en-US" sz="1800" dirty="0" smtClean="0"/>
              <a:t>Portal may offer services to Pseudonymous, Identified and Strongly Identified Web Users</a:t>
            </a:r>
          </a:p>
          <a:p>
            <a:pPr lvl="1"/>
            <a:r>
              <a:rPr lang="en-US" sz="1800" dirty="0" smtClean="0"/>
              <a:t>Portal may use a Robot Certificate or alternatively may use the authentication information provided to obtain a User credential (front a SLCS/MICS or </a:t>
            </a:r>
            <a:r>
              <a:rPr lang="en-US" sz="1800" dirty="0" err="1" smtClean="0"/>
              <a:t>MyProxy</a:t>
            </a:r>
            <a:r>
              <a:rPr lang="en-US" sz="1800" dirty="0" smtClean="0"/>
              <a:t> CA)</a:t>
            </a:r>
          </a:p>
          <a:p>
            <a:pPr lvl="1"/>
            <a:r>
              <a:rPr lang="en-US" sz="1800" dirty="0" smtClean="0"/>
              <a:t>Re-usable private data must not be transferred across a network, not even in encrypted form</a:t>
            </a:r>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 Portal Classes</a:t>
            </a:r>
            <a:endParaRPr lang="en-US" dirty="0"/>
          </a:p>
        </p:txBody>
      </p:sp>
      <p:sp>
        <p:nvSpPr>
          <p:cNvPr id="3" name="Content Placeholder 2"/>
          <p:cNvSpPr>
            <a:spLocks noGrp="1"/>
          </p:cNvSpPr>
          <p:nvPr>
            <p:ph idx="1"/>
          </p:nvPr>
        </p:nvSpPr>
        <p:spPr/>
        <p:txBody>
          <a:bodyPr/>
          <a:lstStyle/>
          <a:p>
            <a:r>
              <a:rPr lang="en-US" sz="2000" b="1" dirty="0" smtClean="0">
                <a:solidFill>
                  <a:srgbClr val="990000"/>
                </a:solidFill>
              </a:rPr>
              <a:t>Class-3 “Data Processing” Portals</a:t>
            </a:r>
          </a:p>
          <a:p>
            <a:pPr lvl="1"/>
            <a:r>
              <a:rPr lang="en-US" sz="1800" dirty="0" smtClean="0"/>
              <a:t>Portal may offer services to Identified and Strongly Identified Web Users</a:t>
            </a:r>
          </a:p>
          <a:p>
            <a:pPr lvl="1"/>
            <a:r>
              <a:rPr lang="en-US" sz="1800" dirty="0" smtClean="0"/>
              <a:t>Portal may use a Robot Certificate, or alternatively may use the </a:t>
            </a:r>
            <a:r>
              <a:rPr lang="en-US" sz="1800" dirty="0" err="1" smtClean="0"/>
              <a:t>authn</a:t>
            </a:r>
            <a:r>
              <a:rPr lang="en-US" sz="1800" dirty="0" smtClean="0"/>
              <a:t> information provided to obtain a User </a:t>
            </a:r>
            <a:r>
              <a:rPr lang="en-US" sz="1800" dirty="0" err="1" smtClean="0"/>
              <a:t>cred</a:t>
            </a:r>
            <a:endParaRPr lang="en-US" sz="1800" dirty="0" smtClean="0"/>
          </a:p>
          <a:p>
            <a:pPr lvl="1"/>
            <a:r>
              <a:rPr lang="en-US" sz="1800" dirty="0" smtClean="0"/>
              <a:t>Portal must not store or obtain long-lived reusable </a:t>
            </a:r>
            <a:r>
              <a:rPr lang="en-US" sz="1800" dirty="0" err="1" smtClean="0"/>
              <a:t>authn</a:t>
            </a:r>
            <a:r>
              <a:rPr lang="en-US" sz="1800" dirty="0" smtClean="0"/>
              <a:t> information for Strongly Identified Web Users</a:t>
            </a:r>
          </a:p>
          <a:p>
            <a:endParaRPr lang="en-US" sz="2000" b="1" dirty="0" smtClean="0">
              <a:solidFill>
                <a:srgbClr val="990000"/>
              </a:solidFill>
            </a:endParaRPr>
          </a:p>
          <a:p>
            <a:r>
              <a:rPr lang="en-US" sz="2000" b="1" dirty="0" smtClean="0">
                <a:solidFill>
                  <a:srgbClr val="990000"/>
                </a:solidFill>
              </a:rPr>
              <a:t>Class-4 </a:t>
            </a:r>
            <a:r>
              <a:rPr lang="en-US" sz="2000" b="1" dirty="0" smtClean="0">
                <a:solidFill>
                  <a:srgbClr val="990000"/>
                </a:solidFill>
              </a:rPr>
              <a:t>“Job Management” Portals (full power)</a:t>
            </a:r>
          </a:p>
          <a:p>
            <a:pPr lvl="1"/>
            <a:r>
              <a:rPr lang="en-US" sz="1800" dirty="0" smtClean="0"/>
              <a:t>The Portal may offer services only to Strongly Identified Web Users, or to Identified Web Users where both the Portal system itself and the authentication of Identified Web Users meets the requirements of either the SLCS or MICS IGTF Authentication Profile.</a:t>
            </a:r>
          </a:p>
          <a:p>
            <a:pPr lvl="1"/>
            <a:r>
              <a:rPr lang="en-US" sz="1800" dirty="0" smtClean="0"/>
              <a:t>The Portal must use User credentials specific to the Web User and use these for all interactions with the Grid.</a:t>
            </a:r>
            <a:endParaRPr 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Robots for Portals</a:t>
            </a:r>
            <a:endParaRPr lang="en-US" dirty="0"/>
          </a:p>
        </p:txBody>
      </p:sp>
      <p:sp>
        <p:nvSpPr>
          <p:cNvPr id="3" name="Content Placeholder 2"/>
          <p:cNvSpPr>
            <a:spLocks noGrp="1"/>
          </p:cNvSpPr>
          <p:nvPr>
            <p:ph idx="1"/>
          </p:nvPr>
        </p:nvSpPr>
        <p:spPr/>
        <p:txBody>
          <a:bodyPr/>
          <a:lstStyle/>
          <a:p>
            <a:pPr>
              <a:buNone/>
            </a:pPr>
            <a:r>
              <a:rPr lang="en-US" sz="2000" dirty="0" smtClean="0">
                <a:solidFill>
                  <a:srgbClr val="990000"/>
                </a:solidFill>
              </a:rPr>
              <a:t>Aim is to </a:t>
            </a:r>
          </a:p>
          <a:p>
            <a:r>
              <a:rPr lang="en-US" sz="2000" dirty="0" smtClean="0"/>
              <a:t>Have portals with robot certificates improve overall security of the system</a:t>
            </a:r>
          </a:p>
          <a:p>
            <a:endParaRPr lang="en-US" sz="2000" dirty="0" smtClean="0"/>
          </a:p>
          <a:p>
            <a:r>
              <a:rPr lang="en-US" sz="2000" dirty="0" smtClean="0"/>
              <a:t>Improve </a:t>
            </a:r>
            <a:r>
              <a:rPr lang="en-US" sz="2000" dirty="0" smtClean="0"/>
              <a:t>the user experience</a:t>
            </a:r>
          </a:p>
          <a:p>
            <a:endParaRPr lang="en-US" sz="2000" dirty="0" smtClean="0"/>
          </a:p>
          <a:p>
            <a:r>
              <a:rPr lang="en-US" sz="2000" dirty="0" smtClean="0"/>
              <a:t>Be </a:t>
            </a:r>
            <a:r>
              <a:rPr lang="en-US" sz="2000" dirty="0" smtClean="0"/>
              <a:t>practical, in that </a:t>
            </a:r>
            <a:r>
              <a:rPr lang="en-US" sz="2000" dirty="0" smtClean="0"/>
              <a:t>administrators </a:t>
            </a:r>
            <a:r>
              <a:rPr lang="en-US" sz="2000" dirty="0" smtClean="0"/>
              <a:t>can setup a portal </a:t>
            </a:r>
            <a:br>
              <a:rPr lang="en-US" sz="2000" dirty="0" smtClean="0"/>
            </a:br>
            <a:r>
              <a:rPr lang="en-US" sz="2000" dirty="0" smtClean="0"/>
              <a:t>without being scared away from the policy</a:t>
            </a:r>
          </a:p>
          <a:p>
            <a:pPr lvl="1"/>
            <a:r>
              <a:rPr lang="en-US" sz="1800" dirty="0" smtClean="0"/>
              <a:t>and do their ‘thing’ anyway…</a:t>
            </a:r>
          </a:p>
          <a:p>
            <a:endParaRPr lang="en-US" sz="2000" dirty="0" smtClean="0"/>
          </a:p>
          <a:p>
            <a:pPr>
              <a:buNone/>
            </a:pPr>
            <a:r>
              <a:rPr lang="en-US" sz="2000" dirty="0" smtClean="0">
                <a:solidFill>
                  <a:srgbClr val="990000"/>
                </a:solidFill>
              </a:rPr>
              <a:t>VO Portal Policy is </a:t>
            </a:r>
          </a:p>
          <a:p>
            <a:pPr lvl="1"/>
            <a:r>
              <a:rPr lang="en-US" sz="1800" dirty="0" smtClean="0"/>
              <a:t>Working </a:t>
            </a:r>
            <a:r>
              <a:rPr lang="en-US" sz="1800" dirty="0" smtClean="0"/>
              <a:t>in practice </a:t>
            </a:r>
            <a:r>
              <a:rPr lang="en-US" sz="1800" dirty="0" smtClean="0"/>
              <a:t>for </a:t>
            </a:r>
            <a:r>
              <a:rPr lang="en-US" sz="1800" dirty="0" err="1" smtClean="0"/>
              <a:t>BiG</a:t>
            </a:r>
            <a:r>
              <a:rPr lang="en-US" sz="1800" dirty="0" smtClean="0"/>
              <a:t> Grid since 2008</a:t>
            </a:r>
          </a:p>
          <a:p>
            <a:pPr lvl="1"/>
            <a:r>
              <a:rPr lang="en-US" sz="1800" dirty="0" smtClean="0"/>
              <a:t>Endorsed by the JSPG stake holders (EGEE, </a:t>
            </a:r>
            <a:r>
              <a:rPr lang="en-US" sz="1800" dirty="0" err="1" smtClean="0"/>
              <a:t>wLCG</a:t>
            </a:r>
            <a:r>
              <a:rPr lang="en-US" sz="1800" dirty="0" smtClean="0"/>
              <a:t>)</a:t>
            </a:r>
          </a:p>
          <a:p>
            <a:pPr lvl="1"/>
            <a:r>
              <a:rPr lang="en-US" sz="1800" dirty="0" err="1" smtClean="0"/>
              <a:t>Wideer</a:t>
            </a:r>
            <a:r>
              <a:rPr lang="en-US" sz="1800" dirty="0" smtClean="0"/>
              <a:t> deployment status yet unknown</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sz="2600"/>
              <a:t>‘Reasonable procedure … acceptable methods’</a:t>
            </a:r>
          </a:p>
        </p:txBody>
      </p:sp>
      <p:sp>
        <p:nvSpPr>
          <p:cNvPr id="138243" name="Rectangle 3"/>
          <p:cNvSpPr>
            <a:spLocks noGrp="1" noChangeArrowheads="1"/>
          </p:cNvSpPr>
          <p:nvPr>
            <p:ph type="body" idx="1"/>
          </p:nvPr>
        </p:nvSpPr>
        <p:spPr>
          <a:xfrm>
            <a:off x="838200" y="1109663"/>
            <a:ext cx="8040688" cy="5168900"/>
          </a:xfrm>
        </p:spPr>
        <p:txBody>
          <a:bodyPr/>
          <a:lstStyle/>
          <a:p>
            <a:r>
              <a:rPr lang="en-GB" sz="2000" dirty="0"/>
              <a:t>Defined assurance level based on minimum </a:t>
            </a:r>
            <a:r>
              <a:rPr lang="en-GB" sz="2000" dirty="0" err="1"/>
              <a:t>requirmnts</a:t>
            </a:r>
            <a:endParaRPr lang="en-GB" sz="2000" dirty="0"/>
          </a:p>
          <a:p>
            <a:r>
              <a:rPr lang="en-GB" sz="2000" dirty="0"/>
              <a:t>CP/CPS for “acceptable and trustworthy” Grid CAs</a:t>
            </a:r>
          </a:p>
          <a:p>
            <a:pPr>
              <a:buFont typeface="Symbol" pitchFamily="18" charset="2"/>
              <a:buNone/>
            </a:pPr>
            <a:endParaRPr lang="en-GB" sz="2000" dirty="0"/>
          </a:p>
        </p:txBody>
      </p:sp>
      <p:grpSp>
        <p:nvGrpSpPr>
          <p:cNvPr id="2" name="Group 6"/>
          <p:cNvGrpSpPr>
            <a:grpSpLocks/>
          </p:cNvGrpSpPr>
          <p:nvPr/>
        </p:nvGrpSpPr>
        <p:grpSpPr bwMode="auto">
          <a:xfrm>
            <a:off x="908049" y="2095500"/>
            <a:ext cx="7840165" cy="4462464"/>
            <a:chOff x="632" y="808"/>
            <a:chExt cx="4760" cy="3095"/>
          </a:xfrm>
        </p:grpSpPr>
        <p:sp>
          <p:nvSpPr>
            <p:cNvPr id="138247" name="AutoShape 7"/>
            <p:cNvSpPr>
              <a:spLocks noChangeArrowheads="1"/>
            </p:cNvSpPr>
            <p:nvPr/>
          </p:nvSpPr>
          <p:spPr bwMode="auto">
            <a:xfrm>
              <a:off x="632" y="808"/>
              <a:ext cx="4760" cy="3095"/>
            </a:xfrm>
            <a:prstGeom prst="roundRect">
              <a:avLst>
                <a:gd name="adj" fmla="val 28"/>
              </a:avLst>
            </a:prstGeom>
            <a:solidFill>
              <a:srgbClr val="FFFFFF"/>
            </a:solidFill>
            <a:ln w="25560">
              <a:solidFill>
                <a:srgbClr val="000000"/>
              </a:solidFill>
              <a:round/>
              <a:headEnd/>
              <a:tailEnd/>
            </a:ln>
          </p:spPr>
          <p:txBody>
            <a:bodyPr wrap="none" anchor="ctr"/>
            <a:lstStyle/>
            <a:p>
              <a:endParaRPr lang="en-GB"/>
            </a:p>
          </p:txBody>
        </p:sp>
        <p:sp>
          <p:nvSpPr>
            <p:cNvPr id="138248" name="Text Box 8"/>
            <p:cNvSpPr txBox="1">
              <a:spLocks noChangeArrowheads="1"/>
            </p:cNvSpPr>
            <p:nvPr/>
          </p:nvSpPr>
          <p:spPr bwMode="auto">
            <a:xfrm>
              <a:off x="632" y="808"/>
              <a:ext cx="4760" cy="3027"/>
            </a:xfrm>
            <a:prstGeom prst="rect">
              <a:avLst/>
            </a:prstGeom>
            <a:noFill/>
            <a:ln w="9525">
              <a:noFill/>
              <a:miter lim="800000"/>
              <a:headEnd/>
              <a:tailEnd/>
            </a:ln>
          </p:spPr>
          <p:txBody>
            <a:bodyPr lIns="90000" tIns="46800" rIns="90000" bIns="46800">
              <a:spAutoFit/>
            </a:bodyPr>
            <a:lstStyle/>
            <a:p>
              <a:pPr marL="177800" indent="-177800" algn="l">
                <a:lnSpc>
                  <a:spcPct val="97000"/>
                </a:lnSpc>
                <a:buClr>
                  <a:srgbClr val="000000"/>
                </a:buClr>
                <a:buSzPct val="100000"/>
                <a:buFont typeface="Courier New" pitchFamily="49" charset="0"/>
                <a:buNone/>
                <a:tabLst>
                  <a:tab pos="177800"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sz="1000" b="1" i="0" dirty="0">
                  <a:solidFill>
                    <a:srgbClr val="000000"/>
                  </a:solidFill>
                  <a:latin typeface="Courier New" pitchFamily="49" charset="0"/>
                </a:rPr>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Minimum requirements for RA - </a:t>
              </a:r>
              <a:r>
                <a:rPr lang="en-GB" sz="1000" b="1" i="0" dirty="0" err="1">
                  <a:solidFill>
                    <a:srgbClr val="000000"/>
                  </a:solidFill>
                  <a:latin typeface="Courier New" pitchFamily="49" charset="0"/>
                </a:rPr>
                <a:t>Testbed</a:t>
              </a:r>
              <a:r>
                <a:rPr lang="en-GB" sz="1000" b="1" i="0" dirty="0">
                  <a:solidFill>
                    <a:srgbClr val="000000"/>
                  </a:solidFill>
                  <a:latin typeface="Courier New" pitchFamily="49" charset="0"/>
                </a:rPr>
                <a:t> 1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An acceptable procedure for confirming the identity of the requestor and the right to ask for a certificate e.g. by personal contact or some other rigorous method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The RA should be the appropriate person to make decisions on the right to ask for a certificate and must follow the CP.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Communication between RA and CA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Either by signed e-mail or some other acceptable method, e.g. personal (phone) contact with known person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Minimum requirements for CA - </a:t>
              </a:r>
              <a:r>
                <a:rPr lang="en-GB" sz="1000" b="1" i="0" dirty="0" err="1">
                  <a:solidFill>
                    <a:srgbClr val="000000"/>
                  </a:solidFill>
                  <a:latin typeface="Courier New" pitchFamily="49" charset="0"/>
                </a:rPr>
                <a:t>Testbed</a:t>
              </a:r>
              <a:r>
                <a:rPr lang="en-GB" sz="1000" b="1" i="0" dirty="0">
                  <a:solidFill>
                    <a:srgbClr val="000000"/>
                  </a:solidFill>
                  <a:latin typeface="Courier New" pitchFamily="49" charset="0"/>
                </a:rPr>
                <a:t> 1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The issuing machine must be: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 dedicated machine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located in a secure environment </a:t>
              </a:r>
              <a:br>
                <a:rPr lang="en-GB" sz="1000" b="1" i="0" dirty="0">
                  <a:solidFill>
                    <a:srgbClr val="000000"/>
                  </a:solidFill>
                  <a:latin typeface="Courier New" pitchFamily="49" charset="0"/>
                </a:rPr>
              </a:br>
              <a:r>
                <a:rPr lang="en-GB" sz="1000" b="1" i="0" dirty="0" smtClean="0">
                  <a:solidFill>
                    <a:srgbClr val="000000"/>
                  </a:solidFill>
                  <a:latin typeface="Courier New" pitchFamily="49" charset="0"/>
                </a:rPr>
                <a:t>	...</a:t>
              </a:r>
              <a:r>
                <a:rPr lang="en-GB" sz="1000" b="1" i="0" dirty="0">
                  <a:solidFill>
                    <a:srgbClr val="000000"/>
                  </a:solidFill>
                  <a:latin typeface="Courier New" pitchFamily="49" charset="0"/>
                </a:rPr>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minimum length of user private keys must be 1024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min length of CA private key must be 2048 </a:t>
              </a:r>
              <a:br>
                <a:rPr lang="en-GB" sz="1000" b="1" i="0" dirty="0">
                  <a:solidFill>
                    <a:srgbClr val="000000"/>
                  </a:solidFill>
                  <a:latin typeface="Courier New" pitchFamily="49" charset="0"/>
                </a:rPr>
              </a:br>
              <a:r>
                <a:rPr lang="en-GB" sz="1000" b="1" i="0" dirty="0">
                  <a:solidFill>
                    <a:srgbClr val="000000"/>
                  </a:solidFill>
                  <a:latin typeface="Courier New" pitchFamily="49" charset="0"/>
                </a:rPr>
                <a:t>requests for machine certificates must be signed by personal certificates or verified by other appropriate means </a:t>
              </a:r>
              <a:br>
                <a:rPr lang="en-GB" sz="1000" b="1" i="0" dirty="0">
                  <a:solidFill>
                    <a:srgbClr val="000000"/>
                  </a:solidFill>
                  <a:latin typeface="Courier New" pitchFamily="49" charset="0"/>
                </a:rPr>
              </a:br>
              <a:r>
                <a:rPr lang="en-GB" sz="1000" b="1" i="0" dirty="0" smtClean="0">
                  <a:solidFill>
                    <a:srgbClr val="000000"/>
                  </a:solidFill>
                  <a:latin typeface="Courier New" pitchFamily="49" charset="0"/>
                </a:rPr>
                <a:t>...</a:t>
              </a:r>
            </a:p>
            <a:p>
              <a:pPr marL="177800" indent="-177800" algn="l">
                <a:lnSpc>
                  <a:spcPct val="97000"/>
                </a:lnSpc>
                <a:buClr>
                  <a:srgbClr val="000000"/>
                </a:buClr>
                <a:buSzPct val="100000"/>
                <a:tabLst>
                  <a:tab pos="177800"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sz="1200" b="1" i="0" dirty="0" smtClean="0">
                  <a:solidFill>
                    <a:srgbClr val="C00000"/>
                  </a:solidFill>
                  <a:latin typeface="Courier New" pitchFamily="49" charset="0"/>
                </a:rPr>
                <a:t>	lifetime of personal certificates should be no longer than one year. </a:t>
              </a:r>
            </a:p>
            <a:p>
              <a:pPr marL="177800" indent="-177800" algn="l">
                <a:lnSpc>
                  <a:spcPct val="97000"/>
                </a:lnSpc>
                <a:buClr>
                  <a:srgbClr val="000000"/>
                </a:buClr>
                <a:buSzPct val="100000"/>
                <a:tabLst>
                  <a:tab pos="177800"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sz="1050" b="1" i="0" dirty="0" smtClean="0">
                  <a:solidFill>
                    <a:srgbClr val="C00000"/>
                  </a:solidFill>
                  <a:latin typeface="Courier New" pitchFamily="49" charset="0"/>
                </a:rPr>
                <a:t>  ...</a:t>
              </a:r>
            </a:p>
            <a:p>
              <a:pPr marL="177800" indent="-177800" algn="l">
                <a:lnSpc>
                  <a:spcPct val="97000"/>
                </a:lnSpc>
                <a:buClr>
                  <a:srgbClr val="000000"/>
                </a:buClr>
                <a:buSzPct val="100000"/>
                <a:tabLst>
                  <a:tab pos="177800"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US" sz="1200" b="1" i="0" dirty="0" smtClean="0">
                  <a:solidFill>
                    <a:srgbClr val="C00000"/>
                  </a:solidFill>
                  <a:latin typeface="Courier New" pitchFamily="49" charset="0"/>
                </a:rPr>
                <a:t>	Users must generate their own private key and must keep this private and secure</a:t>
              </a:r>
              <a:r>
                <a:rPr lang="en-US" sz="1200" b="1" i="0" dirty="0" smtClean="0">
                  <a:solidFill>
                    <a:srgbClr val="000000"/>
                  </a:solidFill>
                  <a:latin typeface="Courier New" pitchFamily="49" charset="0"/>
                </a:rPr>
                <a:t>.</a:t>
              </a:r>
              <a:endParaRPr lang="en-GB" sz="1200" b="1" i="0" dirty="0">
                <a:solidFill>
                  <a:srgbClr val="000000"/>
                </a:solidFill>
                <a:latin typeface="Courier New" pitchFamily="49" charset="0"/>
              </a:endParaRPr>
            </a:p>
          </p:txBody>
        </p:sp>
      </p:grpSp>
      <p:sp>
        <p:nvSpPr>
          <p:cNvPr id="138249" name="Text Box 9"/>
          <p:cNvSpPr txBox="1">
            <a:spLocks noChangeArrowheads="1"/>
          </p:cNvSpPr>
          <p:nvPr/>
        </p:nvSpPr>
        <p:spPr bwMode="auto">
          <a:xfrm rot="16200000">
            <a:off x="-546101" y="5024438"/>
            <a:ext cx="1681163" cy="623888"/>
          </a:xfrm>
          <a:prstGeom prst="rect">
            <a:avLst/>
          </a:prstGeom>
          <a:noFill/>
          <a:ln w="9525">
            <a:noFill/>
            <a:miter lim="800000"/>
            <a:headEnd/>
            <a:tailEnd/>
          </a:ln>
        </p:spPr>
        <p:txBody>
          <a:bodyPr wrap="none" lIns="0" tIns="0" rIns="0" bIns="0">
            <a:spAutoFit/>
          </a:bodyPr>
          <a:lstStyle/>
          <a:p>
            <a:pPr algn="l">
              <a:lnSpc>
                <a:spcPct val="9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i="0">
                <a:solidFill>
                  <a:srgbClr val="CCCCCC"/>
                </a:solidFill>
                <a:latin typeface="Times New Roman" pitchFamily="18" charset="0"/>
              </a:rPr>
              <a:t>History</a:t>
            </a:r>
          </a:p>
        </p:txBody>
      </p:sp>
      <p:sp>
        <p:nvSpPr>
          <p:cNvPr id="8" name="Rectangle 7"/>
          <p:cNvSpPr/>
          <p:nvPr/>
        </p:nvSpPr>
        <p:spPr>
          <a:xfrm>
            <a:off x="2176819" y="2075012"/>
            <a:ext cx="6625988" cy="246221"/>
          </a:xfrm>
          <a:prstGeom prst="rect">
            <a:avLst/>
          </a:prstGeom>
        </p:spPr>
        <p:txBody>
          <a:bodyPr wrap="square">
            <a:spAutoFit/>
          </a:bodyPr>
          <a:lstStyle/>
          <a:p>
            <a:pPr algn="r"/>
            <a:r>
              <a:rPr lang="en-US" sz="1000" dirty="0" smtClean="0"/>
              <a:t>https://www.eugridpma.org/guidelines/CACG-minimum-requirements-v1.txt</a:t>
            </a:r>
            <a:endParaRPr lang="en-US" sz="1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990000"/>
                </a:solidFill>
              </a:rPr>
              <a:t>So, what’s next?</a:t>
            </a:r>
            <a:endParaRPr lang="en-US" dirty="0">
              <a:solidFill>
                <a:srgbClr val="990000"/>
              </a:solidFill>
            </a:endParaRPr>
          </a:p>
        </p:txBody>
      </p:sp>
      <p:sp>
        <p:nvSpPr>
          <p:cNvPr id="5" name="Content Placeholder 4"/>
          <p:cNvSpPr>
            <a:spLocks noGrp="1"/>
          </p:cNvSpPr>
          <p:nvPr>
            <p:ph idx="1"/>
          </p:nvPr>
        </p:nvSpPr>
        <p:spPr>
          <a:xfrm>
            <a:off x="838200" y="1103676"/>
            <a:ext cx="8040688" cy="5168900"/>
          </a:xfrm>
        </p:spPr>
        <p:txBody>
          <a:bodyPr/>
          <a:lstStyle/>
          <a:p>
            <a:r>
              <a:rPr lang="en-US" sz="2000" dirty="0" smtClean="0"/>
              <a:t>Federated </a:t>
            </a:r>
            <a:r>
              <a:rPr lang="en-US" sz="2000" dirty="0" err="1" smtClean="0"/>
              <a:t>Cas</a:t>
            </a:r>
            <a:endParaRPr lang="en-US" sz="2000" dirty="0" smtClean="0"/>
          </a:p>
          <a:p>
            <a:pPr lvl="1"/>
            <a:r>
              <a:rPr lang="en-US" sz="1800" dirty="0" smtClean="0"/>
              <a:t>Setting one up is non-trivial, but worthwhile</a:t>
            </a:r>
          </a:p>
          <a:p>
            <a:pPr lvl="1"/>
            <a:r>
              <a:rPr lang="en-US" sz="1800" dirty="0" smtClean="0"/>
              <a:t>Needs </a:t>
            </a:r>
            <a:r>
              <a:rPr lang="en-US" sz="1800" i="1" dirty="0" smtClean="0"/>
              <a:t>(</a:t>
            </a:r>
            <a:r>
              <a:rPr lang="en-US" sz="1800" i="1" dirty="0" err="1" smtClean="0"/>
              <a:t>i</a:t>
            </a:r>
            <a:r>
              <a:rPr lang="en-US" sz="1800" i="1" dirty="0" smtClean="0"/>
              <a:t>)</a:t>
            </a:r>
            <a:r>
              <a:rPr lang="en-US" sz="1800" dirty="0" smtClean="0"/>
              <a:t> a reasonably set-up federation and </a:t>
            </a:r>
            <a:br>
              <a:rPr lang="en-US" sz="1800" dirty="0" smtClean="0"/>
            </a:br>
            <a:r>
              <a:rPr lang="en-US" sz="1800" i="1" dirty="0" smtClean="0"/>
              <a:t>(ii)</a:t>
            </a:r>
            <a:r>
              <a:rPr lang="en-US" sz="1800" dirty="0" smtClean="0"/>
              <a:t>  institutions that have their identity management in order</a:t>
            </a:r>
          </a:p>
          <a:p>
            <a:endParaRPr lang="en-US" sz="2000" dirty="0" smtClean="0"/>
          </a:p>
          <a:p>
            <a:r>
              <a:rPr lang="en-US" sz="2000" dirty="0" smtClean="0"/>
              <a:t>New Private Key Protection guidelines</a:t>
            </a:r>
          </a:p>
          <a:p>
            <a:pPr lvl="1"/>
            <a:r>
              <a:rPr lang="en-US" sz="1800" dirty="0" smtClean="0"/>
              <a:t>Designed to improve </a:t>
            </a:r>
            <a:r>
              <a:rPr lang="en-US" sz="1800" i="1" dirty="0" smtClean="0"/>
              <a:t>effective</a:t>
            </a:r>
            <a:r>
              <a:rPr lang="en-US" sz="1800" dirty="0" smtClean="0"/>
              <a:t> security of user keys</a:t>
            </a:r>
          </a:p>
          <a:p>
            <a:pPr lvl="1"/>
            <a:r>
              <a:rPr lang="en-US" sz="1800" dirty="0" smtClean="0"/>
              <a:t>Despite looking more ‘lax’</a:t>
            </a:r>
          </a:p>
          <a:p>
            <a:pPr lvl="1"/>
            <a:r>
              <a:rPr lang="en-US" sz="1800" dirty="0" smtClean="0"/>
              <a:t>But current practice already is remote from theory</a:t>
            </a:r>
          </a:p>
          <a:p>
            <a:pPr lvl="1"/>
            <a:r>
              <a:rPr lang="en-US" sz="1800" dirty="0" smtClean="0"/>
              <a:t>Read the doc, and see if you want to update your own CP/CPS, or encourage your subscribers to try new ways</a:t>
            </a:r>
          </a:p>
          <a:p>
            <a:endParaRPr lang="en-US" sz="2000" dirty="0" smtClean="0"/>
          </a:p>
          <a:p>
            <a:r>
              <a:rPr lang="en-US" sz="2000" dirty="0" smtClean="0"/>
              <a:t>Robot Certificates</a:t>
            </a:r>
          </a:p>
          <a:p>
            <a:pPr lvl="1"/>
            <a:r>
              <a:rPr lang="en-US" sz="1800" dirty="0" smtClean="0"/>
              <a:t>Please: start supporting these</a:t>
            </a:r>
          </a:p>
          <a:p>
            <a:pPr lvl="1"/>
            <a:r>
              <a:rPr lang="en-US" sz="1800" dirty="0" smtClean="0"/>
              <a:t>Boiler-plate text can be taken from UK, IT or NL CP/CPS</a:t>
            </a:r>
          </a:p>
          <a:p>
            <a:pPr lvl="1"/>
            <a:r>
              <a:rPr lang="en-US" sz="1800" dirty="0" smtClean="0"/>
              <a:t>Adapt to allow also soft tokens as key storage</a:t>
            </a:r>
            <a:endParaRPr lang="en-US"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173163" y="1949450"/>
            <a:ext cx="7179267" cy="2851150"/>
          </a:xfrm>
          <a:prstGeom prst="rect">
            <a:avLst/>
          </a:prstGeom>
          <a:noFill/>
          <a:ln w="9525">
            <a:noFill/>
            <a:miter lim="800000"/>
            <a:headEnd/>
            <a:tailEnd/>
          </a:ln>
          <a:effectLst/>
        </p:spPr>
        <p:txBody>
          <a:bodyPr anchor="ctr"/>
          <a:lstStyle/>
          <a:p>
            <a:pPr algn="l">
              <a:tabLst>
                <a:tab pos="1979613" algn="l"/>
              </a:tabLst>
            </a:pPr>
            <a:r>
              <a:rPr lang="en-GB" sz="2500" b="1" i="0" dirty="0" err="1">
                <a:solidFill>
                  <a:srgbClr val="000066"/>
                </a:solidFill>
                <a:latin typeface="Lucida Sans" pitchFamily="34" charset="0"/>
              </a:rPr>
              <a:t>APGridPMA</a:t>
            </a:r>
            <a:r>
              <a:rPr lang="en-GB" sz="2500" b="1" i="0" dirty="0">
                <a:solidFill>
                  <a:srgbClr val="000066"/>
                </a:solidFill>
                <a:latin typeface="Lucida Sans" pitchFamily="34" charset="0"/>
              </a:rPr>
              <a:t>	http://www.apgridpma.org/</a:t>
            </a:r>
            <a:br>
              <a:rPr lang="en-GB" sz="2500" b="1" i="0" dirty="0">
                <a:solidFill>
                  <a:srgbClr val="000066"/>
                </a:solidFill>
                <a:latin typeface="Lucida Sans" pitchFamily="34" charset="0"/>
              </a:rPr>
            </a:br>
            <a:r>
              <a:rPr lang="en-GB" sz="2500" b="1" i="0" dirty="0">
                <a:solidFill>
                  <a:srgbClr val="000066"/>
                </a:solidFill>
                <a:latin typeface="Lucida Sans" pitchFamily="34" charset="0"/>
              </a:rPr>
              <a:t/>
            </a:r>
            <a:br>
              <a:rPr lang="en-GB" sz="2500" b="1" i="0" dirty="0">
                <a:solidFill>
                  <a:srgbClr val="000066"/>
                </a:solidFill>
                <a:latin typeface="Lucida Sans" pitchFamily="34" charset="0"/>
              </a:rPr>
            </a:br>
            <a:r>
              <a:rPr lang="en-GB" sz="2500" b="1" i="0" dirty="0">
                <a:solidFill>
                  <a:srgbClr val="000066"/>
                </a:solidFill>
                <a:latin typeface="Lucida Sans" pitchFamily="34" charset="0"/>
              </a:rPr>
              <a:t>EUGridPMA	</a:t>
            </a:r>
            <a:r>
              <a:rPr lang="en-GB" sz="2500" b="1" i="0" dirty="0" smtClean="0">
                <a:solidFill>
                  <a:srgbClr val="000066"/>
                </a:solidFill>
                <a:latin typeface="Lucida Sans" pitchFamily="34" charset="0"/>
              </a:rPr>
              <a:t>https://</a:t>
            </a:r>
            <a:r>
              <a:rPr lang="en-GB" sz="2500" b="1" i="0" dirty="0">
                <a:solidFill>
                  <a:srgbClr val="000066"/>
                </a:solidFill>
                <a:latin typeface="Lucida Sans" pitchFamily="34" charset="0"/>
              </a:rPr>
              <a:t>www.eugridpma.org/</a:t>
            </a:r>
            <a:br>
              <a:rPr lang="en-GB" sz="2500" b="1" i="0" dirty="0">
                <a:solidFill>
                  <a:srgbClr val="000066"/>
                </a:solidFill>
                <a:latin typeface="Lucida Sans" pitchFamily="34" charset="0"/>
              </a:rPr>
            </a:br>
            <a:r>
              <a:rPr lang="en-GB" sz="2500" b="1" i="0" dirty="0">
                <a:solidFill>
                  <a:srgbClr val="000066"/>
                </a:solidFill>
                <a:latin typeface="Lucida Sans" pitchFamily="34" charset="0"/>
              </a:rPr>
              <a:t/>
            </a:r>
            <a:br>
              <a:rPr lang="en-GB" sz="2500" b="1" i="0" dirty="0">
                <a:solidFill>
                  <a:srgbClr val="000066"/>
                </a:solidFill>
                <a:latin typeface="Lucida Sans" pitchFamily="34" charset="0"/>
              </a:rPr>
            </a:br>
            <a:r>
              <a:rPr lang="en-GB" sz="2500" b="1" i="0" dirty="0">
                <a:solidFill>
                  <a:srgbClr val="000066"/>
                </a:solidFill>
                <a:latin typeface="Lucida Sans" pitchFamily="34" charset="0"/>
              </a:rPr>
              <a:t>TAGPMA	http://www.tagpma.org/</a:t>
            </a:r>
            <a:br>
              <a:rPr lang="en-GB" sz="2500" b="1" i="0" dirty="0">
                <a:solidFill>
                  <a:srgbClr val="000066"/>
                </a:solidFill>
                <a:latin typeface="Lucida Sans" pitchFamily="34" charset="0"/>
              </a:rPr>
            </a:br>
            <a:r>
              <a:rPr lang="en-GB" sz="2500" b="1" i="0" dirty="0">
                <a:solidFill>
                  <a:srgbClr val="000066"/>
                </a:solidFill>
                <a:latin typeface="Lucida Sans" pitchFamily="34" charset="0"/>
              </a:rPr>
              <a:t/>
            </a:r>
            <a:br>
              <a:rPr lang="en-GB" sz="2500" b="1" i="0" dirty="0">
                <a:solidFill>
                  <a:srgbClr val="000066"/>
                </a:solidFill>
                <a:latin typeface="Lucida Sans" pitchFamily="34" charset="0"/>
              </a:rPr>
            </a:br>
            <a:r>
              <a:rPr lang="en-GB" sz="2500" b="1" i="0" dirty="0">
                <a:solidFill>
                  <a:srgbClr val="990000"/>
                </a:solidFill>
                <a:latin typeface="Lucida Sans" pitchFamily="34" charset="0"/>
              </a:rPr>
              <a:t>IGTF	http://</a:t>
            </a:r>
            <a:r>
              <a:rPr lang="en-GB" sz="2500" b="1" i="0" dirty="0" smtClean="0">
                <a:solidFill>
                  <a:srgbClr val="990000"/>
                </a:solidFill>
                <a:latin typeface="Lucida Sans" pitchFamily="34" charset="0"/>
              </a:rPr>
              <a:t>www.igtf.net/</a:t>
            </a:r>
            <a:endParaRPr lang="en-GB" sz="2500" b="1" i="0" dirty="0">
              <a:solidFill>
                <a:srgbClr val="990000"/>
              </a:solidFill>
              <a:latin typeface="Lucida San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New CAs: the Accreditation Process</a:t>
            </a:r>
          </a:p>
        </p:txBody>
      </p:sp>
      <p:sp>
        <p:nvSpPr>
          <p:cNvPr id="187395" name="Rectangle 3"/>
          <p:cNvSpPr>
            <a:spLocks noGrp="1" noChangeArrowheads="1"/>
          </p:cNvSpPr>
          <p:nvPr>
            <p:ph type="body" idx="1"/>
          </p:nvPr>
        </p:nvSpPr>
        <p:spPr/>
        <p:txBody>
          <a:bodyPr/>
          <a:lstStyle/>
          <a:p>
            <a:pPr>
              <a:buFont typeface="Symbol" pitchFamily="18" charset="2"/>
              <a:buNone/>
            </a:pPr>
            <a:r>
              <a:rPr lang="en-US" sz="2000" dirty="0"/>
              <a:t>Accreditation Guidelines for EUGridPMA</a:t>
            </a:r>
          </a:p>
          <a:p>
            <a:pPr>
              <a:buFont typeface="Symbol" pitchFamily="18" charset="2"/>
              <a:buNone/>
            </a:pPr>
            <a:r>
              <a:rPr lang="en-US" sz="2000" dirty="0">
                <a:solidFill>
                  <a:srgbClr val="990000"/>
                </a:solidFill>
              </a:rPr>
              <a:t>Basic elements:</a:t>
            </a:r>
          </a:p>
          <a:p>
            <a:r>
              <a:rPr lang="en-US" sz="2000" dirty="0">
                <a:solidFill>
                  <a:srgbClr val="990000"/>
                </a:solidFill>
              </a:rPr>
              <a:t>Codification of procedures in a CP(S) for each CA</a:t>
            </a:r>
          </a:p>
          <a:p>
            <a:pPr lvl="1"/>
            <a:r>
              <a:rPr lang="en-US" sz="1800" i="1" dirty="0">
                <a:solidFill>
                  <a:srgbClr val="990000"/>
                </a:solidFill>
              </a:rPr>
              <a:t>de facto</a:t>
            </a:r>
            <a:r>
              <a:rPr lang="en-US" sz="1800" dirty="0">
                <a:solidFill>
                  <a:srgbClr val="990000"/>
                </a:solidFill>
              </a:rPr>
              <a:t> lots of copy/paste, except for vetting sections</a:t>
            </a:r>
          </a:p>
          <a:p>
            <a:r>
              <a:rPr lang="en-US" sz="2000" dirty="0">
                <a:solidFill>
                  <a:srgbClr val="990000"/>
                </a:solidFill>
              </a:rPr>
              <a:t>Peer-review process for evaluation</a:t>
            </a:r>
          </a:p>
          <a:p>
            <a:pPr lvl="1"/>
            <a:r>
              <a:rPr lang="en-US" sz="1800" dirty="0">
                <a:solidFill>
                  <a:srgbClr val="990000"/>
                </a:solidFill>
              </a:rPr>
              <a:t>comments welcomed from all PMA members</a:t>
            </a:r>
          </a:p>
          <a:p>
            <a:pPr lvl="1"/>
            <a:r>
              <a:rPr lang="en-US" sz="1800" dirty="0">
                <a:solidFill>
                  <a:srgbClr val="990000"/>
                </a:solidFill>
              </a:rPr>
              <a:t>two assigned referees</a:t>
            </a:r>
          </a:p>
          <a:p>
            <a:r>
              <a:rPr lang="en-US" sz="2000" dirty="0">
                <a:solidFill>
                  <a:srgbClr val="990000"/>
                </a:solidFill>
              </a:rPr>
              <a:t>In-person appearance during a review meeting</a:t>
            </a:r>
          </a:p>
          <a:p>
            <a:r>
              <a:rPr lang="en-US" sz="2000" dirty="0">
                <a:solidFill>
                  <a:srgbClr val="990000"/>
                </a:solidFill>
              </a:rPr>
              <a:t>Accreditation after remaining issues are </a:t>
            </a:r>
            <a:r>
              <a:rPr lang="en-US" sz="2000" dirty="0" smtClean="0">
                <a:solidFill>
                  <a:srgbClr val="990000"/>
                </a:solidFill>
              </a:rPr>
              <a:t>addressed</a:t>
            </a:r>
          </a:p>
          <a:p>
            <a:endParaRPr lang="en-US" sz="2000" dirty="0">
              <a:solidFill>
                <a:srgbClr val="990000"/>
              </a:solidFill>
            </a:endParaRPr>
          </a:p>
          <a:p>
            <a:r>
              <a:rPr lang="en-US" sz="2000" dirty="0" smtClean="0"/>
              <a:t>Minimum Requirements evolved into Classic AP</a:t>
            </a:r>
          </a:p>
          <a:p>
            <a:r>
              <a:rPr lang="en-US" sz="2000" dirty="0" smtClean="0"/>
              <a:t>Now much more complex, and at version 4.3</a:t>
            </a:r>
          </a:p>
          <a:p>
            <a:endParaRPr lang="en-US" sz="2000" dirty="0" smtClean="0"/>
          </a:p>
          <a:p>
            <a:r>
              <a:rPr lang="en-US" sz="2000" dirty="0" smtClean="0"/>
              <a:t>https://www.eugridpma.org/guidelines/</a:t>
            </a:r>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Timeline to Trust</a:t>
            </a:r>
          </a:p>
        </p:txBody>
      </p:sp>
      <p:sp>
        <p:nvSpPr>
          <p:cNvPr id="169987" name="Rectangle 3"/>
          <p:cNvSpPr>
            <a:spLocks noGrp="1" noChangeArrowheads="1"/>
          </p:cNvSpPr>
          <p:nvPr>
            <p:ph type="body" idx="1"/>
          </p:nvPr>
        </p:nvSpPr>
        <p:spPr/>
        <p:txBody>
          <a:bodyPr/>
          <a:lstStyle/>
          <a:p>
            <a:r>
              <a:rPr lang="en-US" sz="2000" dirty="0"/>
              <a:t>March 2003: the Tokyo Accord</a:t>
            </a:r>
          </a:p>
          <a:p>
            <a:r>
              <a:rPr lang="en-US" sz="2000" dirty="0"/>
              <a:t>March 2005: IGTF Draft Federation Document GGF13</a:t>
            </a:r>
          </a:p>
          <a:p>
            <a:r>
              <a:rPr lang="en-US" sz="2000" dirty="0"/>
              <a:t>July 27</a:t>
            </a:r>
            <a:r>
              <a:rPr lang="en-US" sz="2000" baseline="30000" dirty="0"/>
              <a:t>th</a:t>
            </a:r>
            <a:r>
              <a:rPr lang="en-US" sz="2000" dirty="0"/>
              <a:t> : </a:t>
            </a:r>
            <a:r>
              <a:rPr lang="en-US" sz="2000" dirty="0" err="1"/>
              <a:t>APGridPMA</a:t>
            </a:r>
            <a:r>
              <a:rPr lang="en-US" sz="2000" dirty="0"/>
              <a:t> approved version 0.7</a:t>
            </a:r>
          </a:p>
          <a:p>
            <a:r>
              <a:rPr lang="en-US" sz="2000" dirty="0"/>
              <a:t>September 28</a:t>
            </a:r>
            <a:r>
              <a:rPr lang="en-US" sz="2000" baseline="30000" dirty="0"/>
              <a:t>th</a:t>
            </a:r>
            <a:r>
              <a:rPr lang="en-US" sz="2000" dirty="0"/>
              <a:t>: EUGridPMA approval version 0.9</a:t>
            </a:r>
          </a:p>
          <a:p>
            <a:r>
              <a:rPr lang="en-US" sz="2000" dirty="0"/>
              <a:t>October 5</a:t>
            </a:r>
            <a:r>
              <a:rPr lang="en-US" sz="2000" baseline="30000" dirty="0"/>
              <a:t>th</a:t>
            </a:r>
            <a:r>
              <a:rPr lang="en-US" sz="2000" dirty="0"/>
              <a:t>: TAGPMA approved version 1.0</a:t>
            </a:r>
          </a:p>
          <a:p>
            <a:r>
              <a:rPr lang="en-US" sz="2000" dirty="0"/>
              <a:t>October 5</a:t>
            </a:r>
            <a:r>
              <a:rPr lang="en-US" sz="2000" baseline="30000" dirty="0"/>
              <a:t>th</a:t>
            </a:r>
            <a:r>
              <a:rPr lang="en-US" sz="2000" dirty="0"/>
              <a:t>: formal </a:t>
            </a:r>
            <a:br>
              <a:rPr lang="en-US" sz="2000" dirty="0"/>
            </a:br>
            <a:r>
              <a:rPr lang="en-US" sz="2000" dirty="0"/>
              <a:t>foundation of the IGTF</a:t>
            </a:r>
          </a:p>
        </p:txBody>
      </p:sp>
      <p:pic>
        <p:nvPicPr>
          <p:cNvPr id="169989" name="Picture 5" descr="IMG_0973-small"/>
          <p:cNvPicPr>
            <a:picLocks noChangeAspect="1" noChangeArrowheads="1"/>
          </p:cNvPicPr>
          <p:nvPr/>
        </p:nvPicPr>
        <p:blipFill>
          <a:blip r:embed="rId2" cstate="print"/>
          <a:srcRect/>
          <a:stretch>
            <a:fillRect/>
          </a:stretch>
        </p:blipFill>
        <p:spPr bwMode="auto">
          <a:xfrm>
            <a:off x="4695825" y="3575050"/>
            <a:ext cx="3960813" cy="2970213"/>
          </a:xfrm>
          <a:prstGeom prst="rect">
            <a:avLst/>
          </a:prstGeom>
          <a:noFill/>
        </p:spPr>
      </p:pic>
      <p:pic>
        <p:nvPicPr>
          <p:cNvPr id="169991" name="Picture 7"/>
          <p:cNvPicPr>
            <a:picLocks noChangeAspect="1" noChangeArrowheads="1"/>
          </p:cNvPicPr>
          <p:nvPr/>
        </p:nvPicPr>
        <p:blipFill>
          <a:blip r:embed="rId3" cstate="print"/>
          <a:srcRect/>
          <a:stretch>
            <a:fillRect/>
          </a:stretch>
        </p:blipFill>
        <p:spPr bwMode="auto">
          <a:xfrm>
            <a:off x="517123" y="4598988"/>
            <a:ext cx="4398962" cy="1957387"/>
          </a:xfrm>
          <a:prstGeom prst="rect">
            <a:avLst/>
          </a:prstGeom>
          <a:noFill/>
        </p:spPr>
      </p:pic>
      <p:sp>
        <p:nvSpPr>
          <p:cNvPr id="6" name="Text Box 4"/>
          <p:cNvSpPr txBox="1">
            <a:spLocks noChangeArrowheads="1"/>
          </p:cNvSpPr>
          <p:nvPr/>
        </p:nvSpPr>
        <p:spPr bwMode="auto">
          <a:xfrm rot="16200000">
            <a:off x="-546101" y="5024438"/>
            <a:ext cx="1681163" cy="623888"/>
          </a:xfrm>
          <a:prstGeom prst="rect">
            <a:avLst/>
          </a:prstGeom>
          <a:noFill/>
          <a:ln w="9525">
            <a:noFill/>
            <a:miter lim="800000"/>
            <a:headEnd/>
            <a:tailEnd/>
          </a:ln>
        </p:spPr>
        <p:txBody>
          <a:bodyPr wrap="none" lIns="0" tIns="0" rIns="0" bIns="0">
            <a:spAutoFit/>
          </a:bodyPr>
          <a:lstStyle/>
          <a:p>
            <a:pPr algn="l">
              <a:lnSpc>
                <a:spcPct val="94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i="0" dirty="0">
                <a:solidFill>
                  <a:srgbClr val="CCCCCC"/>
                </a:solidFill>
                <a:latin typeface="Times New Roman" pitchFamily="18" charset="0"/>
              </a:rPr>
              <a:t>History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Common Guidelines across the IGTF</a:t>
            </a:r>
          </a:p>
        </p:txBody>
      </p:sp>
      <p:pic>
        <p:nvPicPr>
          <p:cNvPr id="146456" name="Picture 24" descr="IGTF-document-structure"/>
          <p:cNvPicPr>
            <a:picLocks noChangeAspect="1" noChangeArrowheads="1"/>
          </p:cNvPicPr>
          <p:nvPr/>
        </p:nvPicPr>
        <p:blipFill>
          <a:blip r:embed="rId2" cstate="print"/>
          <a:srcRect/>
          <a:stretch>
            <a:fillRect/>
          </a:stretch>
        </p:blipFill>
        <p:spPr bwMode="auto">
          <a:xfrm>
            <a:off x="1566863" y="1384300"/>
            <a:ext cx="6159500" cy="4816475"/>
          </a:xfrm>
          <a:prstGeom prst="rect">
            <a:avLst/>
          </a:prstGeom>
          <a:noFill/>
        </p:spPr>
      </p:pic>
      <p:pic>
        <p:nvPicPr>
          <p:cNvPr id="4" name="Picture 20" descr="PMAlogo_large"/>
          <p:cNvPicPr>
            <a:picLocks noChangeAspect="1" noChangeArrowheads="1"/>
          </p:cNvPicPr>
          <p:nvPr/>
        </p:nvPicPr>
        <p:blipFill>
          <a:blip r:embed="rId3" cstate="print"/>
          <a:srcRect/>
          <a:stretch>
            <a:fillRect/>
          </a:stretch>
        </p:blipFill>
        <p:spPr bwMode="auto">
          <a:xfrm>
            <a:off x="6059606" y="5089065"/>
            <a:ext cx="1064526" cy="269032"/>
          </a:xfrm>
          <a:prstGeom prst="rect">
            <a:avLst/>
          </a:prstGeom>
          <a:noFill/>
        </p:spPr>
      </p:pic>
      <p:pic>
        <p:nvPicPr>
          <p:cNvPr id="5" name="Picture 4" descr="H:\Home\davidg\Template\Logos\tagpma-transp.gif"/>
          <p:cNvPicPr>
            <a:picLocks noChangeAspect="1" noChangeArrowheads="1"/>
          </p:cNvPicPr>
          <p:nvPr/>
        </p:nvPicPr>
        <p:blipFill>
          <a:blip r:embed="rId4" cstate="print"/>
          <a:srcRect/>
          <a:stretch>
            <a:fillRect/>
          </a:stretch>
        </p:blipFill>
        <p:spPr bwMode="auto">
          <a:xfrm>
            <a:off x="4544703" y="4625481"/>
            <a:ext cx="1228299" cy="100066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Relying Party issues to be addressed</a:t>
            </a:r>
          </a:p>
        </p:txBody>
      </p:sp>
      <p:sp>
        <p:nvSpPr>
          <p:cNvPr id="64515" name="Rectangle 3"/>
          <p:cNvSpPr>
            <a:spLocks noGrp="1" noChangeArrowheads="1"/>
          </p:cNvSpPr>
          <p:nvPr>
            <p:ph type="body" idx="1"/>
          </p:nvPr>
        </p:nvSpPr>
        <p:spPr/>
        <p:txBody>
          <a:bodyPr/>
          <a:lstStyle/>
          <a:p>
            <a:pPr>
              <a:buFont typeface="Symbol" pitchFamily="18" charset="2"/>
              <a:buNone/>
            </a:pPr>
            <a:r>
              <a:rPr lang="en-US" sz="2000" dirty="0">
                <a:solidFill>
                  <a:srgbClr val="990000"/>
                </a:solidFill>
              </a:rPr>
              <a:t>Key characteristics of the request by our Major Relying Parties</a:t>
            </a:r>
          </a:p>
          <a:p>
            <a:pPr>
              <a:buFont typeface="Symbol" pitchFamily="18" charset="2"/>
              <a:buNone/>
            </a:pPr>
            <a:r>
              <a:rPr lang="en-US" sz="2000" dirty="0"/>
              <a:t/>
            </a:r>
            <a:br>
              <a:rPr lang="en-US" sz="2000" dirty="0"/>
            </a:br>
            <a:r>
              <a:rPr lang="en-US" sz="2000" dirty="0"/>
              <a:t>1. standard accreditation profiles sufficient to assure </a:t>
            </a:r>
            <a:br>
              <a:rPr lang="en-US" sz="2000" dirty="0"/>
            </a:br>
            <a:r>
              <a:rPr lang="en-US" sz="2000" dirty="0"/>
              <a:t>    approximate parity in CAs </a:t>
            </a:r>
          </a:p>
          <a:p>
            <a:pPr>
              <a:buFont typeface="Symbol" pitchFamily="18" charset="2"/>
              <a:buNone/>
            </a:pPr>
            <a:endParaRPr lang="en-US" sz="2000" dirty="0"/>
          </a:p>
          <a:p>
            <a:pPr>
              <a:buFont typeface="Symbol" pitchFamily="18" charset="2"/>
              <a:buNone/>
            </a:pPr>
            <a:r>
              <a:rPr lang="en-US" sz="2000" dirty="0"/>
              <a:t>	2. monitor [] signing namespaces for name overlaps and </a:t>
            </a:r>
            <a:br>
              <a:rPr lang="en-US" sz="2000" dirty="0"/>
            </a:br>
            <a:r>
              <a:rPr lang="en-US" sz="2000" dirty="0"/>
              <a:t>     issue unique names</a:t>
            </a:r>
            <a:br>
              <a:rPr lang="en-US" sz="2000" dirty="0"/>
            </a:br>
            <a:r>
              <a:rPr lang="en-US" sz="2000" dirty="0"/>
              <a:t/>
            </a:r>
            <a:br>
              <a:rPr lang="en-US" sz="2000" dirty="0"/>
            </a:br>
            <a:r>
              <a:rPr lang="en-US" sz="2000" dirty="0"/>
              <a:t>3. a forum [to] participate and raise issues</a:t>
            </a:r>
            <a:br>
              <a:rPr lang="en-US" sz="2000" dirty="0"/>
            </a:br>
            <a:r>
              <a:rPr lang="en-US" sz="2000" dirty="0"/>
              <a:t/>
            </a:r>
            <a:br>
              <a:rPr lang="en-US" sz="2000" dirty="0"/>
            </a:br>
            <a:r>
              <a:rPr lang="en-US" sz="2000" dirty="0"/>
              <a:t>4. [operation of] a secure collection point for information </a:t>
            </a:r>
            <a:br>
              <a:rPr lang="en-US" sz="2000" dirty="0"/>
            </a:br>
            <a:r>
              <a:rPr lang="en-US" sz="2000" dirty="0"/>
              <a:t>    about CAs which you accredit</a:t>
            </a:r>
            <a:br>
              <a:rPr lang="en-US" sz="2000" dirty="0"/>
            </a:br>
            <a:r>
              <a:rPr lang="en-US" sz="2000" dirty="0"/>
              <a:t/>
            </a:r>
            <a:br>
              <a:rPr lang="en-US" sz="2000" dirty="0"/>
            </a:br>
            <a:r>
              <a:rPr lang="en-US" sz="2000" dirty="0"/>
              <a:t>5. common practices where possible</a:t>
            </a:r>
            <a:br>
              <a:rPr lang="en-US" sz="2000" dirty="0"/>
            </a:br>
            <a:endParaRPr lang="en-US" sz="2000" dirty="0"/>
          </a:p>
          <a:p>
            <a:pPr>
              <a:buFont typeface="Symbol" pitchFamily="18" charset="2"/>
              <a:buNone/>
            </a:pPr>
            <a:r>
              <a:rPr lang="en-US" sz="1600" i="1" dirty="0">
                <a:solidFill>
                  <a:srgbClr val="990000"/>
                </a:solidFill>
              </a:rPr>
              <a:t>(list courtesy of the Open Science Grid, backed </a:t>
            </a:r>
            <a:r>
              <a:rPr lang="en-US" sz="1600" i="1" dirty="0" smtClean="0">
                <a:solidFill>
                  <a:srgbClr val="990000"/>
                </a:solidFill>
              </a:rPr>
              <a:t>by </a:t>
            </a:r>
            <a:r>
              <a:rPr lang="en-US" sz="1600" i="1" dirty="0" err="1" smtClean="0">
                <a:solidFill>
                  <a:srgbClr val="990000"/>
                </a:solidFill>
              </a:rPr>
              <a:t>EGEE&amp;wLCG</a:t>
            </a:r>
            <a:r>
              <a:rPr lang="en-US" sz="1600" i="1" dirty="0">
                <a:solidFill>
                  <a:srgbClr val="990000"/>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ugridpma">
  <a:themeElements>
    <a:clrScheme name="eugridpm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ugridpma">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99"/>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000" b="0" i="1"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66FF99"/>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000" b="0" i="1" u="none" strike="noStrike" cap="none" normalizeH="0" baseline="0" smtClean="0">
            <a:ln>
              <a:noFill/>
            </a:ln>
            <a:solidFill>
              <a:schemeClr val="tx1"/>
            </a:solidFill>
            <a:effectLst/>
            <a:latin typeface="Verdana" pitchFamily="34" charset="0"/>
          </a:defRPr>
        </a:defPPr>
      </a:lstStyle>
    </a:lnDef>
  </a:objectDefaults>
  <a:extraClrSchemeLst>
    <a:extraClrScheme>
      <a:clrScheme name="eugridpm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ugridpm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ugridpm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ugridpm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ugridp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ugridp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ugridp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D:\Home\davidg\Template\eugridpma.pot</Template>
  <TotalTime>63499</TotalTime>
  <Words>2365</Words>
  <Application>Microsoft Office PowerPoint</Application>
  <PresentationFormat>On-screen Show (4:3)</PresentationFormat>
  <Paragraphs>454</Paragraphs>
  <Slides>51</Slides>
  <Notes>5</Notes>
  <HiddenSlides>3</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eugridpma</vt:lpstr>
      <vt:lpstr>Bridging the Usability Gap  New models for secure and usable authentication  APGridPMA Plenary Meeting Taipei, 8 March 2010</vt:lpstr>
      <vt:lpstr>Outline</vt:lpstr>
      <vt:lpstr>In the Beginning: the EU DataGrid CACG</vt:lpstr>
      <vt:lpstr>A Federation Model for Grid Authentication</vt:lpstr>
      <vt:lpstr>‘Reasonable procedure … acceptable methods’</vt:lpstr>
      <vt:lpstr>New CAs: the Accreditation Process</vt:lpstr>
      <vt:lpstr>Timeline to Trust</vt:lpstr>
      <vt:lpstr>Common Guidelines across the IGTF</vt:lpstr>
      <vt:lpstr>Relying Party issues to be addressed</vt:lpstr>
      <vt:lpstr>Growth issues</vt:lpstr>
      <vt:lpstr>Addessing scalability: three directions</vt:lpstr>
      <vt:lpstr>Federated CAs</vt:lpstr>
      <vt:lpstr>Guidelines: short-lived credential service</vt:lpstr>
      <vt:lpstr>Specifics of a SLCS</vt:lpstr>
      <vt:lpstr>MICS vs SLCS</vt:lpstr>
      <vt:lpstr>Federations</vt:lpstr>
      <vt:lpstr>Key element: it needs to scale</vt:lpstr>
      <vt:lpstr>European Landscape</vt:lpstr>
      <vt:lpstr>SP ‘multi-federation’</vt:lpstr>
      <vt:lpstr>Grid and Federations</vt:lpstr>
      <vt:lpstr>Constraints on a Federated Grid CA</vt:lpstr>
      <vt:lpstr>Matching the ‘easy’ requirements</vt:lpstr>
      <vt:lpstr>Matching the ‘harder’ requirements</vt:lpstr>
      <vt:lpstr>Federation-based SLCS-only countries</vt:lpstr>
      <vt:lpstr>TERENA eScience Personal eligible</vt:lpstr>
      <vt:lpstr>TCS eScience Personal Common Portal</vt:lpstr>
      <vt:lpstr>Coming up also elsewhere!</vt:lpstr>
      <vt:lpstr>PKP</vt:lpstr>
      <vt:lpstr>Private Key Protection</vt:lpstr>
      <vt:lpstr>New directions</vt:lpstr>
      <vt:lpstr>PKP Guidelines</vt:lpstr>
      <vt:lpstr>Scope and aims</vt:lpstr>
      <vt:lpstr>Generation</vt:lpstr>
      <vt:lpstr>Storage</vt:lpstr>
      <vt:lpstr>PKP status</vt:lpstr>
      <vt:lpstr>Portals and Robots</vt:lpstr>
      <vt:lpstr>Robots</vt:lpstr>
      <vt:lpstr>Acceptable Robots</vt:lpstr>
      <vt:lpstr>Definitions of a Robot</vt:lpstr>
      <vt:lpstr>Guideline on Approved Robots</vt:lpstr>
      <vt:lpstr>But What Do We Approve Of?</vt:lpstr>
      <vt:lpstr>Naming</vt:lpstr>
      <vt:lpstr>The Robot Key</vt:lpstr>
      <vt:lpstr>Responsibilities</vt:lpstr>
      <vt:lpstr>Matching robots to use cases: Portals</vt:lpstr>
      <vt:lpstr>VO portal policy</vt:lpstr>
      <vt:lpstr>VO Portal classes</vt:lpstr>
      <vt:lpstr>VO Portal Classes</vt:lpstr>
      <vt:lpstr>Robots for Portals</vt:lpstr>
      <vt:lpstr>So, what’s next?</vt:lpstr>
      <vt:lpstr>Slide 51</vt:lpstr>
    </vt:vector>
  </TitlesOfParts>
  <Company>NIKHEF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Grid Policy Management Authority</dc:title>
  <dc:creator>David Groep</dc:creator>
  <cp:lastModifiedBy>davidg</cp:lastModifiedBy>
  <cp:revision>378</cp:revision>
  <dcterms:created xsi:type="dcterms:W3CDTF">2004-04-13T08:36:56Z</dcterms:created>
  <dcterms:modified xsi:type="dcterms:W3CDTF">2010-03-08T01:54:00Z</dcterms:modified>
</cp:coreProperties>
</file>