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84" r:id="rId2"/>
    <p:sldId id="271" r:id="rId3"/>
    <p:sldId id="273" r:id="rId4"/>
    <p:sldId id="272" r:id="rId5"/>
    <p:sldId id="274" r:id="rId6"/>
    <p:sldId id="276" r:id="rId7"/>
    <p:sldId id="277" r:id="rId8"/>
    <p:sldId id="287" r:id="rId9"/>
    <p:sldId id="278" r:id="rId10"/>
    <p:sldId id="279" r:id="rId11"/>
    <p:sldId id="280" r:id="rId12"/>
    <p:sldId id="282" r:id="rId13"/>
    <p:sldId id="285"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3" autoAdjust="0"/>
  </p:normalViewPr>
  <p:slideViewPr>
    <p:cSldViewPr>
      <p:cViewPr varScale="1">
        <p:scale>
          <a:sx n="124" d="100"/>
          <a:sy n="124" d="100"/>
        </p:scale>
        <p:origin x="-296"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82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432ED-055D-4530-94E9-C5A66D4CD18B}" type="datetimeFigureOut">
              <a:rPr lang="en-US" smtClean="0"/>
              <a:pPr/>
              <a:t>3/13/12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1077D7-3FD3-4C56-958D-B4215D2F0D5B}" type="slidenum">
              <a:rPr lang="en-US" smtClean="0"/>
              <a:pPr/>
              <a:t>‹#›</a:t>
            </a:fld>
            <a:endParaRPr lang="en-US"/>
          </a:p>
        </p:txBody>
      </p:sp>
    </p:spTree>
    <p:extLst>
      <p:ext uri="{BB962C8B-B14F-4D97-AF65-F5344CB8AC3E}">
        <p14:creationId xmlns:p14="http://schemas.microsoft.com/office/powerpoint/2010/main" val="2880308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6BD20-3E8E-4CF2-AFE5-54C27EA39E97}" type="datetimeFigureOut">
              <a:rPr lang="en-US" smtClean="0"/>
              <a:pPr/>
              <a:t>3/13/12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8B8FF-BF19-4F61-9081-D569BB4989E2}" type="slidenum">
              <a:rPr lang="en-US" smtClean="0"/>
              <a:pPr/>
              <a:t>‹#›</a:t>
            </a:fld>
            <a:endParaRPr lang="en-US"/>
          </a:p>
        </p:txBody>
      </p:sp>
    </p:spTree>
    <p:extLst>
      <p:ext uri="{BB962C8B-B14F-4D97-AF65-F5344CB8AC3E}">
        <p14:creationId xmlns:p14="http://schemas.microsoft.com/office/powerpoint/2010/main" val="295605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NIST has defined Cloud infrastructure</a:t>
            </a:r>
            <a:r>
              <a:rPr lang="en-US" baseline="0" dirty="0" smtClean="0"/>
              <a:t> and architecture, we should augment on what they have done (extend, find deficiencies (e.g. missing network component))  </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1</a:t>
            </a:fld>
            <a:endParaRPr lang="en-US"/>
          </a:p>
        </p:txBody>
      </p:sp>
    </p:spTree>
    <p:extLst>
      <p:ext uri="{BB962C8B-B14F-4D97-AF65-F5344CB8AC3E}">
        <p14:creationId xmlns:p14="http://schemas.microsoft.com/office/powerpoint/2010/main" val="235859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ATOS</a:t>
            </a:r>
            <a:r>
              <a:rPr lang="en-US" baseline="0" dirty="0" smtClean="0"/>
              <a:t> (IT integrator)</a:t>
            </a:r>
            <a:r>
              <a:rPr lang="en-US" dirty="0" smtClean="0"/>
              <a:t> folks have indicated that if latency cannot be bounded, Cloud services cannot be used</a:t>
            </a:r>
          </a:p>
          <a:p>
            <a:r>
              <a:rPr lang="en-US" dirty="0" smtClean="0"/>
              <a:t>This applies especially</a:t>
            </a:r>
            <a:r>
              <a:rPr lang="en-US" baseline="0" dirty="0" smtClean="0"/>
              <a:t> </a:t>
            </a:r>
            <a:r>
              <a:rPr lang="en-US" dirty="0" smtClean="0"/>
              <a:t>to the financial</a:t>
            </a:r>
            <a:r>
              <a:rPr lang="en-US" baseline="0" dirty="0" smtClean="0"/>
              <a:t> sector (e.g. stock trading)</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3</a:t>
            </a:fld>
            <a:endParaRPr lang="en-US"/>
          </a:p>
        </p:txBody>
      </p:sp>
    </p:spTree>
    <p:extLst>
      <p:ext uri="{BB962C8B-B14F-4D97-AF65-F5344CB8AC3E}">
        <p14:creationId xmlns:p14="http://schemas.microsoft.com/office/powerpoint/2010/main" val="264214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NIST role definition, Cloud</a:t>
            </a:r>
            <a:r>
              <a:rPr lang="en-US" baseline="0" dirty="0" smtClean="0"/>
              <a:t> carrier is everywhere!</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5</a:t>
            </a:fld>
            <a:endParaRPr lang="en-US"/>
          </a:p>
        </p:txBody>
      </p:sp>
    </p:spTree>
    <p:extLst>
      <p:ext uri="{BB962C8B-B14F-4D97-AF65-F5344CB8AC3E}">
        <p14:creationId xmlns:p14="http://schemas.microsoft.com/office/powerpoint/2010/main" val="336270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carrier</a:t>
            </a:r>
            <a:r>
              <a:rPr lang="en-US" baseline="0" dirty="0" smtClean="0"/>
              <a:t> is specified to provide intermediary and transport services between Cloud Providers to Cloud Consumers, but NIST has not specified any service parameter (e.g. </a:t>
            </a:r>
            <a:r>
              <a:rPr lang="en-US" baseline="0" dirty="0" err="1" smtClean="0"/>
              <a:t>QoS</a:t>
            </a:r>
            <a:r>
              <a:rPr lang="en-US" baseline="0" dirty="0" smtClean="0"/>
              <a:t>, latency, </a:t>
            </a:r>
            <a:r>
              <a:rPr lang="en-US" baseline="0" dirty="0" err="1" smtClean="0"/>
              <a:t>etc</a:t>
            </a:r>
            <a:r>
              <a:rPr lang="en-US" baseline="0" dirty="0" smtClean="0"/>
              <a:t> (see slide 8)) to define the Cloud carrier</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6</a:t>
            </a:fld>
            <a:endParaRPr lang="en-US"/>
          </a:p>
        </p:txBody>
      </p:sp>
    </p:spTree>
    <p:extLst>
      <p:ext uri="{BB962C8B-B14F-4D97-AF65-F5344CB8AC3E}">
        <p14:creationId xmlns:p14="http://schemas.microsoft.com/office/powerpoint/2010/main" val="388984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7</a:t>
            </a:fld>
            <a:endParaRPr lang="en-US"/>
          </a:p>
        </p:txBody>
      </p:sp>
    </p:spTree>
    <p:extLst>
      <p:ext uri="{BB962C8B-B14F-4D97-AF65-F5344CB8AC3E}">
        <p14:creationId xmlns:p14="http://schemas.microsoft.com/office/powerpoint/2010/main" val="162966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a:t>
            </a:r>
            <a:r>
              <a:rPr lang="en-US" baseline="0" dirty="0" smtClean="0"/>
              <a:t> virtualization model for lower transport layer enables easy migration to Cloud services</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8</a:t>
            </a:fld>
            <a:endParaRPr lang="en-US"/>
          </a:p>
        </p:txBody>
      </p:sp>
    </p:spTree>
    <p:extLst>
      <p:ext uri="{BB962C8B-B14F-4D97-AF65-F5344CB8AC3E}">
        <p14:creationId xmlns:p14="http://schemas.microsoft.com/office/powerpoint/2010/main" val="251386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Group ref.</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11</a:t>
            </a:fld>
            <a:endParaRPr lang="en-US"/>
          </a:p>
        </p:txBody>
      </p:sp>
    </p:spTree>
    <p:extLst>
      <p:ext uri="{BB962C8B-B14F-4D97-AF65-F5344CB8AC3E}">
        <p14:creationId xmlns:p14="http://schemas.microsoft.com/office/powerpoint/2010/main" val="33829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definition</a:t>
            </a:r>
            <a:endParaRPr lang="en-US" dirty="0"/>
          </a:p>
        </p:txBody>
      </p:sp>
      <p:sp>
        <p:nvSpPr>
          <p:cNvPr id="4" name="Slide Number Placeholder 3"/>
          <p:cNvSpPr>
            <a:spLocks noGrp="1"/>
          </p:cNvSpPr>
          <p:nvPr>
            <p:ph type="sldNum" sz="quarter" idx="10"/>
          </p:nvPr>
        </p:nvSpPr>
        <p:spPr/>
        <p:txBody>
          <a:bodyPr/>
          <a:lstStyle/>
          <a:p>
            <a:fld id="{9308B8FF-BF19-4F61-9081-D569BB4989E2}" type="slidenum">
              <a:rPr lang="en-US" smtClean="0"/>
              <a:pPr/>
              <a:t>12</a:t>
            </a:fld>
            <a:endParaRPr lang="en-US"/>
          </a:p>
        </p:txBody>
      </p:sp>
    </p:spTree>
    <p:extLst>
      <p:ext uri="{BB962C8B-B14F-4D97-AF65-F5344CB8AC3E}">
        <p14:creationId xmlns:p14="http://schemas.microsoft.com/office/powerpoint/2010/main" val="179850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p:nvPr>
        </p:nvSpPr>
        <p:spPr>
          <a:xfrm>
            <a:off x="457200" y="914400"/>
            <a:ext cx="8229600" cy="1524000"/>
          </a:xfrm>
        </p:spPr>
        <p:txBody>
          <a:body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p:txBody>
          <a:bodyPr/>
          <a:lstStyle/>
          <a:p>
            <a:fld id="{8DB08643-FBD8-4C96-9F4B-752C974F146A}"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ISOD-RG, OGF34, 13 March 2012, Oxford</a:t>
            </a:r>
            <a:endParaRPr lang="en-US" dirty="0"/>
          </a:p>
        </p:txBody>
      </p:sp>
      <p:sp>
        <p:nvSpPr>
          <p:cNvPr id="16" name="Text Placeholder 15"/>
          <p:cNvSpPr>
            <a:spLocks noGrp="1"/>
          </p:cNvSpPr>
          <p:nvPr>
            <p:ph type="body" sz="quarter" idx="13"/>
          </p:nvPr>
        </p:nvSpPr>
        <p:spPr>
          <a:xfrm>
            <a:off x="4114800" y="3276600"/>
            <a:ext cx="4572000" cy="1066800"/>
          </a:xfrm>
        </p:spPr>
        <p:txBody>
          <a:bodyPr/>
          <a:lstStyle>
            <a:lvl1pPr algn="ctr">
              <a:buNone/>
              <a:defRPr>
                <a:solidFill>
                  <a:schemeClr val="bg1">
                    <a:lumMod val="65000"/>
                  </a:schemeClr>
                </a:solidFill>
              </a:defRPr>
            </a:lvl1pPr>
          </a:lstStyle>
          <a:p>
            <a:pPr lvl="0"/>
            <a:endParaRPr lang="en-US" dirty="0"/>
          </a:p>
        </p:txBody>
      </p:sp>
      <p:sp>
        <p:nvSpPr>
          <p:cNvPr id="17" name="Text Placeholder 15"/>
          <p:cNvSpPr>
            <a:spLocks noGrp="1"/>
          </p:cNvSpPr>
          <p:nvPr>
            <p:ph type="body" sz="quarter" idx="14"/>
          </p:nvPr>
        </p:nvSpPr>
        <p:spPr>
          <a:xfrm>
            <a:off x="4114800" y="4572000"/>
            <a:ext cx="4572000" cy="1066800"/>
          </a:xfrm>
        </p:spPr>
        <p:txBody>
          <a:bodyPr/>
          <a:lstStyle>
            <a:lvl1pPr algn="ctr">
              <a:buNone/>
              <a:defRPr>
                <a:solidFill>
                  <a:schemeClr val="bg1">
                    <a:lumMod val="65000"/>
                  </a:schemeClr>
                </a:solidFill>
              </a:defRPr>
            </a:lvl1pPr>
          </a:lstStyle>
          <a:p>
            <a:pPr lvl="0"/>
            <a:endParaRPr lang="en-US" dirty="0"/>
          </a:p>
        </p:txBody>
      </p:sp>
      <p:pic>
        <p:nvPicPr>
          <p:cNvPr id="21" name="Picture 4"/>
          <p:cNvPicPr>
            <a:picLocks noChangeAspect="1" noChangeArrowheads="1"/>
          </p:cNvPicPr>
          <p:nvPr userDrawn="1"/>
        </p:nvPicPr>
        <p:blipFill>
          <a:blip r:embed="rId2" cstate="print"/>
          <a:srcRect/>
          <a:stretch>
            <a:fillRect/>
          </a:stretch>
        </p:blipFill>
        <p:spPr bwMode="auto">
          <a:xfrm>
            <a:off x="7848600" y="0"/>
            <a:ext cx="1066800" cy="50673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16"/>
          <p:cNvSpPr>
            <a:spLocks noGrp="1"/>
          </p:cNvSpPr>
          <p:nvPr>
            <p:ph type="body" sz="quarter" idx="13" hasCustomPrompt="1"/>
          </p:nvPr>
        </p:nvSpPr>
        <p:spPr>
          <a:xfrm>
            <a:off x="457200" y="152400"/>
            <a:ext cx="6324600" cy="304800"/>
          </a:xfrm>
        </p:spPr>
        <p:txBody>
          <a:bodyPr>
            <a:noAutofit/>
          </a:bodyPr>
          <a:lstStyle>
            <a:lvl1pPr>
              <a:buNone/>
              <a:defRPr sz="2000"/>
            </a:lvl1pPr>
          </a:lstStyle>
          <a:p>
            <a:pPr lvl="0"/>
            <a:r>
              <a:rPr lang="en-US" dirty="0" smtClean="0"/>
              <a:t>Topic header</a:t>
            </a:r>
            <a:endParaRPr lang="en-US" dirty="0"/>
          </a:p>
        </p:txBody>
      </p:sp>
      <p:pic>
        <p:nvPicPr>
          <p:cNvPr id="1028" name="Picture 4"/>
          <p:cNvPicPr>
            <a:picLocks noChangeAspect="1" noChangeArrowheads="1"/>
          </p:cNvPicPr>
          <p:nvPr userDrawn="1"/>
        </p:nvPicPr>
        <p:blipFill>
          <a:blip r:embed="rId2" cstate="print"/>
          <a:srcRect/>
          <a:stretch>
            <a:fillRect/>
          </a:stretch>
        </p:blipFill>
        <p:spPr bwMode="auto">
          <a:xfrm>
            <a:off x="7848600" y="0"/>
            <a:ext cx="1066800" cy="506730"/>
          </a:xfrm>
          <a:prstGeom prst="rect">
            <a:avLst/>
          </a:prstGeom>
          <a:noFill/>
          <a:ln w="9525">
            <a:noFill/>
            <a:miter lim="800000"/>
            <a:headEnd/>
            <a:tailEnd/>
          </a:ln>
        </p:spPr>
      </p:pic>
      <p:cxnSp>
        <p:nvCxnSpPr>
          <p:cNvPr id="12" name="Straight Connector 11"/>
          <p:cNvCxnSpPr/>
          <p:nvPr userDrawn="1"/>
        </p:nvCxnSpPr>
        <p:spPr>
          <a:xfrm>
            <a:off x="457200" y="1447800"/>
            <a:ext cx="822960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Footer Placeholder 5"/>
          <p:cNvSpPr>
            <a:spLocks noGrp="1"/>
          </p:cNvSpPr>
          <p:nvPr>
            <p:ph type="ftr" sz="quarter" idx="11"/>
          </p:nvPr>
        </p:nvSpPr>
        <p:spPr>
          <a:xfrm>
            <a:off x="4648200" y="6356350"/>
            <a:ext cx="3124200" cy="365125"/>
          </a:xfrm>
        </p:spPr>
        <p:txBody>
          <a:bodyPr/>
          <a:lstStyle/>
          <a:p>
            <a:r>
              <a:rPr lang="en-US" smtClean="0"/>
              <a:t>ISOD-RG, OGF34, 13 March 2012, Oxford</a:t>
            </a:r>
            <a:endParaRPr lang="en-US" dirty="0"/>
          </a:p>
        </p:txBody>
      </p:sp>
      <p:sp>
        <p:nvSpPr>
          <p:cNvPr id="14" name="Slide Number Placeholder 6"/>
          <p:cNvSpPr>
            <a:spLocks noGrp="1"/>
          </p:cNvSpPr>
          <p:nvPr>
            <p:ph type="sldNum" sz="quarter" idx="12"/>
          </p:nvPr>
        </p:nvSpPr>
        <p:spPr>
          <a:xfrm>
            <a:off x="8001000" y="6356350"/>
            <a:ext cx="685800" cy="365125"/>
          </a:xfrm>
        </p:spPr>
        <p:txBody>
          <a:bodyPr/>
          <a:lstStyle/>
          <a:p>
            <a:fld id="{8DB08643-FBD8-4C96-9F4B-752C974F146A}"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4648200" y="6356350"/>
            <a:ext cx="3124200" cy="365125"/>
          </a:xfrm>
        </p:spPr>
        <p:txBody>
          <a:bodyPr/>
          <a:lstStyle/>
          <a:p>
            <a:r>
              <a:rPr lang="en-US" smtClean="0"/>
              <a:t>ISOD-RG, OGF34, 13 March 2012, Oxford</a:t>
            </a:r>
            <a:endParaRPr lang="en-US" dirty="0"/>
          </a:p>
        </p:txBody>
      </p:sp>
      <p:sp>
        <p:nvSpPr>
          <p:cNvPr id="7" name="Slide Number Placeholder 6"/>
          <p:cNvSpPr>
            <a:spLocks noGrp="1"/>
          </p:cNvSpPr>
          <p:nvPr>
            <p:ph type="sldNum" sz="quarter" idx="12"/>
          </p:nvPr>
        </p:nvSpPr>
        <p:spPr>
          <a:xfrm>
            <a:off x="8001000" y="6356350"/>
            <a:ext cx="685800" cy="365125"/>
          </a:xfrm>
        </p:spPr>
        <p:txBody>
          <a:bodyPr/>
          <a:lstStyle/>
          <a:p>
            <a:fld id="{8DB08643-FBD8-4C96-9F4B-752C974F146A}" type="slidenum">
              <a:rPr lang="en-US" smtClean="0"/>
              <a:pPr/>
              <a:t>‹#›</a:t>
            </a:fld>
            <a:endParaRPr lang="en-US" dirty="0"/>
          </a:p>
        </p:txBody>
      </p:sp>
      <p:sp>
        <p:nvSpPr>
          <p:cNvPr id="8" name="Text Placeholder 16"/>
          <p:cNvSpPr>
            <a:spLocks noGrp="1"/>
          </p:cNvSpPr>
          <p:nvPr>
            <p:ph type="body" sz="quarter" idx="13" hasCustomPrompt="1"/>
          </p:nvPr>
        </p:nvSpPr>
        <p:spPr>
          <a:xfrm>
            <a:off x="457200" y="152400"/>
            <a:ext cx="6324600" cy="304800"/>
          </a:xfrm>
        </p:spPr>
        <p:txBody>
          <a:bodyPr>
            <a:noAutofit/>
          </a:bodyPr>
          <a:lstStyle>
            <a:lvl1pPr>
              <a:buNone/>
              <a:defRPr sz="2000"/>
            </a:lvl1pPr>
          </a:lstStyle>
          <a:p>
            <a:pPr lvl="0"/>
            <a:r>
              <a:rPr lang="en-US" dirty="0" smtClean="0"/>
              <a:t>Topic header</a:t>
            </a:r>
            <a:endParaRPr lang="en-US" dirty="0"/>
          </a:p>
        </p:txBody>
      </p:sp>
      <p:pic>
        <p:nvPicPr>
          <p:cNvPr id="9" name="Picture 4"/>
          <p:cNvPicPr>
            <a:picLocks noChangeAspect="1" noChangeArrowheads="1"/>
          </p:cNvPicPr>
          <p:nvPr userDrawn="1"/>
        </p:nvPicPr>
        <p:blipFill>
          <a:blip r:embed="rId2" cstate="print"/>
          <a:srcRect/>
          <a:stretch>
            <a:fillRect/>
          </a:stretch>
        </p:blipFill>
        <p:spPr bwMode="auto">
          <a:xfrm>
            <a:off x="7848600" y="0"/>
            <a:ext cx="1066800" cy="50673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ISOD-RG, OGF34, 13 March 2012, Oxford</a:t>
            </a:r>
            <a:endParaRPr lang="en-US" dirty="0"/>
          </a:p>
        </p:txBody>
      </p:sp>
      <p:sp>
        <p:nvSpPr>
          <p:cNvPr id="7" name="Slide Number Placeholder 6"/>
          <p:cNvSpPr>
            <a:spLocks noGrp="1"/>
          </p:cNvSpPr>
          <p:nvPr>
            <p:ph type="sldNum" sz="quarter" idx="12"/>
          </p:nvPr>
        </p:nvSpPr>
        <p:spPr/>
        <p:txBody>
          <a:bodyPr/>
          <a:lstStyle/>
          <a:p>
            <a:fld id="{8DB08643-FBD8-4C96-9F4B-752C974F146A}"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111018" y="6489340"/>
            <a:ext cx="2264737" cy="249960"/>
          </a:xfrm>
        </p:spPr>
        <p:txBody>
          <a:bodyPr/>
          <a:lstStyle/>
          <a:p>
            <a:endParaRPr lang="en-GB"/>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a:t>
            </a:fld>
            <a:endParaRPr lang="en-GB"/>
          </a:p>
        </p:txBody>
      </p:sp>
    </p:spTree>
    <p:extLst>
      <p:ext uri="{BB962C8B-B14F-4D97-AF65-F5344CB8AC3E}">
        <p14:creationId xmlns:p14="http://schemas.microsoft.com/office/powerpoint/2010/main" val="11972560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ISOD-RG, OGF34, 13 March 2012, Oxford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08643-FBD8-4C96-9F4B-752C974F1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pubs.opengroup.org/architecture/togaf9-doc/ar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sjaaklaan.nl/pivot/entry.php?id=14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csrc.nist.gov/publications/drafts/800-145/Draft-SP-800-145_cloud-definition.pdf" TargetMode="External"/><Relationship Id="rId4" Type="http://schemas.openxmlformats.org/officeDocument/2006/relationships/hyperlink" Target="http://csrc.nist.gov/publications/drafts/800-146/Draft-NIST-SP800-146.pdf" TargetMode="External"/><Relationship Id="rId5" Type="http://schemas.openxmlformats.org/officeDocument/2006/relationships/hyperlink" Target="http://csrc.nist.gov/publications/drafts/800-144/Draft-SP-800-144_cloud-computing.pdf" TargetMode="External"/><Relationship Id="rId6" Type="http://schemas.openxmlformats.org/officeDocument/2006/relationships/hyperlink" Target="http://collaborate.nist.gov/twiki-cloud-computing/pub/CloudComputing/StandardsRoadmap/NIST_CCSRWG_092_NIST_SP_500-291_Jul5.pdf" TargetMode="External"/><Relationship Id="rId7" Type="http://schemas.openxmlformats.org/officeDocument/2006/relationships/hyperlink" Target="http://csrc.nist.gov/publications/nistpubs/800-125/SP800-125-final.pdf" TargetMode="External"/><Relationship Id="rId1" Type="http://schemas.openxmlformats.org/officeDocument/2006/relationships/slideLayout" Target="../slideLayouts/slideLayout5.xml"/><Relationship Id="rId2" Type="http://schemas.openxmlformats.org/officeDocument/2006/relationships/hyperlink" Target="http://collaborate.nist.gov/twiki-cloud-computing/bin/view/CloudComputing/Web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csrc.nist.gov/publications/drafts/800-145/Draft-SP-800-145_cloud-definition.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Discussion Context</a:t>
            </a:r>
            <a:endParaRPr lang="en-GB"/>
          </a:p>
        </p:txBody>
      </p:sp>
      <p:sp>
        <p:nvSpPr>
          <p:cNvPr id="3" name="Content Placeholder 2"/>
          <p:cNvSpPr>
            <a:spLocks noGrp="1"/>
          </p:cNvSpPr>
          <p:nvPr>
            <p:ph idx="1"/>
          </p:nvPr>
        </p:nvSpPr>
        <p:spPr/>
        <p:txBody>
          <a:bodyPr/>
          <a:lstStyle/>
          <a:p>
            <a:r>
              <a:rPr lang="en-GB" dirty="0" smtClean="0"/>
              <a:t>NIST Cloud definition and extension to address network and </a:t>
            </a:r>
            <a:r>
              <a:rPr lang="en-GB" smtClean="0"/>
              <a:t>infrastructure issues</a:t>
            </a:r>
            <a:endParaRPr lang="en-GB" dirty="0" smtClean="0"/>
          </a:p>
          <a:p>
            <a:r>
              <a:rPr lang="en-GB" dirty="0" smtClean="0"/>
              <a:t>Discussion of the ISPD-RG Infrastructure definition</a:t>
            </a:r>
            <a:endParaRPr lang="en-GB" dirty="0"/>
          </a:p>
        </p:txBody>
      </p:sp>
      <p:sp>
        <p:nvSpPr>
          <p:cNvPr id="4" name="Text Placeholder 3"/>
          <p:cNvSpPr>
            <a:spLocks noGrp="1"/>
          </p:cNvSpPr>
          <p:nvPr>
            <p:ph type="body" sz="quarter" idx="13"/>
          </p:nvPr>
        </p:nvSpPr>
        <p:spPr/>
        <p:txBody>
          <a:bodyPr/>
          <a:lstStyle/>
          <a:p>
            <a:endParaRPr lang="en-GB"/>
          </a:p>
        </p:txBody>
      </p:sp>
      <p:sp>
        <p:nvSpPr>
          <p:cNvPr id="5" name="Footer Placeholder 4"/>
          <p:cNvSpPr>
            <a:spLocks noGrp="1"/>
          </p:cNvSpPr>
          <p:nvPr>
            <p:ph type="ftr" sz="quarter" idx="11"/>
          </p:nvPr>
        </p:nvSpPr>
        <p:spPr/>
        <p:txBody>
          <a:bodyPr/>
          <a:lstStyle/>
          <a:p>
            <a:r>
              <a:rPr lang="en-US" smtClean="0"/>
              <a:t>ISOD-RG, OGF34, 13 March 2012, Oxford</a:t>
            </a:r>
            <a:endParaRPr lang="en-US" dirty="0"/>
          </a:p>
        </p:txBody>
      </p:sp>
      <p:sp>
        <p:nvSpPr>
          <p:cNvPr id="6" name="Slide Number Placeholder 5"/>
          <p:cNvSpPr>
            <a:spLocks noGrp="1"/>
          </p:cNvSpPr>
          <p:nvPr>
            <p:ph type="sldNum" sz="quarter" idx="12"/>
          </p:nvPr>
        </p:nvSpPr>
        <p:spPr/>
        <p:txBody>
          <a:bodyPr/>
          <a:lstStyle/>
          <a:p>
            <a:fld id="{8DB08643-FBD8-4C96-9F4B-752C974F146A}" type="slidenum">
              <a:rPr lang="en-US" smtClean="0"/>
              <a:pPr/>
              <a:t>1</a:t>
            </a:fld>
            <a:endParaRPr lang="en-US" dirty="0"/>
          </a:p>
        </p:txBody>
      </p:sp>
    </p:spTree>
    <p:extLst>
      <p:ext uri="{BB962C8B-B14F-4D97-AF65-F5344CB8AC3E}">
        <p14:creationId xmlns:p14="http://schemas.microsoft.com/office/powerpoint/2010/main" val="23605514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Infrastructure definition by Wikipedia (2)</a:t>
            </a:r>
            <a:endParaRPr lang="en-GB" dirty="0"/>
          </a:p>
        </p:txBody>
      </p:sp>
      <p:sp>
        <p:nvSpPr>
          <p:cNvPr id="3" name="Content Placeholder 2"/>
          <p:cNvSpPr>
            <a:spLocks noGrp="1"/>
          </p:cNvSpPr>
          <p:nvPr>
            <p:ph idx="1"/>
          </p:nvPr>
        </p:nvSpPr>
        <p:spPr/>
        <p:txBody>
          <a:bodyPr>
            <a:noAutofit/>
          </a:bodyPr>
          <a:lstStyle/>
          <a:p>
            <a:r>
              <a:rPr lang="en-GB" sz="1800" dirty="0" smtClean="0"/>
              <a:t>“</a:t>
            </a:r>
            <a:r>
              <a:rPr lang="en-GB" sz="1800" dirty="0"/>
              <a:t>Hard” </a:t>
            </a:r>
            <a:r>
              <a:rPr lang="en-GB" sz="1800" dirty="0" err="1" smtClean="0"/>
              <a:t>vs</a:t>
            </a:r>
            <a:r>
              <a:rPr lang="en-GB" sz="1800" dirty="0" smtClean="0"/>
              <a:t> “Soft” infrastructure</a:t>
            </a:r>
          </a:p>
          <a:p>
            <a:pPr lvl="1"/>
            <a:r>
              <a:rPr lang="en-GB" sz="1600" dirty="0" smtClean="0"/>
              <a:t>“Hard” infrastructure: Transport, energy, water communication</a:t>
            </a:r>
          </a:p>
          <a:p>
            <a:pPr lvl="1"/>
            <a:r>
              <a:rPr lang="en-GB" sz="1600" dirty="0" smtClean="0"/>
              <a:t>“Soft” infrastructure: institutional, industrial, social </a:t>
            </a:r>
          </a:p>
          <a:p>
            <a:r>
              <a:rPr lang="en-GB" sz="1800" dirty="0"/>
              <a:t>The Internet, including the internet backbone, core routers and server farms, local internet service providers as well as the protocols and other basic software required for the system to function</a:t>
            </a:r>
            <a:r>
              <a:rPr lang="en-GB" sz="1800" dirty="0" smtClean="0"/>
              <a:t>.</a:t>
            </a:r>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10</a:t>
            </a:fld>
            <a:endParaRPr lang="en-GB"/>
          </a:p>
        </p:txBody>
      </p:sp>
    </p:spTree>
    <p:extLst>
      <p:ext uri="{BB962C8B-B14F-4D97-AF65-F5344CB8AC3E}">
        <p14:creationId xmlns:p14="http://schemas.microsoft.com/office/powerpoint/2010/main" val="33972816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Open Group Integrated Information Infrastructure Reference </a:t>
            </a:r>
            <a:r>
              <a:rPr lang="en-GB" sz="3600" dirty="0" smtClean="0"/>
              <a:t>Model (III-RM</a:t>
            </a:r>
            <a:r>
              <a:rPr lang="en-GB" sz="3600" dirty="0" smtClean="0"/>
              <a:t>)</a:t>
            </a:r>
            <a:br>
              <a:rPr lang="en-GB" sz="3600" dirty="0" smtClean="0"/>
            </a:br>
            <a:r>
              <a:rPr lang="en-GB" sz="2000" dirty="0">
                <a:hlinkClick r:id="rId3"/>
              </a:rPr>
              <a:t>http://pubs.opengroup.org/architecture/togaf9-doc/arch/</a:t>
            </a:r>
            <a:r>
              <a:rPr lang="en-GB" sz="2000" dirty="0"/>
              <a:t> </a:t>
            </a:r>
            <a:endParaRPr lang="en-GB" sz="2000" dirty="0"/>
          </a:p>
        </p:txBody>
      </p:sp>
      <p:sp>
        <p:nvSpPr>
          <p:cNvPr id="3" name="Content Placeholder 2"/>
          <p:cNvSpPr>
            <a:spLocks noGrp="1"/>
          </p:cNvSpPr>
          <p:nvPr>
            <p:ph idx="1"/>
          </p:nvPr>
        </p:nvSpPr>
        <p:spPr/>
        <p:txBody>
          <a:bodyPr>
            <a:normAutofit/>
          </a:bodyPr>
          <a:lstStyle/>
          <a:p>
            <a:r>
              <a:rPr lang="en-GB" sz="2400" dirty="0" smtClean="0"/>
              <a:t>Infrastructure support business processes</a:t>
            </a:r>
          </a:p>
          <a:p>
            <a:pPr lvl="1"/>
            <a:r>
              <a:rPr lang="en-GB" sz="2000" dirty="0"/>
              <a:t>Integrated information so that different and potentially conflicting pieces of information are not distributed throughout </a:t>
            </a:r>
            <a:r>
              <a:rPr lang="en-GB" sz="2000" dirty="0" smtClean="0"/>
              <a:t>different systems</a:t>
            </a:r>
            <a:endParaRPr lang="en-GB" sz="2000" dirty="0"/>
          </a:p>
          <a:p>
            <a:pPr lvl="1"/>
            <a:r>
              <a:rPr lang="en-GB" sz="2000" dirty="0"/>
              <a:t>Integrated access to that information so that staff can access all the information they need and have a right to, through </a:t>
            </a:r>
            <a:r>
              <a:rPr lang="en-GB" sz="2000" dirty="0" smtClean="0"/>
              <a:t>one convenient interface</a:t>
            </a:r>
          </a:p>
          <a:p>
            <a:r>
              <a:rPr lang="en-GB" sz="2400" dirty="0" smtClean="0"/>
              <a:t>The following components are involved</a:t>
            </a:r>
          </a:p>
          <a:p>
            <a:pPr lvl="1"/>
            <a:r>
              <a:rPr lang="en-GB" sz="2000" dirty="0" smtClean="0"/>
              <a:t>Applications and applications platform</a:t>
            </a:r>
            <a:endParaRPr lang="en-GB" sz="2000" dirty="0"/>
          </a:p>
          <a:p>
            <a:pPr lvl="1"/>
            <a:r>
              <a:rPr lang="en-GB" sz="2000" dirty="0" smtClean="0"/>
              <a:t>Operating System and Network services</a:t>
            </a:r>
          </a:p>
          <a:p>
            <a:pPr lvl="1"/>
            <a:r>
              <a:rPr lang="en-GB" sz="2000" dirty="0" smtClean="0"/>
              <a:t>Communication infrastructure</a:t>
            </a:r>
          </a:p>
          <a:p>
            <a:pPr lvl="1"/>
            <a:r>
              <a:rPr lang="en-GB" sz="2000" dirty="0" smtClean="0"/>
              <a:t>Infrastructure application including management tools</a:t>
            </a:r>
            <a:endParaRPr lang="en-GB" sz="2000"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11</a:t>
            </a:fld>
            <a:endParaRPr lang="en-GB"/>
          </a:p>
        </p:txBody>
      </p:sp>
    </p:spTree>
    <p:extLst>
      <p:ext uri="{BB962C8B-B14F-4D97-AF65-F5344CB8AC3E}">
        <p14:creationId xmlns:p14="http://schemas.microsoft.com/office/powerpoint/2010/main" val="34302388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Infrastructure definition by </a:t>
            </a:r>
            <a:r>
              <a:rPr lang="en-GB" sz="3600" dirty="0" err="1" smtClean="0"/>
              <a:t>Sjaak</a:t>
            </a:r>
            <a:r>
              <a:rPr lang="en-GB" sz="3600" dirty="0" smtClean="0"/>
              <a:t> </a:t>
            </a:r>
            <a:r>
              <a:rPr lang="en-GB" sz="3600" dirty="0" err="1" smtClean="0"/>
              <a:t>Laan</a:t>
            </a:r>
            <a:r>
              <a:rPr lang="en-GB" sz="3600" dirty="0" smtClean="0"/>
              <a:t/>
            </a:r>
            <a:br>
              <a:rPr lang="en-GB" sz="3600" dirty="0" smtClean="0"/>
            </a:br>
            <a:r>
              <a:rPr lang="en-GB" sz="2400" dirty="0">
                <a:hlinkClick r:id="rId3"/>
              </a:rPr>
              <a:t>http://www.sjaaklaan.nl/pivot/entry.php?id=142</a:t>
            </a:r>
            <a:endParaRPr lang="en-GB" sz="2400" dirty="0"/>
          </a:p>
        </p:txBody>
      </p:sp>
      <p:sp>
        <p:nvSpPr>
          <p:cNvPr id="3" name="Content Placeholder 2"/>
          <p:cNvSpPr>
            <a:spLocks noGrp="1"/>
          </p:cNvSpPr>
          <p:nvPr>
            <p:ph idx="1"/>
          </p:nvPr>
        </p:nvSpPr>
        <p:spPr/>
        <p:txBody>
          <a:bodyPr>
            <a:normAutofit fontScale="85000" lnSpcReduction="10000"/>
          </a:bodyPr>
          <a:lstStyle/>
          <a:p>
            <a:pPr marL="0" indent="0" algn="ctr">
              <a:buNone/>
            </a:pPr>
            <a:r>
              <a:rPr lang="en-GB" sz="2800" i="1" dirty="0">
                <a:solidFill>
                  <a:srgbClr val="C00000"/>
                </a:solidFill>
              </a:rPr>
              <a:t>IT infrastructure is the total set of foundation components and non functional attributes that enables applications to </a:t>
            </a:r>
            <a:r>
              <a:rPr lang="en-GB" sz="2800" i="1" dirty="0" smtClean="0">
                <a:solidFill>
                  <a:srgbClr val="C00000"/>
                </a:solidFill>
              </a:rPr>
              <a:t>function.</a:t>
            </a:r>
            <a:endParaRPr lang="en-GB" sz="2800" i="1" dirty="0">
              <a:solidFill>
                <a:srgbClr val="C00000"/>
              </a:solidFill>
            </a:endParaRPr>
          </a:p>
          <a:p>
            <a:endParaRPr lang="en-GB" dirty="0"/>
          </a:p>
          <a:p>
            <a:pPr marL="0" indent="0">
              <a:buNone/>
            </a:pPr>
            <a:r>
              <a:rPr lang="en-GB" sz="2400" dirty="0"/>
              <a:t>Typical IT infrastructure characteristics are</a:t>
            </a:r>
            <a:r>
              <a:rPr lang="en-GB" sz="2400" dirty="0" smtClean="0"/>
              <a:t>:</a:t>
            </a:r>
            <a:endParaRPr lang="en-GB" sz="2400" dirty="0"/>
          </a:p>
          <a:p>
            <a:r>
              <a:rPr lang="en-GB" sz="2400" dirty="0"/>
              <a:t>IT infrastructure is usually shared by a multiple applications</a:t>
            </a:r>
          </a:p>
          <a:p>
            <a:r>
              <a:rPr lang="en-GB" sz="2400" dirty="0"/>
              <a:t>IT infrastructure is more static and permanent than the applications running upon it</a:t>
            </a:r>
          </a:p>
          <a:p>
            <a:r>
              <a:rPr lang="en-GB" sz="2400" dirty="0"/>
              <a:t>The management of the infrastructure is disconnected from the system management of the applications running on top of it</a:t>
            </a:r>
          </a:p>
          <a:p>
            <a:r>
              <a:rPr lang="en-GB" sz="2400" dirty="0"/>
              <a:t>The departments owning infrastructure components is different from the department owning the applications running on it</a:t>
            </a:r>
          </a:p>
          <a:p>
            <a:r>
              <a:rPr lang="en-GB" sz="2400" dirty="0" smtClean="0"/>
              <a:t>Foundation components</a:t>
            </a:r>
          </a:p>
          <a:p>
            <a:pPr lvl="1"/>
            <a:r>
              <a:rPr lang="en-GB" sz="2100" dirty="0" smtClean="0"/>
              <a:t>Servers, </a:t>
            </a:r>
            <a:r>
              <a:rPr lang="en-GB" sz="2100" dirty="0" err="1" smtClean="0"/>
              <a:t>datacenters</a:t>
            </a:r>
            <a:r>
              <a:rPr lang="en-GB" sz="2100" dirty="0" smtClean="0"/>
              <a:t>, networking, virtualisation, OS, end user devices </a:t>
            </a:r>
            <a:r>
              <a:rPr lang="en-GB" dirty="0" smtClean="0"/>
              <a:t> </a:t>
            </a:r>
            <a:endParaRPr lang="en-GB" dirty="0"/>
          </a:p>
          <a:p>
            <a:endParaRPr lang="en-GB"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12</a:t>
            </a:fld>
            <a:endParaRPr lang="en-GB"/>
          </a:p>
        </p:txBody>
      </p:sp>
    </p:spTree>
    <p:extLst>
      <p:ext uri="{BB962C8B-B14F-4D97-AF65-F5344CB8AC3E}">
        <p14:creationId xmlns:p14="http://schemas.microsoft.com/office/powerpoint/2010/main" val="16312185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Infrastructure definition - Discussion</a:t>
            </a:r>
          </a:p>
        </p:txBody>
      </p:sp>
      <p:sp>
        <p:nvSpPr>
          <p:cNvPr id="3" name="Content Placeholder 2"/>
          <p:cNvSpPr>
            <a:spLocks noGrp="1"/>
          </p:cNvSpPr>
          <p:nvPr>
            <p:ph idx="1"/>
          </p:nvPr>
        </p:nvSpPr>
        <p:spPr/>
        <p:txBody>
          <a:bodyPr>
            <a:normAutofit fontScale="62500" lnSpcReduction="20000"/>
          </a:bodyPr>
          <a:lstStyle/>
          <a:p>
            <a:r>
              <a:rPr lang="en-GB" dirty="0"/>
              <a:t>Infrastructure definition in the context of Cloud based and general virtualised </a:t>
            </a:r>
            <a:r>
              <a:rPr lang="en-GB" dirty="0" smtClean="0"/>
              <a:t>services, </a:t>
            </a:r>
            <a:r>
              <a:rPr lang="en-GB" dirty="0"/>
              <a:t>in addition to standard IT infrastructure, should include such components as </a:t>
            </a:r>
            <a:endParaRPr lang="en-GB" dirty="0" smtClean="0"/>
          </a:p>
          <a:p>
            <a:pPr lvl="1"/>
            <a:r>
              <a:rPr lang="en-GB" dirty="0" smtClean="0"/>
              <a:t>Virtual </a:t>
            </a:r>
            <a:r>
              <a:rPr lang="en-GB" dirty="0"/>
              <a:t>Machines (VM</a:t>
            </a:r>
            <a:r>
              <a:rPr lang="en-GB" dirty="0" smtClean="0"/>
              <a:t>), Storage, Utilities, Network </a:t>
            </a:r>
          </a:p>
          <a:p>
            <a:pPr lvl="1"/>
            <a:r>
              <a:rPr lang="en-GB" dirty="0" smtClean="0"/>
              <a:t>Global </a:t>
            </a:r>
            <a:r>
              <a:rPr lang="en-GB" dirty="0"/>
              <a:t>distributed </a:t>
            </a:r>
            <a:r>
              <a:rPr lang="en-GB" dirty="0" err="1"/>
              <a:t>centers</a:t>
            </a:r>
            <a:r>
              <a:rPr lang="en-GB" dirty="0"/>
              <a:t> by Cloud </a:t>
            </a:r>
            <a:r>
              <a:rPr lang="en-GB" dirty="0" smtClean="0"/>
              <a:t>providers</a:t>
            </a:r>
            <a:endParaRPr lang="en-GB" dirty="0"/>
          </a:p>
          <a:p>
            <a:r>
              <a:rPr lang="en-GB" dirty="0" smtClean="0"/>
              <a:t>Cloud </a:t>
            </a:r>
            <a:r>
              <a:rPr lang="en-GB" dirty="0"/>
              <a:t>infrastructure </a:t>
            </a:r>
            <a:r>
              <a:rPr lang="en-GB" dirty="0" smtClean="0"/>
              <a:t>may </a:t>
            </a:r>
            <a:r>
              <a:rPr lang="en-GB" dirty="0"/>
              <a:t>be multi-layer, including </a:t>
            </a:r>
            <a:endParaRPr lang="en-GB" dirty="0" smtClean="0"/>
          </a:p>
          <a:p>
            <a:pPr lvl="1"/>
            <a:r>
              <a:rPr lang="en-GB" dirty="0" smtClean="0"/>
              <a:t>Internal </a:t>
            </a:r>
            <a:r>
              <a:rPr lang="en-GB" dirty="0"/>
              <a:t>Cloud provider </a:t>
            </a:r>
            <a:r>
              <a:rPr lang="en-GB" dirty="0" smtClean="0"/>
              <a:t>infrastructure </a:t>
            </a:r>
            <a:r>
              <a:rPr lang="en-GB" dirty="0"/>
              <a:t>which is provided as a services, and </a:t>
            </a:r>
          </a:p>
          <a:p>
            <a:pPr lvl="1"/>
            <a:r>
              <a:rPr lang="en-GB" dirty="0" smtClean="0"/>
              <a:t>External </a:t>
            </a:r>
            <a:r>
              <a:rPr lang="en-GB" dirty="0"/>
              <a:t>or inter-Cloud infrastructure that can be provided by either </a:t>
            </a:r>
            <a:r>
              <a:rPr lang="en-GB" dirty="0" smtClean="0"/>
              <a:t>Cloud operator/integrator </a:t>
            </a:r>
            <a:r>
              <a:rPr lang="en-GB" dirty="0"/>
              <a:t>or network services </a:t>
            </a:r>
            <a:r>
              <a:rPr lang="en-GB" dirty="0" smtClean="0"/>
              <a:t>provider</a:t>
            </a:r>
            <a:endParaRPr lang="en-GB" dirty="0"/>
          </a:p>
          <a:p>
            <a:r>
              <a:rPr lang="en-US" dirty="0" smtClean="0"/>
              <a:t>The </a:t>
            </a:r>
            <a:r>
              <a:rPr lang="en-US" dirty="0"/>
              <a:t>provisioned infrastructure services should be characterized and include the following </a:t>
            </a:r>
            <a:r>
              <a:rPr lang="en-US" dirty="0" smtClean="0"/>
              <a:t>features</a:t>
            </a:r>
            <a:endParaRPr lang="en-GB" dirty="0"/>
          </a:p>
          <a:p>
            <a:pPr lvl="1"/>
            <a:r>
              <a:rPr lang="en-US" dirty="0"/>
              <a:t>Topology definition for infrastructure services including computing and storage resources and interconnecting them network infrastructure </a:t>
            </a:r>
            <a:endParaRPr lang="en-GB" dirty="0"/>
          </a:p>
          <a:p>
            <a:pPr lvl="2"/>
            <a:r>
              <a:rPr lang="en-US" dirty="0" smtClean="0"/>
              <a:t>Using well-defined </a:t>
            </a:r>
            <a:r>
              <a:rPr lang="en-US" dirty="0"/>
              <a:t>infrastructure/topology description format</a:t>
            </a:r>
            <a:endParaRPr lang="en-GB" dirty="0"/>
          </a:p>
          <a:p>
            <a:pPr lvl="2"/>
            <a:r>
              <a:rPr lang="en-US" dirty="0"/>
              <a:t>Related topology </a:t>
            </a:r>
            <a:r>
              <a:rPr lang="en-US" dirty="0" smtClean="0"/>
              <a:t>transformation </a:t>
            </a:r>
            <a:r>
              <a:rPr lang="en-US" dirty="0"/>
              <a:t>operations </a:t>
            </a:r>
            <a:r>
              <a:rPr lang="en-US" dirty="0" smtClean="0"/>
              <a:t>for </a:t>
            </a:r>
            <a:r>
              <a:rPr lang="en-US" dirty="0" smtClean="0"/>
              <a:t>optimization </a:t>
            </a:r>
            <a:r>
              <a:rPr lang="en-US" dirty="0" smtClean="0"/>
              <a:t>(homomorphic</a:t>
            </a:r>
            <a:r>
              <a:rPr lang="en-US" dirty="0"/>
              <a:t>, isomorphic, </a:t>
            </a:r>
            <a:r>
              <a:rPr lang="en-US" dirty="0" err="1"/>
              <a:t>QoS</a:t>
            </a:r>
            <a:r>
              <a:rPr lang="en-US" dirty="0"/>
              <a:t>, energy aware etc</a:t>
            </a:r>
            <a:r>
              <a:rPr lang="en-US" dirty="0" smtClean="0"/>
              <a:t>.)</a:t>
            </a:r>
          </a:p>
          <a:p>
            <a:pPr lvl="1"/>
            <a:r>
              <a:rPr lang="en-US" dirty="0" smtClean="0"/>
              <a:t>Allow control from user application or upper layers (e.g. </a:t>
            </a:r>
            <a:r>
              <a:rPr lang="en-US" dirty="0" err="1" smtClean="0"/>
              <a:t>PaaS</a:t>
            </a:r>
            <a:r>
              <a:rPr lang="en-US" dirty="0" smtClean="0"/>
              <a:t>, </a:t>
            </a:r>
            <a:r>
              <a:rPr lang="en-US" dirty="0" err="1" smtClean="0"/>
              <a:t>SaaS</a:t>
            </a:r>
            <a:r>
              <a:rPr lang="en-US" dirty="0" smtClean="0"/>
              <a:t>)</a:t>
            </a:r>
            <a:endParaRPr lang="en-GB" dirty="0"/>
          </a:p>
          <a:p>
            <a:endParaRPr lang="en-GB" dirty="0"/>
          </a:p>
        </p:txBody>
      </p:sp>
      <p:sp>
        <p:nvSpPr>
          <p:cNvPr id="4" name="Footer Placeholder 3"/>
          <p:cNvSpPr>
            <a:spLocks noGrp="1"/>
          </p:cNvSpPr>
          <p:nvPr>
            <p:ph type="ftr" sz="quarter" idx="11"/>
          </p:nvPr>
        </p:nvSpPr>
        <p:spPr/>
        <p:txBody>
          <a:bodyPr/>
          <a:lstStyle/>
          <a:p>
            <a:r>
              <a:rPr lang="en-GB" smtClean="0"/>
              <a:t>ISOD-RG, OGF34, 13 March 2012, Oxford</a:t>
            </a:r>
            <a:endParaRPr lang="en-GB"/>
          </a:p>
        </p:txBody>
      </p:sp>
      <p:sp>
        <p:nvSpPr>
          <p:cNvPr id="5" name="Slide Number Placeholder 4"/>
          <p:cNvSpPr>
            <a:spLocks noGrp="1"/>
          </p:cNvSpPr>
          <p:nvPr>
            <p:ph type="sldNum" sz="quarter" idx="12"/>
          </p:nvPr>
        </p:nvSpPr>
        <p:spPr/>
        <p:txBody>
          <a:bodyPr/>
          <a:lstStyle/>
          <a:p>
            <a:fld id="{5444D61A-D5EF-4AD7-8CFF-82B00AE13C42}" type="slidenum">
              <a:rPr lang="en-GB" smtClean="0"/>
              <a:pPr/>
              <a:t>13</a:t>
            </a:fld>
            <a:endParaRPr lang="en-GB"/>
          </a:p>
        </p:txBody>
      </p:sp>
    </p:spTree>
    <p:extLst>
      <p:ext uri="{BB962C8B-B14F-4D97-AF65-F5344CB8AC3E}">
        <p14:creationId xmlns:p14="http://schemas.microsoft.com/office/powerpoint/2010/main" val="4845615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Infrastructure definition - Discussion</a:t>
            </a:r>
            <a:endParaRPr lang="en-GB" dirty="0"/>
          </a:p>
        </p:txBody>
      </p:sp>
      <p:sp>
        <p:nvSpPr>
          <p:cNvPr id="3" name="Content Placeholder 2"/>
          <p:cNvSpPr>
            <a:spLocks noGrp="1"/>
          </p:cNvSpPr>
          <p:nvPr>
            <p:ph idx="1"/>
          </p:nvPr>
        </p:nvSpPr>
        <p:spPr/>
        <p:txBody>
          <a:bodyPr/>
          <a:lstStyle/>
          <a:p>
            <a:endParaRPr lang="en-GB" dirty="0" smtClean="0"/>
          </a:p>
          <a:p>
            <a:r>
              <a:rPr lang="en-GB" dirty="0" smtClean="0"/>
              <a:t>Contribution is requested from the meeting</a:t>
            </a:r>
            <a:endParaRPr lang="en-GB"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14</a:t>
            </a:fld>
            <a:endParaRPr lang="en-GB"/>
          </a:p>
        </p:txBody>
      </p:sp>
    </p:spTree>
    <p:extLst>
      <p:ext uri="{BB962C8B-B14F-4D97-AF65-F5344CB8AC3E}">
        <p14:creationId xmlns:p14="http://schemas.microsoft.com/office/powerpoint/2010/main" val="25014350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NIST Activity on Cloud Computing</a:t>
            </a:r>
            <a:endParaRPr lang="en-GB" dirty="0"/>
          </a:p>
        </p:txBody>
      </p:sp>
      <p:sp>
        <p:nvSpPr>
          <p:cNvPr id="3" name="Content Placeholder 2"/>
          <p:cNvSpPr>
            <a:spLocks noGrp="1"/>
          </p:cNvSpPr>
          <p:nvPr>
            <p:ph idx="1"/>
          </p:nvPr>
        </p:nvSpPr>
        <p:spPr/>
        <p:txBody>
          <a:bodyPr>
            <a:normAutofit fontScale="55000" lnSpcReduction="20000"/>
          </a:bodyPr>
          <a:lstStyle/>
          <a:p>
            <a:pPr>
              <a:spcBef>
                <a:spcPts val="600"/>
              </a:spcBef>
            </a:pPr>
            <a:r>
              <a:rPr lang="en-US" dirty="0"/>
              <a:t>NIST – Collaboration on Cloud Computing Reference Architecture development</a:t>
            </a:r>
          </a:p>
          <a:p>
            <a:pPr lvl="1">
              <a:spcBef>
                <a:spcPts val="600"/>
              </a:spcBef>
            </a:pPr>
            <a:r>
              <a:rPr lang="en-GB" dirty="0">
                <a:hlinkClick r:id="rId2"/>
              </a:rPr>
              <a:t>http://collaborate.nist.gov/twiki-cloud-computing/bin/view/CloudComputing/WebHome</a:t>
            </a:r>
            <a:endParaRPr lang="en-GB" dirty="0"/>
          </a:p>
          <a:p>
            <a:r>
              <a:rPr lang="en-GB" dirty="0" smtClean="0"/>
              <a:t>Draft SP </a:t>
            </a:r>
            <a:r>
              <a:rPr lang="en-GB" dirty="0"/>
              <a:t>800-145 </a:t>
            </a:r>
            <a:r>
              <a:rPr lang="en-GB" dirty="0" smtClean="0"/>
              <a:t>The </a:t>
            </a:r>
            <a:r>
              <a:rPr lang="en-GB" dirty="0"/>
              <a:t>NIST Definition of Cloud Computing (</a:t>
            </a:r>
            <a:r>
              <a:rPr lang="en-GB" dirty="0" smtClean="0"/>
              <a:t>Draft)</a:t>
            </a:r>
          </a:p>
          <a:p>
            <a:pPr lvl="1"/>
            <a:r>
              <a:rPr lang="en-GB" dirty="0" smtClean="0">
                <a:hlinkClick r:id="rId3"/>
              </a:rPr>
              <a:t>http</a:t>
            </a:r>
            <a:r>
              <a:rPr lang="en-GB" dirty="0">
                <a:hlinkClick r:id="rId3"/>
              </a:rPr>
              <a:t>://</a:t>
            </a:r>
            <a:r>
              <a:rPr lang="en-GB" dirty="0" smtClean="0">
                <a:hlinkClick r:id="rId3"/>
              </a:rPr>
              <a:t>csrc.nist.gov/publications/drafts/800-145/Draft-SP-800-145_cloud-definition.pdf</a:t>
            </a:r>
            <a:r>
              <a:rPr lang="en-GB" dirty="0" smtClean="0"/>
              <a:t> </a:t>
            </a:r>
            <a:endParaRPr lang="en-GB" dirty="0"/>
          </a:p>
          <a:p>
            <a:r>
              <a:rPr lang="en-GB" dirty="0"/>
              <a:t>DRAFT Cloud Computing Synopsis and </a:t>
            </a:r>
            <a:r>
              <a:rPr lang="en-GB" dirty="0" smtClean="0"/>
              <a:t>Recommendations</a:t>
            </a:r>
          </a:p>
          <a:p>
            <a:pPr lvl="1"/>
            <a:r>
              <a:rPr lang="en-GB" dirty="0" smtClean="0">
                <a:hlinkClick r:id="rId4"/>
              </a:rPr>
              <a:t>http</a:t>
            </a:r>
            <a:r>
              <a:rPr lang="en-GB" dirty="0">
                <a:hlinkClick r:id="rId4"/>
              </a:rPr>
              <a:t>://</a:t>
            </a:r>
            <a:r>
              <a:rPr lang="en-GB" dirty="0" smtClean="0">
                <a:hlinkClick r:id="rId4"/>
              </a:rPr>
              <a:t>csrc.nist.gov/publications/drafts/800-146/Draft-NIST-SP800-146.pdf</a:t>
            </a:r>
            <a:r>
              <a:rPr lang="en-GB" dirty="0" smtClean="0"/>
              <a:t> </a:t>
            </a:r>
            <a:endParaRPr lang="en-GB" dirty="0"/>
          </a:p>
          <a:p>
            <a:r>
              <a:rPr lang="en-GB" dirty="0"/>
              <a:t>Draft SP 800-144 Guidelines on Security and Privacy in Public Cloud </a:t>
            </a:r>
            <a:r>
              <a:rPr lang="en-GB" dirty="0" smtClean="0"/>
              <a:t>Computing</a:t>
            </a:r>
          </a:p>
          <a:p>
            <a:pPr lvl="1"/>
            <a:r>
              <a:rPr lang="en-GB" dirty="0" smtClean="0">
                <a:hlinkClick r:id="rId5"/>
              </a:rPr>
              <a:t>http</a:t>
            </a:r>
            <a:r>
              <a:rPr lang="en-GB" dirty="0">
                <a:hlinkClick r:id="rId5"/>
              </a:rPr>
              <a:t>://</a:t>
            </a:r>
            <a:r>
              <a:rPr lang="en-GB" dirty="0" smtClean="0">
                <a:hlinkClick r:id="rId5"/>
              </a:rPr>
              <a:t>csrc.nist.gov/publications/drafts/800-144/Draft-SP-800-144_cloud-computing.pdf</a:t>
            </a:r>
            <a:r>
              <a:rPr lang="en-GB" dirty="0" smtClean="0"/>
              <a:t> </a:t>
            </a:r>
          </a:p>
          <a:p>
            <a:r>
              <a:rPr lang="en-GB" dirty="0"/>
              <a:t>NIST Cloud Standards Roadmap </a:t>
            </a:r>
            <a:r>
              <a:rPr lang="en-GB" dirty="0" smtClean="0"/>
              <a:t>group</a:t>
            </a:r>
          </a:p>
          <a:p>
            <a:pPr lvl="1"/>
            <a:r>
              <a:rPr lang="en-GB" dirty="0" smtClean="0">
                <a:hlinkClick r:id="rId6"/>
              </a:rPr>
              <a:t>http</a:t>
            </a:r>
            <a:r>
              <a:rPr lang="en-GB" dirty="0">
                <a:hlinkClick r:id="rId6"/>
              </a:rPr>
              <a:t>://</a:t>
            </a:r>
            <a:r>
              <a:rPr lang="en-GB" dirty="0" smtClean="0">
                <a:hlinkClick r:id="rId6"/>
              </a:rPr>
              <a:t>collaborate.nist.gov/twiki-cloud-computing/pub/CloudComputing/StandardsRoadmap/NIST_CCSRWG_092_NIST_SP_500-291_Jul5.pdf</a:t>
            </a:r>
            <a:r>
              <a:rPr lang="en-GB" dirty="0" smtClean="0"/>
              <a:t>  </a:t>
            </a:r>
            <a:endParaRPr lang="en-GB" dirty="0"/>
          </a:p>
          <a:p>
            <a:r>
              <a:rPr lang="en-GB" dirty="0" smtClean="0"/>
              <a:t>SP </a:t>
            </a:r>
            <a:r>
              <a:rPr lang="en-GB" dirty="0"/>
              <a:t>800-125 Guide to Security for Full Virtualisation </a:t>
            </a:r>
            <a:r>
              <a:rPr lang="en-GB" dirty="0" smtClean="0"/>
              <a:t>Technologies</a:t>
            </a:r>
          </a:p>
          <a:p>
            <a:pPr lvl="1"/>
            <a:r>
              <a:rPr lang="en-GB" dirty="0" smtClean="0">
                <a:hlinkClick r:id="rId7"/>
              </a:rPr>
              <a:t>http</a:t>
            </a:r>
            <a:r>
              <a:rPr lang="en-GB" dirty="0">
                <a:hlinkClick r:id="rId7"/>
              </a:rPr>
              <a:t>://</a:t>
            </a:r>
            <a:r>
              <a:rPr lang="en-GB" dirty="0" smtClean="0">
                <a:hlinkClick r:id="rId7"/>
              </a:rPr>
              <a:t>csrc.nist.gov/publications/nistpubs/800-125/SP800-125-final.pdf</a:t>
            </a:r>
            <a:r>
              <a:rPr lang="en-GB" dirty="0" smtClean="0"/>
              <a:t> </a:t>
            </a:r>
            <a:endParaRPr lang="en-GB"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2</a:t>
            </a:fld>
            <a:endParaRPr lang="en-GB"/>
          </a:p>
        </p:txBody>
      </p:sp>
    </p:spTree>
    <p:extLst>
      <p:ext uri="{BB962C8B-B14F-4D97-AF65-F5344CB8AC3E}">
        <p14:creationId xmlns:p14="http://schemas.microsoft.com/office/powerpoint/2010/main" val="22973362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NIST Cloud definition – Draft SP 800-145 </a:t>
            </a:r>
            <a:r>
              <a:rPr lang="en-GB" sz="3200" dirty="0" smtClean="0"/>
              <a:t>(1)</a:t>
            </a:r>
            <a:endParaRPr lang="en-GB" sz="3200" dirty="0"/>
          </a:p>
        </p:txBody>
      </p:sp>
      <p:sp>
        <p:nvSpPr>
          <p:cNvPr id="3" name="Content Placeholder 2"/>
          <p:cNvSpPr>
            <a:spLocks noGrp="1"/>
          </p:cNvSpPr>
          <p:nvPr>
            <p:ph idx="1"/>
          </p:nvPr>
        </p:nvSpPr>
        <p:spPr/>
        <p:txBody>
          <a:bodyPr>
            <a:normAutofit fontScale="92500" lnSpcReduction="10000"/>
          </a:bodyPr>
          <a:lstStyle/>
          <a:p>
            <a:r>
              <a:rPr lang="en-GB" sz="2000" dirty="0" smtClean="0"/>
              <a:t>NIST Definition of Cloud – missing network provisioning, just “limited control over network”</a:t>
            </a:r>
          </a:p>
          <a:p>
            <a:pPr marL="0" indent="0">
              <a:buNone/>
            </a:pPr>
            <a:endParaRPr lang="en-GB" sz="1600" dirty="0" smtClean="0"/>
          </a:p>
          <a:p>
            <a:pPr marL="0" indent="0">
              <a:buNone/>
            </a:pPr>
            <a:r>
              <a:rPr lang="en-GB" sz="1600" b="1" dirty="0" smtClean="0"/>
              <a:t>Cloud </a:t>
            </a:r>
            <a:r>
              <a:rPr lang="en-GB" sz="1600" b="1" dirty="0"/>
              <a:t>computing</a:t>
            </a:r>
            <a:r>
              <a:rPr lang="en-GB" sz="1600" dirty="0"/>
              <a:t> is a model for enabling ubiquitous, convenient, on-demand network </a:t>
            </a:r>
            <a:r>
              <a:rPr lang="en-GB" sz="1600" dirty="0" smtClean="0"/>
              <a:t>access</a:t>
            </a:r>
            <a:endParaRPr lang="en-GB" sz="1600" dirty="0"/>
          </a:p>
          <a:p>
            <a:pPr marL="0" indent="0">
              <a:buNone/>
            </a:pPr>
            <a:r>
              <a:rPr lang="en-GB" sz="1600" dirty="0"/>
              <a:t>to </a:t>
            </a:r>
            <a:r>
              <a:rPr lang="en-GB" sz="1600" dirty="0" smtClean="0"/>
              <a:t>a </a:t>
            </a:r>
            <a:r>
              <a:rPr lang="en-GB" sz="1600" dirty="0"/>
              <a:t>shared pool of configurable computing resources (e.g., </a:t>
            </a:r>
            <a:r>
              <a:rPr lang="en-GB" sz="1600" b="1" i="1" dirty="0">
                <a:solidFill>
                  <a:srgbClr val="C00000"/>
                </a:solidFill>
              </a:rPr>
              <a:t>networks</a:t>
            </a:r>
            <a:r>
              <a:rPr lang="en-GB" sz="1600" dirty="0"/>
              <a:t>, servers, storage,</a:t>
            </a:r>
          </a:p>
          <a:p>
            <a:pPr marL="0" indent="0">
              <a:buNone/>
            </a:pPr>
            <a:r>
              <a:rPr lang="en-GB" sz="1600" dirty="0"/>
              <a:t>applications, and services) that can be rapidly provisioned and released with minimal</a:t>
            </a:r>
          </a:p>
          <a:p>
            <a:pPr marL="0" indent="0">
              <a:buNone/>
            </a:pPr>
            <a:r>
              <a:rPr lang="en-GB" sz="1600" dirty="0"/>
              <a:t>management effort or service provider interaction. This cloud model promotes availability and</a:t>
            </a:r>
          </a:p>
          <a:p>
            <a:pPr marL="0" indent="0">
              <a:buNone/>
            </a:pPr>
            <a:r>
              <a:rPr lang="en-GB" sz="1600" dirty="0"/>
              <a:t>is composed of five essential characteristics, three service models, and four deployment</a:t>
            </a:r>
          </a:p>
          <a:p>
            <a:pPr marL="0" indent="0">
              <a:buNone/>
            </a:pPr>
            <a:r>
              <a:rPr lang="en-GB" sz="1600" dirty="0"/>
              <a:t>models</a:t>
            </a:r>
            <a:r>
              <a:rPr lang="en-GB" sz="1600" dirty="0" smtClean="0"/>
              <a:t>.</a:t>
            </a:r>
          </a:p>
          <a:p>
            <a:pPr marL="0" indent="0">
              <a:buNone/>
            </a:pPr>
            <a:endParaRPr lang="en-GB" sz="1600" dirty="0"/>
          </a:p>
          <a:p>
            <a:pPr marL="0" indent="0">
              <a:buNone/>
            </a:pPr>
            <a:r>
              <a:rPr lang="en-GB" sz="1800" b="1" dirty="0">
                <a:solidFill>
                  <a:srgbClr val="FF0000"/>
                </a:solidFill>
              </a:rPr>
              <a:t>Cloud Infrastructure as a Service (IaaS). </a:t>
            </a:r>
            <a:r>
              <a:rPr lang="en-GB" sz="1600" dirty="0"/>
              <a:t>The capability provided to the consumer is to</a:t>
            </a:r>
          </a:p>
          <a:p>
            <a:pPr marL="0" indent="0">
              <a:buNone/>
            </a:pPr>
            <a:r>
              <a:rPr lang="en-GB" sz="1600" dirty="0"/>
              <a:t>provision processing, storage, </a:t>
            </a:r>
            <a:r>
              <a:rPr lang="en-GB" sz="1600" b="1" i="1" dirty="0">
                <a:solidFill>
                  <a:srgbClr val="C00000"/>
                </a:solidFill>
              </a:rPr>
              <a:t>networks</a:t>
            </a:r>
            <a:r>
              <a:rPr lang="en-GB" sz="1600" dirty="0"/>
              <a:t>, and other fundamental computing resources</a:t>
            </a:r>
          </a:p>
          <a:p>
            <a:pPr marL="0" indent="0">
              <a:buNone/>
            </a:pPr>
            <a:r>
              <a:rPr lang="en-GB" sz="1600" dirty="0"/>
              <a:t>where the consumer is able to deploy and run arbitrary software, which can include</a:t>
            </a:r>
          </a:p>
          <a:p>
            <a:pPr marL="0" indent="0">
              <a:buNone/>
            </a:pPr>
            <a:r>
              <a:rPr lang="en-GB" sz="1600" dirty="0"/>
              <a:t>operating systems and applications. The consumer does not manage or control the</a:t>
            </a:r>
          </a:p>
          <a:p>
            <a:pPr marL="0" indent="0">
              <a:buNone/>
            </a:pPr>
            <a:r>
              <a:rPr lang="en-GB" sz="1600" dirty="0"/>
              <a:t>underlying cloud infrastructure but has control over operating systems, storage,</a:t>
            </a:r>
          </a:p>
          <a:p>
            <a:pPr marL="0" indent="0">
              <a:buNone/>
            </a:pPr>
            <a:r>
              <a:rPr lang="en-GB" sz="1600" dirty="0"/>
              <a:t>deployed applications, and </a:t>
            </a:r>
            <a:r>
              <a:rPr lang="en-GB" sz="1600" b="1" i="1" dirty="0">
                <a:solidFill>
                  <a:srgbClr val="C00000"/>
                </a:solidFill>
              </a:rPr>
              <a:t>possibly limited control of select networking components</a:t>
            </a:r>
          </a:p>
          <a:p>
            <a:pPr marL="0" indent="0">
              <a:buNone/>
            </a:pPr>
            <a:r>
              <a:rPr lang="en-GB" sz="1600" b="1" i="1" dirty="0">
                <a:solidFill>
                  <a:srgbClr val="C00000"/>
                </a:solidFill>
              </a:rPr>
              <a:t>(e.g., host firewalls)</a:t>
            </a:r>
            <a:r>
              <a:rPr lang="en-GB" sz="1600" dirty="0"/>
              <a:t>.</a:t>
            </a:r>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3</a:t>
            </a:fld>
            <a:endParaRPr lang="en-GB"/>
          </a:p>
        </p:txBody>
      </p:sp>
    </p:spTree>
    <p:extLst>
      <p:ext uri="{BB962C8B-B14F-4D97-AF65-F5344CB8AC3E}">
        <p14:creationId xmlns:p14="http://schemas.microsoft.com/office/powerpoint/2010/main" val="15246737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NIST Cloud definition – Draft SP 800-145 (2)</a:t>
            </a:r>
            <a:endParaRPr lang="en-GB" sz="3200" dirty="0"/>
          </a:p>
        </p:txBody>
      </p:sp>
      <p:sp>
        <p:nvSpPr>
          <p:cNvPr id="3" name="Content Placeholder 2"/>
          <p:cNvSpPr>
            <a:spLocks noGrp="1"/>
          </p:cNvSpPr>
          <p:nvPr>
            <p:ph idx="1"/>
          </p:nvPr>
        </p:nvSpPr>
        <p:spPr/>
        <p:txBody>
          <a:bodyPr>
            <a:normAutofit fontScale="77500" lnSpcReduction="20000"/>
          </a:bodyPr>
          <a:lstStyle/>
          <a:p>
            <a:pPr marL="0" indent="0">
              <a:buNone/>
            </a:pPr>
            <a:r>
              <a:rPr lang="en-GB" sz="2200" dirty="0"/>
              <a:t>Draft SP 800-145 The NIST Definition of Cloud Computing (</a:t>
            </a:r>
            <a:r>
              <a:rPr lang="en-GB" sz="2200" dirty="0" smtClean="0"/>
              <a:t>Draft)</a:t>
            </a:r>
            <a:br>
              <a:rPr lang="en-GB" sz="2200" dirty="0" smtClean="0"/>
            </a:br>
            <a:r>
              <a:rPr lang="en-GB" sz="1900" dirty="0" smtClean="0">
                <a:hlinkClick r:id="rId2"/>
              </a:rPr>
              <a:t>http</a:t>
            </a:r>
            <a:r>
              <a:rPr lang="en-GB" sz="1900" dirty="0">
                <a:hlinkClick r:id="rId2"/>
              </a:rPr>
              <a:t>://csrc.nist.gov/publications/drafts/800-145/Draft-SP-800-145_cloud-definition.pdf</a:t>
            </a:r>
            <a:r>
              <a:rPr lang="en-GB" sz="1900" dirty="0"/>
              <a:t> </a:t>
            </a:r>
            <a:endParaRPr lang="en-GB" sz="2200" dirty="0" smtClean="0"/>
          </a:p>
          <a:p>
            <a:r>
              <a:rPr lang="en-GB" sz="2400" dirty="0" smtClean="0"/>
              <a:t>Five essential clouds characteristics </a:t>
            </a:r>
          </a:p>
          <a:p>
            <a:pPr lvl="1"/>
            <a:r>
              <a:rPr lang="en-GB" sz="2000" dirty="0"/>
              <a:t>On-demand self-service</a:t>
            </a:r>
          </a:p>
          <a:p>
            <a:pPr lvl="1"/>
            <a:r>
              <a:rPr lang="en-GB" sz="2000" dirty="0"/>
              <a:t>Broad network access</a:t>
            </a:r>
          </a:p>
          <a:p>
            <a:pPr lvl="1"/>
            <a:r>
              <a:rPr lang="en-GB" sz="2000" dirty="0"/>
              <a:t>Resource pooling</a:t>
            </a:r>
          </a:p>
          <a:p>
            <a:pPr lvl="1"/>
            <a:r>
              <a:rPr lang="en-GB" sz="2000" dirty="0"/>
              <a:t>Rapid elasticity</a:t>
            </a:r>
          </a:p>
          <a:p>
            <a:pPr lvl="1"/>
            <a:r>
              <a:rPr lang="en-GB" sz="2000" dirty="0"/>
              <a:t>Measured </a:t>
            </a:r>
            <a:r>
              <a:rPr lang="en-GB" sz="2000" dirty="0" smtClean="0"/>
              <a:t>Service</a:t>
            </a:r>
          </a:p>
          <a:p>
            <a:r>
              <a:rPr lang="en-GB" sz="2400" dirty="0" smtClean="0"/>
              <a:t>3 service/provisioning models</a:t>
            </a:r>
          </a:p>
          <a:p>
            <a:pPr lvl="1"/>
            <a:r>
              <a:rPr lang="en-GB" sz="2000" dirty="0" smtClean="0"/>
              <a:t>Software as a Service (</a:t>
            </a:r>
            <a:r>
              <a:rPr lang="en-GB" sz="2000" dirty="0" err="1" smtClean="0"/>
              <a:t>SaaS</a:t>
            </a:r>
            <a:r>
              <a:rPr lang="en-GB" sz="2000" dirty="0" smtClean="0"/>
              <a:t>)</a:t>
            </a:r>
          </a:p>
          <a:p>
            <a:pPr lvl="1"/>
            <a:r>
              <a:rPr lang="en-GB" sz="2000" i="1" dirty="0" smtClean="0"/>
              <a:t>Platform as a Service (</a:t>
            </a:r>
            <a:r>
              <a:rPr lang="en-GB" sz="2000" i="1" dirty="0" err="1" smtClean="0"/>
              <a:t>PaaS</a:t>
            </a:r>
            <a:r>
              <a:rPr lang="en-GB" sz="2000" i="1" dirty="0" smtClean="0"/>
              <a:t>)</a:t>
            </a:r>
          </a:p>
          <a:p>
            <a:pPr lvl="1"/>
            <a:r>
              <a:rPr lang="en-GB" sz="2000" dirty="0" smtClean="0"/>
              <a:t>Infrastructure as a Service (IaaS)</a:t>
            </a:r>
            <a:endParaRPr lang="en-GB" dirty="0" smtClean="0"/>
          </a:p>
          <a:p>
            <a:r>
              <a:rPr lang="en-GB" sz="2400" dirty="0" smtClean="0"/>
              <a:t>4 deployment models</a:t>
            </a:r>
            <a:endParaRPr lang="en-GB" sz="2400" dirty="0"/>
          </a:p>
          <a:p>
            <a:pPr lvl="1"/>
            <a:r>
              <a:rPr lang="en-GB" sz="2000" dirty="0"/>
              <a:t>Public cloud</a:t>
            </a:r>
          </a:p>
          <a:p>
            <a:pPr lvl="1"/>
            <a:r>
              <a:rPr lang="en-GB" sz="2000" dirty="0"/>
              <a:t>Private cloud</a:t>
            </a:r>
          </a:p>
          <a:p>
            <a:pPr lvl="1"/>
            <a:r>
              <a:rPr lang="en-GB" sz="2000" dirty="0"/>
              <a:t>Community cloud</a:t>
            </a:r>
          </a:p>
          <a:p>
            <a:pPr lvl="1"/>
            <a:r>
              <a:rPr lang="en-GB" sz="2000" dirty="0"/>
              <a:t>Hybrid cloud</a:t>
            </a:r>
            <a:endParaRPr lang="en-GB"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4</a:t>
            </a:fld>
            <a:endParaRPr lang="en-GB"/>
          </a:p>
        </p:txBody>
      </p:sp>
    </p:spTree>
    <p:extLst>
      <p:ext uri="{BB962C8B-B14F-4D97-AF65-F5344CB8AC3E}">
        <p14:creationId xmlns:p14="http://schemas.microsoft.com/office/powerpoint/2010/main" val="31917771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NIST Cloud Computing Reference Architecture (CCRA) 2.0  - Main Roles (1)</a:t>
            </a:r>
            <a:endParaRPr lang="en-GB" dirty="0"/>
          </a:p>
        </p:txBody>
      </p:sp>
      <p:sp>
        <p:nvSpPr>
          <p:cNvPr id="3" name="Content Placeholder 2"/>
          <p:cNvSpPr>
            <a:spLocks noGrp="1"/>
          </p:cNvSpPr>
          <p:nvPr>
            <p:ph idx="1"/>
          </p:nvPr>
        </p:nvSpPr>
        <p:spPr>
          <a:xfrm>
            <a:off x="2771800" y="5769260"/>
            <a:ext cx="6120680" cy="612068"/>
          </a:xfrm>
        </p:spPr>
        <p:txBody>
          <a:bodyPr>
            <a:normAutofit fontScale="62500" lnSpcReduction="20000"/>
          </a:bodyPr>
          <a:lstStyle/>
          <a:p>
            <a:r>
              <a:rPr lang="en-GB" dirty="0" smtClean="0"/>
              <a:t>Cloud Carrier as a role to accommodate </a:t>
            </a:r>
            <a:r>
              <a:rPr lang="en-GB" dirty="0" err="1" smtClean="0"/>
              <a:t>telco’s</a:t>
            </a:r>
            <a:r>
              <a:rPr lang="en-GB" dirty="0" smtClean="0"/>
              <a:t> interests</a:t>
            </a:r>
            <a:endParaRPr lang="en-GB"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5</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206658"/>
            <a:ext cx="7128792" cy="4344662"/>
          </a:xfrm>
          <a:prstGeom prst="rect">
            <a:avLst/>
          </a:prstGeom>
        </p:spPr>
      </p:pic>
      <p:sp>
        <p:nvSpPr>
          <p:cNvPr id="8" name="Explosion 1 7"/>
          <p:cNvSpPr/>
          <p:nvPr/>
        </p:nvSpPr>
        <p:spPr>
          <a:xfrm>
            <a:off x="5832140" y="2312876"/>
            <a:ext cx="1764196" cy="1296144"/>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22221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NIST Cloud Computing Reference Architecture (CCRA) 2.0 – Consolidated View</a:t>
            </a:r>
            <a:endParaRPr lang="en-GB" sz="3200" dirty="0"/>
          </a:p>
        </p:txBody>
      </p:sp>
      <p:sp>
        <p:nvSpPr>
          <p:cNvPr id="3" name="Content Placeholder 2"/>
          <p:cNvSpPr>
            <a:spLocks noGrp="1"/>
          </p:cNvSpPr>
          <p:nvPr>
            <p:ph idx="1"/>
          </p:nvPr>
        </p:nvSpPr>
        <p:spPr>
          <a:xfrm>
            <a:off x="7524328" y="4077072"/>
            <a:ext cx="1440160" cy="2232248"/>
          </a:xfrm>
        </p:spPr>
        <p:txBody>
          <a:bodyPr/>
          <a:lstStyle/>
          <a:p>
            <a:r>
              <a:rPr lang="en-GB" dirty="0" smtClean="0"/>
              <a:t>txt</a:t>
            </a:r>
            <a:endParaRPr lang="en-GB" dirty="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6</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329083"/>
            <a:ext cx="8460432" cy="5007195"/>
          </a:xfrm>
          <a:prstGeom prst="rect">
            <a:avLst/>
          </a:prstGeom>
        </p:spPr>
      </p:pic>
    </p:spTree>
    <p:extLst>
      <p:ext uri="{BB962C8B-B14F-4D97-AF65-F5344CB8AC3E}">
        <p14:creationId xmlns:p14="http://schemas.microsoft.com/office/powerpoint/2010/main" val="20218364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Dedicated Network Provisioning in Clouds</a:t>
            </a:r>
            <a:endParaRPr lang="en-GB" sz="3600" dirty="0"/>
          </a:p>
        </p:txBody>
      </p:sp>
      <p:sp>
        <p:nvSpPr>
          <p:cNvPr id="3" name="Content Placeholder 2"/>
          <p:cNvSpPr>
            <a:spLocks noGrp="1"/>
          </p:cNvSpPr>
          <p:nvPr>
            <p:ph idx="1"/>
          </p:nvPr>
        </p:nvSpPr>
        <p:spPr/>
        <p:txBody>
          <a:bodyPr>
            <a:normAutofit/>
          </a:bodyPr>
          <a:lstStyle/>
          <a:p>
            <a:r>
              <a:rPr lang="en-GB" sz="2400" dirty="0" smtClean="0">
                <a:solidFill>
                  <a:srgbClr val="C00000"/>
                </a:solidFill>
              </a:rPr>
              <a:t>This issue is not addressed in details in any of currently proposed </a:t>
            </a:r>
            <a:r>
              <a:rPr lang="en-GB" sz="2400" dirty="0" smtClean="0">
                <a:solidFill>
                  <a:srgbClr val="C00000"/>
                </a:solidFill>
              </a:rPr>
              <a:t>Cloud Computing (CC) </a:t>
            </a:r>
            <a:r>
              <a:rPr lang="en-GB" sz="2400" dirty="0" smtClean="0">
                <a:solidFill>
                  <a:srgbClr val="C00000"/>
                </a:solidFill>
              </a:rPr>
              <a:t>architectures</a:t>
            </a:r>
          </a:p>
          <a:p>
            <a:r>
              <a:rPr lang="en-GB" sz="2400" dirty="0" smtClean="0"/>
              <a:t>There</a:t>
            </a:r>
            <a:r>
              <a:rPr lang="en-GB" sz="2400" dirty="0" smtClean="0"/>
              <a:t> cannot </a:t>
            </a:r>
            <a:r>
              <a:rPr lang="en-GB" sz="2400" dirty="0" smtClean="0"/>
              <a:t>be </a:t>
            </a:r>
            <a:r>
              <a:rPr lang="en-GB" sz="2400" dirty="0" smtClean="0"/>
              <a:t>a consistent </a:t>
            </a:r>
            <a:r>
              <a:rPr lang="en-GB" sz="2400" dirty="0" smtClean="0"/>
              <a:t>infrastructure </a:t>
            </a:r>
            <a:r>
              <a:rPr lang="en-GB" sz="2400" dirty="0" err="1" smtClean="0"/>
              <a:t>QoS</a:t>
            </a:r>
            <a:r>
              <a:rPr lang="en-GB" sz="2400" dirty="0" smtClean="0"/>
              <a:t> without (dedicated) network provisioning</a:t>
            </a:r>
          </a:p>
          <a:p>
            <a:pPr lvl="1"/>
            <a:r>
              <a:rPr lang="en-GB" sz="2000" dirty="0" smtClean="0"/>
              <a:t>Specifically for Optical networks </a:t>
            </a:r>
          </a:p>
          <a:p>
            <a:r>
              <a:rPr lang="en-GB" sz="2400" dirty="0" smtClean="0"/>
              <a:t>Telco, network providers and telecom equipment vendors are working in this direction</a:t>
            </a:r>
          </a:p>
          <a:p>
            <a:pPr lvl="1"/>
            <a:r>
              <a:rPr lang="en-GB" sz="2000" dirty="0" smtClean="0"/>
              <a:t>GEYSERS project is an example of </a:t>
            </a:r>
            <a:r>
              <a:rPr lang="en-GB" sz="2000" dirty="0" err="1" smtClean="0"/>
              <a:t>network+IT</a:t>
            </a:r>
            <a:r>
              <a:rPr lang="en-GB" sz="2000" dirty="0" smtClean="0"/>
              <a:t> infrastructure </a:t>
            </a:r>
            <a:r>
              <a:rPr lang="en-GB" sz="2000" dirty="0" smtClean="0"/>
              <a:t>virtualisation</a:t>
            </a:r>
            <a:endParaRPr lang="en-GB" sz="2000" dirty="0" smtClean="0"/>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7</a:t>
            </a:fld>
            <a:endParaRPr lang="en-GB"/>
          </a:p>
        </p:txBody>
      </p:sp>
    </p:spTree>
    <p:extLst>
      <p:ext uri="{BB962C8B-B14F-4D97-AF65-F5344CB8AC3E}">
        <p14:creationId xmlns:p14="http://schemas.microsoft.com/office/powerpoint/2010/main" val="33230042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Extending Cloud IaaS definition</a:t>
            </a:r>
            <a:br>
              <a:rPr lang="en-GB" dirty="0" smtClean="0"/>
            </a:br>
            <a:r>
              <a:rPr lang="en-GB" sz="3100" dirty="0" smtClean="0"/>
              <a:t>(in the context of ISOD-RG)</a:t>
            </a:r>
            <a:endParaRPr lang="en-GB" sz="3100"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The </a:t>
            </a:r>
            <a:r>
              <a:rPr lang="en-GB" dirty="0" smtClean="0"/>
              <a:t>suggested extensions to the </a:t>
            </a:r>
            <a:r>
              <a:rPr lang="en-GB" dirty="0"/>
              <a:t>Cloud IaaS model to meet requirements of the </a:t>
            </a:r>
            <a:r>
              <a:rPr lang="en-GB" dirty="0" smtClean="0"/>
              <a:t>critical </a:t>
            </a:r>
            <a:r>
              <a:rPr lang="en-GB" dirty="0"/>
              <a:t>enterprise </a:t>
            </a:r>
            <a:r>
              <a:rPr lang="en-GB" dirty="0" smtClean="0"/>
              <a:t>services:</a:t>
            </a:r>
            <a:endParaRPr lang="en-GB" dirty="0"/>
          </a:p>
          <a:p>
            <a:pPr lvl="0"/>
            <a:r>
              <a:rPr lang="en-US" dirty="0" smtClean="0"/>
              <a:t>Define layered cloud services model that should be suitable for defining main inter-layer and inter-service (functional) interfaces</a:t>
            </a:r>
            <a:endParaRPr lang="en-GB" dirty="0" smtClean="0"/>
          </a:p>
          <a:p>
            <a:pPr lvl="0"/>
            <a:r>
              <a:rPr lang="en-US" dirty="0" smtClean="0"/>
              <a:t>Add </a:t>
            </a:r>
            <a:r>
              <a:rPr lang="en-US" dirty="0"/>
              <a:t>topology aware infrastructure view </a:t>
            </a:r>
            <a:endParaRPr lang="en-GB" dirty="0"/>
          </a:p>
          <a:p>
            <a:pPr lvl="0"/>
            <a:r>
              <a:rPr lang="en-US" dirty="0" smtClean="0"/>
              <a:t>Define </a:t>
            </a:r>
            <a:r>
              <a:rPr lang="en-US" dirty="0"/>
              <a:t>resources and services virtualisation </a:t>
            </a:r>
            <a:r>
              <a:rPr lang="en-US" dirty="0" smtClean="0"/>
              <a:t>as </a:t>
            </a:r>
            <a:r>
              <a:rPr lang="en-US" dirty="0"/>
              <a:t>one of </a:t>
            </a:r>
            <a:r>
              <a:rPr lang="en-US" dirty="0" smtClean="0"/>
              <a:t>generic cloud </a:t>
            </a:r>
            <a:r>
              <a:rPr lang="en-US" dirty="0"/>
              <a:t>features (TBD)</a:t>
            </a:r>
            <a:endParaRPr lang="en-GB" dirty="0"/>
          </a:p>
          <a:p>
            <a:pPr lvl="0"/>
            <a:r>
              <a:rPr lang="en-US" dirty="0"/>
              <a:t>Include improved network services definition capable of provisioning required </a:t>
            </a:r>
            <a:r>
              <a:rPr lang="en-US" dirty="0" err="1"/>
              <a:t>QoS</a:t>
            </a:r>
            <a:r>
              <a:rPr lang="en-US" dirty="0"/>
              <a:t> and allowing control from user run applications</a:t>
            </a:r>
            <a:r>
              <a:rPr lang="en-US" dirty="0" smtClean="0"/>
              <a:t>.</a:t>
            </a:r>
            <a:endParaRPr lang="en-GB" dirty="0"/>
          </a:p>
          <a:p>
            <a:r>
              <a:rPr lang="en-GB" dirty="0"/>
              <a:t>At the business/operational level, the CCRA should be extended to address the following features:</a:t>
            </a:r>
          </a:p>
          <a:p>
            <a:pPr lvl="1"/>
            <a:r>
              <a:rPr lang="en-US" dirty="0" smtClean="0"/>
              <a:t>Improved </a:t>
            </a:r>
            <a:r>
              <a:rPr lang="en-US" dirty="0"/>
              <a:t>definition of the Cloud Carrier role, operational model and interaction with other key actors</a:t>
            </a:r>
            <a:endParaRPr lang="en-GB" dirty="0"/>
          </a:p>
          <a:p>
            <a:pPr lvl="1"/>
            <a:r>
              <a:rPr lang="en-US" dirty="0" smtClean="0"/>
              <a:t>Extended </a:t>
            </a:r>
            <a:r>
              <a:rPr lang="en-US" dirty="0"/>
              <a:t>set of basic roles </a:t>
            </a:r>
            <a:r>
              <a:rPr lang="en-US" dirty="0" smtClean="0"/>
              <a:t>to reflect typical </a:t>
            </a:r>
            <a:r>
              <a:rPr lang="en-US" dirty="0"/>
              <a:t>for telecom operators/providers </a:t>
            </a:r>
            <a:r>
              <a:rPr lang="en-US" dirty="0" smtClean="0"/>
              <a:t>business relations: </a:t>
            </a:r>
          </a:p>
          <a:p>
            <a:pPr lvl="2"/>
            <a:r>
              <a:rPr lang="en-US" dirty="0" smtClean="0"/>
              <a:t>Cloud/infrastructure </a:t>
            </a:r>
            <a:r>
              <a:rPr lang="en-US" dirty="0"/>
              <a:t>Operator, </a:t>
            </a:r>
            <a:r>
              <a:rPr lang="en-US" dirty="0" smtClean="0"/>
              <a:t>Customer</a:t>
            </a:r>
            <a:r>
              <a:rPr lang="en-US" dirty="0"/>
              <a:t>, and </a:t>
            </a:r>
            <a:r>
              <a:rPr lang="en-US" dirty="0" smtClean="0"/>
              <a:t>User (in place of the currently used consumer </a:t>
            </a:r>
            <a:r>
              <a:rPr lang="en-US" dirty="0"/>
              <a:t>role</a:t>
            </a:r>
            <a:r>
              <a:rPr lang="en-US" dirty="0" smtClean="0"/>
              <a:t>)</a:t>
            </a:r>
          </a:p>
          <a:p>
            <a:pPr lvl="0"/>
            <a:r>
              <a:rPr lang="en-GB" dirty="0" smtClean="0"/>
              <a:t>Other cloud service </a:t>
            </a:r>
            <a:r>
              <a:rPr lang="en-GB" dirty="0"/>
              <a:t>models </a:t>
            </a:r>
            <a:r>
              <a:rPr lang="en-GB" dirty="0" err="1" smtClean="0"/>
              <a:t>PaaS</a:t>
            </a:r>
            <a:r>
              <a:rPr lang="en-GB" dirty="0" smtClean="0"/>
              <a:t> and </a:t>
            </a:r>
            <a:r>
              <a:rPr lang="en-GB" dirty="0" err="1"/>
              <a:t>SaaS</a:t>
            </a:r>
            <a:r>
              <a:rPr lang="en-GB" dirty="0"/>
              <a:t> should also allow management of </a:t>
            </a:r>
            <a:r>
              <a:rPr lang="en-GB" dirty="0" err="1" smtClean="0"/>
              <a:t>QoS</a:t>
            </a:r>
            <a:r>
              <a:rPr lang="en-GB" dirty="0" smtClean="0"/>
              <a:t> and other network </a:t>
            </a:r>
            <a:r>
              <a:rPr lang="en-GB" dirty="0"/>
              <a:t>related </a:t>
            </a:r>
            <a:r>
              <a:rPr lang="en-GB" dirty="0" smtClean="0"/>
              <a:t>parameters</a:t>
            </a:r>
            <a:endParaRPr lang="en-GB" dirty="0"/>
          </a:p>
          <a:p>
            <a:endParaRPr lang="en-GB" dirty="0"/>
          </a:p>
        </p:txBody>
      </p:sp>
      <p:sp>
        <p:nvSpPr>
          <p:cNvPr id="4" name="Footer Placeholder 3"/>
          <p:cNvSpPr>
            <a:spLocks noGrp="1"/>
          </p:cNvSpPr>
          <p:nvPr>
            <p:ph type="ftr" sz="quarter" idx="11"/>
          </p:nvPr>
        </p:nvSpPr>
        <p:spPr/>
        <p:txBody>
          <a:bodyPr/>
          <a:lstStyle/>
          <a:p>
            <a:r>
              <a:rPr lang="en-GB" smtClean="0"/>
              <a:t>ISOD-RG, OGF34, 13 March 2012, Oxford</a:t>
            </a:r>
            <a:endParaRPr lang="en-GB"/>
          </a:p>
        </p:txBody>
      </p:sp>
      <p:sp>
        <p:nvSpPr>
          <p:cNvPr id="5" name="Slide Number Placeholder 4"/>
          <p:cNvSpPr>
            <a:spLocks noGrp="1"/>
          </p:cNvSpPr>
          <p:nvPr>
            <p:ph type="sldNum" sz="quarter" idx="12"/>
          </p:nvPr>
        </p:nvSpPr>
        <p:spPr/>
        <p:txBody>
          <a:bodyPr/>
          <a:lstStyle/>
          <a:p>
            <a:fld id="{5444D61A-D5EF-4AD7-8CFF-82B00AE13C42}" type="slidenum">
              <a:rPr lang="en-GB" smtClean="0"/>
              <a:pPr/>
              <a:t>8</a:t>
            </a:fld>
            <a:endParaRPr lang="en-GB"/>
          </a:p>
        </p:txBody>
      </p:sp>
    </p:spTree>
    <p:extLst>
      <p:ext uri="{BB962C8B-B14F-4D97-AF65-F5344CB8AC3E}">
        <p14:creationId xmlns:p14="http://schemas.microsoft.com/office/powerpoint/2010/main" val="10524334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Infrastructure definition by Wikipedia (1)</a:t>
            </a:r>
            <a:endParaRPr lang="en-GB" dirty="0"/>
          </a:p>
        </p:txBody>
      </p:sp>
      <p:sp>
        <p:nvSpPr>
          <p:cNvPr id="3" name="Content Placeholder 2"/>
          <p:cNvSpPr>
            <a:spLocks noGrp="1"/>
          </p:cNvSpPr>
          <p:nvPr>
            <p:ph idx="1"/>
          </p:nvPr>
        </p:nvSpPr>
        <p:spPr/>
        <p:txBody>
          <a:bodyPr>
            <a:noAutofit/>
          </a:bodyPr>
          <a:lstStyle/>
          <a:p>
            <a:pPr marL="0" indent="0">
              <a:buNone/>
            </a:pPr>
            <a:r>
              <a:rPr lang="en-GB" sz="1800" dirty="0">
                <a:solidFill>
                  <a:srgbClr val="C00000"/>
                </a:solidFill>
              </a:rPr>
              <a:t>The physical components of interrelated systems providing commodities and services essential to enable, sustain, or enhance societal living </a:t>
            </a:r>
            <a:r>
              <a:rPr lang="en-GB" sz="1800" dirty="0" smtClean="0">
                <a:solidFill>
                  <a:srgbClr val="C00000"/>
                </a:solidFill>
              </a:rPr>
              <a:t>conditions.</a:t>
            </a:r>
            <a:endParaRPr lang="en-GB" sz="1800" dirty="0">
              <a:solidFill>
                <a:srgbClr val="C00000"/>
              </a:solidFill>
            </a:endParaRPr>
          </a:p>
          <a:p>
            <a:r>
              <a:rPr lang="en-GB" sz="1800" dirty="0" smtClean="0"/>
              <a:t>Infrastructure </a:t>
            </a:r>
            <a:r>
              <a:rPr lang="en-GB" sz="1800" dirty="0"/>
              <a:t>is the basic physical and </a:t>
            </a:r>
            <a:r>
              <a:rPr lang="en-GB" sz="1800" dirty="0" smtClean="0"/>
              <a:t>organizational structures </a:t>
            </a:r>
            <a:r>
              <a:rPr lang="en-GB" sz="1800" dirty="0"/>
              <a:t>needed for the operation of a society </a:t>
            </a:r>
            <a:r>
              <a:rPr lang="en-GB" sz="1800" dirty="0" smtClean="0"/>
              <a:t>or enterprise, or </a:t>
            </a:r>
            <a:r>
              <a:rPr lang="en-GB" sz="1800" dirty="0"/>
              <a:t>the services and facilities necessary </a:t>
            </a:r>
            <a:r>
              <a:rPr lang="en-GB" sz="1800" dirty="0" smtClean="0"/>
              <a:t>for an </a:t>
            </a:r>
            <a:r>
              <a:rPr lang="en-GB" sz="1800" dirty="0"/>
              <a:t>economy to </a:t>
            </a:r>
            <a:r>
              <a:rPr lang="en-GB" sz="1800" dirty="0" smtClean="0"/>
              <a:t>function. </a:t>
            </a:r>
          </a:p>
          <a:p>
            <a:pPr lvl="1"/>
            <a:r>
              <a:rPr lang="en-GB" sz="1600" dirty="0" smtClean="0"/>
              <a:t>The </a:t>
            </a:r>
            <a:r>
              <a:rPr lang="en-GB" sz="1600" dirty="0"/>
              <a:t>term typically refers </a:t>
            </a:r>
            <a:r>
              <a:rPr lang="en-GB" sz="1600" dirty="0" smtClean="0"/>
              <a:t>to the </a:t>
            </a:r>
            <a:r>
              <a:rPr lang="en-GB" sz="1600" dirty="0"/>
              <a:t>technical structures that support a society, such </a:t>
            </a:r>
            <a:r>
              <a:rPr lang="en-GB" sz="1600" dirty="0" smtClean="0"/>
              <a:t>as roads</a:t>
            </a:r>
            <a:r>
              <a:rPr lang="en-GB" sz="1600" dirty="0"/>
              <a:t>, water supply, sewers, power grids</a:t>
            </a:r>
            <a:r>
              <a:rPr lang="en-GB" sz="1600" dirty="0" smtClean="0"/>
              <a:t>, telecommunications</a:t>
            </a:r>
            <a:r>
              <a:rPr lang="en-GB" sz="1600" dirty="0"/>
              <a:t>, and so forth. </a:t>
            </a:r>
            <a:endParaRPr lang="en-GB" sz="1600" dirty="0" smtClean="0"/>
          </a:p>
          <a:p>
            <a:r>
              <a:rPr lang="en-GB" sz="1800" dirty="0" smtClean="0"/>
              <a:t>Viewed </a:t>
            </a:r>
            <a:r>
              <a:rPr lang="en-GB" sz="1800" dirty="0"/>
              <a:t>functionally</a:t>
            </a:r>
            <a:r>
              <a:rPr lang="en-GB" sz="1800" dirty="0" smtClean="0"/>
              <a:t>, infrastructure </a:t>
            </a:r>
            <a:r>
              <a:rPr lang="en-GB" sz="1800" dirty="0"/>
              <a:t>facilitates the production of goods </a:t>
            </a:r>
            <a:r>
              <a:rPr lang="en-GB" sz="1800" dirty="0" smtClean="0"/>
              <a:t>and services</a:t>
            </a:r>
            <a:r>
              <a:rPr lang="en-GB" sz="1800" dirty="0"/>
              <a:t>; for example, roads enable the transport of </a:t>
            </a:r>
            <a:r>
              <a:rPr lang="en-GB" sz="1800" dirty="0" smtClean="0"/>
              <a:t>raw materials </a:t>
            </a:r>
            <a:r>
              <a:rPr lang="en-GB" sz="1800" dirty="0"/>
              <a:t>to a factory, and also for the distribution </a:t>
            </a:r>
            <a:r>
              <a:rPr lang="en-GB" sz="1800" dirty="0" smtClean="0"/>
              <a:t>of finished </a:t>
            </a:r>
            <a:r>
              <a:rPr lang="en-GB" sz="1800" dirty="0"/>
              <a:t>products to markets. </a:t>
            </a:r>
            <a:endParaRPr lang="en-GB" sz="1800" dirty="0" smtClean="0"/>
          </a:p>
          <a:p>
            <a:r>
              <a:rPr lang="en-GB" sz="1800" dirty="0" smtClean="0"/>
              <a:t>In </a:t>
            </a:r>
            <a:r>
              <a:rPr lang="en-GB" sz="1800" dirty="0"/>
              <a:t>military parlance, the term refers </a:t>
            </a:r>
            <a:r>
              <a:rPr lang="en-GB" sz="1800" dirty="0" smtClean="0"/>
              <a:t>to the </a:t>
            </a:r>
            <a:r>
              <a:rPr lang="en-GB" sz="1800" dirty="0"/>
              <a:t>buildings and permanent installations necessary </a:t>
            </a:r>
            <a:r>
              <a:rPr lang="en-GB" sz="1800" dirty="0" smtClean="0"/>
              <a:t>for the </a:t>
            </a:r>
            <a:r>
              <a:rPr lang="en-GB" sz="1800" dirty="0"/>
              <a:t>support, redeployment, and operation of military forces</a:t>
            </a:r>
            <a:r>
              <a:rPr lang="en-GB" sz="1800" dirty="0" smtClean="0"/>
              <a:t>.</a:t>
            </a:r>
          </a:p>
          <a:p>
            <a:r>
              <a:rPr lang="en-GB" sz="1600" dirty="0" smtClean="0"/>
              <a:t>Etymology </a:t>
            </a:r>
          </a:p>
          <a:p>
            <a:pPr lvl="1"/>
            <a:r>
              <a:rPr lang="en-GB" sz="1400" dirty="0" smtClean="0"/>
              <a:t>the </a:t>
            </a:r>
            <a:r>
              <a:rPr lang="en-GB" sz="1400" dirty="0"/>
              <a:t>word infrastructure has been used in English since at least 1927 and meant: The installations that form the basis for any operation or system.</a:t>
            </a:r>
          </a:p>
          <a:p>
            <a:pPr lvl="1"/>
            <a:r>
              <a:rPr lang="en-GB" sz="1400" dirty="0"/>
              <a:t>The military use of the term achieved currency in the United States after the formation of NATO in the 1940s, and was then adopted by urban planners in its modern civilian sense by 1970</a:t>
            </a:r>
            <a:r>
              <a:rPr lang="en-GB" sz="1400" dirty="0" smtClean="0"/>
              <a:t>.</a:t>
            </a:r>
          </a:p>
        </p:txBody>
      </p:sp>
      <p:sp>
        <p:nvSpPr>
          <p:cNvPr id="5" name="Footer Placeholder 4"/>
          <p:cNvSpPr>
            <a:spLocks noGrp="1"/>
          </p:cNvSpPr>
          <p:nvPr>
            <p:ph type="ftr" sz="quarter" idx="11"/>
          </p:nvPr>
        </p:nvSpPr>
        <p:spPr/>
        <p:txBody>
          <a:bodyPr/>
          <a:lstStyle/>
          <a:p>
            <a:r>
              <a:rPr lang="en-GB" smtClean="0"/>
              <a:t>ISOD-RG, OGF34, 13 March 2012, Oxford</a:t>
            </a:r>
            <a:endParaRPr lang="en-GB"/>
          </a:p>
        </p:txBody>
      </p:sp>
      <p:sp>
        <p:nvSpPr>
          <p:cNvPr id="6" name="Slide Number Placeholder 5"/>
          <p:cNvSpPr>
            <a:spLocks noGrp="1"/>
          </p:cNvSpPr>
          <p:nvPr>
            <p:ph type="sldNum" sz="quarter" idx="12"/>
          </p:nvPr>
        </p:nvSpPr>
        <p:spPr/>
        <p:txBody>
          <a:bodyPr/>
          <a:lstStyle/>
          <a:p>
            <a:fld id="{5444D61A-D5EF-4AD7-8CFF-82B00AE13C42}" type="slidenum">
              <a:rPr lang="en-GB" smtClean="0"/>
              <a:pPr/>
              <a:t>9</a:t>
            </a:fld>
            <a:endParaRPr lang="en-GB"/>
          </a:p>
        </p:txBody>
      </p:sp>
    </p:spTree>
    <p:extLst>
      <p:ext uri="{BB962C8B-B14F-4D97-AF65-F5344CB8AC3E}">
        <p14:creationId xmlns:p14="http://schemas.microsoft.com/office/powerpoint/2010/main" val="3047948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4174</TotalTime>
  <Words>1647</Words>
  <Application>Microsoft Macintosh PowerPoint</Application>
  <PresentationFormat>On-screen Show (4:3)</PresentationFormat>
  <Paragraphs>163</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Discussion Context</vt:lpstr>
      <vt:lpstr>NIST Activity on Cloud Computing</vt:lpstr>
      <vt:lpstr>NIST Cloud definition – Draft SP 800-145 (1)</vt:lpstr>
      <vt:lpstr>NIST Cloud definition – Draft SP 800-145 (2)</vt:lpstr>
      <vt:lpstr>NIST Cloud Computing Reference Architecture (CCRA) 2.0  - Main Roles (1)</vt:lpstr>
      <vt:lpstr>NIST Cloud Computing Reference Architecture (CCRA) 2.0 – Consolidated View</vt:lpstr>
      <vt:lpstr>Dedicated Network Provisioning in Clouds</vt:lpstr>
      <vt:lpstr>Extending Cloud IaaS definition (in the context of ISOD-RG)</vt:lpstr>
      <vt:lpstr>Infrastructure definition by Wikipedia (1)</vt:lpstr>
      <vt:lpstr>Infrastructure definition by Wikipedia (2)</vt:lpstr>
      <vt:lpstr>Open Group Integrated Information Infrastructure Reference Model (III-RM) http://pubs.opengroup.org/architecture/togaf9-doc/arch/ </vt:lpstr>
      <vt:lpstr>Infrastructure definition by Sjaak Laan http://www.sjaaklaan.nl/pivot/entry.php?id=142</vt:lpstr>
      <vt:lpstr>Infrastructure definition - Discussion</vt:lpstr>
      <vt:lpstr>Infrastructure definition - Discussion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Access Control Infrastructure (DACI) for on-demand provisioned Cloud Infrastructures</dc:title>
  <dc:creator>CanhNT</dc:creator>
  <cp:lastModifiedBy>Chin Guok</cp:lastModifiedBy>
  <cp:revision>130</cp:revision>
  <dcterms:created xsi:type="dcterms:W3CDTF">2011-09-16T12:37:18Z</dcterms:created>
  <dcterms:modified xsi:type="dcterms:W3CDTF">2012-03-13T11:42:31Z</dcterms:modified>
</cp:coreProperties>
</file>