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389" r:id="rId2"/>
    <p:sldId id="391" r:id="rId3"/>
    <p:sldId id="392" r:id="rId4"/>
    <p:sldId id="384" r:id="rId5"/>
    <p:sldId id="385" r:id="rId6"/>
    <p:sldId id="388" r:id="rId7"/>
    <p:sldId id="382" r:id="rId8"/>
    <p:sldId id="390" r:id="rId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>
          <p15:clr>
            <a:srgbClr val="A4A3A4"/>
          </p15:clr>
        </p15:guide>
        <p15:guide id="2" pos="17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57A39"/>
    <a:srgbClr val="45781E"/>
    <a:srgbClr val="252E13"/>
    <a:srgbClr val="394520"/>
    <a:srgbClr val="9CDD43"/>
    <a:srgbClr val="B288A6"/>
    <a:srgbClr val="E3B6A6"/>
    <a:srgbClr val="A72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5685" autoAdjust="0"/>
  </p:normalViewPr>
  <p:slideViewPr>
    <p:cSldViewPr snapToGrid="0" snapToObjects="1">
      <p:cViewPr varScale="1">
        <p:scale>
          <a:sx n="83" d="100"/>
          <a:sy n="83" d="100"/>
        </p:scale>
        <p:origin x="726" y="102"/>
      </p:cViewPr>
      <p:guideLst>
        <p:guide orient="horz" pos="3768"/>
        <p:guide pos="17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8BFD7-F29E-D845-885D-BB54F5AFA04D}" type="datetimeFigureOut">
              <a:rPr lang="fr-FR" smtClean="0"/>
              <a:pPr/>
              <a:t>17/09/2013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04365-5EC5-194C-8A85-0A058AEBC5F6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978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F5620-F8BB-AC4C-84BD-994F83F67008}" type="datetimeFigureOut">
              <a:rPr lang="fr-FR" smtClean="0"/>
              <a:pPr/>
              <a:t>17/09/2013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F068C-D30C-144A-96DF-BD86453C48ED}" type="slidenum">
              <a:rPr lang="fr-FR" smtClean="0"/>
              <a:pPr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1590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F068C-D30C-144A-96DF-BD86453C48E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50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cs typeface="Century Gothic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5676" y="6431054"/>
            <a:ext cx="2435124" cy="365125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noProof="0" smtClean="0"/>
              <a:t>26/09/2012</a:t>
            </a:r>
            <a:endParaRPr lang="en-GB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31054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r>
              <a:rPr lang="nl-NL" noProof="0" smtClean="0"/>
              <a:t>Karine Valin | Managing Director, Sigma Orionis| Coordinator, eI4Africa </a:t>
            </a:r>
            <a:endParaRPr lang="en-GB" noProof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199" y="6431054"/>
            <a:ext cx="244331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‹N›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677" y="1623786"/>
            <a:ext cx="8840839" cy="49668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-36512" y="-418898"/>
            <a:ext cx="8840839" cy="36748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6469" y="1470315"/>
            <a:ext cx="8840839" cy="4966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Century Gothic"/>
                <a:cs typeface="Century Gothic"/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6512" y="-418898"/>
            <a:ext cx="8840839" cy="36748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6769" y="6431054"/>
            <a:ext cx="5821431" cy="365125"/>
          </a:xfrm>
          <a:prstGeom prst="rect">
            <a:avLst/>
          </a:prstGeom>
        </p:spPr>
        <p:txBody>
          <a:bodyPr anchor="ctr"/>
          <a:lstStyle>
            <a:lvl1pPr algn="l">
              <a:defRPr sz="1200" b="1">
                <a:solidFill>
                  <a:srgbClr val="010203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r>
              <a:rPr lang="nl-NL" smtClean="0"/>
              <a:t>Karine Valin | Managing Director, Sigma Orionis| Coordinator, eI4Africa 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019800" y="6443754"/>
            <a:ext cx="297671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rgbClr val="010203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r>
              <a:rPr lang="en-GB" dirty="0" smtClean="0"/>
              <a:t> </a:t>
            </a:r>
            <a:fld id="{95D8BA19-8474-4545-8C56-B4CDDA172977}" type="slidenum">
              <a:rPr lang="en-GB" smtClean="0"/>
              <a:pPr>
                <a:buFont typeface="Lucida Grande"/>
                <a:buNone/>
              </a:pPr>
              <a:t>‹N›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5676" y="6431054"/>
            <a:ext cx="2435124" cy="365125"/>
          </a:xfrm>
          <a:prstGeom prst="rect">
            <a:avLst/>
          </a:prstGeom>
        </p:spPr>
        <p:txBody>
          <a:bodyPr anchor="ctr"/>
          <a:lstStyle>
            <a:lvl1pPr>
              <a:defRPr sz="1200" b="1">
                <a:solidFill>
                  <a:srgbClr val="FFFFFF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 noProof="0" smtClean="0"/>
              <a:t>26/09/2012</a:t>
            </a:r>
            <a:endParaRPr lang="en-GB" noProof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431054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r>
              <a:rPr lang="nl-NL" noProof="0" smtClean="0"/>
              <a:t>Karine Valin | Managing Director, Sigma Orionis| Coordinator, eI4Africa </a:t>
            </a:r>
            <a:endParaRPr lang="en-GB" noProof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199" y="6431054"/>
            <a:ext cx="244331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‹N›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677" y="1623786"/>
            <a:ext cx="8840839" cy="49668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5677" y="1623786"/>
            <a:ext cx="8840839" cy="496682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26/09/2012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Karine Valin | Managing Director, Sigma Orionis| Coordinator, eI4Africa 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5D8BA19-8474-4545-8C56-B4CDDA172977}" type="slidenum">
              <a:rPr lang="fr-FR" smtClean="0"/>
              <a:pPr/>
              <a:t>‹N›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eur droit 18"/>
          <p:cNvCxnSpPr/>
          <p:nvPr userDrawn="1"/>
        </p:nvCxnSpPr>
        <p:spPr>
          <a:xfrm>
            <a:off x="0" y="6388100"/>
            <a:ext cx="9144000" cy="25400"/>
          </a:xfrm>
          <a:prstGeom prst="line">
            <a:avLst/>
          </a:prstGeom>
          <a:ln w="76200" cmpd="sng">
            <a:solidFill>
              <a:srgbClr val="3945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 userDrawn="1"/>
        </p:nvCxnSpPr>
        <p:spPr>
          <a:xfrm>
            <a:off x="0" y="6299200"/>
            <a:ext cx="9144000" cy="25400"/>
          </a:xfrm>
          <a:prstGeom prst="line">
            <a:avLst/>
          </a:prstGeom>
          <a:ln w="57150" cmpd="sng">
            <a:solidFill>
              <a:srgbClr val="45781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er 29"/>
          <p:cNvGrpSpPr/>
          <p:nvPr userDrawn="1"/>
        </p:nvGrpSpPr>
        <p:grpSpPr>
          <a:xfrm>
            <a:off x="0" y="-6350"/>
            <a:ext cx="9144000" cy="1422400"/>
            <a:chOff x="0" y="-6350"/>
            <a:chExt cx="9144000" cy="1422400"/>
          </a:xfrm>
        </p:grpSpPr>
        <p:pic>
          <p:nvPicPr>
            <p:cNvPr id="13" name="Image 12" descr="Capture d’écran 2012-09-27 à 09.48.33.png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648"/>
            <a:stretch/>
          </p:blipFill>
          <p:spPr>
            <a:xfrm>
              <a:off x="0" y="0"/>
              <a:ext cx="9144000" cy="1409700"/>
            </a:xfrm>
            <a:prstGeom prst="rect">
              <a:avLst/>
            </a:prstGeom>
          </p:spPr>
        </p:pic>
        <p:cxnSp>
          <p:nvCxnSpPr>
            <p:cNvPr id="10" name="Connecteur droit 9"/>
            <p:cNvCxnSpPr>
              <a:stCxn id="13" idx="1"/>
            </p:cNvCxnSpPr>
            <p:nvPr userDrawn="1"/>
          </p:nvCxnSpPr>
          <p:spPr>
            <a:xfrm flipV="1">
              <a:off x="0" y="698500"/>
              <a:ext cx="9144000" cy="635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 userDrawn="1"/>
          </p:nvCxnSpPr>
          <p:spPr>
            <a:xfrm>
              <a:off x="7397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 userDrawn="1"/>
          </p:nvCxnSpPr>
          <p:spPr>
            <a:xfrm>
              <a:off x="14890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 userDrawn="1"/>
          </p:nvCxnSpPr>
          <p:spPr>
            <a:xfrm>
              <a:off x="2263775" y="635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 userDrawn="1"/>
          </p:nvCxnSpPr>
          <p:spPr>
            <a:xfrm>
              <a:off x="38258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 userDrawn="1"/>
          </p:nvCxnSpPr>
          <p:spPr>
            <a:xfrm>
              <a:off x="3038475" y="-635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 userDrawn="1"/>
          </p:nvCxnSpPr>
          <p:spPr>
            <a:xfrm>
              <a:off x="5362575" y="-635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 userDrawn="1"/>
          </p:nvCxnSpPr>
          <p:spPr>
            <a:xfrm>
              <a:off x="46132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 userDrawn="1"/>
          </p:nvCxnSpPr>
          <p:spPr>
            <a:xfrm>
              <a:off x="68865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 userDrawn="1"/>
          </p:nvCxnSpPr>
          <p:spPr>
            <a:xfrm>
              <a:off x="61372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 userDrawn="1"/>
          </p:nvCxnSpPr>
          <p:spPr>
            <a:xfrm>
              <a:off x="84105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 userDrawn="1"/>
          </p:nvCxnSpPr>
          <p:spPr>
            <a:xfrm>
              <a:off x="7635875" y="0"/>
              <a:ext cx="6351" cy="1409700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 userDrawn="1"/>
          </p:nvSpPr>
          <p:spPr>
            <a:xfrm>
              <a:off x="0" y="717550"/>
              <a:ext cx="2282826" cy="698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" name="Image 16" descr="LOGO_def.png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817642"/>
              <a:ext cx="2146300" cy="509687"/>
            </a:xfrm>
            <a:prstGeom prst="rect">
              <a:avLst/>
            </a:prstGeom>
          </p:spPr>
        </p:pic>
      </p:grpSp>
      <p:sp>
        <p:nvSpPr>
          <p:cNvPr id="31" name="Rettangolo 30"/>
          <p:cNvSpPr/>
          <p:nvPr userDrawn="1"/>
        </p:nvSpPr>
        <p:spPr>
          <a:xfrm>
            <a:off x="3825875" y="-1"/>
            <a:ext cx="5318125" cy="156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457200" rtl="0" eaLnBrk="1" latinLnBrk="0" hangingPunct="1">
        <a:spcBef>
          <a:spcPct val="0"/>
        </a:spcBef>
        <a:buClr>
          <a:schemeClr val="accent6"/>
        </a:buClr>
        <a:buSzPct val="100000"/>
        <a:buFontTx/>
        <a:buNone/>
        <a:defRPr sz="2500" b="1" i="0" u="none" kern="1200" baseline="0">
          <a:solidFill>
            <a:srgbClr val="000000"/>
          </a:solidFill>
          <a:latin typeface="Abadi MT Condensed Light"/>
          <a:ea typeface="+mj-ea"/>
          <a:cs typeface="Abadi MT Condensed Light"/>
        </a:defRPr>
      </a:lvl1pPr>
    </p:titleStyle>
    <p:bodyStyle>
      <a:lvl1pPr marL="180975" indent="-180975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00000"/>
        <a:buFont typeface="Lucida Grande"/>
        <a:buChar char="■"/>
        <a:defRPr sz="1600" b="1" i="0" u="none" kern="1200" baseline="0">
          <a:solidFill>
            <a:schemeClr val="accent3">
              <a:lumMod val="75000"/>
            </a:schemeClr>
          </a:solidFill>
          <a:latin typeface="Century Gothic"/>
          <a:ea typeface="+mn-ea"/>
          <a:cs typeface="Century Gothic"/>
        </a:defRPr>
      </a:lvl1pPr>
      <a:lvl2pPr marL="630238" indent="-173038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00000"/>
        <a:buFont typeface="Lucida Grande"/>
        <a:buChar char="■"/>
        <a:defRPr sz="1400" b="1" i="0" u="none" kern="1200" baseline="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077913" indent="-163513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00000"/>
        <a:buFont typeface="Lucida Grande"/>
        <a:buChar char="■"/>
        <a:defRPr sz="1200" b="0" i="0" u="none" kern="1200" baseline="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525588" indent="-153988" algn="l" defTabSz="4572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100000"/>
        <a:buFont typeface="Lucida Grande"/>
        <a:buChar char="■"/>
        <a:defRPr sz="1200" b="0" i="0" u="none" kern="1200" baseline="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2"/>
        </a:buClr>
        <a:buSzPct val="100000"/>
        <a:buFont typeface="Lucida Grande"/>
        <a:buChar char="■"/>
        <a:defRPr sz="2000" b="1" i="0" u="none" kern="1200" baseline="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oberto.barbera@ct.infn.it" TargetMode="External"/><Relationship Id="rId4" Type="http://schemas.openxmlformats.org/officeDocument/2006/relationships/image" Target="../media/image4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Logo_E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5362816"/>
            <a:ext cx="1092957" cy="760317"/>
          </a:xfrm>
          <a:prstGeom prst="rect">
            <a:avLst/>
          </a:prstGeom>
        </p:spPr>
      </p:pic>
      <p:pic>
        <p:nvPicPr>
          <p:cNvPr id="3" name="Image 2" descr="logo_fp7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89" y="5464025"/>
            <a:ext cx="844611" cy="68792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28901" y="5699111"/>
            <a:ext cx="63880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00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info@ei4africa.eu</a:t>
            </a:r>
            <a:endParaRPr lang="en-GB" sz="1300" b="1" dirty="0">
              <a:solidFill>
                <a:srgbClr val="77933C"/>
              </a:solidFill>
              <a:latin typeface="Century Gothic"/>
              <a:cs typeface="Century Gothic"/>
            </a:endParaRPr>
          </a:p>
          <a:p>
            <a:pPr algn="r"/>
            <a:r>
              <a:rPr lang="fr-FR" sz="1300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www.ei4africa.eu</a:t>
            </a:r>
            <a:endParaRPr lang="fr-FR" sz="1300" b="1" dirty="0">
              <a:solidFill>
                <a:srgbClr val="77933C"/>
              </a:solidFill>
              <a:latin typeface="Century Gothic"/>
              <a:cs typeface="Century Gothic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7150100" y="444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463800" y="558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Sous-titre 4"/>
          <p:cNvSpPr txBox="1">
            <a:spLocks/>
          </p:cNvSpPr>
          <p:nvPr/>
        </p:nvSpPr>
        <p:spPr>
          <a:xfrm>
            <a:off x="266701" y="1907605"/>
            <a:ext cx="8836356" cy="293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endParaRPr lang="fr-FR" sz="2800" b="1" dirty="0" smtClean="0">
              <a:solidFill>
                <a:srgbClr val="77933C"/>
              </a:solidFill>
              <a:latin typeface="Century Gothic"/>
              <a:cs typeface="Century Gothic"/>
            </a:endParaRPr>
          </a:p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r>
              <a:rPr lang="fr-FR" sz="2800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Update on the </a:t>
            </a:r>
            <a:r>
              <a:rPr lang="fr-FR" sz="2800" b="1" dirty="0" err="1" smtClean="0">
                <a:solidFill>
                  <a:srgbClr val="77933C"/>
                </a:solidFill>
                <a:latin typeface="Century Gothic"/>
                <a:cs typeface="Century Gothic"/>
              </a:rPr>
              <a:t>deployment</a:t>
            </a:r>
            <a:r>
              <a:rPr lang="fr-FR" sz="2800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 of e-</a:t>
            </a:r>
            <a:r>
              <a:rPr lang="fr-FR" sz="2800" b="1" dirty="0" err="1" smtClean="0">
                <a:solidFill>
                  <a:srgbClr val="77933C"/>
                </a:solidFill>
                <a:latin typeface="Century Gothic"/>
                <a:cs typeface="Century Gothic"/>
              </a:rPr>
              <a:t>Infrastructrure</a:t>
            </a:r>
            <a:r>
              <a:rPr lang="fr-FR" sz="2800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 services in </a:t>
            </a:r>
            <a:r>
              <a:rPr lang="fr-FR" sz="2800" b="1" dirty="0" err="1" smtClean="0">
                <a:solidFill>
                  <a:srgbClr val="77933C"/>
                </a:solidFill>
                <a:latin typeface="Century Gothic"/>
                <a:cs typeface="Century Gothic"/>
              </a:rPr>
              <a:t>Africa</a:t>
            </a:r>
            <a:endParaRPr lang="fr-FR" sz="2800" b="1" dirty="0" smtClean="0">
              <a:solidFill>
                <a:srgbClr val="77933C"/>
              </a:solidFill>
              <a:latin typeface="Century Gothic"/>
              <a:cs typeface="Century Gothic"/>
            </a:endParaRPr>
          </a:p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Roberto Barbera, </a:t>
            </a:r>
            <a:r>
              <a:rPr lang="fr-FR" sz="1600" b="1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University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of </a:t>
            </a:r>
            <a:r>
              <a:rPr lang="fr-FR" sz="1600" b="1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Catania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, INFN and </a:t>
            </a:r>
            <a:r>
              <a:rPr lang="fr-FR" sz="1600" b="1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Consorzio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 COMETA - </a:t>
            </a:r>
            <a:r>
              <a:rPr lang="fr-FR" sz="1600" b="1" dirty="0" err="1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Italy</a:t>
            </a:r>
            <a:endParaRPr lang="fr-FR" sz="1600" b="1" dirty="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(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  <a:hlinkClick r:id="rId5"/>
              </a:rPr>
              <a:t>roberto.barbera@ct.infn.it</a:t>
            </a:r>
            <a:r>
              <a:rPr lang="fr-FR" sz="1600" b="1" dirty="0" smtClean="0">
                <a:solidFill>
                  <a:schemeClr val="bg1">
                    <a:lumMod val="50000"/>
                  </a:schemeClr>
                </a:solidFill>
                <a:latin typeface="Century Gothic"/>
                <a:cs typeface="Century Gothic"/>
              </a:rPr>
              <a:t>) </a:t>
            </a:r>
          </a:p>
          <a:p>
            <a:pPr lvl="0" defTabSz="914400">
              <a:spcBef>
                <a:spcPct val="0"/>
              </a:spcBef>
              <a:buClr>
                <a:schemeClr val="accent1"/>
              </a:buClr>
              <a:buSzPct val="90000"/>
            </a:pPr>
            <a:endParaRPr lang="en-US" sz="1600" b="1" dirty="0" smtClean="0">
              <a:solidFill>
                <a:schemeClr val="bg1">
                  <a:lumMod val="50000"/>
                </a:schemeClr>
              </a:solidFill>
              <a:latin typeface="Century Gothic"/>
              <a:cs typeface="Century Gothic"/>
            </a:endParaRPr>
          </a:p>
          <a:p>
            <a:pPr defTabSz="914400">
              <a:spcBef>
                <a:spcPct val="0"/>
              </a:spcBef>
              <a:buClr>
                <a:schemeClr val="accent1"/>
              </a:buClr>
              <a:buSzPct val="90000"/>
            </a:pPr>
            <a:endParaRPr lang="en-US" b="1" dirty="0" smtClean="0">
              <a:solidFill>
                <a:schemeClr val="accent1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25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2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2971" y="17420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The eI4Africa </a:t>
            </a:r>
            <a:r>
              <a:rPr lang="en-US" sz="3600" dirty="0" smtClean="0">
                <a:solidFill>
                  <a:srgbClr val="45781E"/>
                </a:solidFill>
              </a:rPr>
              <a:t>Project:    </a:t>
            </a:r>
            <a:r>
              <a:rPr lang="en-US" sz="3600" dirty="0" smtClean="0">
                <a:solidFill>
                  <a:srgbClr val="45781E"/>
                </a:solidFill>
              </a:rPr>
              <a:t>Overview 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dirty="0" smtClean="0">
                <a:solidFill>
                  <a:srgbClr val="45781E"/>
                </a:solidFill>
              </a:rPr>
              <a:t>(http://www.ei4africa.eu)</a:t>
            </a:r>
            <a:endParaRPr lang="en-US" dirty="0">
              <a:solidFill>
                <a:srgbClr val="45781E"/>
              </a:solidFill>
            </a:endParaRPr>
          </a:p>
        </p:txBody>
      </p:sp>
      <p:sp>
        <p:nvSpPr>
          <p:cNvPr id="7" name="ZoneTexte 7"/>
          <p:cNvSpPr txBox="1"/>
          <p:nvPr/>
        </p:nvSpPr>
        <p:spPr>
          <a:xfrm>
            <a:off x="208128" y="1937951"/>
            <a:ext cx="8767915" cy="330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2400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 smtClean="0">
                <a:latin typeface="Century Gothic"/>
                <a:cs typeface="Century Gothic"/>
              </a:rPr>
              <a:t>An </a:t>
            </a:r>
            <a:r>
              <a:rPr lang="en-US" b="1" dirty="0" smtClean="0">
                <a:latin typeface="Century Gothic"/>
                <a:cs typeface="Century Gothic"/>
              </a:rPr>
              <a:t>EU/FP7 </a:t>
            </a:r>
            <a:r>
              <a:rPr lang="en-US" b="1" dirty="0">
                <a:latin typeface="Century Gothic"/>
                <a:cs typeface="Century Gothic"/>
              </a:rPr>
              <a:t>project funded by the </a:t>
            </a:r>
            <a:r>
              <a:rPr lang="en-US" b="1" dirty="0" smtClean="0">
                <a:latin typeface="Century Gothic"/>
                <a:cs typeface="Century Gothic"/>
              </a:rPr>
              <a:t>EC (</a:t>
            </a:r>
            <a:r>
              <a:rPr lang="en-US" b="1" dirty="0">
                <a:latin typeface="Century Gothic"/>
                <a:cs typeface="Century Gothic"/>
              </a:rPr>
              <a:t>DG CONNECT) under </a:t>
            </a:r>
            <a:r>
              <a:rPr lang="en-US" b="1" dirty="0" smtClean="0">
                <a:latin typeface="Century Gothic"/>
                <a:cs typeface="Century Gothic"/>
              </a:rPr>
              <a:t>the ‘Capacities </a:t>
            </a:r>
            <a:r>
              <a:rPr lang="en-US" b="1" dirty="0" err="1">
                <a:latin typeface="Century Gothic"/>
                <a:cs typeface="Century Gothic"/>
              </a:rPr>
              <a:t>Programme</a:t>
            </a:r>
            <a:r>
              <a:rPr lang="en-US" b="1" dirty="0">
                <a:latin typeface="Century Gothic"/>
                <a:cs typeface="Century Gothic"/>
              </a:rPr>
              <a:t>’ </a:t>
            </a:r>
            <a:endParaRPr lang="en-US" b="1" dirty="0" smtClean="0">
              <a:latin typeface="Century Gothic"/>
              <a:cs typeface="Century Gothic"/>
            </a:endParaRPr>
          </a:p>
          <a:p>
            <a:pPr marL="212400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 smtClean="0">
                <a:latin typeface="Century Gothic"/>
                <a:cs typeface="Century Gothic"/>
              </a:rPr>
              <a:t>Spanning </a:t>
            </a:r>
            <a:r>
              <a:rPr lang="en-US" b="1" dirty="0">
                <a:latin typeface="Century Gothic"/>
                <a:cs typeface="Century Gothic"/>
              </a:rPr>
              <a:t>24 months </a:t>
            </a:r>
            <a:r>
              <a:rPr lang="en-US" b="1" dirty="0" smtClean="0">
                <a:latin typeface="Century Gothic"/>
                <a:cs typeface="Century Gothic"/>
              </a:rPr>
              <a:t>( 1</a:t>
            </a:r>
            <a:r>
              <a:rPr lang="en-US" b="1" baseline="30000" dirty="0" smtClean="0">
                <a:latin typeface="Century Gothic"/>
                <a:cs typeface="Century Gothic"/>
              </a:rPr>
              <a:t>st</a:t>
            </a:r>
            <a:r>
              <a:rPr lang="en-US" b="1" dirty="0" smtClean="0">
                <a:latin typeface="Century Gothic"/>
                <a:cs typeface="Century Gothic"/>
              </a:rPr>
              <a:t> of Nov. </a:t>
            </a:r>
            <a:r>
              <a:rPr lang="en-US" b="1" dirty="0">
                <a:latin typeface="Century Gothic"/>
                <a:cs typeface="Century Gothic"/>
              </a:rPr>
              <a:t>2012 </a:t>
            </a:r>
            <a:r>
              <a:rPr lang="fr-FR" b="1" dirty="0" smtClean="0">
                <a:latin typeface="Century Gothic"/>
                <a:cs typeface="Century Gothic"/>
              </a:rPr>
              <a:t>–</a:t>
            </a:r>
            <a:r>
              <a:rPr lang="en-US" b="1" dirty="0" smtClean="0">
                <a:latin typeface="Century Gothic"/>
                <a:cs typeface="Century Gothic"/>
              </a:rPr>
              <a:t> 31</a:t>
            </a:r>
            <a:r>
              <a:rPr lang="en-US" b="1" baseline="30000" dirty="0" smtClean="0">
                <a:latin typeface="Century Gothic"/>
                <a:cs typeface="Century Gothic"/>
              </a:rPr>
              <a:t>st</a:t>
            </a:r>
            <a:r>
              <a:rPr lang="en-US" b="1" dirty="0" smtClean="0">
                <a:latin typeface="Century Gothic"/>
                <a:cs typeface="Century Gothic"/>
              </a:rPr>
              <a:t> of Oct. 2014</a:t>
            </a:r>
            <a:r>
              <a:rPr lang="en-US" b="1" dirty="0">
                <a:latin typeface="Century Gothic"/>
                <a:cs typeface="Century Gothic"/>
              </a:rPr>
              <a:t>) </a:t>
            </a:r>
            <a:endParaRPr lang="en-US" b="1" dirty="0" smtClean="0">
              <a:latin typeface="Century Gothic"/>
              <a:cs typeface="Century Gothic"/>
            </a:endParaRPr>
          </a:p>
          <a:p>
            <a:pPr marL="212400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>
                <a:latin typeface="Century Gothic"/>
                <a:cs typeface="Century Gothic"/>
              </a:rPr>
              <a:t>W</a:t>
            </a:r>
            <a:r>
              <a:rPr lang="en-US" b="1" dirty="0" smtClean="0">
                <a:latin typeface="Century Gothic"/>
                <a:cs typeface="Century Gothic"/>
              </a:rPr>
              <a:t>ith </a:t>
            </a:r>
            <a:r>
              <a:rPr lang="en-US" b="1" dirty="0">
                <a:latin typeface="Century Gothic"/>
                <a:cs typeface="Century Gothic"/>
              </a:rPr>
              <a:t>the aim </a:t>
            </a:r>
            <a:r>
              <a:rPr lang="en-US" b="1" dirty="0" smtClean="0">
                <a:latin typeface="Century Gothic"/>
                <a:cs typeface="Century Gothic"/>
              </a:rPr>
              <a:t>of:</a:t>
            </a:r>
            <a:endParaRPr lang="en-US" b="1" dirty="0">
              <a:solidFill>
                <a:srgbClr val="77933C"/>
              </a:solidFill>
              <a:latin typeface="Century Gothic"/>
              <a:cs typeface="Century Gothic"/>
            </a:endParaRPr>
          </a:p>
          <a:p>
            <a:pPr marL="669600" lvl="1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>
                <a:solidFill>
                  <a:srgbClr val="77933C"/>
                </a:solidFill>
                <a:latin typeface="Century Gothic"/>
                <a:cs typeface="Century Gothic"/>
              </a:rPr>
              <a:t>B</a:t>
            </a:r>
            <a:r>
              <a:rPr lang="en-US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oosting </a:t>
            </a:r>
            <a:r>
              <a:rPr lang="en-US" b="1" dirty="0">
                <a:solidFill>
                  <a:srgbClr val="77933C"/>
                </a:solidFill>
                <a:latin typeface="Century Gothic"/>
                <a:cs typeface="Century Gothic"/>
              </a:rPr>
              <a:t>the Research, Technological Development and Innovation (RTDI) potential of African </a:t>
            </a:r>
            <a:r>
              <a:rPr lang="en-US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e-Infrastructures </a:t>
            </a:r>
            <a:endParaRPr lang="en-US" b="1" dirty="0">
              <a:latin typeface="Century Gothic"/>
              <a:cs typeface="Century Gothic"/>
            </a:endParaRPr>
          </a:p>
          <a:p>
            <a:pPr marL="669600" lvl="1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Supporting policy </a:t>
            </a:r>
            <a:r>
              <a:rPr lang="en-US" b="1" dirty="0">
                <a:solidFill>
                  <a:srgbClr val="77933C"/>
                </a:solidFill>
                <a:latin typeface="Century Gothic"/>
                <a:cs typeface="Century Gothic"/>
              </a:rPr>
              <a:t>dialogues</a:t>
            </a:r>
            <a:r>
              <a:rPr lang="en-US" b="1" dirty="0">
                <a:latin typeface="Century Gothic"/>
                <a:cs typeface="Century Gothic"/>
              </a:rPr>
              <a:t> 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entury Gothic"/>
              <a:cs typeface="Century Gothic"/>
            </a:endParaRPr>
          </a:p>
          <a:p>
            <a:pPr marL="669600" lvl="1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entury Gothic"/>
                <a:cs typeface="Century Gothic"/>
              </a:rPr>
              <a:t>Enhancing </a:t>
            </a:r>
            <a:r>
              <a:rPr lang="en-US" b="1" dirty="0" smtClean="0">
                <a:solidFill>
                  <a:srgbClr val="77933C"/>
                </a:solidFill>
                <a:latin typeface="Century Gothic"/>
                <a:cs typeface="Century Gothic"/>
              </a:rPr>
              <a:t>Africa-EU cooperation</a:t>
            </a:r>
            <a:r>
              <a:rPr lang="en-US" b="1" dirty="0" smtClean="0">
                <a:latin typeface="Century Gothic"/>
                <a:cs typeface="Century Gothic"/>
              </a:rPr>
              <a:t> </a:t>
            </a:r>
          </a:p>
          <a:p>
            <a:pPr marL="212400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>
                <a:latin typeface="Century Gothic"/>
                <a:cs typeface="Century Gothic"/>
              </a:rPr>
              <a:t>I</a:t>
            </a:r>
            <a:r>
              <a:rPr lang="en-US" b="1" dirty="0" smtClean="0">
                <a:latin typeface="Century Gothic"/>
                <a:cs typeface="Century Gothic"/>
              </a:rPr>
              <a:t>n </a:t>
            </a:r>
            <a:r>
              <a:rPr lang="en-US" b="1" dirty="0">
                <a:solidFill>
                  <a:srgbClr val="010203"/>
                </a:solidFill>
                <a:latin typeface="Century Gothic"/>
                <a:cs typeface="Century Gothic"/>
              </a:rPr>
              <a:t>the framework of the joint Africa-EU Strategic Partnership on </a:t>
            </a:r>
            <a:endParaRPr lang="en-US" b="1" dirty="0" smtClean="0">
              <a:solidFill>
                <a:srgbClr val="010203"/>
              </a:solidFill>
              <a:latin typeface="Century Gothic"/>
              <a:cs typeface="Century Gothic"/>
            </a:endParaRPr>
          </a:p>
          <a:p>
            <a:pPr marL="669600" lvl="1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>
                <a:solidFill>
                  <a:srgbClr val="657A39"/>
                </a:solidFill>
                <a:latin typeface="Century Gothic"/>
                <a:cs typeface="Century Gothic"/>
              </a:rPr>
              <a:t>T</a:t>
            </a:r>
            <a:r>
              <a:rPr lang="en-US" b="1" dirty="0" smtClean="0">
                <a:solidFill>
                  <a:srgbClr val="657A39"/>
                </a:solidFill>
                <a:latin typeface="Century Gothic"/>
                <a:cs typeface="Century Gothic"/>
              </a:rPr>
              <a:t>rade</a:t>
            </a:r>
            <a:r>
              <a:rPr lang="en-US" b="1" dirty="0">
                <a:solidFill>
                  <a:srgbClr val="657A39"/>
                </a:solidFill>
                <a:latin typeface="Century Gothic"/>
                <a:cs typeface="Century Gothic"/>
              </a:rPr>
              <a:t>, regional integration and </a:t>
            </a:r>
            <a:r>
              <a:rPr lang="en-US" b="1" dirty="0" smtClean="0">
                <a:solidFill>
                  <a:srgbClr val="657A39"/>
                </a:solidFill>
                <a:latin typeface="Century Gothic"/>
                <a:cs typeface="Century Gothic"/>
              </a:rPr>
              <a:t>infrastructures </a:t>
            </a:r>
            <a:r>
              <a:rPr lang="en-US" b="1" dirty="0" smtClean="0">
                <a:latin typeface="Century Gothic"/>
                <a:cs typeface="Century Gothic"/>
              </a:rPr>
              <a:t>(</a:t>
            </a:r>
            <a:r>
              <a:rPr lang="en-US" b="1" dirty="0">
                <a:latin typeface="Century Gothic"/>
                <a:cs typeface="Century Gothic"/>
              </a:rPr>
              <a:t>JAES Partnership 3) </a:t>
            </a:r>
            <a:endParaRPr lang="en-US" b="1" dirty="0" smtClean="0">
              <a:latin typeface="Century Gothic"/>
              <a:cs typeface="Century Gothic"/>
            </a:endParaRPr>
          </a:p>
          <a:p>
            <a:pPr marL="669600" lvl="1" indent="-212400" algn="just">
              <a:lnSpc>
                <a:spcPts val="2280"/>
              </a:lnSpc>
              <a:buFont typeface="Wingdings" charset="2"/>
              <a:buChar char="§"/>
            </a:pPr>
            <a:r>
              <a:rPr lang="en-US" b="1" dirty="0">
                <a:solidFill>
                  <a:srgbClr val="657A39"/>
                </a:solidFill>
                <a:latin typeface="Century Gothic"/>
                <a:cs typeface="Century Gothic"/>
              </a:rPr>
              <a:t>S</a:t>
            </a:r>
            <a:r>
              <a:rPr lang="en-US" b="1" dirty="0" smtClean="0">
                <a:solidFill>
                  <a:srgbClr val="657A39"/>
                </a:solidFill>
                <a:latin typeface="Century Gothic"/>
                <a:cs typeface="Century Gothic"/>
              </a:rPr>
              <a:t>cience</a:t>
            </a:r>
            <a:r>
              <a:rPr lang="en-US" b="1" dirty="0">
                <a:solidFill>
                  <a:srgbClr val="657A39"/>
                </a:solidFill>
                <a:latin typeface="Century Gothic"/>
                <a:cs typeface="Century Gothic"/>
              </a:rPr>
              <a:t>, information society and </a:t>
            </a:r>
            <a:r>
              <a:rPr lang="en-US" b="1" dirty="0" smtClean="0">
                <a:solidFill>
                  <a:srgbClr val="657A39"/>
                </a:solidFill>
                <a:latin typeface="Century Gothic"/>
                <a:cs typeface="Century Gothic"/>
              </a:rPr>
              <a:t>space </a:t>
            </a:r>
            <a:r>
              <a:rPr lang="en-US" b="1" dirty="0">
                <a:solidFill>
                  <a:srgbClr val="000000"/>
                </a:solidFill>
                <a:latin typeface="Century Gothic"/>
                <a:cs typeface="Century Gothic"/>
              </a:rPr>
              <a:t>(JAES Partnership 8</a:t>
            </a:r>
            <a:r>
              <a:rPr lang="en-US" b="1" dirty="0" smtClean="0">
                <a:solidFill>
                  <a:srgbClr val="000000"/>
                </a:solidFill>
                <a:latin typeface="Century Gothic"/>
                <a:cs typeface="Century Gothic"/>
              </a:rPr>
              <a:t>)</a:t>
            </a:r>
            <a:endParaRPr lang="en-GB" b="1" dirty="0" smtClean="0">
              <a:solidFill>
                <a:srgbClr val="000000"/>
              </a:solidFill>
              <a:latin typeface="Century Gothic"/>
              <a:cs typeface="Century Gothic"/>
            </a:endParaRPr>
          </a:p>
        </p:txBody>
      </p:sp>
      <p:sp>
        <p:nvSpPr>
          <p:cNvPr id="8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3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2971" y="17420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The eI4Africa </a:t>
            </a:r>
            <a:r>
              <a:rPr lang="en-US" sz="3600" dirty="0" smtClean="0">
                <a:solidFill>
                  <a:srgbClr val="45781E"/>
                </a:solidFill>
              </a:rPr>
              <a:t>Project:  Partnership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dirty="0">
                <a:solidFill>
                  <a:srgbClr val="45781E"/>
                </a:solidFill>
              </a:rPr>
              <a:t>(http://</a:t>
            </a:r>
            <a:r>
              <a:rPr lang="en-US" dirty="0" smtClean="0">
                <a:solidFill>
                  <a:srgbClr val="45781E"/>
                </a:solidFill>
              </a:rPr>
              <a:t>www.ei4africa.eu/partners)</a:t>
            </a:r>
            <a:endParaRPr lang="en-US" dirty="0">
              <a:solidFill>
                <a:srgbClr val="45781E"/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55415" y="1608650"/>
            <a:ext cx="3872085" cy="3594126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Sigma Orionis - France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77933C"/>
                </a:solidFill>
              </a:rPr>
              <a:t> (Project Coordinator)</a:t>
            </a:r>
          </a:p>
          <a:p>
            <a:pPr marL="0" indent="0">
              <a:buNone/>
            </a:pPr>
            <a:endParaRPr lang="en-GB" dirty="0" smtClean="0">
              <a:solidFill>
                <a:srgbClr val="77933C"/>
              </a:solidFill>
            </a:endParaRPr>
          </a:p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Brunel University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- UK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7933C"/>
                </a:solidFill>
              </a:rPr>
              <a:t>   (Project Technical Coordinator)</a:t>
            </a:r>
          </a:p>
          <a:p>
            <a:pPr marL="0" indent="0"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GB" dirty="0" err="1" smtClean="0">
                <a:solidFill>
                  <a:srgbClr val="000000"/>
                </a:solidFill>
              </a:rPr>
              <a:t>CoeICT</a:t>
            </a:r>
            <a:r>
              <a:rPr lang="en-GB" dirty="0" smtClean="0">
                <a:solidFill>
                  <a:srgbClr val="000000"/>
                </a:solidFill>
              </a:rPr>
              <a:t>/DIT - Tanzania</a:t>
            </a:r>
          </a:p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COMETA - Italy</a:t>
            </a:r>
            <a:endParaRPr lang="en-GB" dirty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GB" dirty="0" err="1" smtClean="0">
                <a:solidFill>
                  <a:srgbClr val="000000"/>
                </a:solidFill>
              </a:rPr>
              <a:t>Karolinska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 err="1" smtClean="0">
                <a:solidFill>
                  <a:srgbClr val="000000"/>
                </a:solidFill>
              </a:rPr>
              <a:t>Institutet</a:t>
            </a:r>
            <a:r>
              <a:rPr lang="en-GB" dirty="0" smtClean="0">
                <a:solidFill>
                  <a:srgbClr val="000000"/>
                </a:solidFill>
              </a:rPr>
              <a:t> - Sweden</a:t>
            </a:r>
          </a:p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KTH - Sweden</a:t>
            </a:r>
          </a:p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REHCE/KIST - Rwanda</a:t>
            </a:r>
          </a:p>
          <a:p>
            <a:pPr>
              <a:buFont typeface="Wingdings" charset="2"/>
              <a:buChar char="§"/>
            </a:pPr>
            <a:r>
              <a:rPr lang="en-GB" dirty="0" err="1" smtClean="0">
                <a:solidFill>
                  <a:srgbClr val="000000"/>
                </a:solidFill>
              </a:rPr>
              <a:t>UbuntuNet</a:t>
            </a:r>
            <a:r>
              <a:rPr lang="en-GB" dirty="0" smtClean="0">
                <a:solidFill>
                  <a:srgbClr val="000000"/>
                </a:solidFill>
              </a:rPr>
              <a:t> Alliance - Malawi</a:t>
            </a:r>
          </a:p>
          <a:p>
            <a:pPr>
              <a:buFont typeface="Wingdings" charset="2"/>
              <a:buChar char="§"/>
            </a:pPr>
            <a:endParaRPr lang="en-GB" dirty="0" smtClean="0">
              <a:solidFill>
                <a:srgbClr val="000000"/>
              </a:solidFill>
            </a:endParaRPr>
          </a:p>
          <a:p>
            <a:pPr>
              <a:buFont typeface="Wingdings" charset="2"/>
              <a:buChar char="§"/>
            </a:pPr>
            <a:r>
              <a:rPr lang="en-GB" dirty="0" smtClean="0">
                <a:solidFill>
                  <a:srgbClr val="000000"/>
                </a:solidFill>
              </a:rPr>
              <a:t>WACREN </a:t>
            </a:r>
            <a:r>
              <a:rPr lang="fr-FR" dirty="0">
                <a:solidFill>
                  <a:srgbClr val="000000"/>
                </a:solidFill>
              </a:rPr>
              <a:t>-</a:t>
            </a:r>
            <a:r>
              <a:rPr lang="en-GB" dirty="0" smtClean="0">
                <a:solidFill>
                  <a:srgbClr val="000000"/>
                </a:solidFill>
              </a:rPr>
              <a:t> Ghana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7933C"/>
                </a:solidFill>
              </a:rPr>
              <a:t>   (Affiliated partner)</a:t>
            </a:r>
            <a:endParaRPr lang="en-GB" dirty="0" smtClean="0">
              <a:solidFill>
                <a:srgbClr val="000000"/>
              </a:solidFill>
            </a:endParaRPr>
          </a:p>
        </p:txBody>
      </p:sp>
      <p:pic>
        <p:nvPicPr>
          <p:cNvPr id="8" name="Image 1" descr="map-partners_vert.pn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162" y="1919721"/>
            <a:ext cx="5404892" cy="3601405"/>
          </a:xfrm>
          <a:prstGeom prst="rect">
            <a:avLst/>
          </a:prstGeom>
        </p:spPr>
      </p:pic>
      <p:sp>
        <p:nvSpPr>
          <p:cNvPr id="9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4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94859" y="112956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Training material for 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sz="3600" dirty="0" smtClean="0">
                <a:solidFill>
                  <a:srgbClr val="45781E"/>
                </a:solidFill>
              </a:rPr>
              <a:t>CAs and </a:t>
            </a:r>
            <a:r>
              <a:rPr lang="en-US" sz="3600" dirty="0" err="1" smtClean="0">
                <a:solidFill>
                  <a:srgbClr val="45781E"/>
                </a:solidFill>
              </a:rPr>
              <a:t>IdPs</a:t>
            </a:r>
            <a:r>
              <a:rPr lang="en-US" sz="3600" dirty="0" smtClean="0">
                <a:solidFill>
                  <a:srgbClr val="45781E"/>
                </a:solidFill>
              </a:rPr>
              <a:t>/</a:t>
            </a:r>
            <a:r>
              <a:rPr lang="en-US" sz="3600" dirty="0" err="1" smtClean="0">
                <a:solidFill>
                  <a:srgbClr val="45781E"/>
                </a:solidFill>
              </a:rPr>
              <a:t>IdFs</a:t>
            </a:r>
            <a:endParaRPr lang="en-US" sz="3600" dirty="0">
              <a:solidFill>
                <a:srgbClr val="45781E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5" y="1447782"/>
            <a:ext cx="5760708" cy="3328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35" y="2948473"/>
            <a:ext cx="6214833" cy="3374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5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2971" y="126604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Status of CA 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sz="3600" dirty="0" smtClean="0">
                <a:solidFill>
                  <a:srgbClr val="45781E"/>
                </a:solidFill>
              </a:rPr>
              <a:t>deployment</a:t>
            </a:r>
            <a:endParaRPr lang="en-US" sz="3600" dirty="0">
              <a:solidFill>
                <a:srgbClr val="45781E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" y="1446662"/>
            <a:ext cx="4953101" cy="2527633"/>
          </a:xfrm>
          <a:prstGeom prst="rect">
            <a:avLst/>
          </a:prstGeom>
          <a:ln>
            <a:solidFill>
              <a:srgbClr val="45781E"/>
            </a:solidFill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7" y="2019869"/>
            <a:ext cx="4791357" cy="2667164"/>
          </a:xfrm>
          <a:prstGeom prst="rect">
            <a:avLst/>
          </a:prstGeom>
          <a:ln>
            <a:solidFill>
              <a:srgbClr val="45781E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152" y="2778718"/>
            <a:ext cx="5197392" cy="2682140"/>
          </a:xfrm>
          <a:prstGeom prst="rect">
            <a:avLst/>
          </a:prstGeom>
          <a:ln>
            <a:solidFill>
              <a:srgbClr val="45781E"/>
            </a:solidFill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80" y="3380746"/>
            <a:ext cx="4675332" cy="2637917"/>
          </a:xfrm>
          <a:prstGeom prst="rect">
            <a:avLst/>
          </a:prstGeom>
          <a:ln>
            <a:solidFill>
              <a:srgbClr val="45781E"/>
            </a:solidFill>
          </a:ln>
        </p:spPr>
      </p:pic>
      <p:grpSp>
        <p:nvGrpSpPr>
          <p:cNvPr id="10" name="Gruppo 9"/>
          <p:cNvGrpSpPr/>
          <p:nvPr/>
        </p:nvGrpSpPr>
        <p:grpSpPr>
          <a:xfrm>
            <a:off x="3523763" y="4109572"/>
            <a:ext cx="4855960" cy="2666540"/>
            <a:chOff x="3560609" y="3907354"/>
            <a:chExt cx="5445457" cy="2768524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609" y="3907354"/>
              <a:ext cx="5445457" cy="2768524"/>
            </a:xfrm>
            <a:prstGeom prst="rect">
              <a:avLst/>
            </a:prstGeom>
            <a:ln>
              <a:solidFill>
                <a:srgbClr val="45781E"/>
              </a:solidFill>
            </a:ln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209" y="4120721"/>
              <a:ext cx="445728" cy="438596"/>
            </a:xfrm>
            <a:prstGeom prst="rect">
              <a:avLst/>
            </a:prstGeom>
          </p:spPr>
        </p:pic>
      </p:grp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 rot="20914728">
            <a:off x="732365" y="2379411"/>
            <a:ext cx="7963819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45781E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657A39"/>
                </a:solidFill>
              </a:rPr>
              <a:t>CP/CPS documents are in preparation based on examples of already accredited CA’s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57A39"/>
              </a:solidFill>
              <a:effectLst/>
              <a:uLnTx/>
              <a:uFillTx/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7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6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2971" y="126604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Status of </a:t>
            </a:r>
            <a:r>
              <a:rPr lang="en-US" sz="3600" dirty="0" err="1" smtClean="0">
                <a:solidFill>
                  <a:srgbClr val="45781E"/>
                </a:solidFill>
              </a:rPr>
              <a:t>IdP</a:t>
            </a:r>
            <a:r>
              <a:rPr lang="en-US" sz="3600" dirty="0" smtClean="0">
                <a:solidFill>
                  <a:srgbClr val="45781E"/>
                </a:solidFill>
              </a:rPr>
              <a:t> 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sz="3600" dirty="0" smtClean="0">
                <a:solidFill>
                  <a:srgbClr val="45781E"/>
                </a:solidFill>
              </a:rPr>
              <a:t>deployment</a:t>
            </a:r>
            <a:endParaRPr lang="en-US" sz="3600" dirty="0">
              <a:solidFill>
                <a:srgbClr val="45781E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9" y="1449398"/>
            <a:ext cx="5509844" cy="31437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43" y="2340731"/>
            <a:ext cx="4947483" cy="38546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971" y="2269279"/>
            <a:ext cx="5509844" cy="3227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66" y="2620006"/>
            <a:ext cx="5840406" cy="3064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 rot="20914728">
            <a:off x="732365" y="2379411"/>
            <a:ext cx="7963819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45781E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657A39"/>
                </a:solidFill>
              </a:rPr>
              <a:t>Policy documents are in preparation based on examples of already established </a:t>
            </a:r>
            <a:r>
              <a:rPr lang="en-US" kern="0" dirty="0" err="1" smtClean="0">
                <a:solidFill>
                  <a:srgbClr val="657A39"/>
                </a:solidFill>
              </a:rPr>
              <a:t>IdF’s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57A39"/>
              </a:solidFill>
              <a:effectLst/>
              <a:uLnTx/>
              <a:uFillTx/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 rot="20914728">
            <a:off x="335991" y="4112831"/>
            <a:ext cx="8288302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45781E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rgbClr val="657A39"/>
                </a:solidFill>
              </a:rPr>
              <a:t>Framework agreement under discussion with </a:t>
            </a:r>
            <a:r>
              <a:rPr lang="en-US" kern="0" dirty="0" err="1" smtClean="0">
                <a:solidFill>
                  <a:srgbClr val="657A39"/>
                </a:solidFill>
              </a:rPr>
              <a:t>Comodo</a:t>
            </a:r>
            <a:r>
              <a:rPr lang="en-US" kern="0" dirty="0" smtClean="0">
                <a:solidFill>
                  <a:srgbClr val="657A39"/>
                </a:solidFill>
              </a:rPr>
              <a:t> to provide a service like TCS in Africa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57A39"/>
              </a:solidFill>
              <a:effectLst/>
              <a:uLnTx/>
              <a:uFillTx/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82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7</a:t>
            </a:fld>
            <a:endParaRPr lang="en-GB" noProof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412971" y="17420"/>
            <a:ext cx="6563072" cy="9906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45781E"/>
                </a:solidFill>
              </a:rPr>
              <a:t>The Africa Grid 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sz="3600" dirty="0" smtClean="0">
                <a:solidFill>
                  <a:srgbClr val="45781E"/>
                </a:solidFill>
              </a:rPr>
              <a:t>Science Gateway</a:t>
            </a:r>
            <a:br>
              <a:rPr lang="en-US" sz="3600" dirty="0" smtClean="0">
                <a:solidFill>
                  <a:srgbClr val="45781E"/>
                </a:solidFill>
              </a:rPr>
            </a:br>
            <a:r>
              <a:rPr lang="en-US" dirty="0" smtClean="0">
                <a:solidFill>
                  <a:srgbClr val="45781E"/>
                </a:solidFill>
              </a:rPr>
              <a:t>(http://sgw.africa-grid.org)</a:t>
            </a:r>
            <a:endParaRPr lang="en-US" dirty="0">
              <a:solidFill>
                <a:srgbClr val="45781E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" y="1464226"/>
            <a:ext cx="5738024" cy="5358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97" y="1815696"/>
            <a:ext cx="5748350" cy="4616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sellaDiTesto 6"/>
          <p:cNvSpPr txBox="1">
            <a:spLocks noChangeArrowheads="1"/>
          </p:cNvSpPr>
          <p:nvPr/>
        </p:nvSpPr>
        <p:spPr bwMode="auto">
          <a:xfrm rot="20914728">
            <a:off x="1174556" y="3065093"/>
            <a:ext cx="6595488" cy="830997"/>
          </a:xfrm>
          <a:prstGeom prst="rect">
            <a:avLst/>
          </a:prstGeom>
          <a:solidFill>
            <a:schemeClr val="bg1"/>
          </a:solidFill>
          <a:ln w="9525">
            <a:solidFill>
              <a:srgbClr val="45781E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657A39"/>
                </a:solidFill>
              </a:rPr>
              <a:t>O</a:t>
            </a:r>
            <a:r>
              <a:rPr lang="en-US" kern="0" dirty="0" smtClean="0">
                <a:solidFill>
                  <a:srgbClr val="657A39"/>
                </a:solidFill>
              </a:rPr>
              <a:t>ther Service Providers are being connected to the established </a:t>
            </a:r>
            <a:r>
              <a:rPr lang="en-US" kern="0" dirty="0" err="1" smtClean="0">
                <a:solidFill>
                  <a:srgbClr val="657A39"/>
                </a:solidFill>
              </a:rPr>
              <a:t>IdP’s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657A39"/>
              </a:solidFill>
              <a:effectLst/>
              <a:uLnTx/>
              <a:uFillTx/>
              <a:latin typeface="Verdana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74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Lucida Grande"/>
              <a:buNone/>
            </a:pPr>
            <a:fld id="{95D8BA19-8474-4545-8C56-B4CDDA172977}" type="slidenum">
              <a:rPr lang="en-GB" noProof="0" smtClean="0"/>
              <a:pPr>
                <a:buFont typeface="Lucida Grande"/>
                <a:buNone/>
              </a:pPr>
              <a:t>8</a:t>
            </a:fld>
            <a:endParaRPr lang="en-GB" noProof="0"/>
          </a:p>
        </p:txBody>
      </p:sp>
      <p:sp>
        <p:nvSpPr>
          <p:cNvPr id="5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8229600" cy="4937760"/>
          </a:xfrm>
        </p:spPr>
        <p:txBody>
          <a:bodyPr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pPr marL="0" indent="0" algn="ctr">
              <a:buNone/>
            </a:pPr>
            <a:r>
              <a:rPr lang="it-IT" sz="4400" dirty="0" err="1" smtClean="0">
                <a:solidFill>
                  <a:srgbClr val="657A39"/>
                </a:solidFill>
              </a:rPr>
              <a:t>Thank</a:t>
            </a:r>
            <a:r>
              <a:rPr lang="it-IT" sz="4400" dirty="0" smtClean="0">
                <a:solidFill>
                  <a:srgbClr val="657A39"/>
                </a:solidFill>
              </a:rPr>
              <a:t> </a:t>
            </a:r>
            <a:r>
              <a:rPr lang="it-IT" sz="4400" dirty="0" err="1" smtClean="0">
                <a:solidFill>
                  <a:srgbClr val="657A39"/>
                </a:solidFill>
              </a:rPr>
              <a:t>you</a:t>
            </a:r>
            <a:r>
              <a:rPr lang="it-IT" sz="4400" dirty="0" smtClean="0">
                <a:solidFill>
                  <a:srgbClr val="657A39"/>
                </a:solidFill>
              </a:rPr>
              <a:t> !</a:t>
            </a:r>
            <a:endParaRPr lang="it-IT" sz="4400" dirty="0">
              <a:solidFill>
                <a:srgbClr val="657A39"/>
              </a:solidFill>
            </a:endParaRPr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7869" y="6456454"/>
            <a:ext cx="6456431" cy="365125"/>
          </a:xfrm>
        </p:spPr>
        <p:txBody>
          <a:bodyPr/>
          <a:lstStyle/>
          <a:p>
            <a:pPr algn="l">
              <a:buFont typeface="Lucida Grande"/>
              <a:buNone/>
            </a:pPr>
            <a:r>
              <a:rPr lang="nl-NL" dirty="0" smtClean="0">
                <a:solidFill>
                  <a:srgbClr val="394520"/>
                </a:solidFill>
              </a:rPr>
              <a:t>CAOPS Session @ EGI Technical Forum 2013 | September 17, 2013 | Madrid, Spain  </a:t>
            </a:r>
            <a:endParaRPr lang="en-GB" dirty="0">
              <a:solidFill>
                <a:srgbClr val="3945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27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e 2">
      <a:dk1>
        <a:sysClr val="windowText" lastClr="000000"/>
      </a:dk1>
      <a:lt1>
        <a:sysClr val="window" lastClr="FFFFFF"/>
      </a:lt1>
      <a:dk2>
        <a:srgbClr val="050D17"/>
      </a:dk2>
      <a:lt2>
        <a:srgbClr val="EEECE1"/>
      </a:lt2>
      <a:accent1>
        <a:srgbClr val="010203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5330</TotalTime>
  <Words>342</Words>
  <Application>Microsoft Office PowerPoint</Application>
  <PresentationFormat>Presentazione su schermo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8" baseType="lpstr">
      <vt:lpstr>ＭＳ Ｐゴシック</vt:lpstr>
      <vt:lpstr>Abadi MT Condensed Light</vt:lpstr>
      <vt:lpstr>Arial</vt:lpstr>
      <vt:lpstr>Calibri</vt:lpstr>
      <vt:lpstr>Cambria</vt:lpstr>
      <vt:lpstr>Century Gothic</vt:lpstr>
      <vt:lpstr>Lucida Grande</vt:lpstr>
      <vt:lpstr>Verdana</vt:lpstr>
      <vt:lpstr>Wingdings</vt:lpstr>
      <vt:lpstr>Thème Office</vt:lpstr>
      <vt:lpstr>Presentazione standard di PowerPoint</vt:lpstr>
      <vt:lpstr>The eI4Africa Project:    Overview  (http://www.ei4africa.eu)</vt:lpstr>
      <vt:lpstr>The eI4Africa Project:  Partnership (http://www.ei4africa.eu/partners)</vt:lpstr>
      <vt:lpstr>Training material for  CAs and IdPs/IdFs</vt:lpstr>
      <vt:lpstr>Status of CA  deployment</vt:lpstr>
      <vt:lpstr>Status of IdP  deployment</vt:lpstr>
      <vt:lpstr>The Africa Grid  Science Gateway (http://sgw.africa-grid.org)</vt:lpstr>
      <vt:lpstr>Presentazione standard di PowerPoint</vt:lpstr>
    </vt:vector>
  </TitlesOfParts>
  <Manager/>
  <Company>Sigma Orionis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Roberto Barbera</dc:creator>
  <cp:keywords/>
  <dc:description/>
  <cp:lastModifiedBy>Roberto Barbera</cp:lastModifiedBy>
  <cp:revision>445</cp:revision>
  <cp:lastPrinted>2012-09-26T14:16:07Z</cp:lastPrinted>
  <dcterms:created xsi:type="dcterms:W3CDTF">2012-04-19T11:47:44Z</dcterms:created>
  <dcterms:modified xsi:type="dcterms:W3CDTF">2013-09-17T07:02:46Z</dcterms:modified>
  <cp:category/>
</cp:coreProperties>
</file>