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9" r:id="rId2"/>
    <p:sldId id="264" r:id="rId3"/>
    <p:sldId id="265" r:id="rId4"/>
    <p:sldId id="303" r:id="rId5"/>
    <p:sldId id="305" r:id="rId6"/>
    <p:sldId id="306" r:id="rId7"/>
    <p:sldId id="307" r:id="rId8"/>
    <p:sldId id="308" r:id="rId9"/>
    <p:sldId id="325" r:id="rId10"/>
    <p:sldId id="313" r:id="rId11"/>
    <p:sldId id="326" r:id="rId12"/>
    <p:sldId id="327" r:id="rId13"/>
    <p:sldId id="314" r:id="rId14"/>
    <p:sldId id="332" r:id="rId15"/>
    <p:sldId id="315" r:id="rId16"/>
    <p:sldId id="320" r:id="rId17"/>
    <p:sldId id="321" r:id="rId18"/>
    <p:sldId id="322" r:id="rId19"/>
    <p:sldId id="293" r:id="rId20"/>
    <p:sldId id="317" r:id="rId21"/>
    <p:sldId id="318" r:id="rId22"/>
    <p:sldId id="323" r:id="rId23"/>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86A4"/>
    <a:srgbClr val="FF0000"/>
    <a:srgbClr val="FF9933"/>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247" autoAdjust="0"/>
    <p:restoredTop sz="83472" autoAdjust="0"/>
  </p:normalViewPr>
  <p:slideViewPr>
    <p:cSldViewPr snapToGrid="0">
      <p:cViewPr varScale="1">
        <p:scale>
          <a:sx n="96" d="100"/>
          <a:sy n="96" d="100"/>
        </p:scale>
        <p:origin x="-9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73" d="100"/>
          <a:sy n="73" d="100"/>
        </p:scale>
        <p:origin x="-1362" y="-102"/>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Trabajo\OGF21\Tabl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Trabajo\OGF21\Tabl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Trabajo\OGF21\Tab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style val="26"/>
  <c:chart>
    <c:title>
      <c:tx>
        <c:rich>
          <a:bodyPr/>
          <a:lstStyle/>
          <a:p>
            <a:pPr>
              <a:defRPr lang="es-ES"/>
            </a:pPr>
            <a:r>
              <a:rPr lang="es-ES"/>
              <a:t>Use cases by </a:t>
            </a:r>
            <a:r>
              <a:rPr lang="es-ES" smtClean="0"/>
              <a:t/>
            </a:r>
            <a:br>
              <a:rPr lang="es-ES" smtClean="0"/>
            </a:br>
            <a:r>
              <a:rPr lang="es-ES" smtClean="0"/>
              <a:t>industry </a:t>
            </a:r>
            <a:r>
              <a:rPr lang="es-ES"/>
              <a:t>sector</a:t>
            </a:r>
          </a:p>
        </c:rich>
      </c:tx>
      <c:layout>
        <c:manualLayout>
          <c:xMode val="edge"/>
          <c:yMode val="edge"/>
          <c:x val="4.2909667541557332E-2"/>
          <c:y val="2.7777777777777856E-2"/>
        </c:manualLayout>
      </c:layout>
    </c:title>
    <c:view3D>
      <c:rotX val="30"/>
      <c:perspective val="30"/>
    </c:view3D>
    <c:plotArea>
      <c:layout/>
      <c:pie3DChart>
        <c:varyColors val="1"/>
        <c:ser>
          <c:idx val="0"/>
          <c:order val="0"/>
          <c:dLbls>
            <c:dLbl>
              <c:idx val="3"/>
              <c:layout>
                <c:manualLayout>
                  <c:x val="-7.9104584590274033E-3"/>
                  <c:y val="-1.5275078462076449E-2"/>
                </c:manualLayout>
              </c:layout>
              <c:showPercent val="1"/>
            </c:dLbl>
            <c:txPr>
              <a:bodyPr/>
              <a:lstStyle/>
              <a:p>
                <a:pPr>
                  <a:defRPr lang="es-ES"/>
                </a:pPr>
                <a:endParaRPr lang="ja-JP"/>
              </a:p>
            </c:txPr>
            <c:showPercent val="1"/>
          </c:dLbls>
          <c:cat>
            <c:strRef>
              <c:f>'Breakdown by industry sector'!$A$3:$A$21</c:f>
              <c:strCache>
                <c:ptCount val="9"/>
                <c:pt idx="0">
                  <c:v>Automobile</c:v>
                </c:pt>
                <c:pt idx="1">
                  <c:v>Energy &amp; Public Services</c:v>
                </c:pt>
                <c:pt idx="2">
                  <c:v>Food Industry</c:v>
                </c:pt>
                <c:pt idx="3">
                  <c:v>Government</c:v>
                </c:pt>
                <c:pt idx="4">
                  <c:v>Media &amp; Communications</c:v>
                </c:pt>
                <c:pt idx="5">
                  <c:v>Pharmaceuticals &amp; Helth</c:v>
                </c:pt>
                <c:pt idx="6">
                  <c:v>Service Industry</c:v>
                </c:pt>
                <c:pt idx="7">
                  <c:v>Technology Providers</c:v>
                </c:pt>
                <c:pt idx="8">
                  <c:v>Transport &amp; Logistics</c:v>
                </c:pt>
              </c:strCache>
            </c:strRef>
          </c:cat>
          <c:val>
            <c:numRef>
              <c:f>'Breakdown by industry sector'!$B$3:$B$21</c:f>
              <c:numCache>
                <c:formatCode>General</c:formatCode>
                <c:ptCount val="9"/>
                <c:pt idx="0">
                  <c:v>6</c:v>
                </c:pt>
                <c:pt idx="1">
                  <c:v>6</c:v>
                </c:pt>
                <c:pt idx="2">
                  <c:v>6</c:v>
                </c:pt>
                <c:pt idx="3">
                  <c:v>13</c:v>
                </c:pt>
                <c:pt idx="4">
                  <c:v>18</c:v>
                </c:pt>
                <c:pt idx="5">
                  <c:v>13</c:v>
                </c:pt>
                <c:pt idx="6">
                  <c:v>19</c:v>
                </c:pt>
                <c:pt idx="7">
                  <c:v>13</c:v>
                </c:pt>
                <c:pt idx="8">
                  <c:v>6</c:v>
                </c:pt>
              </c:numCache>
            </c:numRef>
          </c:val>
        </c:ser>
        <c:dLbls>
          <c:showPercent val="1"/>
        </c:dLbls>
      </c:pie3DChart>
    </c:plotArea>
    <c:legend>
      <c:legendPos val="r"/>
      <c:layout>
        <c:manualLayout>
          <c:xMode val="edge"/>
          <c:yMode val="edge"/>
          <c:x val="0.6633007691911107"/>
          <c:y val="5.513998877399346E-2"/>
          <c:w val="0.31753546993339232"/>
          <c:h val="0.85175417169653977"/>
        </c:manualLayout>
      </c:layout>
      <c:txPr>
        <a:bodyPr/>
        <a:lstStyle/>
        <a:p>
          <a:pPr>
            <a:defRPr lang="es-ES"/>
          </a:pPr>
          <a:endParaRPr lang="ja-JP"/>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style val="36"/>
  <c:chart>
    <c:title>
      <c:tx>
        <c:rich>
          <a:bodyPr/>
          <a:lstStyle/>
          <a:p>
            <a:pPr>
              <a:defRPr lang="es-ES"/>
            </a:pPr>
            <a:r>
              <a:rPr lang="es-ES"/>
              <a:t>Semantic solutions sought in use cases</a:t>
            </a:r>
          </a:p>
        </c:rich>
      </c:tx>
    </c:title>
    <c:view3D>
      <c:rAngAx val="1"/>
    </c:view3D>
    <c:plotArea>
      <c:layout/>
      <c:bar3DChart>
        <c:barDir val="col"/>
        <c:grouping val="clustered"/>
        <c:ser>
          <c:idx val="0"/>
          <c:order val="0"/>
          <c:dLbls>
            <c:txPr>
              <a:bodyPr/>
              <a:lstStyle/>
              <a:p>
                <a:pPr>
                  <a:defRPr lang="es-ES"/>
                </a:pPr>
                <a:endParaRPr lang="ja-JP"/>
              </a:p>
            </c:txPr>
            <c:showVal val="1"/>
          </c:dLbls>
          <c:cat>
            <c:strRef>
              <c:f>'Semantic solutions sought'!$A$1:$A$9</c:f>
              <c:strCache>
                <c:ptCount val="9"/>
                <c:pt idx="0">
                  <c:v>Matching</c:v>
                </c:pt>
                <c:pt idx="1">
                  <c:v>Annotation</c:v>
                </c:pt>
                <c:pt idx="2">
                  <c:v>Search</c:v>
                </c:pt>
                <c:pt idx="3">
                  <c:v>Navigation</c:v>
                </c:pt>
                <c:pt idx="4">
                  <c:v>Data integration</c:v>
                </c:pt>
                <c:pt idx="5">
                  <c:v>Vocabulary standardization</c:v>
                </c:pt>
                <c:pt idx="6">
                  <c:v>Data management</c:v>
                </c:pt>
                <c:pt idx="7">
                  <c:v>Consistency checking</c:v>
                </c:pt>
                <c:pt idx="8">
                  <c:v>Personalization</c:v>
                </c:pt>
              </c:strCache>
            </c:strRef>
          </c:cat>
          <c:val>
            <c:numRef>
              <c:f>'Semantic solutions sought'!$B$1:$B$9</c:f>
              <c:numCache>
                <c:formatCode>General</c:formatCode>
                <c:ptCount val="9"/>
                <c:pt idx="0">
                  <c:v>2</c:v>
                </c:pt>
                <c:pt idx="1">
                  <c:v>3</c:v>
                </c:pt>
                <c:pt idx="2">
                  <c:v>7</c:v>
                </c:pt>
                <c:pt idx="3">
                  <c:v>1</c:v>
                </c:pt>
                <c:pt idx="4">
                  <c:v>7</c:v>
                </c:pt>
                <c:pt idx="5">
                  <c:v>2</c:v>
                </c:pt>
                <c:pt idx="6">
                  <c:v>4</c:v>
                </c:pt>
                <c:pt idx="7">
                  <c:v>1</c:v>
                </c:pt>
                <c:pt idx="8">
                  <c:v>4</c:v>
                </c:pt>
              </c:numCache>
            </c:numRef>
          </c:val>
        </c:ser>
        <c:shape val="cylinder"/>
        <c:axId val="41031552"/>
        <c:axId val="41033088"/>
        <c:axId val="0"/>
      </c:bar3DChart>
      <c:catAx>
        <c:axId val="41031552"/>
        <c:scaling>
          <c:orientation val="minMax"/>
        </c:scaling>
        <c:axPos val="b"/>
        <c:majorTickMark val="none"/>
        <c:tickLblPos val="nextTo"/>
        <c:txPr>
          <a:bodyPr/>
          <a:lstStyle/>
          <a:p>
            <a:pPr>
              <a:defRPr lang="es-ES"/>
            </a:pPr>
            <a:endParaRPr lang="ja-JP"/>
          </a:p>
        </c:txPr>
        <c:crossAx val="41033088"/>
        <c:crosses val="autoZero"/>
        <c:auto val="1"/>
        <c:lblAlgn val="ctr"/>
        <c:lblOffset val="100"/>
      </c:catAx>
      <c:valAx>
        <c:axId val="41033088"/>
        <c:scaling>
          <c:orientation val="minMax"/>
        </c:scaling>
        <c:axPos val="l"/>
        <c:majorGridlines/>
        <c:numFmt formatCode="General" sourceLinked="1"/>
        <c:majorTickMark val="none"/>
        <c:tickLblPos val="nextTo"/>
        <c:txPr>
          <a:bodyPr/>
          <a:lstStyle/>
          <a:p>
            <a:pPr>
              <a:defRPr lang="es-ES"/>
            </a:pPr>
            <a:endParaRPr lang="ja-JP"/>
          </a:p>
        </c:txPr>
        <c:crossAx val="41031552"/>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style val="36"/>
  <c:chart>
    <c:title>
      <c:tx>
        <c:rich>
          <a:bodyPr/>
          <a:lstStyle/>
          <a:p>
            <a:pPr>
              <a:defRPr lang="es-ES"/>
            </a:pPr>
            <a:r>
              <a:rPr lang="en-US"/>
              <a:t>Technological locks identified in use cases</a:t>
            </a:r>
          </a:p>
        </c:rich>
      </c:tx>
    </c:title>
    <c:view3D>
      <c:rAngAx val="1"/>
    </c:view3D>
    <c:plotArea>
      <c:layout/>
      <c:bar3DChart>
        <c:barDir val="col"/>
        <c:grouping val="clustered"/>
        <c:ser>
          <c:idx val="0"/>
          <c:order val="0"/>
          <c:tx>
            <c:strRef>
              <c:f>'Technology locks'!$B$1</c:f>
              <c:strCache>
                <c:ptCount val="1"/>
                <c:pt idx="0">
                  <c:v>Times identified</c:v>
                </c:pt>
              </c:strCache>
            </c:strRef>
          </c:tx>
          <c:dLbls>
            <c:txPr>
              <a:bodyPr/>
              <a:lstStyle/>
              <a:p>
                <a:pPr>
                  <a:defRPr lang="es-ES"/>
                </a:pPr>
                <a:endParaRPr lang="ja-JP"/>
              </a:p>
            </c:txPr>
            <c:showVal val="1"/>
          </c:dLbls>
          <c:cat>
            <c:strRef>
              <c:f>'Technology locks'!$A$2:$A$14</c:f>
              <c:strCache>
                <c:ptCount val="13"/>
                <c:pt idx="0">
                  <c:v>Semantic Query</c:v>
                </c:pt>
                <c:pt idx="1">
                  <c:v>Ontology matching</c:v>
                </c:pt>
                <c:pt idx="2">
                  <c:v>Storage &amp; Retrieval</c:v>
                </c:pt>
                <c:pt idx="3">
                  <c:v>Knowledge Extraction</c:v>
                </c:pt>
                <c:pt idx="4">
                  <c:v>Ontology-based Reasoning</c:v>
                </c:pt>
                <c:pt idx="5">
                  <c:v>Semantic Web Services</c:v>
                </c:pt>
                <c:pt idx="6">
                  <c:v>Ontology Mapping</c:v>
                </c:pt>
                <c:pt idx="7">
                  <c:v>Semi-automated Annotation</c:v>
                </c:pt>
                <c:pt idx="8">
                  <c:v>Ontology Authoring Tools</c:v>
                </c:pt>
                <c:pt idx="9">
                  <c:v>Ontology Development</c:v>
                </c:pt>
                <c:pt idx="10">
                  <c:v>Support for Rules</c:v>
                </c:pt>
                <c:pt idx="11">
                  <c:v>Trust</c:v>
                </c:pt>
                <c:pt idx="12">
                  <c:v>Ontology Maintenance</c:v>
                </c:pt>
              </c:strCache>
            </c:strRef>
          </c:cat>
          <c:val>
            <c:numRef>
              <c:f>'Technology locks'!$B$2:$B$14</c:f>
              <c:numCache>
                <c:formatCode>General</c:formatCode>
                <c:ptCount val="13"/>
                <c:pt idx="0">
                  <c:v>3</c:v>
                </c:pt>
                <c:pt idx="1">
                  <c:v>2</c:v>
                </c:pt>
                <c:pt idx="2">
                  <c:v>3</c:v>
                </c:pt>
                <c:pt idx="3">
                  <c:v>5</c:v>
                </c:pt>
                <c:pt idx="4">
                  <c:v>2</c:v>
                </c:pt>
                <c:pt idx="5">
                  <c:v>3</c:v>
                </c:pt>
                <c:pt idx="6">
                  <c:v>4</c:v>
                </c:pt>
                <c:pt idx="7">
                  <c:v>3</c:v>
                </c:pt>
                <c:pt idx="8">
                  <c:v>2</c:v>
                </c:pt>
                <c:pt idx="9">
                  <c:v>6</c:v>
                </c:pt>
                <c:pt idx="10">
                  <c:v>3</c:v>
                </c:pt>
                <c:pt idx="11">
                  <c:v>2</c:v>
                </c:pt>
                <c:pt idx="12">
                  <c:v>2</c:v>
                </c:pt>
              </c:numCache>
            </c:numRef>
          </c:val>
        </c:ser>
        <c:shape val="cylinder"/>
        <c:axId val="41129856"/>
        <c:axId val="41131392"/>
        <c:axId val="0"/>
      </c:bar3DChart>
      <c:catAx>
        <c:axId val="41129856"/>
        <c:scaling>
          <c:orientation val="minMax"/>
        </c:scaling>
        <c:axPos val="b"/>
        <c:tickLblPos val="nextTo"/>
        <c:txPr>
          <a:bodyPr/>
          <a:lstStyle/>
          <a:p>
            <a:pPr>
              <a:defRPr lang="es-ES"/>
            </a:pPr>
            <a:endParaRPr lang="ja-JP"/>
          </a:p>
        </c:txPr>
        <c:crossAx val="41131392"/>
        <c:crosses val="autoZero"/>
        <c:auto val="1"/>
        <c:lblAlgn val="ctr"/>
        <c:lblOffset val="100"/>
      </c:catAx>
      <c:valAx>
        <c:axId val="41131392"/>
        <c:scaling>
          <c:orientation val="minMax"/>
        </c:scaling>
        <c:axPos val="l"/>
        <c:majorGridlines/>
        <c:numFmt formatCode="General" sourceLinked="1"/>
        <c:tickLblPos val="nextTo"/>
        <c:txPr>
          <a:bodyPr/>
          <a:lstStyle/>
          <a:p>
            <a:pPr>
              <a:defRPr lang="es-ES"/>
            </a:pPr>
            <a:endParaRPr lang="ja-JP"/>
          </a:p>
        </c:txPr>
        <c:crossAx val="41129856"/>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01382-8757-4274-B271-2530279D536B}" type="doc">
      <dgm:prSet loTypeId="urn:microsoft.com/office/officeart/2005/8/layout/default" loCatId="list" qsTypeId="urn:microsoft.com/office/officeart/2005/8/quickstyle/3d6" qsCatId="3D" csTypeId="urn:microsoft.com/office/officeart/2005/8/colors/accent1_2#1" csCatId="accent1" phldr="1"/>
      <dgm:spPr/>
      <dgm:t>
        <a:bodyPr/>
        <a:lstStyle/>
        <a:p>
          <a:endParaRPr lang="es-ES"/>
        </a:p>
      </dgm:t>
    </dgm:pt>
    <dgm:pt modelId="{C5BB2297-EB1A-4FE4-A363-A04CD5DB8204}">
      <dgm:prSet phldrT="[Texto]"/>
      <dgm:spPr/>
      <dgm:t>
        <a:bodyPr/>
        <a:lstStyle/>
        <a:p>
          <a:pPr algn="l"/>
          <a:r>
            <a:rPr lang="en-US" smtClean="0"/>
            <a:t>Industry</a:t>
          </a:r>
          <a:endParaRPr lang="es-ES"/>
        </a:p>
      </dgm:t>
    </dgm:pt>
    <dgm:pt modelId="{B37E6AAD-08F9-4C23-9EB2-3985BE3EB3FD}" type="parTrans" cxnId="{0BCE7B61-754C-4BF4-B740-3B93B9678243}">
      <dgm:prSet/>
      <dgm:spPr/>
      <dgm:t>
        <a:bodyPr/>
        <a:lstStyle/>
        <a:p>
          <a:pPr algn="just"/>
          <a:endParaRPr lang="es-ES"/>
        </a:p>
      </dgm:t>
    </dgm:pt>
    <dgm:pt modelId="{0FA93E7A-8F08-41F1-ADB7-00680EC99FCD}" type="sibTrans" cxnId="{0BCE7B61-754C-4BF4-B740-3B93B9678243}">
      <dgm:prSet/>
      <dgm:spPr/>
      <dgm:t>
        <a:bodyPr/>
        <a:lstStyle/>
        <a:p>
          <a:pPr algn="just"/>
          <a:endParaRPr lang="es-ES"/>
        </a:p>
      </dgm:t>
    </dgm:pt>
    <dgm:pt modelId="{9B6426BC-C215-4BD0-AA94-C2BCA15C5521}" type="pres">
      <dgm:prSet presAssocID="{EEE01382-8757-4274-B271-2530279D536B}" presName="diagram" presStyleCnt="0">
        <dgm:presLayoutVars>
          <dgm:dir/>
          <dgm:resizeHandles val="exact"/>
        </dgm:presLayoutVars>
      </dgm:prSet>
      <dgm:spPr/>
      <dgm:t>
        <a:bodyPr/>
        <a:lstStyle/>
        <a:p>
          <a:endParaRPr lang="es-ES"/>
        </a:p>
      </dgm:t>
    </dgm:pt>
    <dgm:pt modelId="{F6636C12-4D73-4E56-90A6-1C29F1A62206}" type="pres">
      <dgm:prSet presAssocID="{C5BB2297-EB1A-4FE4-A363-A04CD5DB8204}" presName="node" presStyleLbl="node1" presStyleIdx="0" presStyleCnt="1" custLinFactX="-100000" custLinFactNeighborX="-152775" custLinFactNeighborY="59899">
        <dgm:presLayoutVars>
          <dgm:bulletEnabled val="1"/>
        </dgm:presLayoutVars>
      </dgm:prSet>
      <dgm:spPr/>
      <dgm:t>
        <a:bodyPr/>
        <a:lstStyle/>
        <a:p>
          <a:endParaRPr lang="es-ES"/>
        </a:p>
      </dgm:t>
    </dgm:pt>
  </dgm:ptLst>
  <dgm:cxnLst>
    <dgm:cxn modelId="{0BCE7B61-754C-4BF4-B740-3B93B9678243}" srcId="{EEE01382-8757-4274-B271-2530279D536B}" destId="{C5BB2297-EB1A-4FE4-A363-A04CD5DB8204}" srcOrd="0" destOrd="0" parTransId="{B37E6AAD-08F9-4C23-9EB2-3985BE3EB3FD}" sibTransId="{0FA93E7A-8F08-41F1-ADB7-00680EC99FCD}"/>
    <dgm:cxn modelId="{DD7C8822-4AC3-4018-B5EF-66BF38C1AFFB}" type="presOf" srcId="{EEE01382-8757-4274-B271-2530279D536B}" destId="{9B6426BC-C215-4BD0-AA94-C2BCA15C5521}" srcOrd="0" destOrd="0" presId="urn:microsoft.com/office/officeart/2005/8/layout/default"/>
    <dgm:cxn modelId="{2BCE73AE-4829-4053-93FC-90E6A591B4B0}" type="presOf" srcId="{C5BB2297-EB1A-4FE4-A363-A04CD5DB8204}" destId="{F6636C12-4D73-4E56-90A6-1C29F1A62206}" srcOrd="0" destOrd="0" presId="urn:microsoft.com/office/officeart/2005/8/layout/default"/>
    <dgm:cxn modelId="{780FFA8D-79FF-4374-B12B-5B983BEEAD9D}" type="presParOf" srcId="{9B6426BC-C215-4BD0-AA94-C2BCA15C5521}" destId="{F6636C12-4D73-4E56-90A6-1C29F1A62206}" srcOrd="0"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EEE01382-8757-4274-B271-2530279D536B}" type="doc">
      <dgm:prSet loTypeId="urn:microsoft.com/office/officeart/2005/8/layout/default" loCatId="list" qsTypeId="urn:microsoft.com/office/officeart/2005/8/quickstyle/3d6" qsCatId="3D" csTypeId="urn:microsoft.com/office/officeart/2005/8/colors/accent2_3" csCatId="accent2" phldr="1"/>
      <dgm:spPr/>
      <dgm:t>
        <a:bodyPr/>
        <a:lstStyle/>
        <a:p>
          <a:endParaRPr lang="es-ES"/>
        </a:p>
      </dgm:t>
    </dgm:pt>
    <dgm:pt modelId="{C5BB2297-EB1A-4FE4-A363-A04CD5DB8204}">
      <dgm:prSet phldrT="[Texto]"/>
      <dgm:spPr/>
      <dgm:t>
        <a:bodyPr/>
        <a:lstStyle/>
        <a:p>
          <a:pPr algn="l"/>
          <a:r>
            <a:rPr lang="en-US" smtClean="0"/>
            <a:t>Research</a:t>
          </a:r>
          <a:endParaRPr lang="es-ES"/>
        </a:p>
      </dgm:t>
    </dgm:pt>
    <dgm:pt modelId="{B37E6AAD-08F9-4C23-9EB2-3985BE3EB3FD}" type="parTrans" cxnId="{0BCE7B61-754C-4BF4-B740-3B93B9678243}">
      <dgm:prSet/>
      <dgm:spPr/>
      <dgm:t>
        <a:bodyPr/>
        <a:lstStyle/>
        <a:p>
          <a:pPr algn="just"/>
          <a:endParaRPr lang="es-ES"/>
        </a:p>
      </dgm:t>
    </dgm:pt>
    <dgm:pt modelId="{0FA93E7A-8F08-41F1-ADB7-00680EC99FCD}" type="sibTrans" cxnId="{0BCE7B61-754C-4BF4-B740-3B93B9678243}">
      <dgm:prSet/>
      <dgm:spPr/>
      <dgm:t>
        <a:bodyPr/>
        <a:lstStyle/>
        <a:p>
          <a:pPr algn="just"/>
          <a:endParaRPr lang="es-ES"/>
        </a:p>
      </dgm:t>
    </dgm:pt>
    <dgm:pt modelId="{9B6426BC-C215-4BD0-AA94-C2BCA15C5521}" type="pres">
      <dgm:prSet presAssocID="{EEE01382-8757-4274-B271-2530279D536B}" presName="diagram" presStyleCnt="0">
        <dgm:presLayoutVars>
          <dgm:dir/>
          <dgm:resizeHandles val="exact"/>
        </dgm:presLayoutVars>
      </dgm:prSet>
      <dgm:spPr/>
      <dgm:t>
        <a:bodyPr/>
        <a:lstStyle/>
        <a:p>
          <a:endParaRPr lang="es-ES"/>
        </a:p>
      </dgm:t>
    </dgm:pt>
    <dgm:pt modelId="{F6636C12-4D73-4E56-90A6-1C29F1A62206}" type="pres">
      <dgm:prSet presAssocID="{C5BB2297-EB1A-4FE4-A363-A04CD5DB8204}" presName="node" presStyleLbl="node1" presStyleIdx="0" presStyleCnt="1" custLinFactX="-8952" custLinFactNeighborX="-100000" custLinFactNeighborY="98478">
        <dgm:presLayoutVars>
          <dgm:bulletEnabled val="1"/>
        </dgm:presLayoutVars>
      </dgm:prSet>
      <dgm:spPr/>
      <dgm:t>
        <a:bodyPr/>
        <a:lstStyle/>
        <a:p>
          <a:endParaRPr lang="es-ES"/>
        </a:p>
      </dgm:t>
    </dgm:pt>
  </dgm:ptLst>
  <dgm:cxnLst>
    <dgm:cxn modelId="{2EF59454-838A-4A8D-B407-EEE4BAF94C00}" type="presOf" srcId="{EEE01382-8757-4274-B271-2530279D536B}" destId="{9B6426BC-C215-4BD0-AA94-C2BCA15C5521}" srcOrd="0" destOrd="0" presId="urn:microsoft.com/office/officeart/2005/8/layout/default"/>
    <dgm:cxn modelId="{8517F736-C0BA-491F-B707-12CD13273AD3}" type="presOf" srcId="{C5BB2297-EB1A-4FE4-A363-A04CD5DB8204}" destId="{F6636C12-4D73-4E56-90A6-1C29F1A62206}" srcOrd="0" destOrd="0" presId="urn:microsoft.com/office/officeart/2005/8/layout/default"/>
    <dgm:cxn modelId="{0BCE7B61-754C-4BF4-B740-3B93B9678243}" srcId="{EEE01382-8757-4274-B271-2530279D536B}" destId="{C5BB2297-EB1A-4FE4-A363-A04CD5DB8204}" srcOrd="0" destOrd="0" parTransId="{B37E6AAD-08F9-4C23-9EB2-3985BE3EB3FD}" sibTransId="{0FA93E7A-8F08-41F1-ADB7-00680EC99FCD}"/>
    <dgm:cxn modelId="{3A1DA65E-0FD4-4555-B40A-EDF4396094F8}" type="presParOf" srcId="{9B6426BC-C215-4BD0-AA94-C2BCA15C5521}" destId="{F6636C12-4D73-4E56-90A6-1C29F1A62206}" srcOrd="0" destOrd="0" presId="urn:microsoft.com/office/officeart/2005/8/layout/default"/>
  </dgm:cxnLst>
  <dgm:bg/>
  <dgm:whole/>
</dgm:dataModel>
</file>

<file path=ppt/diagrams/data3.xml><?xml version="1.0" encoding="utf-8"?>
<dgm:dataModel xmlns:dgm="http://schemas.openxmlformats.org/drawingml/2006/diagram" xmlns:a="http://schemas.openxmlformats.org/drawingml/2006/main">
  <dgm:ptLst>
    <dgm:pt modelId="{EEE01382-8757-4274-B271-2530279D536B}" type="doc">
      <dgm:prSet loTypeId="urn:microsoft.com/office/officeart/2005/8/layout/default" loCatId="list" qsTypeId="urn:microsoft.com/office/officeart/2005/8/quickstyle/3d6" qsCatId="3D" csTypeId="urn:microsoft.com/office/officeart/2005/8/colors/accent3_4" csCatId="accent3" phldr="1"/>
      <dgm:spPr/>
      <dgm:t>
        <a:bodyPr/>
        <a:lstStyle/>
        <a:p>
          <a:endParaRPr lang="es-ES"/>
        </a:p>
      </dgm:t>
    </dgm:pt>
    <dgm:pt modelId="{C5BB2297-EB1A-4FE4-A363-A04CD5DB8204}">
      <dgm:prSet phldrT="[Texto]"/>
      <dgm:spPr/>
      <dgm:t>
        <a:bodyPr/>
        <a:lstStyle/>
        <a:p>
          <a:pPr algn="l"/>
          <a:r>
            <a:rPr lang="en-US" smtClean="0"/>
            <a:t>Education</a:t>
          </a:r>
          <a:endParaRPr lang="es-ES"/>
        </a:p>
      </dgm:t>
    </dgm:pt>
    <dgm:pt modelId="{B37E6AAD-08F9-4C23-9EB2-3985BE3EB3FD}" type="parTrans" cxnId="{0BCE7B61-754C-4BF4-B740-3B93B9678243}">
      <dgm:prSet/>
      <dgm:spPr/>
      <dgm:t>
        <a:bodyPr/>
        <a:lstStyle/>
        <a:p>
          <a:pPr algn="just"/>
          <a:endParaRPr lang="es-ES"/>
        </a:p>
      </dgm:t>
    </dgm:pt>
    <dgm:pt modelId="{0FA93E7A-8F08-41F1-ADB7-00680EC99FCD}" type="sibTrans" cxnId="{0BCE7B61-754C-4BF4-B740-3B93B9678243}">
      <dgm:prSet/>
      <dgm:spPr/>
      <dgm:t>
        <a:bodyPr/>
        <a:lstStyle/>
        <a:p>
          <a:pPr algn="just"/>
          <a:endParaRPr lang="es-ES"/>
        </a:p>
      </dgm:t>
    </dgm:pt>
    <dgm:pt modelId="{9B6426BC-C215-4BD0-AA94-C2BCA15C5521}" type="pres">
      <dgm:prSet presAssocID="{EEE01382-8757-4274-B271-2530279D536B}" presName="diagram" presStyleCnt="0">
        <dgm:presLayoutVars>
          <dgm:dir/>
          <dgm:resizeHandles val="exact"/>
        </dgm:presLayoutVars>
      </dgm:prSet>
      <dgm:spPr/>
      <dgm:t>
        <a:bodyPr/>
        <a:lstStyle/>
        <a:p>
          <a:endParaRPr lang="es-ES"/>
        </a:p>
      </dgm:t>
    </dgm:pt>
    <dgm:pt modelId="{F6636C12-4D73-4E56-90A6-1C29F1A62206}" type="pres">
      <dgm:prSet presAssocID="{C5BB2297-EB1A-4FE4-A363-A04CD5DB8204}" presName="node" presStyleLbl="node1" presStyleIdx="0" presStyleCnt="1" custLinFactNeighborX="4937" custLinFactNeighborY="-27">
        <dgm:presLayoutVars>
          <dgm:bulletEnabled val="1"/>
        </dgm:presLayoutVars>
      </dgm:prSet>
      <dgm:spPr/>
      <dgm:t>
        <a:bodyPr/>
        <a:lstStyle/>
        <a:p>
          <a:endParaRPr lang="es-ES"/>
        </a:p>
      </dgm:t>
    </dgm:pt>
  </dgm:ptLst>
  <dgm:cxnLst>
    <dgm:cxn modelId="{E252D227-3744-4917-93DA-4844B9E5933D}" type="presOf" srcId="{EEE01382-8757-4274-B271-2530279D536B}" destId="{9B6426BC-C215-4BD0-AA94-C2BCA15C5521}" srcOrd="0" destOrd="0" presId="urn:microsoft.com/office/officeart/2005/8/layout/default"/>
    <dgm:cxn modelId="{0BCE7B61-754C-4BF4-B740-3B93B9678243}" srcId="{EEE01382-8757-4274-B271-2530279D536B}" destId="{C5BB2297-EB1A-4FE4-A363-A04CD5DB8204}" srcOrd="0" destOrd="0" parTransId="{B37E6AAD-08F9-4C23-9EB2-3985BE3EB3FD}" sibTransId="{0FA93E7A-8F08-41F1-ADB7-00680EC99FCD}"/>
    <dgm:cxn modelId="{FC643274-1C08-4CE3-A1D0-528D73B9A396}" type="presOf" srcId="{C5BB2297-EB1A-4FE4-A363-A04CD5DB8204}" destId="{F6636C12-4D73-4E56-90A6-1C29F1A62206}" srcOrd="0" destOrd="0" presId="urn:microsoft.com/office/officeart/2005/8/layout/default"/>
    <dgm:cxn modelId="{FEE92F6E-B138-411F-BD3A-ED317A84FCAB}" type="presParOf" srcId="{9B6426BC-C215-4BD0-AA94-C2BCA15C5521}" destId="{F6636C12-4D73-4E56-90A6-1C29F1A62206}" srcOrd="0"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eaLnBrk="0" hangingPunct="0">
              <a:defRPr kumimoji="0" sz="1300">
                <a:ea typeface="ＭＳ Ｐゴシック"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5799138"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eaLnBrk="0" hangingPunct="0">
              <a:defRPr kumimoji="0" sz="1300">
                <a:ea typeface="ＭＳ Ｐゴシック"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eaLnBrk="0" hangingPunct="0">
              <a:defRPr kumimoji="0" sz="1300">
                <a:ea typeface="ＭＳ Ｐゴシック"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5799138"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eaLnBrk="0" hangingPunct="0">
              <a:defRPr kumimoji="0" sz="1300">
                <a:ea typeface="ＭＳ Ｐゴシック" charset="-128"/>
              </a:defRPr>
            </a:lvl1pPr>
          </a:lstStyle>
          <a:p>
            <a:pPr>
              <a:defRPr/>
            </a:pPr>
            <a:fld id="{DD74C665-884E-4B89-9AC8-B275B1913DB7}"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eaLnBrk="0" hangingPunct="0">
              <a:defRPr kumimoji="0" sz="1300">
                <a:ea typeface="ＭＳ Ｐゴシック" charset="-128"/>
              </a:defRPr>
            </a:lvl1pPr>
          </a:lstStyle>
          <a:p>
            <a:pPr>
              <a:defRPr/>
            </a:pPr>
            <a:endParaRPr lang="en-US" altLang="ja-JP"/>
          </a:p>
        </p:txBody>
      </p:sp>
      <p:sp>
        <p:nvSpPr>
          <p:cNvPr id="5123" name="Rectangle 3"/>
          <p:cNvSpPr>
            <a:spLocks noGrp="1" noChangeArrowheads="1"/>
          </p:cNvSpPr>
          <p:nvPr>
            <p:ph type="dt" idx="1"/>
          </p:nvPr>
        </p:nvSpPr>
        <p:spPr bwMode="auto">
          <a:xfrm>
            <a:off x="5799138"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eaLnBrk="0" hangingPunct="0">
              <a:defRPr kumimoji="0" sz="1300">
                <a:ea typeface="ＭＳ Ｐゴシック"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365250" y="3371850"/>
            <a:ext cx="7504113"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eaLnBrk="0" hangingPunct="0">
              <a:defRPr kumimoji="0" sz="1300">
                <a:ea typeface="ＭＳ Ｐゴシック"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5799138"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eaLnBrk="0" hangingPunct="0">
              <a:defRPr kumimoji="0" sz="1300">
                <a:ea typeface="ＭＳ Ｐゴシック" charset="-128"/>
              </a:defRPr>
            </a:lvl1pPr>
          </a:lstStyle>
          <a:p>
            <a:pPr>
              <a:defRPr/>
            </a:pPr>
            <a:fld id="{E5B0E238-F6B9-4A68-8D28-5760225BC9DD}"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84B20B4A-2CF8-4EB8-97C2-23C190A6EB7A}" type="slidenum">
              <a:rPr lang="ja-JP" altLang="en-US" smtClean="0">
                <a:ea typeface="ＭＳ Ｐゴシック" pitchFamily="50" charset="-128"/>
              </a:rPr>
              <a:pPr/>
              <a:t>1</a:t>
            </a:fld>
            <a:endParaRPr lang="en-US" altLang="ja-JP" smtClean="0">
              <a:ea typeface="ＭＳ Ｐゴシック" pitchFamily="50" charset="-128"/>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s-ES" altLang="ja-JP" smtClean="0">
              <a:ea typeface="ＭＳ Ｐゴシック" pitchFamily="50"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p:cNvSpPr>
          <p:nvPr>
            <p:ph type="sldImg"/>
          </p:nvPr>
        </p:nvSpPr>
        <p:spPr>
          <a:ln/>
        </p:spPr>
      </p:sp>
      <p:sp>
        <p:nvSpPr>
          <p:cNvPr id="35842" name="2 Marcador de notas"/>
          <p:cNvSpPr>
            <a:spLocks noGrp="1"/>
          </p:cNvSpPr>
          <p:nvPr>
            <p:ph type="body" idx="1"/>
          </p:nvPr>
        </p:nvSpPr>
        <p:spPr>
          <a:noFill/>
          <a:ln/>
        </p:spPr>
        <p:txBody>
          <a:bodyPr/>
          <a:lstStyle/>
          <a:p>
            <a:pPr eaLnBrk="1" hangingPunct="1"/>
            <a:endParaRPr lang="es-ES" altLang="ja-JP" smtClean="0">
              <a:ea typeface="ＭＳ Ｐゴシック" pitchFamily="50" charset="-128"/>
            </a:endParaRPr>
          </a:p>
        </p:txBody>
      </p:sp>
      <p:sp>
        <p:nvSpPr>
          <p:cNvPr id="35843" name="3 Marcador de número de diapositiva"/>
          <p:cNvSpPr>
            <a:spLocks noGrp="1"/>
          </p:cNvSpPr>
          <p:nvPr>
            <p:ph type="sldNum" sz="quarter" idx="5"/>
          </p:nvPr>
        </p:nvSpPr>
        <p:spPr>
          <a:noFill/>
        </p:spPr>
        <p:txBody>
          <a:bodyPr/>
          <a:lstStyle/>
          <a:p>
            <a:fld id="{01DF78A8-25F1-44CD-9C40-94F696F898F1}" type="slidenum">
              <a:rPr lang="ja-JP" altLang="en-US" smtClean="0">
                <a:ea typeface="ＭＳ Ｐゴシック" pitchFamily="50" charset="-128"/>
              </a:rPr>
              <a:pPr/>
              <a:t>10</a:t>
            </a:fld>
            <a:endParaRPr lang="en-US" altLang="ja-JP" smtClean="0">
              <a:ea typeface="ＭＳ Ｐゴシック" pitchFamily="5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endParaRPr lang="ja-JP" altLang="en-US" smtClean="0">
              <a:ea typeface="ＭＳ Ｐゴシック" pitchFamily="5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p:spPr>
        <p:txBody>
          <a:bodyPr/>
          <a:lstStyle/>
          <a:p>
            <a:endParaRPr lang="ja-JP" altLang="en-US" smtClean="0">
              <a:ea typeface="ＭＳ Ｐゴシック" pitchFamily="50"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1 Marcador de imagen de diapositiva"/>
          <p:cNvSpPr>
            <a:spLocks noGrp="1" noRot="1" noChangeAspect="1"/>
          </p:cNvSpPr>
          <p:nvPr>
            <p:ph type="sldImg"/>
          </p:nvPr>
        </p:nvSpPr>
        <p:spPr>
          <a:ln/>
        </p:spPr>
      </p:sp>
      <p:sp>
        <p:nvSpPr>
          <p:cNvPr id="188418" name="2 Marcador de notas"/>
          <p:cNvSpPr>
            <a:spLocks noGrp="1"/>
          </p:cNvSpPr>
          <p:nvPr>
            <p:ph type="body" idx="1"/>
          </p:nvPr>
        </p:nvSpPr>
        <p:spPr>
          <a:noFill/>
          <a:ln/>
        </p:spPr>
        <p:txBody>
          <a:bodyPr/>
          <a:lstStyle/>
          <a:p>
            <a:pPr eaLnBrk="1" hangingPunct="1"/>
            <a:r>
              <a:rPr lang="es-ES" altLang="ja-JP" smtClean="0">
                <a:ea typeface="ＭＳ Ｐゴシック" pitchFamily="50" charset="-128"/>
              </a:rPr>
              <a:t>A crucial factor for industry acceptance of a new IT technology is the availability of stable and interoperable tools and components for application development. The goal of D1.2.2 is to identify these components and describe their functionality and requirements.</a:t>
            </a:r>
          </a:p>
          <a:p>
            <a:pPr eaLnBrk="1" hangingPunct="1"/>
            <a:r>
              <a:rPr lang="es-ES" altLang="ja-JP" smtClean="0">
                <a:ea typeface="ＭＳ Ｐゴシック" pitchFamily="50" charset="-128"/>
              </a:rPr>
              <a:t>D1.2.2: </a:t>
            </a:r>
            <a:r>
              <a:rPr lang="es-ES" altLang="ja-JP" b="1" smtClean="0">
                <a:ea typeface="ＭＳ Ｐゴシック" pitchFamily="50" charset="-128"/>
              </a:rPr>
              <a:t>Semantic Web Framework Requirements Analysis</a:t>
            </a:r>
          </a:p>
          <a:p>
            <a:pPr lvl="1" eaLnBrk="1" hangingPunct="1"/>
            <a:r>
              <a:rPr lang="en-US" altLang="ja-JP" smtClean="0">
                <a:ea typeface="ＭＳ Ｐゴシック" pitchFamily="50" charset="-128"/>
              </a:rPr>
              <a:t>deliverable describes requirements for the most important </a:t>
            </a:r>
            <a:r>
              <a:rPr lang="es-ES" altLang="ja-JP" smtClean="0">
                <a:ea typeface="ＭＳ Ｐゴシック" pitchFamily="50" charset="-128"/>
              </a:rPr>
              <a:t>ontology-based tools and components.</a:t>
            </a:r>
            <a:endParaRPr lang="es-ES" altLang="ja-JP" sz="1600" smtClean="0">
              <a:ea typeface="ＭＳ Ｐゴシック" pitchFamily="50" charset="-128"/>
            </a:endParaRPr>
          </a:p>
          <a:p>
            <a:pPr lvl="1" eaLnBrk="1" hangingPunct="1"/>
            <a:r>
              <a:rPr lang="en-US" altLang="ja-JP" smtClean="0">
                <a:ea typeface="ＭＳ Ｐゴシック" pitchFamily="50" charset="-128"/>
              </a:rPr>
              <a:t>work builds on the results of the use-case analysis conducted which yielded a list of high-level knowledge-processing tasks and components</a:t>
            </a:r>
          </a:p>
          <a:p>
            <a:pPr lvl="1" eaLnBrk="1" hangingPunct="1"/>
            <a:r>
              <a:rPr lang="en-US" altLang="ja-JP" smtClean="0">
                <a:ea typeface="ＭＳ Ｐゴシック" pitchFamily="50" charset="-128"/>
              </a:rPr>
              <a:t>All primary tasks identified in deliverable D1.1.3 are covered in this document.</a:t>
            </a:r>
            <a:endParaRPr lang="es-ES" altLang="ja-JP" b="1" smtClean="0">
              <a:ea typeface="ＭＳ Ｐゴシック" pitchFamily="50" charset="-128"/>
            </a:endParaRPr>
          </a:p>
          <a:p>
            <a:pPr eaLnBrk="1" hangingPunct="1"/>
            <a:endParaRPr lang="es-ES" altLang="ja-JP" smtClean="0">
              <a:ea typeface="ＭＳ Ｐゴシック" pitchFamily="50" charset="-128"/>
            </a:endParaRPr>
          </a:p>
          <a:p>
            <a:pPr eaLnBrk="1" hangingPunct="1"/>
            <a:endParaRPr lang="es-ES" altLang="ja-JP" smtClean="0">
              <a:ea typeface="ＭＳ Ｐゴシック" pitchFamily="50" charset="-128"/>
            </a:endParaRPr>
          </a:p>
          <a:p>
            <a:pPr eaLnBrk="1" hangingPunct="1"/>
            <a:endParaRPr lang="es-ES" altLang="ja-JP" smtClean="0">
              <a:ea typeface="ＭＳ Ｐゴシック" pitchFamily="50" charset="-128"/>
            </a:endParaRPr>
          </a:p>
        </p:txBody>
      </p:sp>
      <p:sp>
        <p:nvSpPr>
          <p:cNvPr id="188419" name="3 Marcador de número de diapositiva"/>
          <p:cNvSpPr>
            <a:spLocks noGrp="1"/>
          </p:cNvSpPr>
          <p:nvPr>
            <p:ph type="sldNum" sz="quarter" idx="5"/>
          </p:nvPr>
        </p:nvSpPr>
        <p:spPr>
          <a:noFill/>
        </p:spPr>
        <p:txBody>
          <a:bodyPr/>
          <a:lstStyle/>
          <a:p>
            <a:fld id="{5E8233A6-1C57-453C-A859-862EC4F5975F}" type="slidenum">
              <a:rPr lang="ja-JP" altLang="en-US" smtClean="0">
                <a:ea typeface="ＭＳ Ｐゴシック" pitchFamily="50" charset="-128"/>
              </a:rPr>
              <a:pPr/>
              <a:t>13</a:t>
            </a:fld>
            <a:endParaRPr lang="en-US" altLang="ja-JP" smtClean="0">
              <a:ea typeface="ＭＳ Ｐゴシック" pitchFamily="50"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38780818-E857-40B0-9D7E-C394A2656E2F}" type="slidenum">
              <a:rPr lang="es-ES" altLang="ja-JP" smtClean="0">
                <a:ea typeface="ＭＳ Ｐゴシック" pitchFamily="50" charset="-128"/>
              </a:rPr>
              <a:pPr/>
              <a:t>14</a:t>
            </a:fld>
            <a:endParaRPr lang="es-ES" altLang="ja-JP" smtClean="0">
              <a:ea typeface="ＭＳ Ｐゴシック" pitchFamily="50" charset="-128"/>
            </a:endParaRPr>
          </a:p>
        </p:txBody>
      </p:sp>
      <p:sp>
        <p:nvSpPr>
          <p:cNvPr id="190467" name="Rectangle 2"/>
          <p:cNvSpPr>
            <a:spLocks noGrp="1" noRot="1" noChangeAspect="1" noChangeArrowheads="1" noTextEdit="1"/>
          </p:cNvSpPr>
          <p:nvPr>
            <p:ph type="sldImg"/>
          </p:nvPr>
        </p:nvSpPr>
        <p:spPr>
          <a:xfrm>
            <a:off x="3341688" y="538163"/>
            <a:ext cx="3551237" cy="2662237"/>
          </a:xfrm>
          <a:ln/>
        </p:spPr>
      </p:sp>
      <p:sp>
        <p:nvSpPr>
          <p:cNvPr id="190468" name="Rectangle 3"/>
          <p:cNvSpPr>
            <a:spLocks noGrp="1" noChangeArrowheads="1"/>
          </p:cNvSpPr>
          <p:nvPr>
            <p:ph type="body" idx="1"/>
          </p:nvPr>
        </p:nvSpPr>
        <p:spPr>
          <a:xfrm>
            <a:off x="1023938" y="3370263"/>
            <a:ext cx="8189912" cy="3195637"/>
          </a:xfrm>
          <a:noFill/>
          <a:ln/>
        </p:spPr>
        <p:txBody>
          <a:bodyPr wrap="none" anchor="ctr"/>
          <a:lstStyle/>
          <a:p>
            <a:pPr defTabSz="449263" eaLnBrk="1" hangingPunct="1"/>
            <a:endParaRPr lang="es-ES_tradnl" altLang="ja-JP" smtClean="0">
              <a:ea typeface="ＭＳ Ｐゴシック" pitchFamily="50"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p:spPr>
        <p:txBody>
          <a:bodyPr/>
          <a:lstStyle/>
          <a:p>
            <a:endParaRPr lang="ja-JP" altLang="en-US" smtClean="0">
              <a:ea typeface="ＭＳ Ｐゴシック" pitchFamily="50"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p:spPr>
        <p:txBody>
          <a:bodyPr/>
          <a:lstStyle/>
          <a:p>
            <a:fld id="{799619A3-E922-46BB-8F3C-4E35AF4CB794}" type="slidenum">
              <a:rPr lang="ja-JP" altLang="en-US" smtClean="0">
                <a:ea typeface="ＭＳ Ｐゴシック" pitchFamily="50" charset="-128"/>
              </a:rPr>
              <a:pPr/>
              <a:t>16</a:t>
            </a:fld>
            <a:endParaRPr lang="en-US" altLang="ja-JP" smtClean="0">
              <a:ea typeface="ＭＳ Ｐゴシック" pitchFamily="50" charset="-128"/>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xfrm>
            <a:off x="1023938" y="3371850"/>
            <a:ext cx="8186737" cy="3195638"/>
          </a:xfrm>
          <a:noFill/>
          <a:ln/>
        </p:spPr>
        <p:txBody>
          <a:bodyPr/>
          <a:lstStyle/>
          <a:p>
            <a:pPr eaLnBrk="1" hangingPunct="1"/>
            <a:r>
              <a:rPr lang="en-US" altLang="ja-JP" smtClean="0">
                <a:ea typeface="ＭＳ Ｐゴシック" pitchFamily="50" charset="-128"/>
              </a:rPr>
              <a:t>Regarding the organization of the interfaces and operations, we have used the following criteria:</a:t>
            </a:r>
          </a:p>
          <a:p>
            <a:pPr eaLnBrk="1" hangingPunct="1"/>
            <a:r>
              <a:rPr lang="en-US" altLang="ja-JP" smtClean="0">
                <a:ea typeface="ＭＳ Ｐゴシック" pitchFamily="50" charset="-128"/>
              </a:rPr>
              <a:t>First we have splitted the interfaces in two layers, according to the granularity of the operations. There is a bulk layer in which we can create and delete instances and there is also a specialized layer where we manage the relationships between instances, and provide specific retrieval operations.</a:t>
            </a:r>
          </a:p>
          <a:p>
            <a:pPr eaLnBrk="1" hangingPunct="1"/>
            <a:r>
              <a:rPr lang="en-US" altLang="ja-JP" smtClean="0">
                <a:ea typeface="ＭＳ Ｐゴシック" pitchFamily="50" charset="-128"/>
              </a:rPr>
              <a:t>We have identified two types of services/interfaces, native ones which mimic the main classes of the RDF(S) data model and the utility services/interfaces. These ones are convenient abstractions that provide further functionalities that enhance the overall usability of the services.</a:t>
            </a:r>
          </a:p>
          <a:p>
            <a:pPr eaLnBrk="1" hangingPunct="1"/>
            <a:r>
              <a:rPr lang="en-US" altLang="ja-JP" smtClean="0">
                <a:ea typeface="ＭＳ Ｐゴシック" pitchFamily="50" charset="-128"/>
              </a:rPr>
              <a:t>Regarding to the operations themselves, we have left to direct data access those related to the retrieval, creation and deletion of data. Indirect data access has been used for moving from interfaces which provide coarse grained access to those that provide a specialized fine grained access.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p:spPr>
        <p:txBody>
          <a:bodyPr/>
          <a:lstStyle/>
          <a:p>
            <a:fld id="{6E4C6152-14E5-47FB-94C8-CD2482008FD1}" type="slidenum">
              <a:rPr lang="ja-JP" altLang="en-US" smtClean="0">
                <a:ea typeface="ＭＳ Ｐゴシック" pitchFamily="50" charset="-128"/>
              </a:rPr>
              <a:pPr/>
              <a:t>17</a:t>
            </a:fld>
            <a:endParaRPr lang="en-US" altLang="ja-JP" smtClean="0">
              <a:ea typeface="ＭＳ Ｐゴシック" pitchFamily="50" charset="-128"/>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p:spPr>
        <p:txBody>
          <a:bodyPr/>
          <a:lstStyle/>
          <a:p>
            <a:pPr eaLnBrk="1" hangingPunct="1"/>
            <a:r>
              <a:rPr lang="es-ES" altLang="ja-JP" smtClean="0">
                <a:ea typeface="ＭＳ Ｐゴシック" pitchFamily="50" charset="-128"/>
              </a:rPr>
              <a:t>Two kinds of data resources, from bottom to top:</a:t>
            </a:r>
          </a:p>
          <a:p>
            <a:pPr lvl="1" eaLnBrk="1" hangingPunct="1"/>
            <a:r>
              <a:rPr lang="es-ES" altLang="ja-JP" smtClean="0">
                <a:ea typeface="ＭＳ Ｐゴシック" pitchFamily="50" charset="-128"/>
              </a:rPr>
              <a:t>Resources that mimic RDF(S) modelling elements:</a:t>
            </a:r>
          </a:p>
          <a:p>
            <a:pPr lvl="2" eaLnBrk="1" hangingPunct="1"/>
            <a:r>
              <a:rPr lang="es-ES" altLang="ja-JP" b="1" smtClean="0">
                <a:ea typeface="ＭＳ Ｐゴシック" pitchFamily="50" charset="-128"/>
              </a:rPr>
              <a:t>General</a:t>
            </a:r>
            <a:r>
              <a:rPr lang="es-ES" altLang="ja-JP" smtClean="0">
                <a:ea typeface="ＭＳ Ｐゴシック" pitchFamily="50" charset="-128"/>
              </a:rPr>
              <a:t>: </a:t>
            </a:r>
            <a:r>
              <a:rPr lang="es-ES" altLang="ja-JP" i="1" smtClean="0">
                <a:ea typeface="ＭＳ Ｐゴシック" pitchFamily="50" charset="-128"/>
              </a:rPr>
              <a:t>Resource</a:t>
            </a:r>
          </a:p>
          <a:p>
            <a:pPr lvl="2" eaLnBrk="1" hangingPunct="1"/>
            <a:r>
              <a:rPr lang="es-ES" altLang="ja-JP" b="1" smtClean="0">
                <a:ea typeface="ＭＳ Ｐゴシック" pitchFamily="50" charset="-128"/>
              </a:rPr>
              <a:t>Specific</a:t>
            </a:r>
            <a:r>
              <a:rPr lang="es-ES" altLang="ja-JP" smtClean="0">
                <a:ea typeface="ＭＳ Ｐゴシック" pitchFamily="50" charset="-128"/>
              </a:rPr>
              <a:t>: </a:t>
            </a:r>
            <a:r>
              <a:rPr lang="es-ES" altLang="ja-JP" i="1" smtClean="0">
                <a:ea typeface="ＭＳ Ｐゴシック" pitchFamily="50" charset="-128"/>
              </a:rPr>
              <a:t>Class</a:t>
            </a:r>
            <a:r>
              <a:rPr lang="es-ES" altLang="ja-JP" smtClean="0">
                <a:ea typeface="ＭＳ Ｐゴシック" pitchFamily="50" charset="-128"/>
              </a:rPr>
              <a:t>, </a:t>
            </a:r>
            <a:r>
              <a:rPr lang="es-ES" altLang="ja-JP" i="1" smtClean="0">
                <a:ea typeface="ＭＳ Ｐゴシック" pitchFamily="50" charset="-128"/>
              </a:rPr>
              <a:t>Property</a:t>
            </a:r>
            <a:r>
              <a:rPr lang="es-ES" altLang="ja-JP" smtClean="0">
                <a:ea typeface="ＭＳ Ｐゴシック" pitchFamily="50" charset="-128"/>
              </a:rPr>
              <a:t>, </a:t>
            </a:r>
            <a:r>
              <a:rPr lang="es-ES" altLang="ja-JP" i="1" smtClean="0">
                <a:ea typeface="ＭＳ Ｐゴシック" pitchFamily="50" charset="-128"/>
              </a:rPr>
              <a:t>Statement</a:t>
            </a:r>
            <a:r>
              <a:rPr lang="es-ES" altLang="ja-JP" smtClean="0">
                <a:ea typeface="ＭＳ Ｐゴシック" pitchFamily="50" charset="-128"/>
              </a:rPr>
              <a:t>, </a:t>
            </a:r>
            <a:r>
              <a:rPr lang="es-ES" altLang="ja-JP" i="1" smtClean="0">
                <a:ea typeface="ＭＳ Ｐゴシック" pitchFamily="50" charset="-128"/>
              </a:rPr>
              <a:t>Container</a:t>
            </a:r>
            <a:r>
              <a:rPr lang="es-ES" altLang="ja-JP" smtClean="0">
                <a:ea typeface="ＭＳ Ｐゴシック" pitchFamily="50" charset="-128"/>
              </a:rPr>
              <a:t>, </a:t>
            </a:r>
            <a:r>
              <a:rPr lang="es-ES" altLang="ja-JP" i="1" smtClean="0">
                <a:ea typeface="ＭＳ Ｐゴシック" pitchFamily="50" charset="-128"/>
              </a:rPr>
              <a:t>List</a:t>
            </a:r>
            <a:endParaRPr lang="es-ES" altLang="ja-JP" smtClean="0">
              <a:ea typeface="ＭＳ Ｐゴシック" pitchFamily="50" charset="-128"/>
            </a:endParaRPr>
          </a:p>
          <a:p>
            <a:pPr lvl="1" eaLnBrk="1" hangingPunct="1"/>
            <a:r>
              <a:rPr lang="es-ES" altLang="ja-JP" smtClean="0">
                <a:ea typeface="ＭＳ Ｐゴシック" pitchFamily="50" charset="-128"/>
              </a:rPr>
              <a:t>Convenience abstractions</a:t>
            </a:r>
          </a:p>
          <a:p>
            <a:pPr lvl="2" eaLnBrk="1" hangingPunct="1"/>
            <a:r>
              <a:rPr lang="es-ES" altLang="ja-JP" smtClean="0">
                <a:ea typeface="ＭＳ Ｐゴシック" pitchFamily="50" charset="-128"/>
              </a:rPr>
              <a:t>Repository</a:t>
            </a:r>
          </a:p>
          <a:p>
            <a:pPr lvl="2" eaLnBrk="1" hangingPunct="1"/>
            <a:r>
              <a:rPr lang="es-ES" altLang="ja-JP" smtClean="0">
                <a:ea typeface="ＭＳ Ｐゴシック" pitchFamily="50" charset="-128"/>
              </a:rPr>
              <a:t>RepositorySelector (</a:t>
            </a:r>
            <a:r>
              <a:rPr lang="es-ES" altLang="ja-JP" i="1" smtClean="0">
                <a:ea typeface="ＭＳ Ｐゴシック" pitchFamily="50" charset="-128"/>
              </a:rPr>
              <a:t>collection</a:t>
            </a:r>
            <a:r>
              <a:rPr lang="es-ES" altLang="ja-JP" smtClean="0">
                <a:ea typeface="ＭＳ Ｐゴシック" pitchFamily="50" charset="-128"/>
              </a:rPr>
              <a:t>)</a:t>
            </a:r>
          </a:p>
          <a:p>
            <a:pPr eaLnBrk="1" hangingPunct="1"/>
            <a:r>
              <a:rPr lang="es-ES" altLang="ja-JP" smtClean="0">
                <a:ea typeface="ＭＳ Ｐゴシック" pitchFamily="50" charset="-128"/>
              </a:rPr>
              <a:t>Such level of granularity allows finer grain of control over the concrete parts of the data sets (access policies, read/write permissions, etc)</a:t>
            </a:r>
          </a:p>
          <a:p>
            <a:pPr eaLnBrk="1" hangingPunct="1"/>
            <a:r>
              <a:rPr lang="es-ES" altLang="ja-JP" smtClean="0">
                <a:ea typeface="ＭＳ Ｐゴシック" pitchFamily="50" charset="-128"/>
              </a:rPr>
              <a:t>Resources as </a:t>
            </a:r>
            <a:r>
              <a:rPr lang="es-ES" altLang="ja-JP" i="1" smtClean="0">
                <a:ea typeface="ＭＳ Ｐゴシック" pitchFamily="50" charset="-128"/>
              </a:rPr>
              <a:t>views </a:t>
            </a:r>
            <a:r>
              <a:rPr lang="es-ES" altLang="ja-JP" smtClean="0">
                <a:ea typeface="ＭＳ Ｐゴシック" pitchFamily="50" charset="-128"/>
              </a:rPr>
              <a:t>of the data resource</a:t>
            </a:r>
          </a:p>
          <a:p>
            <a:pPr eaLnBrk="1" hangingPunct="1"/>
            <a:endParaRPr lang="es-ES" altLang="ja-JP" smtClean="0">
              <a:ea typeface="ＭＳ Ｐゴシック" pitchFamily="50"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p:spPr>
        <p:txBody>
          <a:bodyPr/>
          <a:lstStyle/>
          <a:p>
            <a:fld id="{172A6D1D-5015-4E0D-ABEA-022DCE28B12E}" type="slidenum">
              <a:rPr lang="ja-JP" altLang="en-US" smtClean="0">
                <a:ea typeface="ＭＳ Ｐゴシック" pitchFamily="50" charset="-128"/>
              </a:rPr>
              <a:pPr/>
              <a:t>18</a:t>
            </a:fld>
            <a:endParaRPr lang="en-US" altLang="ja-JP" smtClean="0">
              <a:ea typeface="ＭＳ Ｐゴシック" pitchFamily="50" charset="-128"/>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xfrm>
            <a:off x="1023938" y="3371850"/>
            <a:ext cx="8186737" cy="3195638"/>
          </a:xfrm>
          <a:noFill/>
          <a:ln/>
        </p:spPr>
        <p:txBody>
          <a:bodyPr/>
          <a:lstStyle/>
          <a:p>
            <a:pPr eaLnBrk="1" hangingPunct="1"/>
            <a:r>
              <a:rPr lang="en-US" altLang="ja-JP" smtClean="0">
                <a:ea typeface="ＭＳ Ｐゴシック" pitchFamily="50" charset="-128"/>
              </a:rPr>
              <a:t>This picture shows which interfaces we have already identified and how they are organized.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p:spPr>
        <p:txBody>
          <a:bodyPr/>
          <a:lstStyle/>
          <a:p>
            <a:fld id="{A14E7163-A2F2-49F4-99B6-C79D81CFDEBB}" type="slidenum">
              <a:rPr lang="ja-JP" altLang="en-US" smtClean="0">
                <a:ea typeface="ＭＳ Ｐゴシック" pitchFamily="50" charset="-128"/>
              </a:rPr>
              <a:pPr/>
              <a:t>19</a:t>
            </a:fld>
            <a:endParaRPr lang="en-US" altLang="ja-JP" smtClean="0">
              <a:ea typeface="ＭＳ Ｐゴシック" pitchFamily="50" charset="-128"/>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xfrm>
            <a:off x="1023938" y="3371850"/>
            <a:ext cx="8186737" cy="3195638"/>
          </a:xfrm>
          <a:noFill/>
          <a:ln/>
        </p:spPr>
        <p:txBody>
          <a:bodyPr/>
          <a:lstStyle/>
          <a:p>
            <a:pPr eaLnBrk="1" hangingPunct="1"/>
            <a:r>
              <a:rPr lang="en-US" altLang="ja-JP" smtClean="0">
                <a:ea typeface="ＭＳ Ｐゴシック" pitchFamily="50" charset="-128"/>
              </a:rPr>
              <a:t>Summaryzing, we have created a set of interfaces for accessing RDF that provide ontology-based operations for the task. We have provided interfaces that mimic the RDF(S) data model or abstract a useful set of functionalities that enhance the “user” experience…</a:t>
            </a:r>
          </a:p>
          <a:p>
            <a:pPr eaLnBrk="1" hangingPunct="1"/>
            <a:r>
              <a:rPr lang="en-US" altLang="ja-JP" smtClean="0">
                <a:ea typeface="ＭＳ Ｐゴシック" pitchFamily="50" charset="-128"/>
              </a:rPr>
              <a:t>All of this has been done following object orientation practices.</a:t>
            </a:r>
          </a:p>
          <a:p>
            <a:pPr eaLnBrk="1" hangingPunct="1"/>
            <a:r>
              <a:rPr lang="en-US" altLang="ja-JP" smtClean="0">
                <a:ea typeface="ＭＳ Ｐゴシック" pitchFamily="50" charset="-128"/>
              </a:rPr>
              <a:t>Some figures about the spec…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28918D21-3920-4C5B-AC94-B007C12CD4D5}" type="slidenum">
              <a:rPr lang="ja-JP" altLang="en-US" smtClean="0">
                <a:ea typeface="ＭＳ Ｐゴシック" pitchFamily="50" charset="-128"/>
              </a:rPr>
              <a:pPr/>
              <a:t>2</a:t>
            </a:fld>
            <a:endParaRPr lang="en-US" altLang="ja-JP" smtClean="0">
              <a:ea typeface="ＭＳ Ｐゴシック" pitchFamily="50" charset="-128"/>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r>
              <a:rPr lang="en-US" altLang="ja-JP" smtClean="0">
                <a:ea typeface="ＭＳ Ｐゴシック" pitchFamily="50" charset="-128"/>
              </a:rPr>
              <a:t>IPR Notices Note Well for OGF meetings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p:spPr>
        <p:txBody>
          <a:bodyPr/>
          <a:lstStyle/>
          <a:p>
            <a:endParaRPr lang="ja-JP" altLang="en-US" smtClean="0">
              <a:ea typeface="ＭＳ Ｐゴシック" pitchFamily="50"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1 Marcador de imagen de diapositiva"/>
          <p:cNvSpPr>
            <a:spLocks noGrp="1" noRot="1" noChangeAspect="1"/>
          </p:cNvSpPr>
          <p:nvPr>
            <p:ph type="sldImg"/>
          </p:nvPr>
        </p:nvSpPr>
        <p:spPr>
          <a:ln/>
        </p:spPr>
      </p:sp>
      <p:sp>
        <p:nvSpPr>
          <p:cNvPr id="202754" name="2 Marcador de notas"/>
          <p:cNvSpPr>
            <a:spLocks noGrp="1"/>
          </p:cNvSpPr>
          <p:nvPr>
            <p:ph type="body" idx="1"/>
          </p:nvPr>
        </p:nvSpPr>
        <p:spPr>
          <a:noFill/>
          <a:ln/>
        </p:spPr>
        <p:txBody>
          <a:bodyPr/>
          <a:lstStyle/>
          <a:p>
            <a:pPr eaLnBrk="1" hangingPunct="1"/>
            <a:r>
              <a:rPr lang="es-ES" altLang="ja-JP" smtClean="0">
                <a:ea typeface="ＭＳ Ｐゴシック" pitchFamily="50" charset="-128"/>
              </a:rPr>
              <a:t>Adaptando los casos de uso para que demuestren también requisitos Grid.</a:t>
            </a:r>
          </a:p>
        </p:txBody>
      </p:sp>
      <p:sp>
        <p:nvSpPr>
          <p:cNvPr id="202755" name="3 Marcador de número de diapositiva"/>
          <p:cNvSpPr>
            <a:spLocks noGrp="1"/>
          </p:cNvSpPr>
          <p:nvPr>
            <p:ph type="sldNum" sz="quarter" idx="5"/>
          </p:nvPr>
        </p:nvSpPr>
        <p:spPr>
          <a:noFill/>
        </p:spPr>
        <p:txBody>
          <a:bodyPr/>
          <a:lstStyle/>
          <a:p>
            <a:fld id="{54678A82-0ECD-42FA-BAD6-59EFDF779317}" type="slidenum">
              <a:rPr lang="ja-JP" altLang="en-US" smtClean="0">
                <a:ea typeface="ＭＳ Ｐゴシック" pitchFamily="50" charset="-128"/>
              </a:rPr>
              <a:pPr/>
              <a:t>21</a:t>
            </a:fld>
            <a:endParaRPr lang="en-US" altLang="ja-JP" smtClean="0">
              <a:ea typeface="ＭＳ Ｐゴシック" pitchFamily="50"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p:spPr>
        <p:txBody>
          <a:bodyPr/>
          <a:lstStyle/>
          <a:p>
            <a:fld id="{760B3875-2368-4E7C-B794-AF4DFEFAC449}" type="slidenum">
              <a:rPr lang="ja-JP" altLang="en-US" smtClean="0">
                <a:ea typeface="ＭＳ Ｐゴシック" pitchFamily="50" charset="-128"/>
              </a:rPr>
              <a:pPr/>
              <a:t>22</a:t>
            </a:fld>
            <a:endParaRPr lang="en-US" altLang="ja-JP" smtClean="0">
              <a:ea typeface="ＭＳ Ｐゴシック" pitchFamily="50" charset="-128"/>
            </a:endParaRPr>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1023938" y="3371850"/>
            <a:ext cx="8186737" cy="3195638"/>
          </a:xfrm>
          <a:noFill/>
          <a:ln/>
        </p:spPr>
        <p:txBody>
          <a:bodyPr/>
          <a:lstStyle/>
          <a:p>
            <a:pPr eaLnBrk="1" hangingPunct="1"/>
            <a:endParaRPr lang="es-ES" altLang="ja-JP" smtClean="0">
              <a:ea typeface="ＭＳ Ｐゴシック"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0EF52B31-4144-4761-B822-EB37D4585700}" type="slidenum">
              <a:rPr lang="ja-JP" altLang="en-US" smtClean="0">
                <a:ea typeface="ＭＳ Ｐゴシック" pitchFamily="50" charset="-128"/>
              </a:rPr>
              <a:pPr/>
              <a:t>3</a:t>
            </a:fld>
            <a:endParaRPr lang="en-US" altLang="ja-JP" smtClean="0">
              <a:ea typeface="ＭＳ Ｐゴシック" pitchFamily="50" charset="-128"/>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altLang="ja-JP" smtClean="0">
                <a:ea typeface="ＭＳ Ｐゴシック" pitchFamily="50" charset="-128"/>
              </a:rPr>
              <a:t>OGF Full Copyright Notice if necessary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normAutofit fontScale="92500" lnSpcReduction="20000"/>
          </a:bodyPr>
          <a:lstStyle/>
          <a:p>
            <a:pPr eaLnBrk="1" hangingPunct="1">
              <a:defRPr/>
            </a:pPr>
            <a:r>
              <a:rPr lang="es-ES" smtClean="0"/>
              <a:t>Introduction</a:t>
            </a:r>
          </a:p>
          <a:p>
            <a:pPr lvl="1" eaLnBrk="1" hangingPunct="1">
              <a:defRPr/>
            </a:pPr>
            <a:r>
              <a:rPr lang="es-ES" smtClean="0"/>
              <a:t>The RDF(S) Access Vision</a:t>
            </a:r>
          </a:p>
          <a:p>
            <a:pPr lvl="1" eaLnBrk="1" hangingPunct="1">
              <a:defRPr/>
            </a:pPr>
            <a:r>
              <a:rPr lang="es-ES" smtClean="0"/>
              <a:t>How does this fit with the WS-DAI approach?</a:t>
            </a:r>
          </a:p>
          <a:p>
            <a:pPr lvl="1" eaLnBrk="1" hangingPunct="1">
              <a:defRPr/>
            </a:pPr>
            <a:r>
              <a:rPr lang="es-ES" smtClean="0"/>
              <a:t>The motivation pit</a:t>
            </a:r>
          </a:p>
          <a:p>
            <a:pPr eaLnBrk="1" hangingPunct="1">
              <a:defRPr/>
            </a:pPr>
            <a:r>
              <a:rPr lang="es-ES" smtClean="0"/>
              <a:t>Motivation: Lessons learned from the </a:t>
            </a:r>
            <a:r>
              <a:rPr lang="es-ES" b="1" i="1" smtClean="0"/>
              <a:t>Knowledge Web </a:t>
            </a:r>
            <a:r>
              <a:rPr lang="es-ES" i="1" smtClean="0"/>
              <a:t>Network of Excellence</a:t>
            </a:r>
          </a:p>
          <a:p>
            <a:pPr lvl="1" eaLnBrk="1" hangingPunct="1">
              <a:defRPr/>
            </a:pPr>
            <a:r>
              <a:rPr lang="es-ES" smtClean="0"/>
              <a:t>The Knowledge Web NoE</a:t>
            </a:r>
          </a:p>
          <a:p>
            <a:pPr lvl="1" eaLnBrk="1" hangingPunct="1">
              <a:defRPr/>
            </a:pPr>
            <a:r>
              <a:rPr lang="es-ES" smtClean="0"/>
              <a:t>Business Use-Case Analysis</a:t>
            </a:r>
          </a:p>
          <a:p>
            <a:pPr lvl="2" eaLnBrk="1" hangingPunct="1">
              <a:defRPr/>
            </a:pPr>
            <a:r>
              <a:rPr lang="es-ES" smtClean="0"/>
              <a:t>Methodology</a:t>
            </a:r>
          </a:p>
          <a:p>
            <a:pPr lvl="2" eaLnBrk="1" hangingPunct="1">
              <a:defRPr/>
            </a:pPr>
            <a:r>
              <a:rPr lang="es-ES" smtClean="0"/>
              <a:t>Summary</a:t>
            </a:r>
          </a:p>
          <a:p>
            <a:pPr lvl="2" eaLnBrk="1" hangingPunct="1">
              <a:defRPr/>
            </a:pPr>
            <a:r>
              <a:rPr lang="es-ES" smtClean="0"/>
              <a:t>Results</a:t>
            </a:r>
          </a:p>
          <a:p>
            <a:pPr lvl="1" eaLnBrk="1" hangingPunct="1">
              <a:defRPr/>
            </a:pPr>
            <a:r>
              <a:rPr lang="es-ES" smtClean="0"/>
              <a:t>Conclusions</a:t>
            </a:r>
          </a:p>
          <a:p>
            <a:pPr eaLnBrk="1" hangingPunct="1">
              <a:defRPr/>
            </a:pPr>
            <a:r>
              <a:rPr lang="es-ES" smtClean="0"/>
              <a:t>Current status</a:t>
            </a:r>
          </a:p>
          <a:p>
            <a:pPr lvl="1" eaLnBrk="1" hangingPunct="1">
              <a:defRPr/>
            </a:pPr>
            <a:r>
              <a:rPr lang="es-ES" smtClean="0"/>
              <a:t>Design criteria</a:t>
            </a:r>
          </a:p>
          <a:p>
            <a:pPr lvl="1" eaLnBrk="1" hangingPunct="1">
              <a:defRPr/>
            </a:pPr>
            <a:r>
              <a:rPr lang="es-ES" smtClean="0"/>
              <a:t>Data resources</a:t>
            </a:r>
          </a:p>
          <a:p>
            <a:pPr lvl="1" eaLnBrk="1" hangingPunct="1">
              <a:defRPr/>
            </a:pPr>
            <a:r>
              <a:rPr lang="es-ES" smtClean="0"/>
              <a:t>Interface organization</a:t>
            </a:r>
          </a:p>
          <a:p>
            <a:pPr lvl="1" eaLnBrk="1" hangingPunct="1">
              <a:defRPr/>
            </a:pPr>
            <a:r>
              <a:rPr lang="es-ES" smtClean="0"/>
              <a:t>Proposed changes</a:t>
            </a:r>
          </a:p>
          <a:p>
            <a:pPr eaLnBrk="1" hangingPunct="1">
              <a:defRPr/>
            </a:pPr>
            <a:r>
              <a:rPr lang="es-ES" smtClean="0"/>
              <a:t>Future work</a:t>
            </a:r>
          </a:p>
          <a:p>
            <a:pPr eaLnBrk="1" hangingPunct="1">
              <a:defRPr/>
            </a:pPr>
            <a:endParaRPr lang="es-ES"/>
          </a:p>
        </p:txBody>
      </p:sp>
      <p:sp>
        <p:nvSpPr>
          <p:cNvPr id="23555" name="3 Marcador de número de diapositiva"/>
          <p:cNvSpPr>
            <a:spLocks noGrp="1"/>
          </p:cNvSpPr>
          <p:nvPr>
            <p:ph type="sldNum" sz="quarter" idx="5"/>
          </p:nvPr>
        </p:nvSpPr>
        <p:spPr>
          <a:noFill/>
        </p:spPr>
        <p:txBody>
          <a:bodyPr/>
          <a:lstStyle/>
          <a:p>
            <a:fld id="{34DB2530-58C7-4C31-8AF3-A38F1D3B47DD}" type="slidenum">
              <a:rPr lang="ja-JP" altLang="en-US" smtClean="0">
                <a:ea typeface="ＭＳ Ｐゴシック" pitchFamily="50" charset="-128"/>
              </a:rPr>
              <a:pPr/>
              <a:t>4</a:t>
            </a:fld>
            <a:endParaRPr lang="en-US" altLang="ja-JP" smtClean="0">
              <a:ea typeface="ＭＳ Ｐゴシック" pitchFamily="5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6958F4BB-9B1C-4875-8846-0A16B2DE1252}" type="slidenum">
              <a:rPr lang="ja-JP" altLang="en-US" smtClean="0">
                <a:ea typeface="ＭＳ Ｐゴシック" pitchFamily="50" charset="-128"/>
              </a:rPr>
              <a:pPr/>
              <a:t>5</a:t>
            </a:fld>
            <a:endParaRPr lang="en-US" altLang="ja-JP" smtClean="0">
              <a:ea typeface="ＭＳ Ｐゴシック" pitchFamily="50" charset="-128"/>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1023938" y="3371850"/>
            <a:ext cx="8186737" cy="3195638"/>
          </a:xfrm>
          <a:noFill/>
          <a:ln/>
        </p:spPr>
        <p:txBody>
          <a:bodyPr/>
          <a:lstStyle/>
          <a:p>
            <a:pPr eaLnBrk="1" hangingPunct="1"/>
            <a:r>
              <a:rPr lang="en-US" altLang="ja-JP" smtClean="0">
                <a:ea typeface="ＭＳ Ｐゴシック" pitchFamily="50" charset="-128"/>
              </a:rPr>
              <a:t>The RDF(S) access initiative is about providing an access mechanism to data defined by mean of RDF.</a:t>
            </a:r>
          </a:p>
          <a:p>
            <a:pPr eaLnBrk="1" hangingPunct="1"/>
            <a:r>
              <a:rPr lang="en-US" altLang="ja-JP" smtClean="0">
                <a:ea typeface="ＭＳ Ｐゴシック" pitchFamily="50" charset="-128"/>
              </a:rPr>
              <a:t>The objective is to develop a set of services which provide a standard access interface to RDF data, which can be used in the OGSA architecture regardless of the underlying physical infrastructure used for storing that data (Sesame, Jena, Kowari, Oracle…)</a:t>
            </a:r>
          </a:p>
          <a:p>
            <a:pPr eaLnBrk="1" hangingPunct="1"/>
            <a:r>
              <a:rPr lang="en-US" altLang="ja-JP" smtClean="0">
                <a:ea typeface="ＭＳ Ｐゴシック" pitchFamily="50" charset="-128"/>
              </a:rPr>
              <a:t>We have identified to different ways for interacting with RDF repositories:</a:t>
            </a:r>
          </a:p>
          <a:p>
            <a:pPr eaLnBrk="1" hangingPunct="1"/>
            <a:r>
              <a:rPr lang="en-US" altLang="ja-JP" smtClean="0">
                <a:ea typeface="ＭＳ Ｐゴシック" pitchFamily="50" charset="-128"/>
              </a:rPr>
              <a:t>	- Via queries, as you will see later on.</a:t>
            </a:r>
          </a:p>
          <a:p>
            <a:pPr eaLnBrk="1" hangingPunct="1"/>
            <a:r>
              <a:rPr lang="en-US" altLang="ja-JP" smtClean="0">
                <a:ea typeface="ＭＳ Ｐゴシック" pitchFamily="50" charset="-128"/>
              </a:rPr>
              <a:t>	- Via ontology access primitives, that is, using basic access methods based upon the model/formalism used for representing the data, in other words, taking into account the structures defined by RDF(S), and the relationships between them.</a:t>
            </a:r>
          </a:p>
          <a:p>
            <a:pPr eaLnBrk="1" hangingPunct="1"/>
            <a:r>
              <a:rPr lang="en-US" altLang="ja-JP" smtClean="0">
                <a:ea typeface="ＭＳ Ｐゴシック" pitchFamily="50" charset="-128"/>
              </a:rPr>
              <a:t>But having two alternative ways of interacting with the RDF repositories doesn’t mean that they are exclusive, on the contrary, they should be used simultaneously according to the concrete requirements of the client application.</a:t>
            </a:r>
          </a:p>
          <a:p>
            <a:pPr eaLnBrk="1" hangingPunct="1"/>
            <a:endParaRPr lang="en-US" altLang="ja-JP" smtClean="0">
              <a:ea typeface="ＭＳ Ｐゴシック" pitchFamily="5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A0672CF2-6D5A-4340-833B-4CABBB8DFB6F}" type="slidenum">
              <a:rPr lang="ja-JP" altLang="en-US" smtClean="0">
                <a:ea typeface="ＭＳ Ｐゴシック" pitchFamily="50" charset="-128"/>
              </a:rPr>
              <a:pPr/>
              <a:t>6</a:t>
            </a:fld>
            <a:endParaRPr lang="en-US" altLang="ja-JP" smtClean="0">
              <a:ea typeface="ＭＳ Ｐゴシック" pitchFamily="50" charset="-128"/>
            </a:endParaRPr>
          </a:p>
        </p:txBody>
      </p:sp>
      <p:sp>
        <p:nvSpPr>
          <p:cNvPr id="27650" name="Rectangle 2"/>
          <p:cNvSpPr>
            <a:spLocks noGrp="1" noRot="1" noChangeAspect="1" noChangeArrowheads="1" noTextEdit="1"/>
          </p:cNvSpPr>
          <p:nvPr>
            <p:ph type="sldImg"/>
          </p:nvPr>
        </p:nvSpPr>
        <p:spPr>
          <a:xfrm>
            <a:off x="3363913" y="544513"/>
            <a:ext cx="3563937" cy="2673350"/>
          </a:xfrm>
          <a:ln/>
        </p:spPr>
      </p:sp>
      <p:sp>
        <p:nvSpPr>
          <p:cNvPr id="27651" name="Rectangle 3"/>
          <p:cNvSpPr>
            <a:spLocks noGrp="1" noChangeArrowheads="1"/>
          </p:cNvSpPr>
          <p:nvPr>
            <p:ph type="body" idx="1"/>
          </p:nvPr>
        </p:nvSpPr>
        <p:spPr>
          <a:xfrm>
            <a:off x="1389063" y="3382963"/>
            <a:ext cx="7508875" cy="3163887"/>
          </a:xfrm>
          <a:noFill/>
          <a:ln/>
        </p:spPr>
        <p:txBody>
          <a:bodyPr/>
          <a:lstStyle/>
          <a:p>
            <a:pPr eaLnBrk="1" hangingPunct="1"/>
            <a:r>
              <a:rPr lang="en-US" altLang="ja-JP" smtClean="0">
                <a:ea typeface="ＭＳ Ｐゴシック" pitchFamily="50" charset="-128"/>
              </a:rPr>
              <a:t>The data access mechanism that we are developing sits below the WS-DAI specification. The</a:t>
            </a:r>
          </a:p>
          <a:p>
            <a:pPr eaLnBrk="1" hangingPunct="1"/>
            <a:r>
              <a:rPr lang="en-US" altLang="ja-JP" smtClean="0">
                <a:ea typeface="ＭＳ Ｐゴシック" pitchFamily="50" charset="-128"/>
              </a:rPr>
              <a:t>realizations will provide specialized methods that will take into account the special syntax and semantics </a:t>
            </a:r>
          </a:p>
          <a:p>
            <a:pPr eaLnBrk="1" hangingPunct="1"/>
            <a:r>
              <a:rPr lang="en-US" altLang="ja-JP" smtClean="0">
                <a:ea typeface="ＭＳ Ｐゴシック" pitchFamily="50" charset="-128"/>
              </a:rPr>
              <a:t>of the RDF(S) data and expose it appropriately, and will do it following the WS-DAI guidelines and </a:t>
            </a:r>
          </a:p>
          <a:p>
            <a:pPr eaLnBrk="1" hangingPunct="1"/>
            <a:r>
              <a:rPr lang="en-US" altLang="ja-JP" smtClean="0">
                <a:ea typeface="ＭＳ Ｐゴシック" pitchFamily="50" charset="-128"/>
              </a:rPr>
              <a:t>patterns for defining data access interfaces and services, like WS-DAIR does for relational databases </a:t>
            </a:r>
          </a:p>
          <a:p>
            <a:pPr eaLnBrk="1" hangingPunct="1"/>
            <a:r>
              <a:rPr lang="en-US" altLang="ja-JP" smtClean="0">
                <a:ea typeface="ＭＳ Ｐゴシック" pitchFamily="50" charset="-128"/>
              </a:rPr>
              <a:t>and WS-DAIX does for XML sources.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p:cNvSpPr>
          <p:nvPr>
            <p:ph type="sldImg"/>
          </p:nvPr>
        </p:nvSpPr>
        <p:spPr>
          <a:ln/>
        </p:spPr>
      </p:sp>
      <p:sp>
        <p:nvSpPr>
          <p:cNvPr id="29698" name="2 Marcador de notas"/>
          <p:cNvSpPr>
            <a:spLocks noGrp="1"/>
          </p:cNvSpPr>
          <p:nvPr>
            <p:ph type="body" idx="1"/>
          </p:nvPr>
        </p:nvSpPr>
        <p:spPr>
          <a:noFill/>
          <a:ln/>
        </p:spPr>
        <p:txBody>
          <a:bodyPr/>
          <a:lstStyle/>
          <a:p>
            <a:pPr eaLnBrk="1" hangingPunct="1"/>
            <a:r>
              <a:rPr lang="en-US" altLang="ja-JP" smtClean="0">
                <a:ea typeface="ＭＳ Ｐゴシック" pitchFamily="50" charset="-128"/>
              </a:rPr>
              <a:t>Critical mass is a sociodynamic term to describe the existence of sufficient momentum in a social system such that the momentum becomes self-sustaining and fuels further growth..</a:t>
            </a:r>
          </a:p>
          <a:p>
            <a:pPr eaLnBrk="1" hangingPunct="1"/>
            <a:r>
              <a:rPr lang="en-US" altLang="ja-JP" smtClean="0">
                <a:ea typeface="ＭＳ Ｐゴシック" pitchFamily="50" charset="-128"/>
              </a:rPr>
              <a:t>The minimum amount (of something) required to start or maintain a venture; "the battle for the computer market has now reached critical mass"; "there is now a critical mass of successful women to take the lead"; "they sold the business because it lacked critical mass"</a:t>
            </a:r>
            <a:endParaRPr lang="es-ES" altLang="ja-JP" smtClean="0">
              <a:ea typeface="ＭＳ Ｐゴシック" pitchFamily="50" charset="-128"/>
            </a:endParaRPr>
          </a:p>
        </p:txBody>
      </p:sp>
      <p:sp>
        <p:nvSpPr>
          <p:cNvPr id="29699" name="3 Marcador de número de diapositiva"/>
          <p:cNvSpPr>
            <a:spLocks noGrp="1"/>
          </p:cNvSpPr>
          <p:nvPr>
            <p:ph type="sldNum" sz="quarter" idx="5"/>
          </p:nvPr>
        </p:nvSpPr>
        <p:spPr>
          <a:noFill/>
        </p:spPr>
        <p:txBody>
          <a:bodyPr/>
          <a:lstStyle/>
          <a:p>
            <a:fld id="{9A27D531-DF5C-4ECE-957D-0B9982EBD9C5}" type="slidenum">
              <a:rPr lang="ja-JP" altLang="en-US" smtClean="0">
                <a:ea typeface="ＭＳ Ｐゴシック" pitchFamily="50" charset="-128"/>
              </a:rPr>
              <a:pPr/>
              <a:t>7</a:t>
            </a:fld>
            <a:endParaRPr lang="en-US" altLang="ja-JP" smtClean="0">
              <a:ea typeface="ＭＳ Ｐゴシック" pitchFamily="50"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p:cNvSpPr>
          <p:nvPr>
            <p:ph type="sldImg"/>
          </p:nvPr>
        </p:nvSpPr>
        <p:spPr>
          <a:ln/>
        </p:spPr>
      </p:sp>
      <p:sp>
        <p:nvSpPr>
          <p:cNvPr id="31746" name="2 Marcador de notas"/>
          <p:cNvSpPr>
            <a:spLocks noGrp="1"/>
          </p:cNvSpPr>
          <p:nvPr>
            <p:ph type="body" idx="1"/>
          </p:nvPr>
        </p:nvSpPr>
        <p:spPr>
          <a:noFill/>
          <a:ln/>
        </p:spPr>
        <p:txBody>
          <a:bodyPr/>
          <a:lstStyle/>
          <a:p>
            <a:pPr eaLnBrk="1" hangingPunct="1"/>
            <a:endParaRPr lang="es-ES" altLang="ja-JP" smtClean="0">
              <a:ea typeface="ＭＳ Ｐゴシック" pitchFamily="50" charset="-128"/>
            </a:endParaRPr>
          </a:p>
        </p:txBody>
      </p:sp>
      <p:sp>
        <p:nvSpPr>
          <p:cNvPr id="31747" name="3 Marcador de número de diapositiva"/>
          <p:cNvSpPr>
            <a:spLocks noGrp="1"/>
          </p:cNvSpPr>
          <p:nvPr>
            <p:ph type="sldNum" sz="quarter" idx="5"/>
          </p:nvPr>
        </p:nvSpPr>
        <p:spPr>
          <a:noFill/>
        </p:spPr>
        <p:txBody>
          <a:bodyPr/>
          <a:lstStyle/>
          <a:p>
            <a:fld id="{81D41F7B-2AB5-4119-B05B-91FCE7895E4E}" type="slidenum">
              <a:rPr lang="ja-JP" altLang="en-US" smtClean="0">
                <a:ea typeface="ＭＳ Ｐゴシック" pitchFamily="50" charset="-128"/>
              </a:rPr>
              <a:pPr/>
              <a:t>8</a:t>
            </a:fld>
            <a:endParaRPr lang="en-US" altLang="ja-JP" smtClean="0">
              <a:ea typeface="ＭＳ Ｐゴシック" pitchFamily="5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a:ln/>
        </p:spPr>
      </p:sp>
      <p:sp>
        <p:nvSpPr>
          <p:cNvPr id="33794" name="2 Marcador de notas"/>
          <p:cNvSpPr>
            <a:spLocks noGrp="1"/>
          </p:cNvSpPr>
          <p:nvPr>
            <p:ph type="body" idx="1"/>
          </p:nvPr>
        </p:nvSpPr>
        <p:spPr>
          <a:noFill/>
          <a:ln/>
        </p:spPr>
        <p:txBody>
          <a:bodyPr/>
          <a:lstStyle/>
          <a:p>
            <a:pPr lvl="1" eaLnBrk="1" hangingPunct="1"/>
            <a:r>
              <a:rPr lang="es-ES" altLang="ja-JP" smtClean="0">
                <a:ea typeface="ＭＳ Ｐゴシック" pitchFamily="50" charset="-128"/>
              </a:rPr>
              <a:t>Movimiento:</a:t>
            </a:r>
          </a:p>
          <a:p>
            <a:pPr lvl="2" eaLnBrk="1" hangingPunct="1"/>
            <a:r>
              <a:rPr lang="es-ES" altLang="ja-JP" smtClean="0">
                <a:ea typeface="ＭＳ Ｐゴシック" pitchFamily="50" charset="-128"/>
              </a:rPr>
              <a:t>Industria: </a:t>
            </a:r>
            <a:r>
              <a:rPr lang="es-ES" altLang="ja-JP" smtClean="0">
                <a:ea typeface="ＭＳ Ｐゴシック" pitchFamily="50" charset="-128"/>
                <a:sym typeface="Wingdings" pitchFamily="2" charset="2"/>
              </a:rPr>
              <a:t>casos de uso</a:t>
            </a:r>
          </a:p>
          <a:p>
            <a:pPr lvl="2" eaLnBrk="1" hangingPunct="1"/>
            <a:r>
              <a:rPr lang="es-ES" altLang="ja-JP" smtClean="0">
                <a:ea typeface="ＭＳ Ｐゴシック" pitchFamily="50" charset="-128"/>
                <a:sym typeface="Wingdings" pitchFamily="2" charset="2"/>
              </a:rPr>
              <a:t>Industria  Research: requirements &amp; locks</a:t>
            </a:r>
          </a:p>
          <a:p>
            <a:pPr lvl="2" eaLnBrk="1" hangingPunct="1"/>
            <a:r>
              <a:rPr lang="es-ES" altLang="ja-JP" smtClean="0">
                <a:ea typeface="ＭＳ Ｐゴシック" pitchFamily="50" charset="-128"/>
                <a:sym typeface="Wingdings" pitchFamily="2" charset="2"/>
              </a:rPr>
              <a:t>Research: technology satisfying the requirements and solving locks</a:t>
            </a:r>
          </a:p>
          <a:p>
            <a:pPr lvl="2" eaLnBrk="1" hangingPunct="1"/>
            <a:r>
              <a:rPr lang="es-ES" altLang="ja-JP" smtClean="0">
                <a:ea typeface="ＭＳ Ｐゴシック" pitchFamily="50" charset="-128"/>
                <a:sym typeface="Wingdings" pitchFamily="2" charset="2"/>
              </a:rPr>
              <a:t>Research  Education: theoretical solutions, tools, best practices</a:t>
            </a:r>
          </a:p>
          <a:p>
            <a:pPr lvl="2" eaLnBrk="1" hangingPunct="1"/>
            <a:r>
              <a:rPr lang="es-ES" altLang="ja-JP" smtClean="0">
                <a:ea typeface="ＭＳ Ｐゴシック" pitchFamily="50" charset="-128"/>
                <a:sym typeface="Wingdings" pitchFamily="2" charset="2"/>
              </a:rPr>
              <a:t>Research  Industry: tools</a:t>
            </a:r>
          </a:p>
          <a:p>
            <a:pPr lvl="2" eaLnBrk="1" hangingPunct="1"/>
            <a:r>
              <a:rPr lang="es-ES" altLang="ja-JP" smtClean="0">
                <a:ea typeface="ＭＳ Ｐゴシック" pitchFamily="50" charset="-128"/>
                <a:sym typeface="Wingdings" pitchFamily="2" charset="2"/>
              </a:rPr>
              <a:t>Education: forma a futuros trabajadores en áreas teóricas y prácticas</a:t>
            </a:r>
          </a:p>
          <a:p>
            <a:pPr lvl="2" eaLnBrk="1" hangingPunct="1"/>
            <a:r>
              <a:rPr lang="es-ES" altLang="ja-JP" smtClean="0">
                <a:ea typeface="ＭＳ Ｐゴシック" pitchFamily="50" charset="-128"/>
                <a:sym typeface="Wingdings" pitchFamily="2" charset="2"/>
              </a:rPr>
              <a:t>Education Industria: trabajadores cualificados bien formados</a:t>
            </a:r>
            <a:endParaRPr lang="es-ES" altLang="ja-JP" smtClean="0">
              <a:ea typeface="ＭＳ Ｐゴシック" pitchFamily="50" charset="-128"/>
            </a:endParaRPr>
          </a:p>
          <a:p>
            <a:pPr eaLnBrk="1" hangingPunct="1"/>
            <a:endParaRPr lang="es-ES" altLang="ja-JP" smtClean="0">
              <a:ea typeface="ＭＳ Ｐゴシック" pitchFamily="50" charset="-128"/>
            </a:endParaRPr>
          </a:p>
        </p:txBody>
      </p:sp>
      <p:sp>
        <p:nvSpPr>
          <p:cNvPr id="33795" name="3 Marcador de número de diapositiva"/>
          <p:cNvSpPr>
            <a:spLocks noGrp="1"/>
          </p:cNvSpPr>
          <p:nvPr>
            <p:ph type="sldNum" sz="quarter" idx="5"/>
          </p:nvPr>
        </p:nvSpPr>
        <p:spPr>
          <a:noFill/>
        </p:spPr>
        <p:txBody>
          <a:bodyPr/>
          <a:lstStyle/>
          <a:p>
            <a:fld id="{FE057509-FDCA-4700-8518-26249CA4BD9A}" type="slidenum">
              <a:rPr lang="ja-JP" altLang="en-US" smtClean="0">
                <a:ea typeface="ＭＳ Ｐゴシック" pitchFamily="50" charset="-128"/>
              </a:rPr>
              <a:pPr/>
              <a:t>9</a:t>
            </a:fld>
            <a:endParaRPr lang="en-US" altLang="ja-JP" smtClean="0">
              <a:ea typeface="ＭＳ Ｐゴシック" pitchFamily="5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ja-JP" sz="600">
                <a:ea typeface="ＭＳ Ｐゴシック" charset="-128"/>
              </a:rPr>
              <a:t>© 2006 Open Grid Forum</a:t>
            </a:r>
          </a:p>
        </p:txBody>
      </p:sp>
      <p:sp>
        <p:nvSpPr>
          <p:cNvPr id="7180" name="Rectangle 12"/>
          <p:cNvSpPr>
            <a:spLocks noGrp="1" noChangeArrowheads="1"/>
          </p:cNvSpPr>
          <p:nvPr>
            <p:ph type="ctrTitle" sz="quarter"/>
          </p:nvPr>
        </p:nvSpPr>
        <p:spPr>
          <a:xfrm>
            <a:off x="1187450" y="2492375"/>
            <a:ext cx="795655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nchor="t"/>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ftr" sz="quarter" idx="10"/>
          </p:nvPr>
        </p:nvSpPr>
        <p:spPr>
          <a:ln/>
        </p:spPr>
        <p:txBody>
          <a:bodyPr/>
          <a:lstStyle>
            <a:lvl1pPr>
              <a:defRPr/>
            </a:lvl1pPr>
          </a:lstStyle>
          <a:p>
            <a:pPr>
              <a:defRPr/>
            </a:pPr>
            <a:fld id="{4030A64B-2336-495C-AEDE-3D27E2E3B1C7}" type="slidenum">
              <a:rPr lang="ja-JP" altLang="en-US"/>
              <a:pPr>
                <a:defRPr/>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5750" y="0"/>
            <a:ext cx="2184400" cy="62372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82550" y="0"/>
            <a:ext cx="6400800" cy="62372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ftr" sz="quarter" idx="10"/>
          </p:nvPr>
        </p:nvSpPr>
        <p:spPr>
          <a:ln/>
        </p:spPr>
        <p:txBody>
          <a:bodyPr/>
          <a:lstStyle>
            <a:lvl1pPr>
              <a:defRPr/>
            </a:lvl1pPr>
          </a:lstStyle>
          <a:p>
            <a:pPr>
              <a:defRPr/>
            </a:pPr>
            <a:fld id="{2DF8630A-72D2-44B8-BAE1-B8A51CEF515F}" type="slidenum">
              <a:rPr lang="ja-JP" altLang="en-US"/>
              <a:pPr>
                <a:defRPr/>
              </a:pPr>
              <a:t>&lt;#&gt;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9388" y="44450"/>
            <a:ext cx="8713787"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179388" y="1341438"/>
            <a:ext cx="8713787" cy="4784725"/>
          </a:xfrm>
        </p:spPr>
        <p:txBody>
          <a:bodyPr/>
          <a:lstStyle/>
          <a:p>
            <a:pPr lvl="0"/>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ftr" sz="quarter" idx="10"/>
          </p:nvPr>
        </p:nvSpPr>
        <p:spPr>
          <a:ln/>
        </p:spPr>
        <p:txBody>
          <a:bodyPr/>
          <a:lstStyle>
            <a:lvl1pPr>
              <a:defRPr/>
            </a:lvl1pPr>
          </a:lstStyle>
          <a:p>
            <a:pPr>
              <a:defRPr/>
            </a:pPr>
            <a:fld id="{FE45B05D-6EAD-4C54-921D-51FEA1EE9786}" type="slidenum">
              <a:rPr lang="ja-JP" altLang="en-US"/>
              <a:pPr>
                <a:defRPr/>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5"/>
          <p:cNvSpPr>
            <a:spLocks noGrp="1" noChangeArrowheads="1"/>
          </p:cNvSpPr>
          <p:nvPr>
            <p:ph type="ftr" sz="quarter" idx="10"/>
          </p:nvPr>
        </p:nvSpPr>
        <p:spPr>
          <a:ln/>
        </p:spPr>
        <p:txBody>
          <a:bodyPr/>
          <a:lstStyle>
            <a:lvl1pPr>
              <a:defRPr/>
            </a:lvl1pPr>
          </a:lstStyle>
          <a:p>
            <a:pPr>
              <a:defRPr/>
            </a:pPr>
            <a:fld id="{E2B2A314-A645-4DB3-A5A7-B1F942DBA13C}" type="slidenum">
              <a:rPr lang="ja-JP" altLang="en-US"/>
              <a:pPr>
                <a:defRPr/>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23850" y="1268413"/>
            <a:ext cx="41719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68413"/>
            <a:ext cx="41719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5"/>
          <p:cNvSpPr>
            <a:spLocks noGrp="1" noChangeArrowheads="1"/>
          </p:cNvSpPr>
          <p:nvPr>
            <p:ph type="ftr" sz="quarter" idx="10"/>
          </p:nvPr>
        </p:nvSpPr>
        <p:spPr>
          <a:ln/>
        </p:spPr>
        <p:txBody>
          <a:bodyPr/>
          <a:lstStyle>
            <a:lvl1pPr>
              <a:defRPr/>
            </a:lvl1pPr>
          </a:lstStyle>
          <a:p>
            <a:pPr>
              <a:defRPr/>
            </a:pPr>
            <a:fld id="{45C9B32C-3079-4A92-B526-E11B8E4EE41C}" type="slidenum">
              <a:rPr lang="ja-JP" altLang="en-US"/>
              <a:pPr>
                <a:defRPr/>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5"/>
          <p:cNvSpPr>
            <a:spLocks noGrp="1" noChangeArrowheads="1"/>
          </p:cNvSpPr>
          <p:nvPr>
            <p:ph type="ftr" sz="quarter" idx="10"/>
          </p:nvPr>
        </p:nvSpPr>
        <p:spPr>
          <a:ln/>
        </p:spPr>
        <p:txBody>
          <a:bodyPr/>
          <a:lstStyle>
            <a:lvl1pPr>
              <a:defRPr/>
            </a:lvl1pPr>
          </a:lstStyle>
          <a:p>
            <a:pPr>
              <a:defRPr/>
            </a:pPr>
            <a:fld id="{51D76968-1538-4394-9231-D2EC034CAA91}" type="slidenum">
              <a:rPr lang="ja-JP" altLang="en-US"/>
              <a:pPr>
                <a:defRPr/>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5"/>
          <p:cNvSpPr>
            <a:spLocks noGrp="1" noChangeArrowheads="1"/>
          </p:cNvSpPr>
          <p:nvPr>
            <p:ph type="ftr" sz="quarter" idx="10"/>
          </p:nvPr>
        </p:nvSpPr>
        <p:spPr>
          <a:ln/>
        </p:spPr>
        <p:txBody>
          <a:bodyPr/>
          <a:lstStyle>
            <a:lvl1pPr>
              <a:defRPr/>
            </a:lvl1pPr>
          </a:lstStyle>
          <a:p>
            <a:pPr>
              <a:defRPr/>
            </a:pPr>
            <a:fld id="{9CB7D357-8720-4BE2-9721-848FDF0A0AFB}" type="slidenum">
              <a:rPr lang="ja-JP" altLang="en-US"/>
              <a:pPr>
                <a:defRPr/>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88D0576E-2459-47A5-9782-41083340D486}" type="slidenum">
              <a:rPr lang="ja-JP" altLang="en-US"/>
              <a:pPr>
                <a:defRPr/>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ftr" sz="quarter" idx="10"/>
          </p:nvPr>
        </p:nvSpPr>
        <p:spPr>
          <a:ln/>
        </p:spPr>
        <p:txBody>
          <a:bodyPr/>
          <a:lstStyle>
            <a:lvl1pPr>
              <a:defRPr/>
            </a:lvl1pPr>
          </a:lstStyle>
          <a:p>
            <a:pPr>
              <a:defRPr/>
            </a:pPr>
            <a:fld id="{4508BE5D-9603-4262-84D3-57F779A95F73}" type="slidenum">
              <a:rPr lang="ja-JP" altLang="en-US"/>
              <a:pPr>
                <a:defRPr/>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ftr" sz="quarter" idx="10"/>
          </p:nvPr>
        </p:nvSpPr>
        <p:spPr>
          <a:ln/>
        </p:spPr>
        <p:txBody>
          <a:bodyPr/>
          <a:lstStyle>
            <a:lvl1pPr>
              <a:defRPr/>
            </a:lvl1pPr>
          </a:lstStyle>
          <a:p>
            <a:pPr>
              <a:defRPr/>
            </a:pPr>
            <a:fld id="{A79593B5-982C-4854-AF39-80125E4F1751}" type="slidenum">
              <a:rPr lang="ja-JP" altLang="en-US"/>
              <a:pPr>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kumimoji="0" sz="1100" smtClean="0">
                <a:solidFill>
                  <a:schemeClr val="bg2"/>
                </a:solidFill>
                <a:ea typeface="ＭＳ Ｐゴシック" charset="-128"/>
              </a:defRPr>
            </a:lvl1pPr>
          </a:lstStyle>
          <a:p>
            <a:pPr>
              <a:defRPr/>
            </a:pPr>
            <a:fld id="{D074619D-8144-4D80-9380-03C7DC0BCED6}" type="slidenum">
              <a:rPr lang="ja-JP" altLang="en-US"/>
              <a:pPr>
                <a:defRPr/>
              </a:pPr>
              <a:t>&lt;#&gt;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spcBef>
                <a:spcPct val="20000"/>
              </a:spcBef>
              <a:buClr>
                <a:schemeClr val="accent2"/>
              </a:buClr>
              <a:buFont typeface="Times" pitchFamily="18" charset="0"/>
              <a:buNone/>
              <a:defRPr/>
            </a:pPr>
            <a:endParaRPr kumimoji="0" lang="ja-JP" altLang="en-US" sz="2800">
              <a:solidFill>
                <a:schemeClr val="bg1"/>
              </a:solidFill>
              <a:ea typeface="ＭＳ Ｐゴシック" charset="-128"/>
            </a:endParaRPr>
          </a:p>
        </p:txBody>
      </p:sp>
      <p:sp>
        <p:nvSpPr>
          <p:cNvPr id="1028" name="Rectangle 17"/>
          <p:cNvSpPr>
            <a:spLocks noGrp="1" noChangeArrowheads="1"/>
          </p:cNvSpPr>
          <p:nvPr>
            <p:ph type="title"/>
          </p:nvPr>
        </p:nvSpPr>
        <p:spPr bwMode="auto">
          <a:xfrm>
            <a:off x="82550" y="0"/>
            <a:ext cx="7010400" cy="1052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323850" y="1268413"/>
            <a:ext cx="8496300" cy="4968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ja-JP" sz="600">
                <a:ea typeface="ＭＳ Ｐゴシック" charset="-128"/>
              </a:rPr>
              <a:t>© 2006 Open Grid Forum</a:t>
            </a:r>
          </a:p>
        </p:txBody>
      </p:sp>
      <p:sp>
        <p:nvSpPr>
          <p:cNvPr id="7" name="6 CuadroTexto"/>
          <p:cNvSpPr txBox="1"/>
          <p:nvPr userDrawn="1"/>
        </p:nvSpPr>
        <p:spPr>
          <a:xfrm>
            <a:off x="-1" y="6450904"/>
            <a:ext cx="1227551" cy="307777"/>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0" hangingPunct="0">
              <a:defRPr/>
            </a:pPr>
            <a:r>
              <a:rPr kumimoji="0" lang="es-ES" sz="1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charset="-128"/>
              </a:rPr>
              <a:t>OGF21</a:t>
            </a:r>
            <a:endParaRPr kumimoji="0" lang="es-ES" sz="1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charset="-128"/>
        </a:defRPr>
      </a:lvl2pPr>
      <a:lvl3pPr algn="l" rtl="0" eaLnBrk="0" fontAlgn="base" hangingPunct="0">
        <a:spcBef>
          <a:spcPct val="0"/>
        </a:spcBef>
        <a:spcAft>
          <a:spcPct val="0"/>
        </a:spcAft>
        <a:defRPr sz="3500">
          <a:solidFill>
            <a:schemeClr val="tx1"/>
          </a:solidFill>
          <a:latin typeface="Arial" charset="0"/>
          <a:ea typeface="ＭＳ Ｐゴシック" charset="-128"/>
        </a:defRPr>
      </a:lvl3pPr>
      <a:lvl4pPr algn="l" rtl="0" eaLnBrk="0" fontAlgn="base" hangingPunct="0">
        <a:spcBef>
          <a:spcPct val="0"/>
        </a:spcBef>
        <a:spcAft>
          <a:spcPct val="0"/>
        </a:spcAft>
        <a:defRPr sz="3500">
          <a:solidFill>
            <a:schemeClr val="tx1"/>
          </a:solidFill>
          <a:latin typeface="Arial" charset="0"/>
          <a:ea typeface="ＭＳ Ｐゴシック" charset="-128"/>
        </a:defRPr>
      </a:lvl4pPr>
      <a:lvl5pPr algn="l" rtl="0" eaLnBrk="0" fontAlgn="base" hangingPunct="0">
        <a:spcBef>
          <a:spcPct val="0"/>
        </a:spcBef>
        <a:spcAft>
          <a:spcPct val="0"/>
        </a:spcAft>
        <a:defRPr sz="3500">
          <a:solidFill>
            <a:schemeClr val="tx1"/>
          </a:solidFill>
          <a:latin typeface="Arial" charset="0"/>
          <a:ea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defRPr>
      </a:lvl9pPr>
    </p:titleStyle>
    <p:bodyStyle>
      <a:lvl1pPr marL="342900" indent="-342900" algn="l" rtl="0" eaLnBrk="0" fontAlgn="base" hangingPunct="0">
        <a:spcBef>
          <a:spcPct val="20000"/>
        </a:spcBef>
        <a:spcAft>
          <a:spcPct val="0"/>
        </a:spcAft>
        <a:buClr>
          <a:schemeClr val="accent2"/>
        </a:buClr>
        <a:buFont typeface="Times"/>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q"/>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9"/>
          <p:cNvSpPr>
            <a:spLocks noGrp="1" noChangeArrowheads="1"/>
          </p:cNvSpPr>
          <p:nvPr>
            <p:ph type="ctrTitle"/>
          </p:nvPr>
        </p:nvSpPr>
        <p:spPr>
          <a:xfrm>
            <a:off x="1301750" y="2355850"/>
            <a:ext cx="7842250" cy="1314450"/>
          </a:xfrm>
        </p:spPr>
        <p:txBody>
          <a:bodyPr/>
          <a:lstStyle/>
          <a:p>
            <a:pPr eaLnBrk="1" hangingPunct="1"/>
            <a:r>
              <a:rPr lang="en-US" altLang="ja-JP" smtClean="0"/>
              <a:t>Data Service Specification: </a:t>
            </a:r>
            <a:br>
              <a:rPr lang="en-US" altLang="ja-JP" smtClean="0"/>
            </a:br>
            <a:r>
              <a:rPr lang="en-US" altLang="ja-JP" i="1" smtClean="0"/>
              <a:t>RDF(S) Ontology Access</a:t>
            </a:r>
            <a:r>
              <a:rPr lang="en-US" altLang="ja-JP" smtClean="0"/>
              <a:t> </a:t>
            </a:r>
            <a:r>
              <a:rPr lang="en-US" altLang="ja-JP" i="1" smtClean="0"/>
              <a:t>Strawman</a:t>
            </a:r>
            <a:endParaRPr lang="ja-JP" altLang="en-US" i="1" smtClean="0"/>
          </a:p>
        </p:txBody>
      </p:sp>
      <p:sp>
        <p:nvSpPr>
          <p:cNvPr id="16387" name="Rectangle 10"/>
          <p:cNvSpPr>
            <a:spLocks noGrp="1" noChangeArrowheads="1"/>
          </p:cNvSpPr>
          <p:nvPr>
            <p:ph type="subTitle" idx="1"/>
          </p:nvPr>
        </p:nvSpPr>
        <p:spPr>
          <a:xfrm>
            <a:off x="1704975" y="3657600"/>
            <a:ext cx="7439025" cy="533400"/>
          </a:xfrm>
        </p:spPr>
        <p:txBody>
          <a:bodyPr/>
          <a:lstStyle/>
          <a:p>
            <a:pPr eaLnBrk="1" hangingPunct="1">
              <a:buFont typeface="Times"/>
              <a:buNone/>
            </a:pPr>
            <a:r>
              <a:rPr lang="en-US" altLang="ja-JP" smtClean="0"/>
              <a:t>Access Services for RDF Data Resources </a:t>
            </a:r>
          </a:p>
          <a:p>
            <a:pPr eaLnBrk="1" hangingPunct="1">
              <a:buFont typeface="Times"/>
              <a:buNone/>
            </a:pPr>
            <a:endParaRPr lang="ja-JP" altLang="en-US" smtClean="0"/>
          </a:p>
        </p:txBody>
      </p:sp>
      <p:sp>
        <p:nvSpPr>
          <p:cNvPr id="16388" name="Rectangle 12"/>
          <p:cNvSpPr>
            <a:spLocks noChangeArrowheads="1"/>
          </p:cNvSpPr>
          <p:nvPr/>
        </p:nvSpPr>
        <p:spPr bwMode="auto">
          <a:xfrm>
            <a:off x="1693863" y="4865688"/>
            <a:ext cx="7412037" cy="1249362"/>
          </a:xfrm>
          <a:prstGeom prst="rect">
            <a:avLst/>
          </a:prstGeom>
          <a:noFill/>
          <a:ln w="9525">
            <a:noFill/>
            <a:miter lim="800000"/>
            <a:headEnd/>
            <a:tailEnd/>
          </a:ln>
        </p:spPr>
        <p:txBody>
          <a:bodyPr anchor="ctr"/>
          <a:lstStyle/>
          <a:p>
            <a:pPr algn="r"/>
            <a:r>
              <a:rPr kumimoji="0" lang="en-US" altLang="ja-JP" sz="2700" i="1"/>
              <a:t>Miguel Esteban Gutiérrez</a:t>
            </a:r>
            <a:br>
              <a:rPr kumimoji="0" lang="en-US" altLang="ja-JP" sz="2700" i="1"/>
            </a:br>
            <a:r>
              <a:rPr kumimoji="0" lang="en-US" altLang="ja-JP" sz="2700" i="1"/>
              <a:t>Univ. Politécnica de Madrid</a:t>
            </a:r>
            <a:br>
              <a:rPr kumimoji="0" lang="en-US" altLang="ja-JP" sz="2700" i="1"/>
            </a:br>
            <a:endParaRPr kumimoji="0" lang="en-US" altLang="ja-JP" sz="2700" i="1"/>
          </a:p>
        </p:txBody>
      </p:sp>
      <p:pic>
        <p:nvPicPr>
          <p:cNvPr id="16389" name="Picture 13" descr="logo_ontogrid"/>
          <p:cNvPicPr>
            <a:picLocks noChangeAspect="1" noChangeArrowheads="1"/>
          </p:cNvPicPr>
          <p:nvPr/>
        </p:nvPicPr>
        <p:blipFill>
          <a:blip r:embed="rId4"/>
          <a:srcRect/>
          <a:stretch>
            <a:fillRect/>
          </a:stretch>
        </p:blipFill>
        <p:spPr bwMode="auto">
          <a:xfrm>
            <a:off x="1858963" y="4962525"/>
            <a:ext cx="2886075" cy="676275"/>
          </a:xfrm>
          <a:prstGeom prst="rect">
            <a:avLst/>
          </a:prstGeom>
          <a:noFill/>
          <a:ln w="9525">
            <a:noFill/>
            <a:miter lim="800000"/>
            <a:headEnd/>
            <a:tailEnd/>
          </a:ln>
        </p:spPr>
      </p:pic>
      <p:pic>
        <p:nvPicPr>
          <p:cNvPr id="16390" name="Picture 5"/>
          <p:cNvPicPr>
            <a:picLocks noChangeAspect="1" noChangeArrowheads="1"/>
          </p:cNvPicPr>
          <p:nvPr/>
        </p:nvPicPr>
        <p:blipFill>
          <a:blip r:embed="rId5"/>
          <a:srcRect/>
          <a:stretch>
            <a:fillRect/>
          </a:stretch>
        </p:blipFill>
        <p:spPr bwMode="auto">
          <a:xfrm>
            <a:off x="900113" y="4962525"/>
            <a:ext cx="763587" cy="67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p:cNvSpPr>
            <a:spLocks noGrp="1"/>
          </p:cNvSpPr>
          <p:nvPr>
            <p:ph type="title"/>
          </p:nvPr>
        </p:nvSpPr>
        <p:spPr/>
        <p:txBody>
          <a:bodyPr/>
          <a:lstStyle/>
          <a:p>
            <a:pPr marL="342900" indent="-342900" eaLnBrk="1" hangingPunct="1">
              <a:tabLst>
                <a:tab pos="2605088" algn="l"/>
              </a:tabLst>
            </a:pPr>
            <a:r>
              <a:rPr lang="es-ES" altLang="ja-JP" sz="3200" smtClean="0"/>
              <a:t>Motivation</a:t>
            </a:r>
            <a:br>
              <a:rPr lang="es-ES" altLang="ja-JP" sz="3200" smtClean="0"/>
            </a:br>
            <a:r>
              <a:rPr lang="es-ES" altLang="ja-JP" sz="2400" i="1" smtClean="0"/>
              <a:t>Business Use-Case Analysis: Methodology</a:t>
            </a:r>
          </a:p>
        </p:txBody>
      </p:sp>
      <p:sp>
        <p:nvSpPr>
          <p:cNvPr id="34818" name="2 Marcador de contenido"/>
          <p:cNvSpPr>
            <a:spLocks noGrp="1"/>
          </p:cNvSpPr>
          <p:nvPr>
            <p:ph idx="1"/>
          </p:nvPr>
        </p:nvSpPr>
        <p:spPr>
          <a:xfrm>
            <a:off x="88900" y="1196975"/>
            <a:ext cx="8496300" cy="604838"/>
          </a:xfrm>
        </p:spPr>
        <p:txBody>
          <a:bodyPr anchor="t"/>
          <a:lstStyle/>
          <a:p>
            <a:pPr eaLnBrk="1" hangingPunct="1"/>
            <a:r>
              <a:rPr lang="es-ES" altLang="ja-JP" sz="2400" smtClean="0"/>
              <a:t>16 business use cases collected:</a:t>
            </a:r>
          </a:p>
        </p:txBody>
      </p:sp>
      <p:sp>
        <p:nvSpPr>
          <p:cNvPr id="34819" name="3 Marcador de pie de página"/>
          <p:cNvSpPr>
            <a:spLocks noGrp="1"/>
          </p:cNvSpPr>
          <p:nvPr>
            <p:ph type="ftr" sz="quarter" idx="10"/>
          </p:nvPr>
        </p:nvSpPr>
        <p:spPr>
          <a:noFill/>
        </p:spPr>
        <p:txBody>
          <a:bodyPr/>
          <a:lstStyle/>
          <a:p>
            <a:fld id="{75203678-AC40-443E-9CEA-957B9FC5EA56}" type="slidenum">
              <a:rPr lang="ja-JP" altLang="en-US">
                <a:ea typeface="ＭＳ Ｐゴシック" pitchFamily="50" charset="-128"/>
              </a:rPr>
              <a:pPr/>
              <a:t>10</a:t>
            </a:fld>
            <a:endParaRPr lang="en-US" altLang="ja-JP">
              <a:ea typeface="ＭＳ Ｐゴシック" pitchFamily="50" charset="-128"/>
            </a:endParaRPr>
          </a:p>
        </p:txBody>
      </p:sp>
      <p:graphicFrame>
        <p:nvGraphicFramePr>
          <p:cNvPr id="6" name="5 Tabla"/>
          <p:cNvGraphicFramePr>
            <a:graphicFrameLocks noGrp="1"/>
          </p:cNvGraphicFramePr>
          <p:nvPr/>
        </p:nvGraphicFramePr>
        <p:xfrm>
          <a:off x="217488" y="1717675"/>
          <a:ext cx="6096000" cy="1428750"/>
        </p:xfrm>
        <a:graphic>
          <a:graphicData uri="http://schemas.openxmlformats.org/drawingml/2006/table">
            <a:tbl>
              <a:tblPr/>
              <a:tblGrid>
                <a:gridCol w="1524000"/>
                <a:gridCol w="1524000"/>
                <a:gridCol w="1524000"/>
                <a:gridCol w="1524000"/>
              </a:tblGrid>
              <a:tr h="357188">
                <a:tc>
                  <a:txBody>
                    <a:bodyPr/>
                    <a:lstStyle/>
                    <a:p>
                      <a:pPr algn="ctr" fontAlgn="ctr"/>
                      <a:r>
                        <a:rPr lang="es-ES" sz="1000" b="0" i="0" u="none" strike="noStrike">
                          <a:solidFill>
                            <a:srgbClr val="000000"/>
                          </a:solidFill>
                          <a:latin typeface="Calibri"/>
                        </a:rPr>
                        <a:t>Recruitment</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Product lifecycle management</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Geosciences project memory</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Agent-based system for an insurance company</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8">
                <a:tc>
                  <a:txBody>
                    <a:bodyPr/>
                    <a:lstStyle/>
                    <a:p>
                      <a:pPr algn="ctr" fontAlgn="ctr"/>
                      <a:r>
                        <a:rPr lang="en-US" sz="1000" b="0" i="0" u="none" strike="noStrike">
                          <a:solidFill>
                            <a:srgbClr val="000000"/>
                          </a:solidFill>
                          <a:latin typeface="Calibri"/>
                        </a:rPr>
                        <a:t>Multimedia content analysis and annotation</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Data warehousing in healthcare</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R&amp;D support for coffee</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DaimlerChrysler semantic web portal</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8">
                <a:tc>
                  <a:txBody>
                    <a:bodyPr/>
                    <a:lstStyle/>
                    <a:p>
                      <a:pPr algn="ctr" fontAlgn="ctr"/>
                      <a:r>
                        <a:rPr lang="es-ES" sz="1000" b="0" i="0" u="none" strike="noStrike">
                          <a:solidFill>
                            <a:srgbClr val="000000"/>
                          </a:solidFill>
                          <a:latin typeface="Calibri"/>
                        </a:rPr>
                        <a:t>Peer-to-peer eScience Portal</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B2C marketplace for tourism</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Co-ordination of real estate management</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Specialized web portals for businesses</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8">
                <a:tc>
                  <a:txBody>
                    <a:bodyPr/>
                    <a:lstStyle/>
                    <a:p>
                      <a:pPr algn="ctr" fontAlgn="ctr"/>
                      <a:r>
                        <a:rPr lang="es-ES" sz="1000" b="0" i="0" u="none" strike="noStrike">
                          <a:solidFill>
                            <a:srgbClr val="000000"/>
                          </a:solidFill>
                          <a:latin typeface="Calibri"/>
                        </a:rPr>
                        <a:t>News aggregation service</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Digital photo album management</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latin typeface="Calibri"/>
                        </a:rPr>
                        <a:t>Hospital information system</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Integrated access to biological data</a:t>
                      </a:r>
                    </a:p>
                  </a:txBody>
                  <a:tcPr marL="8930" marR="8930" marT="8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217488" y="3767138"/>
          <a:ext cx="4775200" cy="1905000"/>
        </p:xfrm>
        <a:graphic>
          <a:graphicData uri="http://schemas.openxmlformats.org/drawingml/2006/table">
            <a:tbl>
              <a:tblPr/>
              <a:tblGrid>
                <a:gridCol w="1155700"/>
                <a:gridCol w="1155700"/>
                <a:gridCol w="1308100"/>
                <a:gridCol w="1155700"/>
              </a:tblGrid>
              <a:tr h="381000">
                <a:tc>
                  <a:txBody>
                    <a:bodyPr/>
                    <a:lstStyle/>
                    <a:p>
                      <a:pPr algn="ctr" fontAlgn="ctr"/>
                      <a:r>
                        <a:rPr lang="es-ES" sz="1100" b="0" i="0" u="none" strike="noStrike">
                          <a:solidFill>
                            <a:srgbClr val="000000"/>
                          </a:solidFill>
                          <a:latin typeface="Calibri"/>
                        </a:rPr>
                        <a:t>Aerospace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Automobile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Banking &amp; Finance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Computing &amp; Electronics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ctr"/>
                      <a:r>
                        <a:rPr lang="es-ES" sz="1100" b="0" i="0" u="none" strike="noStrike">
                          <a:solidFill>
                            <a:srgbClr val="000000"/>
                          </a:solidFill>
                          <a:latin typeface="Calibri"/>
                        </a:rPr>
                        <a:t>Consumer Goods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Distribution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Energy &amp; Public Services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Environment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ctr"/>
                      <a:r>
                        <a:rPr lang="es-ES" sz="1100" b="1" i="0" u="none" strike="noStrike">
                          <a:solidFill>
                            <a:srgbClr val="000000"/>
                          </a:solidFill>
                          <a:latin typeface="Calibri"/>
                        </a:rPr>
                        <a:t>Food 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Government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Industry &amp; Construction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Internet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ctr"/>
                      <a:r>
                        <a:rPr lang="es-ES" sz="1100" b="0" i="0" u="none" strike="noStrike">
                          <a:solidFill>
                            <a:srgbClr val="000000"/>
                          </a:solidFill>
                          <a:latin typeface="Calibri"/>
                        </a:rPr>
                        <a:t>Luxury Goods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Media &amp; Communications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Pharmaceuticals &amp; Helth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Service 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ctr"/>
                      <a:r>
                        <a:rPr lang="es-ES" sz="1100" b="0" i="0" u="none" strike="noStrike">
                          <a:solidFill>
                            <a:srgbClr val="000000"/>
                          </a:solidFill>
                          <a:latin typeface="Calibri"/>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Technology Providers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latin typeface="Calibri"/>
                        </a:rPr>
                        <a:t>Telecommunications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1" i="0" u="none" strike="noStrike">
                          <a:solidFill>
                            <a:srgbClr val="000000"/>
                          </a:solidFill>
                          <a:latin typeface="Calibri"/>
                        </a:rPr>
                        <a:t>Transport &amp; Logistics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2 Marcador de contenido"/>
          <p:cNvSpPr txBox="1">
            <a:spLocks/>
          </p:cNvSpPr>
          <p:nvPr/>
        </p:nvSpPr>
        <p:spPr bwMode="auto">
          <a:xfrm>
            <a:off x="88900" y="3273425"/>
            <a:ext cx="8496300" cy="508000"/>
          </a:xfrm>
          <a:prstGeom prst="rect">
            <a:avLst/>
          </a:prstGeom>
          <a:noFill/>
          <a:ln w="9525">
            <a:noFill/>
            <a:miter lim="800000"/>
            <a:headEnd/>
            <a:tailEnd/>
          </a:ln>
          <a:effectLst/>
        </p:spPr>
        <p:txBody>
          <a:bodyPr>
            <a:normAutofit/>
          </a:bodyPr>
          <a:lstStyle/>
          <a:p>
            <a:pPr marL="342900" indent="-342900">
              <a:spcBef>
                <a:spcPct val="20000"/>
              </a:spcBef>
              <a:buClr>
                <a:schemeClr val="accent2"/>
              </a:buClr>
              <a:buFont typeface="Times" pitchFamily="18" charset="0"/>
              <a:buChar char="•"/>
              <a:defRPr/>
            </a:pPr>
            <a:r>
              <a:rPr kumimoji="0" lang="es-ES" kern="0">
                <a:latin typeface="+mn-lt"/>
                <a:ea typeface="+mn-ea"/>
              </a:rPr>
              <a:t>Sectors analyzed</a:t>
            </a:r>
          </a:p>
        </p:txBody>
      </p:sp>
      <p:graphicFrame>
        <p:nvGraphicFramePr>
          <p:cNvPr id="9" name="1 Gráfico"/>
          <p:cNvGraphicFramePr/>
          <p:nvPr/>
        </p:nvGraphicFramePr>
        <p:xfrm>
          <a:off x="5167745" y="4067716"/>
          <a:ext cx="3976255" cy="2542311"/>
        </p:xfrm>
        <a:graphic>
          <a:graphicData uri="http://schemas.openxmlformats.org/drawingml/2006/chart">
            <c:chart xmlns:c="http://schemas.openxmlformats.org/drawingml/2006/chart" xmlns:r="http://schemas.openxmlformats.org/officeDocument/2006/relationships" r:id="rId3"/>
          </a:graphicData>
        </a:graphic>
      </p:graphicFrame>
      <p:sp>
        <p:nvSpPr>
          <p:cNvPr id="10" name="9 Elipse"/>
          <p:cNvSpPr/>
          <p:nvPr/>
        </p:nvSpPr>
        <p:spPr bwMode="auto">
          <a:xfrm>
            <a:off x="6896755" y="1906291"/>
            <a:ext cx="2200751" cy="1201125"/>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kumimoji="0" lang="es-ES" sz="1400">
                <a:solidFill>
                  <a:schemeClr val="tx1"/>
                </a:solidFill>
              </a:rPr>
              <a:t>Industry representatives</a:t>
            </a:r>
          </a:p>
          <a:p>
            <a:pPr algn="ctr" eaLnBrk="0" hangingPunct="0">
              <a:defRPr/>
            </a:pPr>
            <a:r>
              <a:rPr kumimoji="0" lang="es-ES" sz="1400">
                <a:solidFill>
                  <a:schemeClr val="tx1"/>
                </a:solidFill>
              </a:rPr>
              <a:t>+</a:t>
            </a:r>
          </a:p>
          <a:p>
            <a:pPr algn="ctr" eaLnBrk="0" hangingPunct="0">
              <a:defRPr/>
            </a:pPr>
            <a:r>
              <a:rPr kumimoji="0" lang="es-ES" sz="1400"/>
              <a:t>Semantic Web Experts</a:t>
            </a:r>
            <a:endParaRPr kumimoji="0" lang="es-ES" sz="1400">
              <a:solidFill>
                <a:schemeClr val="tx1"/>
              </a:solidFill>
            </a:endParaRPr>
          </a:p>
        </p:txBody>
      </p:sp>
      <p:grpSp>
        <p:nvGrpSpPr>
          <p:cNvPr id="11" name="10 Grupo"/>
          <p:cNvGrpSpPr/>
          <p:nvPr/>
        </p:nvGrpSpPr>
        <p:grpSpPr>
          <a:xfrm>
            <a:off x="6327635" y="1348351"/>
            <a:ext cx="693097" cy="823949"/>
            <a:chOff x="7040556" y="1209309"/>
            <a:chExt cx="1697830" cy="2125360"/>
          </a:xfrm>
          <a:effectLst>
            <a:outerShdw blurRad="50800" dist="38100" algn="l" rotWithShape="0">
              <a:prstClr val="black">
                <a:alpha val="40000"/>
              </a:prstClr>
            </a:outerShdw>
          </a:effectLst>
          <a:scene3d>
            <a:camera prst="isometricOffAxis2Left"/>
            <a:lightRig rig="threePt" dir="t"/>
          </a:scene3d>
        </p:grpSpPr>
        <p:pic>
          <p:nvPicPr>
            <p:cNvPr id="12" name="11 Imagen" descr="small_D1.1.2v1_Page_81.jpg"/>
            <p:cNvPicPr>
              <a:picLocks noChangeAspect="1"/>
            </p:cNvPicPr>
            <p:nvPr/>
          </p:nvPicPr>
          <p:blipFill>
            <a:blip r:embed="rId4" cstate="print"/>
            <a:stretch>
              <a:fillRect/>
            </a:stretch>
          </p:blipFill>
          <p:spPr>
            <a:xfrm>
              <a:off x="7183906" y="1209309"/>
              <a:ext cx="1554480" cy="2011680"/>
            </a:xfrm>
            <a:prstGeom prst="rect">
              <a:avLst/>
            </a:prstGeom>
            <a:ln>
              <a:solidFill>
                <a:schemeClr val="accent4"/>
              </a:solidFill>
            </a:ln>
          </p:spPr>
        </p:pic>
        <p:pic>
          <p:nvPicPr>
            <p:cNvPr id="13" name="12 Imagen" descr="small_D1.1.2v1_Page_80.jpg"/>
            <p:cNvPicPr>
              <a:picLocks noChangeAspect="1"/>
            </p:cNvPicPr>
            <p:nvPr/>
          </p:nvPicPr>
          <p:blipFill>
            <a:blip r:embed="rId5" cstate="print"/>
            <a:stretch>
              <a:fillRect/>
            </a:stretch>
          </p:blipFill>
          <p:spPr>
            <a:xfrm>
              <a:off x="7040556" y="1322269"/>
              <a:ext cx="1555036" cy="2012400"/>
            </a:xfrm>
            <a:prstGeom prst="rect">
              <a:avLst/>
            </a:prstGeom>
            <a:ln>
              <a:solidFill>
                <a:schemeClr val="accent4"/>
              </a:solidFill>
            </a:ln>
          </p:spPr>
        </p:pic>
      </p:grpSp>
      <p:sp>
        <p:nvSpPr>
          <p:cNvPr id="14" name="13 Nube"/>
          <p:cNvSpPr/>
          <p:nvPr/>
        </p:nvSpPr>
        <p:spPr bwMode="auto">
          <a:xfrm>
            <a:off x="6044339" y="3161657"/>
            <a:ext cx="2231756" cy="1015139"/>
          </a:xfrm>
          <a:prstGeom prst="cloud">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r" eaLnBrk="0" hangingPunct="0">
              <a:defRPr/>
            </a:pPr>
            <a:r>
              <a:rPr kumimoji="0" lang="es-ES" sz="1400">
                <a:solidFill>
                  <a:schemeClr val="tx1"/>
                </a:solidFill>
              </a:rPr>
              <a:t>50+ companies,</a:t>
            </a:r>
          </a:p>
          <a:p>
            <a:pPr algn="ctr" eaLnBrk="0" hangingPunct="0">
              <a:defRPr/>
            </a:pPr>
            <a:r>
              <a:rPr kumimoji="0" lang="es-ES" sz="1400">
                <a:solidFill>
                  <a:schemeClr val="tx1"/>
                </a:solidFill>
              </a:rPr>
              <a:t>20 business sectors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1 Título"/>
          <p:cNvSpPr>
            <a:spLocks noGrp="1"/>
          </p:cNvSpPr>
          <p:nvPr>
            <p:ph type="title"/>
          </p:nvPr>
        </p:nvSpPr>
        <p:spPr/>
        <p:txBody>
          <a:bodyPr/>
          <a:lstStyle/>
          <a:p>
            <a:pPr eaLnBrk="1" hangingPunct="1"/>
            <a:r>
              <a:rPr lang="es-ES" altLang="ja-JP" sz="3200" smtClean="0"/>
              <a:t>Motivation </a:t>
            </a:r>
            <a:br>
              <a:rPr lang="es-ES" altLang="ja-JP" sz="3200" smtClean="0"/>
            </a:br>
            <a:r>
              <a:rPr lang="es-ES" altLang="ja-JP" sz="2400" i="1" smtClean="0"/>
              <a:t>Business Use-Case Analysis: Summary</a:t>
            </a:r>
            <a:endParaRPr lang="es-ES" altLang="ja-JP" sz="2400" smtClean="0"/>
          </a:p>
        </p:txBody>
      </p:sp>
      <p:sp>
        <p:nvSpPr>
          <p:cNvPr id="185349" name="3 Marcador de pie de página"/>
          <p:cNvSpPr>
            <a:spLocks noGrp="1"/>
          </p:cNvSpPr>
          <p:nvPr>
            <p:ph type="ftr" sz="quarter" idx="10"/>
          </p:nvPr>
        </p:nvSpPr>
        <p:spPr>
          <a:noFill/>
        </p:spPr>
        <p:txBody>
          <a:bodyPr/>
          <a:lstStyle/>
          <a:p>
            <a:fld id="{EC7FA6CF-CDE4-41DF-95F8-86B3578DA42E}" type="slidenum">
              <a:rPr lang="ja-JP" altLang="en-US">
                <a:ea typeface="ＭＳ Ｐゴシック" pitchFamily="50" charset="-128"/>
              </a:rPr>
              <a:pPr/>
              <a:t>11</a:t>
            </a:fld>
            <a:endParaRPr lang="en-US" altLang="ja-JP">
              <a:ea typeface="ＭＳ Ｐゴシック" pitchFamily="50" charset="-128"/>
            </a:endParaRPr>
          </a:p>
        </p:txBody>
      </p:sp>
      <p:graphicFrame>
        <p:nvGraphicFramePr>
          <p:cNvPr id="5" name="1 Gráfico"/>
          <p:cNvGraphicFramePr>
            <a:graphicFrameLocks noGrp="1"/>
          </p:cNvGraphicFramePr>
          <p:nvPr>
            <p:ph idx="1"/>
          </p:nvPr>
        </p:nvGraphicFramePr>
        <p:xfrm>
          <a:off x="323850" y="1268413"/>
          <a:ext cx="8496300" cy="4968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5347" name="Object 3"/>
          <p:cNvGraphicFramePr>
            <a:graphicFrameLocks noChangeAspect="1"/>
          </p:cNvGraphicFramePr>
          <p:nvPr/>
        </p:nvGraphicFramePr>
        <p:xfrm>
          <a:off x="5016500" y="2754313"/>
          <a:ext cx="1660525" cy="3343275"/>
        </p:xfrm>
        <a:graphic>
          <a:graphicData uri="http://schemas.openxmlformats.org/presentationml/2006/ole">
            <p:oleObj spid="_x0000_s185347" name="Visio" r:id="rId5" imgW="1712595" imgH="3395853"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1 Título"/>
          <p:cNvSpPr>
            <a:spLocks noGrp="1"/>
          </p:cNvSpPr>
          <p:nvPr>
            <p:ph type="title"/>
          </p:nvPr>
        </p:nvSpPr>
        <p:spPr/>
        <p:txBody>
          <a:bodyPr/>
          <a:lstStyle/>
          <a:p>
            <a:pPr eaLnBrk="1" hangingPunct="1"/>
            <a:r>
              <a:rPr lang="es-ES" altLang="ja-JP" sz="2400" smtClean="0"/>
              <a:t>Motivation</a:t>
            </a:r>
            <a:br>
              <a:rPr lang="es-ES" altLang="ja-JP" sz="2400" smtClean="0"/>
            </a:br>
            <a:r>
              <a:rPr lang="es-ES" altLang="ja-JP" sz="2400" i="1" smtClean="0"/>
              <a:t> Business Use-Case Analysis: Summary</a:t>
            </a:r>
            <a:endParaRPr lang="es-ES" altLang="ja-JP" sz="2400" smtClean="0"/>
          </a:p>
        </p:txBody>
      </p:sp>
      <p:sp>
        <p:nvSpPr>
          <p:cNvPr id="186373" name="3 Marcador de pie de página"/>
          <p:cNvSpPr>
            <a:spLocks noGrp="1"/>
          </p:cNvSpPr>
          <p:nvPr>
            <p:ph type="ftr" sz="quarter" idx="10"/>
          </p:nvPr>
        </p:nvSpPr>
        <p:spPr>
          <a:noFill/>
        </p:spPr>
        <p:txBody>
          <a:bodyPr/>
          <a:lstStyle/>
          <a:p>
            <a:fld id="{8DF44DD6-6EF2-4088-A410-53D0A6C99DA9}" type="slidenum">
              <a:rPr lang="ja-JP" altLang="en-US">
                <a:ea typeface="ＭＳ Ｐゴシック" pitchFamily="50" charset="-128"/>
              </a:rPr>
              <a:pPr/>
              <a:t>12</a:t>
            </a:fld>
            <a:endParaRPr lang="en-US" altLang="ja-JP">
              <a:ea typeface="ＭＳ Ｐゴシック" pitchFamily="50" charset="-128"/>
            </a:endParaRPr>
          </a:p>
        </p:txBody>
      </p:sp>
      <p:graphicFrame>
        <p:nvGraphicFramePr>
          <p:cNvPr id="5" name="1 Gráfico"/>
          <p:cNvGraphicFramePr>
            <a:graphicFrameLocks noGrp="1"/>
          </p:cNvGraphicFramePr>
          <p:nvPr>
            <p:ph idx="1"/>
          </p:nvPr>
        </p:nvGraphicFramePr>
        <p:xfrm>
          <a:off x="323850" y="1268413"/>
          <a:ext cx="8496300" cy="4968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6371" name="Object 3"/>
          <p:cNvGraphicFramePr>
            <a:graphicFrameLocks noChangeAspect="1"/>
          </p:cNvGraphicFramePr>
          <p:nvPr/>
        </p:nvGraphicFramePr>
        <p:xfrm>
          <a:off x="1054100" y="2741613"/>
          <a:ext cx="1712913" cy="3395662"/>
        </p:xfrm>
        <a:graphic>
          <a:graphicData uri="http://schemas.openxmlformats.org/presentationml/2006/ole">
            <p:oleObj spid="_x0000_s186371" name="Visio" r:id="rId5" imgW="1712595" imgH="3395853"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1 Título"/>
          <p:cNvSpPr>
            <a:spLocks noGrp="1"/>
          </p:cNvSpPr>
          <p:nvPr>
            <p:ph type="title"/>
          </p:nvPr>
        </p:nvSpPr>
        <p:spPr/>
        <p:txBody>
          <a:bodyPr/>
          <a:lstStyle/>
          <a:p>
            <a:pPr eaLnBrk="1" hangingPunct="1"/>
            <a:r>
              <a:rPr lang="es-ES" altLang="ja-JP" sz="3200" smtClean="0"/>
              <a:t>Motivation</a:t>
            </a:r>
            <a:r>
              <a:rPr lang="es-ES" altLang="ja-JP" smtClean="0"/>
              <a:t/>
            </a:r>
            <a:br>
              <a:rPr lang="es-ES" altLang="ja-JP" smtClean="0"/>
            </a:br>
            <a:r>
              <a:rPr lang="es-ES" altLang="ja-JP" sz="2400" i="1" smtClean="0"/>
              <a:t>Business Use-Case Analysis: Results</a:t>
            </a:r>
            <a:endParaRPr lang="es-ES" altLang="ja-JP" smtClean="0"/>
          </a:p>
        </p:txBody>
      </p:sp>
      <p:graphicFrame>
        <p:nvGraphicFramePr>
          <p:cNvPr id="5" name="4 Marcador de contenido"/>
          <p:cNvGraphicFramePr>
            <a:graphicFrameLocks noGrp="1"/>
          </p:cNvGraphicFramePr>
          <p:nvPr>
            <p:ph idx="1"/>
          </p:nvPr>
        </p:nvGraphicFramePr>
        <p:xfrm>
          <a:off x="1658938" y="1333500"/>
          <a:ext cx="5640387" cy="2673350"/>
        </p:xfrm>
        <a:graphic>
          <a:graphicData uri="http://schemas.openxmlformats.org/drawingml/2006/table">
            <a:tbl>
              <a:tblPr/>
              <a:tblGrid>
                <a:gridCol w="1657017"/>
                <a:gridCol w="572836"/>
                <a:gridCol w="961199"/>
                <a:gridCol w="1139199"/>
                <a:gridCol w="1310727"/>
              </a:tblGrid>
              <a:tr h="534920">
                <a:tc>
                  <a:txBody>
                    <a:bodyPr/>
                    <a:lstStyle/>
                    <a:p>
                      <a:pPr algn="ctr" fontAlgn="ctr"/>
                      <a:r>
                        <a:rPr lang="es-ES" sz="1200" b="1" i="0" u="none" strike="noStrike">
                          <a:solidFill>
                            <a:srgbClr val="000000"/>
                          </a:solidFill>
                          <a:latin typeface="Calibri"/>
                        </a:rPr>
                        <a:t>Tool Components for 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s-ES" sz="1200" b="1" i="0" u="none" strike="noStrike">
                          <a:solidFill>
                            <a:srgbClr val="000000"/>
                          </a:solidFill>
                          <a:latin typeface="Calibri"/>
                        </a:rPr>
                        <a:t>Application Components for Deployment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r>
              <a:tr h="267460">
                <a:tc>
                  <a:txBody>
                    <a:bodyPr/>
                    <a:lstStyle/>
                    <a:p>
                      <a:pPr algn="ctr" fontAlgn="ctr"/>
                      <a:r>
                        <a:rPr lang="es-ES" sz="1200" b="0" i="0" u="none" strike="noStrike">
                          <a:solidFill>
                            <a:srgbClr val="000000"/>
                          </a:solidFill>
                          <a:latin typeface="Calibri"/>
                        </a:rPr>
                        <a:t>Ontology Editor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ctr"/>
                      <a:r>
                        <a:rPr lang="es-ES" sz="1200" b="0" i="1" u="none" strike="noStrike">
                          <a:solidFill>
                            <a:srgbClr val="000000"/>
                          </a:solidFill>
                          <a:latin typeface="Calibri"/>
                        </a:rPr>
                        <a:t>Data Layer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s-ES" sz="1200" b="0" i="0" u="none" strike="noStrike">
                          <a:solidFill>
                            <a:srgbClr val="000000"/>
                          </a:solidFill>
                          <a:latin typeface="Calibri"/>
                        </a:rPr>
                        <a:t>Semantic Query Processor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r>
              <a:tr h="267460">
                <a:tc>
                  <a:txBody>
                    <a:bodyPr/>
                    <a:lstStyle/>
                    <a:p>
                      <a:pPr algn="ctr" fontAlgn="ctr"/>
                      <a:r>
                        <a:rPr lang="es-ES" sz="1200" b="0" i="0" u="none" strike="noStrike">
                          <a:solidFill>
                            <a:srgbClr val="000000"/>
                          </a:solidFill>
                          <a:latin typeface="Calibri"/>
                        </a:rPr>
                        <a:t>Ontology Integration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gridSpan="2">
                  <a:txBody>
                    <a:bodyPr/>
                    <a:lstStyle/>
                    <a:p>
                      <a:pPr algn="ctr" fontAlgn="ctr"/>
                      <a:r>
                        <a:rPr lang="es-ES" sz="1200" b="0" i="0" u="none" strike="noStrike">
                          <a:solidFill>
                            <a:srgbClr val="000000"/>
                          </a:solidFill>
                          <a:latin typeface="Calibri"/>
                        </a:rPr>
                        <a:t>Reasoner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r>
              <a:tr h="267460">
                <a:tc>
                  <a:txBody>
                    <a:bodyPr/>
                    <a:lstStyle/>
                    <a:p>
                      <a:pPr algn="ctr" fontAlgn="ctr"/>
                      <a:r>
                        <a:rPr lang="es-ES" sz="1200" b="0" i="0" u="none" strike="noStrike">
                          <a:solidFill>
                            <a:srgbClr val="000000"/>
                          </a:solidFill>
                          <a:latin typeface="Calibri"/>
                        </a:rPr>
                        <a:t>Ontology Transforming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gridSpan="2">
                  <a:txBody>
                    <a:bodyPr/>
                    <a:lstStyle/>
                    <a:p>
                      <a:pPr algn="ctr" fontAlgn="ctr"/>
                      <a:r>
                        <a:rPr lang="es-ES" sz="1200" b="0" i="0" u="none" strike="noStrike">
                          <a:solidFill>
                            <a:srgbClr val="000000"/>
                          </a:solidFill>
                          <a:latin typeface="Calibri"/>
                        </a:rPr>
                        <a:t>Wrapper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r>
              <a:tr h="267460">
                <a:tc rowSpan="2">
                  <a:txBody>
                    <a:bodyPr/>
                    <a:lstStyle/>
                    <a:p>
                      <a:pPr algn="ctr" fontAlgn="ctr"/>
                      <a:r>
                        <a:rPr lang="es-ES" sz="1200" b="0" i="0" u="none" strike="noStrike">
                          <a:solidFill>
                            <a:srgbClr val="000000"/>
                          </a:solidFill>
                          <a:latin typeface="Calibri"/>
                        </a:rPr>
                        <a:t>Ontology Extraction/Mining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5">
                  <a:txBody>
                    <a:bodyPr/>
                    <a:lstStyle/>
                    <a:p>
                      <a:pPr algn="ctr" fontAlgn="ctr"/>
                      <a:r>
                        <a:rPr lang="es-ES" sz="1200" b="0" i="1" u="none" strike="noStrike">
                          <a:solidFill>
                            <a:srgbClr val="000000"/>
                          </a:solidFill>
                          <a:latin typeface="Calibri"/>
                        </a:rPr>
                        <a:t>Interface Layer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s-ES" sz="1200" b="0" i="0" u="none" strike="noStrike">
                          <a:solidFill>
                            <a:srgbClr val="000000"/>
                          </a:solidFill>
                          <a:latin typeface="Calibri"/>
                        </a:rPr>
                        <a:t>Annotation Editor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r>
              <a:tr h="267460">
                <a:tc vMerge="1">
                  <a:txBody>
                    <a:bodyPr/>
                    <a:lstStyle/>
                    <a:p>
                      <a:endParaRPr lang="es-ES"/>
                    </a:p>
                  </a:txBody>
                  <a:tcPr/>
                </a:tc>
                <a:tc>
                  <a:txBody>
                    <a:bodyPr/>
                    <a:lstStyle/>
                    <a:p>
                      <a:pPr algn="ctr" fontAlgn="ctr"/>
                      <a:endParaRPr lang="es-ES" sz="1200" b="0" i="0" u="none" strike="noStrike">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gridSpan="2">
                  <a:txBody>
                    <a:bodyPr/>
                    <a:lstStyle/>
                    <a:p>
                      <a:pPr algn="ctr" fontAlgn="ctr"/>
                      <a:r>
                        <a:rPr lang="es-ES" sz="1200" b="0" i="0" u="none" strike="noStrike">
                          <a:solidFill>
                            <a:srgbClr val="000000"/>
                          </a:solidFill>
                          <a:latin typeface="Calibri"/>
                        </a:rPr>
                        <a:t>Instance Editor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r>
              <a:tr h="267460">
                <a:tc>
                  <a:txBody>
                    <a:bodyPr/>
                    <a:lstStyle/>
                    <a:p>
                      <a:pPr algn="ctr" fontAlgn="ctr"/>
                      <a:endParaRPr lang="es-ES" sz="12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ES" sz="12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rowSpan="3">
                  <a:txBody>
                    <a:bodyPr/>
                    <a:lstStyle/>
                    <a:p>
                      <a:pPr algn="ctr" fontAlgn="ctr"/>
                      <a:r>
                        <a:rPr lang="es-ES" sz="1200" b="0" i="0" u="none" strike="noStrike">
                          <a:solidFill>
                            <a:srgbClr val="000000"/>
                          </a:solidFill>
                          <a:latin typeface="Calibri"/>
                        </a:rPr>
                        <a:t>Semantic Web Services Infrastructure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200" b="0" i="0" u="none" strike="noStrike">
                          <a:solidFill>
                            <a:srgbClr val="000000"/>
                          </a:solidFill>
                          <a:latin typeface="Calibri"/>
                        </a:rPr>
                        <a:t>Service Directory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460">
                <a:tc>
                  <a:txBody>
                    <a:bodyPr/>
                    <a:lstStyle/>
                    <a:p>
                      <a:pPr algn="ctr" fontAlgn="ctr"/>
                      <a:endParaRPr lang="es-ES" sz="12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ES" sz="12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vMerge="1">
                  <a:txBody>
                    <a:bodyPr/>
                    <a:lstStyle/>
                    <a:p>
                      <a:endParaRPr lang="es-ES"/>
                    </a:p>
                  </a:txBody>
                  <a:tcPr/>
                </a:tc>
                <a:tc>
                  <a:txBody>
                    <a:bodyPr/>
                    <a:lstStyle/>
                    <a:p>
                      <a:pPr algn="ctr" fontAlgn="ctr"/>
                      <a:r>
                        <a:rPr lang="es-ES" sz="1200" b="0" i="0" u="none" strike="noStrike">
                          <a:solidFill>
                            <a:srgbClr val="000000"/>
                          </a:solidFill>
                          <a:latin typeface="Calibri"/>
                        </a:rPr>
                        <a:t>Service Discovery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460">
                <a:tc>
                  <a:txBody>
                    <a:bodyPr/>
                    <a:lstStyle/>
                    <a:p>
                      <a:pPr algn="ctr" fontAlgn="ctr"/>
                      <a:endParaRPr lang="es-ES" sz="12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ES" sz="12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vMerge="1">
                  <a:txBody>
                    <a:bodyPr/>
                    <a:lstStyle/>
                    <a:p>
                      <a:endParaRPr lang="es-ES"/>
                    </a:p>
                  </a:txBody>
                  <a:tcPr/>
                </a:tc>
                <a:tc>
                  <a:txBody>
                    <a:bodyPr/>
                    <a:lstStyle/>
                    <a:p>
                      <a:pPr algn="ctr" fontAlgn="ctr"/>
                      <a:r>
                        <a:rPr lang="es-ES" sz="1200" b="0" i="0" u="none" strike="noStrike">
                          <a:solidFill>
                            <a:srgbClr val="000000"/>
                          </a:solidFill>
                          <a:latin typeface="Calibri"/>
                        </a:rPr>
                        <a:t>Service Composition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87446" name="3 Marcador de pie de página"/>
          <p:cNvSpPr>
            <a:spLocks noGrp="1"/>
          </p:cNvSpPr>
          <p:nvPr>
            <p:ph type="ftr" sz="quarter" idx="10"/>
          </p:nvPr>
        </p:nvSpPr>
        <p:spPr>
          <a:noFill/>
        </p:spPr>
        <p:txBody>
          <a:bodyPr/>
          <a:lstStyle/>
          <a:p>
            <a:fld id="{303CF815-A5CA-4FFC-B486-3A2DBE554C80}" type="slidenum">
              <a:rPr lang="ja-JP" altLang="en-US">
                <a:ea typeface="ＭＳ Ｐゴシック" pitchFamily="50" charset="-128"/>
              </a:rPr>
              <a:pPr/>
              <a:t>13</a:t>
            </a:fld>
            <a:endParaRPr lang="en-US" altLang="ja-JP">
              <a:ea typeface="ＭＳ Ｐゴシック" pitchFamily="50" charset="-128"/>
            </a:endParaRPr>
          </a:p>
        </p:txBody>
      </p:sp>
      <p:sp>
        <p:nvSpPr>
          <p:cNvPr id="6" name="2 Marcador de contenido"/>
          <p:cNvSpPr txBox="1">
            <a:spLocks/>
          </p:cNvSpPr>
          <p:nvPr/>
        </p:nvSpPr>
        <p:spPr bwMode="auto">
          <a:xfrm>
            <a:off x="323850" y="5864225"/>
            <a:ext cx="8496300" cy="404813"/>
          </a:xfrm>
          <a:prstGeom prst="rect">
            <a:avLst/>
          </a:prstGeom>
          <a:noFill/>
          <a:ln w="9525">
            <a:noFill/>
            <a:miter lim="800000"/>
            <a:headEnd/>
            <a:tailEnd/>
          </a:ln>
          <a:effectLst/>
        </p:spPr>
        <p:txBody>
          <a:bodyPr anchor="ctr">
            <a:normAutofit fontScale="62500" lnSpcReduction="20000"/>
          </a:bodyPr>
          <a:lstStyle/>
          <a:p>
            <a:pPr marL="342900" indent="-342900">
              <a:spcBef>
                <a:spcPct val="20000"/>
              </a:spcBef>
              <a:buClr>
                <a:schemeClr val="accent2"/>
              </a:buClr>
              <a:buFont typeface="Times" pitchFamily="18" charset="0"/>
              <a:buChar char="•"/>
              <a:defRPr/>
            </a:pPr>
            <a:r>
              <a:rPr kumimoji="0" lang="en-US" sz="3200" kern="0">
                <a:latin typeface="+mn-lt"/>
                <a:ea typeface="+mn-ea"/>
              </a:rPr>
              <a:t>See D1.2.2: </a:t>
            </a:r>
            <a:r>
              <a:rPr kumimoji="0" lang="es-ES" sz="3200" b="1">
                <a:ea typeface="ＭＳ Ｐゴシック" charset="-128"/>
              </a:rPr>
              <a:t>Semantic Web Framework Requirements </a:t>
            </a:r>
            <a:r>
              <a:rPr kumimoji="0" lang="es-ES" sz="3200" b="1">
                <a:ea typeface="ＭＳ Ｐゴシック" charset="-128"/>
              </a:rPr>
              <a:t>Analysis</a:t>
            </a:r>
            <a:endParaRPr kumimoji="0" lang="es-ES" sz="3200" b="1">
              <a:ea typeface="ＭＳ Ｐゴシック" charset="-128"/>
            </a:endParaRPr>
          </a:p>
        </p:txBody>
      </p:sp>
      <p:graphicFrame>
        <p:nvGraphicFramePr>
          <p:cNvPr id="7" name="6 Tabla"/>
          <p:cNvGraphicFramePr>
            <a:graphicFrameLocks noGrp="1"/>
          </p:cNvGraphicFramePr>
          <p:nvPr/>
        </p:nvGraphicFramePr>
        <p:xfrm>
          <a:off x="3040063" y="4151313"/>
          <a:ext cx="2413000" cy="1520825"/>
        </p:xfrm>
        <a:graphic>
          <a:graphicData uri="http://schemas.openxmlformats.org/drawingml/2006/table">
            <a:tbl>
              <a:tblPr/>
              <a:tblGrid>
                <a:gridCol w="2413000"/>
              </a:tblGrid>
              <a:tr h="253687">
                <a:tc>
                  <a:txBody>
                    <a:bodyPr/>
                    <a:lstStyle/>
                    <a:p>
                      <a:pPr algn="ctr" fontAlgn="ctr"/>
                      <a:r>
                        <a:rPr lang="es-ES" sz="1200" b="1" i="0" u="none" strike="noStrike">
                          <a:solidFill>
                            <a:srgbClr val="000000"/>
                          </a:solidFill>
                          <a:latin typeface="Calibri"/>
                        </a:rPr>
                        <a:t>Croscutting requirements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687">
                <a:tc>
                  <a:txBody>
                    <a:bodyPr/>
                    <a:lstStyle/>
                    <a:p>
                      <a:pPr algn="l" fontAlgn="ctr"/>
                      <a:r>
                        <a:rPr lang="es-ES" sz="1200" b="0" i="0" u="none" strike="noStrike">
                          <a:solidFill>
                            <a:srgbClr val="000000"/>
                          </a:solidFill>
                          <a:latin typeface="Calibri"/>
                        </a:rPr>
                        <a:t>Ontology Languages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687">
                <a:tc>
                  <a:txBody>
                    <a:bodyPr/>
                    <a:lstStyle/>
                    <a:p>
                      <a:pPr algn="l" fontAlgn="ctr"/>
                      <a:r>
                        <a:rPr lang="es-ES" sz="1200" b="0" i="0" u="none" strike="noStrike">
                          <a:solidFill>
                            <a:srgbClr val="000000"/>
                          </a:solidFill>
                          <a:latin typeface="Calibri"/>
                        </a:rPr>
                        <a:t>Storage Access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687">
                <a:tc>
                  <a:txBody>
                    <a:bodyPr/>
                    <a:lstStyle/>
                    <a:p>
                      <a:pPr algn="l" fontAlgn="ctr"/>
                      <a:r>
                        <a:rPr lang="es-ES" sz="1200" b="0" i="0" u="none" strike="noStrike">
                          <a:solidFill>
                            <a:srgbClr val="000000"/>
                          </a:solidFill>
                          <a:latin typeface="Calibri"/>
                        </a:rPr>
                        <a:t>Version/Configuration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687">
                <a:tc>
                  <a:txBody>
                    <a:bodyPr/>
                    <a:lstStyle/>
                    <a:p>
                      <a:pPr algn="l" fontAlgn="ctr"/>
                      <a:r>
                        <a:rPr lang="es-ES" sz="1200" b="0" i="0" u="none" strike="noStrike">
                          <a:solidFill>
                            <a:srgbClr val="000000"/>
                          </a:solidFill>
                          <a:latin typeface="Calibri"/>
                        </a:rPr>
                        <a:t>Scalability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687">
                <a:tc>
                  <a:txBody>
                    <a:bodyPr/>
                    <a:lstStyle/>
                    <a:p>
                      <a:pPr algn="l" fontAlgn="ctr"/>
                      <a:r>
                        <a:rPr lang="es-ES" sz="1200" b="0" i="0" u="none" strike="noStrike">
                          <a:solidFill>
                            <a:srgbClr val="000000"/>
                          </a:solidFill>
                          <a:latin typeface="Calibri"/>
                        </a:rPr>
                        <a:t>Distribution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7 Rectángulo"/>
          <p:cNvSpPr>
            <a:spLocks noChangeArrowheads="1"/>
          </p:cNvSpPr>
          <p:nvPr/>
        </p:nvSpPr>
        <p:spPr bwMode="auto">
          <a:xfrm>
            <a:off x="2749550" y="4324350"/>
            <a:ext cx="2882900" cy="660400"/>
          </a:xfrm>
          <a:prstGeom prst="rect">
            <a:avLst/>
          </a:prstGeom>
          <a:noFill/>
          <a:ln w="38100" algn="ctr">
            <a:solidFill>
              <a:srgbClr val="FF0000"/>
            </a:solidFill>
            <a:prstDash val="sysDash"/>
            <a:round/>
            <a:headEnd/>
            <a:tailEnd/>
          </a:ln>
        </p:spPr>
        <p:txBody>
          <a:bodyPr/>
          <a:lstStyle/>
          <a:p>
            <a:pPr algn="r" eaLnBrk="0" hangingPunct="0"/>
            <a:endParaRPr kumimoji="0" lang="es-E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AutoShape 2"/>
          <p:cNvSpPr>
            <a:spLocks noChangeArrowheads="1"/>
          </p:cNvSpPr>
          <p:nvPr/>
        </p:nvSpPr>
        <p:spPr bwMode="auto">
          <a:xfrm>
            <a:off x="171450" y="3429000"/>
            <a:ext cx="1008063" cy="431800"/>
          </a:xfrm>
          <a:prstGeom prst="roundRect">
            <a:avLst>
              <a:gd name="adj" fmla="val 694"/>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pPr>
            <a:r>
              <a:rPr kumimoji="0" lang="en-GB" altLang="ja-JP" sz="1000">
                <a:solidFill>
                  <a:srgbClr val="000000"/>
                </a:solidFill>
                <a:cs typeface="Arial" charset="0"/>
              </a:rPr>
              <a:t>Data repository</a:t>
            </a:r>
          </a:p>
        </p:txBody>
      </p:sp>
      <p:sp>
        <p:nvSpPr>
          <p:cNvPr id="189442" name="AutoShape 3"/>
          <p:cNvSpPr>
            <a:spLocks noChangeArrowheads="1"/>
          </p:cNvSpPr>
          <p:nvPr/>
        </p:nvSpPr>
        <p:spPr bwMode="auto">
          <a:xfrm>
            <a:off x="2522538" y="5256213"/>
            <a:ext cx="900112"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learner</a:t>
            </a:r>
          </a:p>
        </p:txBody>
      </p:sp>
      <p:sp>
        <p:nvSpPr>
          <p:cNvPr id="189443" name="AutoShape 4"/>
          <p:cNvSpPr>
            <a:spLocks noChangeArrowheads="1"/>
          </p:cNvSpPr>
          <p:nvPr/>
        </p:nvSpPr>
        <p:spPr bwMode="auto">
          <a:xfrm>
            <a:off x="2513013" y="4105275"/>
            <a:ext cx="900112" cy="431800"/>
          </a:xfrm>
          <a:prstGeom prst="roundRect">
            <a:avLst>
              <a:gd name="adj" fmla="val 292"/>
            </a:avLst>
          </a:prstGeom>
          <a:solidFill>
            <a:srgbClr val="FFFFFF"/>
          </a:solidFill>
          <a:ln w="36068">
            <a:solidFill>
              <a:srgbClr val="7686A4"/>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b="1">
                <a:solidFill>
                  <a:srgbClr val="7686A4"/>
                </a:solidFill>
                <a:cs typeface="Arial" charset="0"/>
              </a:rPr>
              <a:t>Ontology selector</a:t>
            </a:r>
          </a:p>
        </p:txBody>
      </p:sp>
      <p:sp>
        <p:nvSpPr>
          <p:cNvPr id="189444" name="AutoShape 5"/>
          <p:cNvSpPr>
            <a:spLocks noChangeArrowheads="1"/>
          </p:cNvSpPr>
          <p:nvPr/>
        </p:nvSpPr>
        <p:spPr bwMode="auto">
          <a:xfrm>
            <a:off x="171450" y="4043363"/>
            <a:ext cx="1008063" cy="431800"/>
          </a:xfrm>
          <a:prstGeom prst="roundRect">
            <a:avLst>
              <a:gd name="adj" fmla="val 630"/>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 pos="1312863" algn="l"/>
                <a:tab pos="1970088" algn="l"/>
                <a:tab pos="2627313" algn="l"/>
                <a:tab pos="3282950" algn="l"/>
                <a:tab pos="3940175" algn="l"/>
                <a:tab pos="4595813" algn="l"/>
                <a:tab pos="5253038" algn="l"/>
                <a:tab pos="5910263" algn="l"/>
                <a:tab pos="6565900" algn="l"/>
                <a:tab pos="7223125" algn="l"/>
              </a:tabLst>
            </a:pPr>
            <a:r>
              <a:rPr kumimoji="0" lang="en-GB" altLang="ja-JP" sz="1000">
                <a:solidFill>
                  <a:srgbClr val="000000"/>
                </a:solidFill>
                <a:cs typeface="Arial" charset="0"/>
              </a:rPr>
              <a:t>Alignment repository</a:t>
            </a:r>
          </a:p>
        </p:txBody>
      </p:sp>
      <p:sp>
        <p:nvSpPr>
          <p:cNvPr id="189445" name="AutoShape 6"/>
          <p:cNvSpPr>
            <a:spLocks noChangeArrowheads="1"/>
          </p:cNvSpPr>
          <p:nvPr/>
        </p:nvSpPr>
        <p:spPr bwMode="auto">
          <a:xfrm>
            <a:off x="3587750" y="3240088"/>
            <a:ext cx="1008063"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discovery and ranking</a:t>
            </a:r>
          </a:p>
        </p:txBody>
      </p:sp>
      <p:sp>
        <p:nvSpPr>
          <p:cNvPr id="189446" name="AutoShape 7"/>
          <p:cNvSpPr>
            <a:spLocks noChangeArrowheads="1"/>
          </p:cNvSpPr>
          <p:nvPr/>
        </p:nvSpPr>
        <p:spPr bwMode="auto">
          <a:xfrm>
            <a:off x="2522538" y="4675188"/>
            <a:ext cx="900112"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evaluator</a:t>
            </a:r>
          </a:p>
        </p:txBody>
      </p:sp>
      <p:sp>
        <p:nvSpPr>
          <p:cNvPr id="189447" name="AutoShape 9"/>
          <p:cNvSpPr>
            <a:spLocks noChangeArrowheads="1"/>
          </p:cNvSpPr>
          <p:nvPr/>
        </p:nvSpPr>
        <p:spPr bwMode="auto">
          <a:xfrm>
            <a:off x="2522538" y="2925763"/>
            <a:ext cx="900112"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editor</a:t>
            </a:r>
          </a:p>
        </p:txBody>
      </p:sp>
      <p:sp>
        <p:nvSpPr>
          <p:cNvPr id="189448" name="AutoShape 10"/>
          <p:cNvSpPr>
            <a:spLocks noChangeArrowheads="1"/>
          </p:cNvSpPr>
          <p:nvPr/>
        </p:nvSpPr>
        <p:spPr bwMode="auto">
          <a:xfrm>
            <a:off x="2522538" y="3514725"/>
            <a:ext cx="900112" cy="431800"/>
          </a:xfrm>
          <a:prstGeom prst="roundRect">
            <a:avLst>
              <a:gd name="adj" fmla="val 255"/>
            </a:avLst>
          </a:prstGeom>
          <a:solidFill>
            <a:srgbClr val="FFFFFF"/>
          </a:solidFill>
          <a:ln w="36068">
            <a:solidFill>
              <a:srgbClr val="7686A4"/>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b="1">
                <a:solidFill>
                  <a:srgbClr val="7686A4"/>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b="1">
                <a:solidFill>
                  <a:srgbClr val="7686A4"/>
                </a:solidFill>
                <a:cs typeface="Arial" charset="0"/>
              </a:rPr>
              <a:t>browser</a:t>
            </a:r>
          </a:p>
        </p:txBody>
      </p:sp>
      <p:sp>
        <p:nvSpPr>
          <p:cNvPr id="189449" name="AutoShape 11"/>
          <p:cNvSpPr>
            <a:spLocks noChangeArrowheads="1"/>
          </p:cNvSpPr>
          <p:nvPr/>
        </p:nvSpPr>
        <p:spPr bwMode="auto">
          <a:xfrm>
            <a:off x="3587750" y="4535488"/>
            <a:ext cx="1008063"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adaptation operators</a:t>
            </a:r>
          </a:p>
        </p:txBody>
      </p:sp>
      <p:sp>
        <p:nvSpPr>
          <p:cNvPr id="189450" name="Text Box 12"/>
          <p:cNvSpPr txBox="1">
            <a:spLocks noChangeArrowheads="1"/>
          </p:cNvSpPr>
          <p:nvPr/>
        </p:nvSpPr>
        <p:spPr bwMode="auto">
          <a:xfrm>
            <a:off x="2368550" y="5732463"/>
            <a:ext cx="1152525" cy="468312"/>
          </a:xfrm>
          <a:prstGeom prst="rect">
            <a:avLst/>
          </a:prstGeom>
          <a:noFill/>
          <a:ln w="9525">
            <a:noFill/>
            <a:round/>
            <a:headEnd/>
            <a:tailEnd/>
          </a:ln>
        </p:spPr>
        <p:txBody>
          <a:bodyPr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b="1">
                <a:solidFill>
                  <a:srgbClr val="7686A4"/>
                </a:solidFill>
                <a:cs typeface="Arial" charset="0"/>
              </a:rPr>
              <a:t>ONTOLOGY DEVELOPMENT </a:t>
            </a:r>
          </a:p>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b="1">
                <a:solidFill>
                  <a:srgbClr val="7686A4"/>
                </a:solidFill>
                <a:cs typeface="Arial" charset="0"/>
              </a:rPr>
              <a:t>&amp; MANAGEMENT</a:t>
            </a:r>
          </a:p>
        </p:txBody>
      </p:sp>
      <p:sp>
        <p:nvSpPr>
          <p:cNvPr id="189451" name="Text Box 13"/>
          <p:cNvSpPr txBox="1">
            <a:spLocks noChangeArrowheads="1"/>
          </p:cNvSpPr>
          <p:nvPr/>
        </p:nvSpPr>
        <p:spPr bwMode="auto">
          <a:xfrm>
            <a:off x="3463925" y="5803900"/>
            <a:ext cx="1138238" cy="336550"/>
          </a:xfrm>
          <a:prstGeom prst="rect">
            <a:avLst/>
          </a:prstGeom>
          <a:noFill/>
          <a:ln w="9525">
            <a:noFill/>
            <a:round/>
            <a:headEnd/>
            <a:tailEnd/>
          </a:ln>
        </p:spPr>
        <p:txBody>
          <a:bodyPr lIns="81639" tIns="40820" rIns="81639" bIns="40820">
            <a:spAutoFit/>
          </a:bodyPr>
          <a:lstStyle/>
          <a:p>
            <a:pPr algn="ctr" defTabSz="828675" eaLnBrk="0" hangingPunct="0">
              <a:lnSpc>
                <a:spcPct val="93000"/>
              </a:lnSpc>
              <a:buClr>
                <a:srgbClr val="000000"/>
              </a:buClr>
              <a:buSzPct val="45000"/>
              <a:buFont typeface="Wingdings" pitchFamily="2" charset="2"/>
              <a:buNone/>
            </a:pPr>
            <a:r>
              <a:rPr kumimoji="0" lang="en-GB" altLang="ja-JP" sz="900">
                <a:solidFill>
                  <a:srgbClr val="000000"/>
                </a:solidFill>
                <a:cs typeface="Arial" charset="0"/>
              </a:rPr>
              <a:t>ONTOLOGY CUSTOMIZATION</a:t>
            </a:r>
          </a:p>
        </p:txBody>
      </p:sp>
      <p:sp>
        <p:nvSpPr>
          <p:cNvPr id="189452" name="Text Box 14"/>
          <p:cNvSpPr txBox="1">
            <a:spLocks noChangeArrowheads="1"/>
          </p:cNvSpPr>
          <p:nvPr/>
        </p:nvSpPr>
        <p:spPr bwMode="auto">
          <a:xfrm>
            <a:off x="8145463" y="5773738"/>
            <a:ext cx="752475" cy="463550"/>
          </a:xfrm>
          <a:prstGeom prst="rect">
            <a:avLst/>
          </a:prstGeom>
          <a:noFill/>
          <a:ln w="9525">
            <a:noFill/>
            <a:round/>
            <a:headEnd/>
            <a:tailEnd/>
          </a:ln>
        </p:spPr>
        <p:txBody>
          <a:bodyPr wrap="none"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a:solidFill>
                  <a:srgbClr val="000000"/>
                </a:solidFill>
                <a:cs typeface="Arial" charset="0"/>
              </a:rPr>
              <a:t>SEMANTIC</a:t>
            </a:r>
          </a:p>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a:solidFill>
                  <a:srgbClr val="000000"/>
                </a:solidFill>
                <a:cs typeface="Arial" charset="0"/>
              </a:rPr>
              <a:t> WEB </a:t>
            </a:r>
          </a:p>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a:solidFill>
                  <a:srgbClr val="000000"/>
                </a:solidFill>
                <a:cs typeface="Arial" charset="0"/>
              </a:rPr>
              <a:t>SERVICES</a:t>
            </a:r>
          </a:p>
        </p:txBody>
      </p:sp>
      <p:sp>
        <p:nvSpPr>
          <p:cNvPr id="189453" name="AutoShape 15"/>
          <p:cNvSpPr>
            <a:spLocks noChangeArrowheads="1"/>
          </p:cNvSpPr>
          <p:nvPr/>
        </p:nvSpPr>
        <p:spPr bwMode="auto">
          <a:xfrm>
            <a:off x="6980238" y="4075113"/>
            <a:ext cx="827087"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rtl="1"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Manual annotation</a:t>
            </a:r>
          </a:p>
        </p:txBody>
      </p:sp>
      <p:sp>
        <p:nvSpPr>
          <p:cNvPr id="189454" name="AutoShape 16"/>
          <p:cNvSpPr>
            <a:spLocks noChangeArrowheads="1"/>
          </p:cNvSpPr>
          <p:nvPr/>
        </p:nvSpPr>
        <p:spPr bwMode="auto">
          <a:xfrm>
            <a:off x="6980238" y="5257800"/>
            <a:ext cx="827087"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populator</a:t>
            </a:r>
          </a:p>
        </p:txBody>
      </p:sp>
      <p:sp>
        <p:nvSpPr>
          <p:cNvPr id="189455" name="AutoShape 17"/>
          <p:cNvSpPr>
            <a:spLocks noChangeArrowheads="1"/>
          </p:cNvSpPr>
          <p:nvPr/>
        </p:nvSpPr>
        <p:spPr bwMode="auto">
          <a:xfrm>
            <a:off x="1352550" y="3824288"/>
            <a:ext cx="1008063" cy="503237"/>
          </a:xfrm>
          <a:prstGeom prst="roundRect">
            <a:avLst>
              <a:gd name="adj" fmla="val 292"/>
            </a:avLst>
          </a:prstGeom>
          <a:solidFill>
            <a:srgbClr val="FFFFFF"/>
          </a:solidFill>
          <a:ln w="36068">
            <a:solidFill>
              <a:schemeClr val="accent2"/>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b="1">
                <a:solidFill>
                  <a:schemeClr val="accent2"/>
                </a:solidFill>
                <a:cs typeface="Arial" charset="0"/>
              </a:rPr>
              <a:t>Query answering</a:t>
            </a:r>
          </a:p>
        </p:txBody>
      </p:sp>
      <p:sp>
        <p:nvSpPr>
          <p:cNvPr id="189456" name="AutoShape 18"/>
          <p:cNvSpPr>
            <a:spLocks noChangeArrowheads="1"/>
          </p:cNvSpPr>
          <p:nvPr/>
        </p:nvSpPr>
        <p:spPr bwMode="auto">
          <a:xfrm>
            <a:off x="5826125" y="4679950"/>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merger</a:t>
            </a:r>
          </a:p>
        </p:txBody>
      </p:sp>
      <p:sp>
        <p:nvSpPr>
          <p:cNvPr id="189457" name="AutoShape 19"/>
          <p:cNvSpPr>
            <a:spLocks noChangeArrowheads="1"/>
          </p:cNvSpPr>
          <p:nvPr/>
        </p:nvSpPr>
        <p:spPr bwMode="auto">
          <a:xfrm>
            <a:off x="6980238" y="3500438"/>
            <a:ext cx="827087"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Instance</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editor</a:t>
            </a:r>
          </a:p>
        </p:txBody>
      </p:sp>
      <p:sp>
        <p:nvSpPr>
          <p:cNvPr id="189458" name="AutoShape 20"/>
          <p:cNvSpPr>
            <a:spLocks noChangeArrowheads="1"/>
          </p:cNvSpPr>
          <p:nvPr/>
        </p:nvSpPr>
        <p:spPr bwMode="auto">
          <a:xfrm>
            <a:off x="5826125" y="5254625"/>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Mediator generator</a:t>
            </a:r>
          </a:p>
        </p:txBody>
      </p:sp>
      <p:sp>
        <p:nvSpPr>
          <p:cNvPr id="189459" name="AutoShape 21"/>
          <p:cNvSpPr>
            <a:spLocks noChangeArrowheads="1"/>
          </p:cNvSpPr>
          <p:nvPr/>
        </p:nvSpPr>
        <p:spPr bwMode="auto">
          <a:xfrm>
            <a:off x="5826125" y="3527425"/>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transformer</a:t>
            </a:r>
          </a:p>
        </p:txBody>
      </p:sp>
      <p:sp>
        <p:nvSpPr>
          <p:cNvPr id="189460" name="Text Box 22"/>
          <p:cNvSpPr txBox="1">
            <a:spLocks noChangeArrowheads="1"/>
          </p:cNvSpPr>
          <p:nvPr/>
        </p:nvSpPr>
        <p:spPr bwMode="auto">
          <a:xfrm>
            <a:off x="5854700" y="5827713"/>
            <a:ext cx="914400" cy="336550"/>
          </a:xfrm>
          <a:prstGeom prst="rect">
            <a:avLst/>
          </a:prstGeom>
          <a:noFill/>
          <a:ln w="9525">
            <a:noFill/>
            <a:round/>
            <a:headEnd/>
            <a:tailEnd/>
          </a:ln>
        </p:spPr>
        <p:txBody>
          <a:bodyPr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a:solidFill>
                  <a:srgbClr val="000000"/>
                </a:solidFill>
                <a:cs typeface="Arial" charset="0"/>
              </a:rPr>
              <a:t>ONTOLOGY ALIGNMENT</a:t>
            </a:r>
          </a:p>
        </p:txBody>
      </p:sp>
      <p:sp>
        <p:nvSpPr>
          <p:cNvPr id="189461" name="Text Box 23"/>
          <p:cNvSpPr txBox="1">
            <a:spLocks noChangeArrowheads="1"/>
          </p:cNvSpPr>
          <p:nvPr/>
        </p:nvSpPr>
        <p:spPr bwMode="auto">
          <a:xfrm>
            <a:off x="6892925" y="5773738"/>
            <a:ext cx="1011238" cy="463550"/>
          </a:xfrm>
          <a:prstGeom prst="rect">
            <a:avLst/>
          </a:prstGeom>
          <a:noFill/>
          <a:ln w="9525">
            <a:noFill/>
            <a:round/>
            <a:headEnd/>
            <a:tailEnd/>
          </a:ln>
        </p:spPr>
        <p:txBody>
          <a:bodyPr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a:solidFill>
                  <a:srgbClr val="000000"/>
                </a:solidFill>
                <a:cs typeface="Arial" charset="0"/>
              </a:rPr>
              <a:t>ONTOLOGY INSTANCE</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a:solidFill>
                  <a:srgbClr val="000000"/>
                </a:solidFill>
                <a:cs typeface="Arial" charset="0"/>
              </a:rPr>
              <a:t>GENERATION</a:t>
            </a:r>
          </a:p>
        </p:txBody>
      </p:sp>
      <p:sp>
        <p:nvSpPr>
          <p:cNvPr id="189462" name="Text Box 24"/>
          <p:cNvSpPr txBox="1">
            <a:spLocks noChangeArrowheads="1"/>
          </p:cNvSpPr>
          <p:nvPr/>
        </p:nvSpPr>
        <p:spPr bwMode="auto">
          <a:xfrm>
            <a:off x="1422400" y="5773738"/>
            <a:ext cx="857250" cy="468312"/>
          </a:xfrm>
          <a:prstGeom prst="rect">
            <a:avLst/>
          </a:prstGeom>
          <a:noFill/>
          <a:ln w="9525">
            <a:noFill/>
            <a:round/>
            <a:headEnd/>
            <a:tailEnd/>
          </a:ln>
        </p:spPr>
        <p:txBody>
          <a:bodyPr wrap="none"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b="1">
                <a:solidFill>
                  <a:schemeClr val="accent2"/>
                </a:solidFill>
                <a:cs typeface="Arial" charset="0"/>
              </a:rPr>
              <a:t>QUERYING </a:t>
            </a:r>
          </a:p>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b="1">
                <a:solidFill>
                  <a:schemeClr val="accent2"/>
                </a:solidFill>
                <a:cs typeface="Arial" charset="0"/>
              </a:rPr>
              <a:t>AND </a:t>
            </a:r>
          </a:p>
          <a:p>
            <a:pPr algn="ctr" defTabSz="407988" eaLnBrk="0" hangingPunct="0">
              <a:lnSpc>
                <a:spcPct val="93000"/>
              </a:lnSpc>
              <a:buClr>
                <a:srgbClr val="000000"/>
              </a:buClr>
              <a:buSzPct val="45000"/>
              <a:buFont typeface="Wingdings" pitchFamily="2" charset="2"/>
              <a:buNone/>
              <a:tabLst>
                <a:tab pos="657225" algn="l"/>
                <a:tab pos="1312863" algn="l"/>
              </a:tabLst>
            </a:pPr>
            <a:r>
              <a:rPr kumimoji="0" lang="en-GB" altLang="ja-JP" sz="900" b="1">
                <a:solidFill>
                  <a:schemeClr val="accent2"/>
                </a:solidFill>
                <a:cs typeface="Arial" charset="0"/>
              </a:rPr>
              <a:t>REASONING</a:t>
            </a:r>
          </a:p>
        </p:txBody>
      </p:sp>
      <p:sp>
        <p:nvSpPr>
          <p:cNvPr id="189463" name="Text Box 25"/>
          <p:cNvSpPr txBox="1">
            <a:spLocks noChangeArrowheads="1"/>
          </p:cNvSpPr>
          <p:nvPr/>
        </p:nvSpPr>
        <p:spPr bwMode="auto">
          <a:xfrm>
            <a:off x="174625" y="5192713"/>
            <a:ext cx="981075" cy="336550"/>
          </a:xfrm>
          <a:prstGeom prst="rect">
            <a:avLst/>
          </a:prstGeom>
          <a:noFill/>
          <a:ln w="9525">
            <a:noFill/>
            <a:round/>
            <a:headEnd/>
            <a:tailEnd/>
          </a:ln>
        </p:spPr>
        <p:txBody>
          <a:bodyPr wrap="none"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a:solidFill>
                  <a:srgbClr val="000000"/>
                </a:solidFill>
                <a:cs typeface="Arial" charset="0"/>
              </a:rPr>
              <a:t>DATA</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a:solidFill>
                  <a:srgbClr val="000000"/>
                </a:solidFill>
                <a:cs typeface="Arial" charset="0"/>
              </a:rPr>
              <a:t>MANAGEMENT</a:t>
            </a:r>
          </a:p>
        </p:txBody>
      </p:sp>
      <p:sp>
        <p:nvSpPr>
          <p:cNvPr id="189464" name="Rectangle 26"/>
          <p:cNvSpPr>
            <a:spLocks noGrp="1" noChangeArrowheads="1"/>
          </p:cNvSpPr>
          <p:nvPr>
            <p:ph type="title"/>
          </p:nvPr>
        </p:nvSpPr>
        <p:spPr/>
        <p:txBody>
          <a:bodyPr/>
          <a:lstStyle/>
          <a:p>
            <a:pPr eaLnBrk="1" hangingPunct="1"/>
            <a:r>
              <a:rPr lang="es-ES" altLang="ja-JP" sz="3200" smtClean="0"/>
              <a:t>Motivation</a:t>
            </a:r>
            <a:br>
              <a:rPr lang="es-ES" altLang="ja-JP" sz="3200" smtClean="0"/>
            </a:br>
            <a:r>
              <a:rPr lang="es-ES" altLang="ja-JP" sz="2400" i="1" smtClean="0"/>
              <a:t>Business Use-Case Analysis: Results</a:t>
            </a:r>
            <a:endParaRPr lang="es-ES_tradnl" altLang="ja-JP" sz="2400" smtClean="0"/>
          </a:p>
        </p:txBody>
      </p:sp>
      <p:sp>
        <p:nvSpPr>
          <p:cNvPr id="189465" name="Text Box 27"/>
          <p:cNvSpPr txBox="1">
            <a:spLocks noChangeArrowheads="1"/>
          </p:cNvSpPr>
          <p:nvPr/>
        </p:nvSpPr>
        <p:spPr bwMode="auto">
          <a:xfrm>
            <a:off x="4752975" y="5827713"/>
            <a:ext cx="927100" cy="336550"/>
          </a:xfrm>
          <a:prstGeom prst="rect">
            <a:avLst/>
          </a:prstGeom>
          <a:noFill/>
          <a:ln w="9525">
            <a:noFill/>
            <a:round/>
            <a:headEnd/>
            <a:tailEnd/>
          </a:ln>
        </p:spPr>
        <p:txBody>
          <a:bodyPr lIns="81639" tIns="40820" rIns="81639" bIns="40820">
            <a:spAutoFit/>
          </a:bodyPr>
          <a:lstStyle/>
          <a:p>
            <a:pPr algn="ctr" defTabSz="828675" eaLnBrk="0" hangingPunct="0">
              <a:lnSpc>
                <a:spcPct val="93000"/>
              </a:lnSpc>
              <a:buClr>
                <a:srgbClr val="000000"/>
              </a:buClr>
              <a:buSzPct val="45000"/>
              <a:buFont typeface="Wingdings" pitchFamily="2" charset="2"/>
              <a:buNone/>
            </a:pPr>
            <a:r>
              <a:rPr kumimoji="0" lang="en-GB" altLang="ja-JP" sz="900">
                <a:solidFill>
                  <a:srgbClr val="000000"/>
                </a:solidFill>
                <a:cs typeface="Arial" charset="0"/>
              </a:rPr>
              <a:t>ONTOLOGY EVOLUTION</a:t>
            </a:r>
          </a:p>
        </p:txBody>
      </p:sp>
      <p:sp>
        <p:nvSpPr>
          <p:cNvPr id="189466" name="AutoShape 28"/>
          <p:cNvSpPr>
            <a:spLocks noChangeArrowheads="1"/>
          </p:cNvSpPr>
          <p:nvPr/>
        </p:nvSpPr>
        <p:spPr bwMode="auto">
          <a:xfrm>
            <a:off x="3579813" y="5183188"/>
            <a:ext cx="1008062"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view customization</a:t>
            </a:r>
          </a:p>
        </p:txBody>
      </p:sp>
      <p:sp>
        <p:nvSpPr>
          <p:cNvPr id="189467" name="AutoShape 29"/>
          <p:cNvSpPr>
            <a:spLocks noChangeArrowheads="1"/>
          </p:cNvSpPr>
          <p:nvPr/>
        </p:nvSpPr>
        <p:spPr bwMode="auto">
          <a:xfrm>
            <a:off x="3579813" y="3887788"/>
            <a:ext cx="1008062"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localization and profiling</a:t>
            </a:r>
          </a:p>
        </p:txBody>
      </p:sp>
      <p:sp>
        <p:nvSpPr>
          <p:cNvPr id="189468" name="AutoShape 30"/>
          <p:cNvSpPr>
            <a:spLocks noChangeArrowheads="1"/>
          </p:cNvSpPr>
          <p:nvPr/>
        </p:nvSpPr>
        <p:spPr bwMode="auto">
          <a:xfrm>
            <a:off x="5826125" y="1798638"/>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Alignment manipulation</a:t>
            </a:r>
          </a:p>
        </p:txBody>
      </p:sp>
      <p:sp>
        <p:nvSpPr>
          <p:cNvPr id="189469" name="AutoShape 31"/>
          <p:cNvSpPr>
            <a:spLocks noChangeArrowheads="1"/>
          </p:cNvSpPr>
          <p:nvPr/>
        </p:nvSpPr>
        <p:spPr bwMode="auto">
          <a:xfrm>
            <a:off x="5826125" y="1222375"/>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matcher</a:t>
            </a:r>
          </a:p>
        </p:txBody>
      </p:sp>
      <p:sp>
        <p:nvSpPr>
          <p:cNvPr id="189470" name="AutoShape 32"/>
          <p:cNvSpPr>
            <a:spLocks noChangeArrowheads="1"/>
          </p:cNvSpPr>
          <p:nvPr/>
        </p:nvSpPr>
        <p:spPr bwMode="auto">
          <a:xfrm>
            <a:off x="1349375" y="4508500"/>
            <a:ext cx="1008063" cy="503238"/>
          </a:xfrm>
          <a:prstGeom prst="roundRect">
            <a:avLst>
              <a:gd name="adj" fmla="val 218"/>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Semantic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query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processor</a:t>
            </a:r>
          </a:p>
        </p:txBody>
      </p:sp>
      <p:sp>
        <p:nvSpPr>
          <p:cNvPr id="189471" name="AutoShape 33"/>
          <p:cNvSpPr>
            <a:spLocks noChangeArrowheads="1"/>
          </p:cNvSpPr>
          <p:nvPr/>
        </p:nvSpPr>
        <p:spPr bwMode="auto">
          <a:xfrm>
            <a:off x="1349375" y="5189538"/>
            <a:ext cx="1008063" cy="503237"/>
          </a:xfrm>
          <a:prstGeom prst="roundRect">
            <a:avLst>
              <a:gd name="adj" fmla="val 218"/>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Semantic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query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editor</a:t>
            </a:r>
          </a:p>
        </p:txBody>
      </p:sp>
      <p:sp>
        <p:nvSpPr>
          <p:cNvPr id="189472" name="AutoShape 34"/>
          <p:cNvSpPr>
            <a:spLocks noChangeArrowheads="1"/>
          </p:cNvSpPr>
          <p:nvPr/>
        </p:nvSpPr>
        <p:spPr bwMode="auto">
          <a:xfrm>
            <a:off x="174625" y="2806700"/>
            <a:ext cx="1008063" cy="431800"/>
          </a:xfrm>
          <a:prstGeom prst="roundRect">
            <a:avLst>
              <a:gd name="adj" fmla="val 630"/>
            </a:avLst>
          </a:prstGeom>
          <a:solidFill>
            <a:srgbClr val="FFFFFF"/>
          </a:solidFill>
          <a:ln w="36068">
            <a:solidFill>
              <a:schemeClr val="accent1"/>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 pos="1312863" algn="l"/>
                <a:tab pos="1970088" algn="l"/>
                <a:tab pos="2627313" algn="l"/>
                <a:tab pos="3282950" algn="l"/>
                <a:tab pos="3940175" algn="l"/>
                <a:tab pos="4595813" algn="l"/>
                <a:tab pos="5253038" algn="l"/>
                <a:tab pos="5910263" algn="l"/>
                <a:tab pos="6565900" algn="l"/>
                <a:tab pos="7223125" algn="l"/>
              </a:tabLst>
            </a:pPr>
            <a:r>
              <a:rPr kumimoji="0" lang="en-GB" altLang="ja-JP" sz="1000" b="1">
                <a:solidFill>
                  <a:schemeClr val="accent1"/>
                </a:solidFill>
                <a:cs typeface="Arial" charset="0"/>
              </a:rPr>
              <a:t>Ontology repository</a:t>
            </a:r>
          </a:p>
        </p:txBody>
      </p:sp>
      <p:sp>
        <p:nvSpPr>
          <p:cNvPr id="189473" name="AutoShape 35"/>
          <p:cNvSpPr>
            <a:spLocks noChangeArrowheads="1"/>
          </p:cNvSpPr>
          <p:nvPr/>
        </p:nvSpPr>
        <p:spPr bwMode="auto">
          <a:xfrm>
            <a:off x="174625" y="2097088"/>
            <a:ext cx="1008063" cy="539750"/>
          </a:xfrm>
          <a:prstGeom prst="roundRect">
            <a:avLst>
              <a:gd name="adj" fmla="val 694"/>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 pos="1312863" algn="l"/>
                <a:tab pos="1970088" algn="l"/>
              </a:tabLst>
            </a:pPr>
            <a:r>
              <a:rPr kumimoji="0" lang="en-GB" altLang="ja-JP" sz="1000">
                <a:solidFill>
                  <a:srgbClr val="000000"/>
                </a:solidFill>
                <a:cs typeface="Arial" charset="0"/>
              </a:rPr>
              <a:t>Information directory manager</a:t>
            </a:r>
          </a:p>
        </p:txBody>
      </p:sp>
      <p:sp>
        <p:nvSpPr>
          <p:cNvPr id="189474" name="AutoShape 37"/>
          <p:cNvSpPr>
            <a:spLocks noChangeArrowheads="1"/>
          </p:cNvSpPr>
          <p:nvPr/>
        </p:nvSpPr>
        <p:spPr bwMode="auto">
          <a:xfrm>
            <a:off x="6985000" y="4651375"/>
            <a:ext cx="827088"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Automatic annotation</a:t>
            </a:r>
          </a:p>
        </p:txBody>
      </p:sp>
      <p:sp>
        <p:nvSpPr>
          <p:cNvPr id="189475" name="AutoShape 38"/>
          <p:cNvSpPr>
            <a:spLocks noChangeArrowheads="1"/>
          </p:cNvSpPr>
          <p:nvPr/>
        </p:nvSpPr>
        <p:spPr bwMode="auto">
          <a:xfrm>
            <a:off x="174625" y="4640263"/>
            <a:ext cx="1008063" cy="431800"/>
          </a:xfrm>
          <a:prstGeom prst="roundRect">
            <a:avLst>
              <a:gd name="adj" fmla="val 218"/>
            </a:avLst>
          </a:prstGeom>
          <a:solidFill>
            <a:srgbClr val="FFFFFF"/>
          </a:solidFill>
          <a:ln w="36068">
            <a:solidFill>
              <a:schemeClr val="accent1"/>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b="1">
                <a:solidFill>
                  <a:schemeClr val="accent1"/>
                </a:solidFill>
                <a:cs typeface="Arial" charset="0"/>
              </a:rPr>
              <a:t>Metadata registry</a:t>
            </a:r>
          </a:p>
        </p:txBody>
      </p:sp>
      <p:sp>
        <p:nvSpPr>
          <p:cNvPr id="189476" name="AutoShape 39"/>
          <p:cNvSpPr>
            <a:spLocks noChangeArrowheads="1"/>
          </p:cNvSpPr>
          <p:nvPr/>
        </p:nvSpPr>
        <p:spPr bwMode="auto">
          <a:xfrm>
            <a:off x="5832475" y="2374900"/>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Alignment editor</a:t>
            </a:r>
          </a:p>
        </p:txBody>
      </p:sp>
      <p:sp>
        <p:nvSpPr>
          <p:cNvPr id="189477" name="AutoShape 40"/>
          <p:cNvSpPr>
            <a:spLocks noChangeArrowheads="1"/>
          </p:cNvSpPr>
          <p:nvPr/>
        </p:nvSpPr>
        <p:spPr bwMode="auto">
          <a:xfrm>
            <a:off x="5832475" y="2951163"/>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translator</a:t>
            </a:r>
          </a:p>
        </p:txBody>
      </p:sp>
      <p:sp>
        <p:nvSpPr>
          <p:cNvPr id="189478" name="AutoShape 41"/>
          <p:cNvSpPr>
            <a:spLocks noChangeArrowheads="1"/>
          </p:cNvSpPr>
          <p:nvPr/>
        </p:nvSpPr>
        <p:spPr bwMode="auto">
          <a:xfrm>
            <a:off x="5832475" y="4103688"/>
            <a:ext cx="971550" cy="431800"/>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Data</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translator</a:t>
            </a:r>
          </a:p>
        </p:txBody>
      </p:sp>
      <p:sp>
        <p:nvSpPr>
          <p:cNvPr id="189479" name="AutoShape 42"/>
          <p:cNvSpPr>
            <a:spLocks noChangeArrowheads="1"/>
          </p:cNvSpPr>
          <p:nvPr/>
        </p:nvSpPr>
        <p:spPr bwMode="auto">
          <a:xfrm>
            <a:off x="7993063" y="1557338"/>
            <a:ext cx="1042987" cy="43180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discoverer</a:t>
            </a:r>
          </a:p>
        </p:txBody>
      </p:sp>
      <p:sp>
        <p:nvSpPr>
          <p:cNvPr id="189480" name="AutoShape 43"/>
          <p:cNvSpPr>
            <a:spLocks noChangeArrowheads="1"/>
          </p:cNvSpPr>
          <p:nvPr/>
        </p:nvSpPr>
        <p:spPr bwMode="auto">
          <a:xfrm>
            <a:off x="7993063" y="2159000"/>
            <a:ext cx="1042987" cy="43180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selector</a:t>
            </a:r>
          </a:p>
        </p:txBody>
      </p:sp>
      <p:sp>
        <p:nvSpPr>
          <p:cNvPr id="189481" name="AutoShape 44"/>
          <p:cNvSpPr>
            <a:spLocks noChangeArrowheads="1"/>
          </p:cNvSpPr>
          <p:nvPr/>
        </p:nvSpPr>
        <p:spPr bwMode="auto">
          <a:xfrm>
            <a:off x="7993063" y="2735263"/>
            <a:ext cx="1042987" cy="43180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composer</a:t>
            </a:r>
          </a:p>
        </p:txBody>
      </p:sp>
      <p:sp>
        <p:nvSpPr>
          <p:cNvPr id="189482" name="AutoShape 45"/>
          <p:cNvSpPr>
            <a:spLocks noChangeArrowheads="1"/>
          </p:cNvSpPr>
          <p:nvPr/>
        </p:nvSpPr>
        <p:spPr bwMode="auto">
          <a:xfrm>
            <a:off x="7993063" y="3311525"/>
            <a:ext cx="1042987" cy="53975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choreography engine</a:t>
            </a:r>
          </a:p>
        </p:txBody>
      </p:sp>
      <p:sp>
        <p:nvSpPr>
          <p:cNvPr id="189483" name="AutoShape 46"/>
          <p:cNvSpPr>
            <a:spLocks noChangeArrowheads="1"/>
          </p:cNvSpPr>
          <p:nvPr/>
        </p:nvSpPr>
        <p:spPr bwMode="auto">
          <a:xfrm>
            <a:off x="7993063" y="3995738"/>
            <a:ext cx="1042987" cy="539750"/>
          </a:xfrm>
          <a:prstGeom prst="roundRect">
            <a:avLst>
              <a:gd name="adj" fmla="val 218"/>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process mediator</a:t>
            </a:r>
          </a:p>
        </p:txBody>
      </p:sp>
      <p:sp>
        <p:nvSpPr>
          <p:cNvPr id="189484" name="AutoShape 47"/>
          <p:cNvSpPr>
            <a:spLocks noChangeArrowheads="1"/>
          </p:cNvSpPr>
          <p:nvPr/>
        </p:nvSpPr>
        <p:spPr bwMode="auto">
          <a:xfrm>
            <a:off x="174625" y="5253038"/>
            <a:ext cx="1008063" cy="431800"/>
          </a:xfrm>
          <a:prstGeom prst="roundRect">
            <a:avLst>
              <a:gd name="adj" fmla="val 218"/>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repository</a:t>
            </a:r>
          </a:p>
        </p:txBody>
      </p:sp>
      <p:sp>
        <p:nvSpPr>
          <p:cNvPr id="189485" name="AutoShape 48"/>
          <p:cNvSpPr>
            <a:spLocks noChangeArrowheads="1"/>
          </p:cNvSpPr>
          <p:nvPr/>
        </p:nvSpPr>
        <p:spPr bwMode="auto">
          <a:xfrm>
            <a:off x="7993063" y="4679950"/>
            <a:ext cx="1042987" cy="43180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grounding</a:t>
            </a:r>
          </a:p>
        </p:txBody>
      </p:sp>
      <p:sp>
        <p:nvSpPr>
          <p:cNvPr id="189486" name="AutoShape 49"/>
          <p:cNvSpPr>
            <a:spLocks noChangeArrowheads="1"/>
          </p:cNvSpPr>
          <p:nvPr/>
        </p:nvSpPr>
        <p:spPr bwMode="auto">
          <a:xfrm>
            <a:off x="7993063" y="5256213"/>
            <a:ext cx="1042987" cy="431800"/>
          </a:xfrm>
          <a:prstGeom prst="roundRect">
            <a:avLst>
              <a:gd name="adj" fmla="val 255"/>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Web Service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profiling</a:t>
            </a:r>
          </a:p>
        </p:txBody>
      </p:sp>
      <p:sp>
        <p:nvSpPr>
          <p:cNvPr id="189487" name="Text Box 50"/>
          <p:cNvSpPr txBox="1">
            <a:spLocks noChangeArrowheads="1"/>
          </p:cNvSpPr>
          <p:nvPr/>
        </p:nvSpPr>
        <p:spPr bwMode="auto">
          <a:xfrm>
            <a:off x="68263" y="5805488"/>
            <a:ext cx="1281112" cy="339725"/>
          </a:xfrm>
          <a:prstGeom prst="rect">
            <a:avLst/>
          </a:prstGeom>
          <a:noFill/>
          <a:ln w="9525">
            <a:noFill/>
            <a:round/>
            <a:headEnd/>
            <a:tailEnd/>
          </a:ln>
        </p:spPr>
        <p:txBody>
          <a:bodyPr wrap="none" lIns="81639" tIns="40820" rIns="81639" bIns="40820">
            <a:spAutoFit/>
          </a:bodyPr>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b="1">
                <a:solidFill>
                  <a:schemeClr val="accent1"/>
                </a:solidFill>
                <a:cs typeface="Arial" charset="0"/>
              </a:rPr>
              <a:t>DATA &amp; METADATA</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900" b="1">
                <a:solidFill>
                  <a:schemeClr val="accent1"/>
                </a:solidFill>
                <a:cs typeface="Arial" charset="0"/>
              </a:rPr>
              <a:t>MANAGEMENT</a:t>
            </a:r>
          </a:p>
        </p:txBody>
      </p:sp>
      <p:sp>
        <p:nvSpPr>
          <p:cNvPr id="189488" name="AutoShape 51"/>
          <p:cNvSpPr>
            <a:spLocks noChangeArrowheads="1"/>
          </p:cNvSpPr>
          <p:nvPr/>
        </p:nvSpPr>
        <p:spPr bwMode="auto">
          <a:xfrm>
            <a:off x="4749800" y="5183188"/>
            <a:ext cx="900113"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evolution strategy</a:t>
            </a:r>
          </a:p>
        </p:txBody>
      </p:sp>
      <p:sp>
        <p:nvSpPr>
          <p:cNvPr id="189489" name="AutoShape 52"/>
          <p:cNvSpPr>
            <a:spLocks noChangeArrowheads="1"/>
          </p:cNvSpPr>
          <p:nvPr/>
        </p:nvSpPr>
        <p:spPr bwMode="auto">
          <a:xfrm>
            <a:off x="4749800" y="4462463"/>
            <a:ext cx="900113" cy="503237"/>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versioner</a:t>
            </a:r>
          </a:p>
        </p:txBody>
      </p:sp>
      <p:sp>
        <p:nvSpPr>
          <p:cNvPr id="189490" name="AutoShape 53"/>
          <p:cNvSpPr>
            <a:spLocks noChangeArrowheads="1"/>
          </p:cNvSpPr>
          <p:nvPr/>
        </p:nvSpPr>
        <p:spPr bwMode="auto">
          <a:xfrm>
            <a:off x="4749800" y="3022600"/>
            <a:ext cx="900113" cy="503238"/>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evolution manager</a:t>
            </a:r>
          </a:p>
        </p:txBody>
      </p:sp>
      <p:sp>
        <p:nvSpPr>
          <p:cNvPr id="189491" name="AutoShape 54"/>
          <p:cNvSpPr>
            <a:spLocks noChangeArrowheads="1"/>
          </p:cNvSpPr>
          <p:nvPr/>
        </p:nvSpPr>
        <p:spPr bwMode="auto">
          <a:xfrm>
            <a:off x="4749800" y="3743325"/>
            <a:ext cx="900113" cy="503238"/>
          </a:xfrm>
          <a:prstGeom prst="roundRect">
            <a:avLst>
              <a:gd name="adj" fmla="val 292"/>
            </a:avLst>
          </a:prstGeom>
          <a:solidFill>
            <a:srgbClr val="FFFFFF"/>
          </a:solidFill>
          <a:ln w="36068">
            <a:solidFill>
              <a:srgbClr val="000000"/>
            </a:solidFill>
            <a:round/>
            <a:headEnd/>
            <a:tailEnd/>
          </a:ln>
        </p:spPr>
        <p:txBody>
          <a:bodyPr lIns="97967" tIns="57147" rIns="97967" bIns="57147" anchor="ctr" anchorCtr="1"/>
          <a:lstStyle/>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Ontology </a:t>
            </a:r>
          </a:p>
          <a:p>
            <a:pPr algn="ctr" defTabSz="407988" eaLnBrk="0" hangingPunct="0">
              <a:lnSpc>
                <a:spcPct val="93000"/>
              </a:lnSpc>
              <a:buClr>
                <a:srgbClr val="000000"/>
              </a:buClr>
              <a:buSzPct val="45000"/>
              <a:buFont typeface="Wingdings" pitchFamily="2" charset="2"/>
              <a:buNone/>
              <a:tabLst>
                <a:tab pos="657225" algn="l"/>
              </a:tabLst>
            </a:pPr>
            <a:r>
              <a:rPr kumimoji="0" lang="en-GB" altLang="ja-JP" sz="1000">
                <a:solidFill>
                  <a:srgbClr val="000000"/>
                </a:solidFill>
                <a:cs typeface="Arial" charset="0"/>
              </a:rPr>
              <a:t>evolution visualizer</a:t>
            </a:r>
          </a:p>
        </p:txBody>
      </p:sp>
      <p:sp>
        <p:nvSpPr>
          <p:cNvPr id="189492" name="52 Rectángulo"/>
          <p:cNvSpPr>
            <a:spLocks noChangeArrowheads="1"/>
          </p:cNvSpPr>
          <p:nvPr/>
        </p:nvSpPr>
        <p:spPr bwMode="auto">
          <a:xfrm>
            <a:off x="914400" y="1317625"/>
            <a:ext cx="4672013" cy="522288"/>
          </a:xfrm>
          <a:prstGeom prst="rect">
            <a:avLst/>
          </a:prstGeom>
          <a:noFill/>
          <a:ln w="9525">
            <a:noFill/>
            <a:miter lim="800000"/>
            <a:headEnd/>
            <a:tailEnd/>
          </a:ln>
        </p:spPr>
        <p:txBody>
          <a:bodyPr>
            <a:spAutoFit/>
          </a:bodyPr>
          <a:lstStyle/>
          <a:p>
            <a:pPr algn="ctr" eaLnBrk="0" hangingPunct="0"/>
            <a:r>
              <a:rPr kumimoji="0" lang="es-ES" altLang="ja-JP" sz="2800" b="1"/>
              <a:t>Semantic Web Framework </a:t>
            </a:r>
            <a:endParaRPr kumimoji="0" lang="es-ES" altLang="ja-JP" sz="2800"/>
          </a:p>
        </p:txBody>
      </p:sp>
      <p:sp>
        <p:nvSpPr>
          <p:cNvPr id="189493" name="53 Rectángulo"/>
          <p:cNvSpPr>
            <a:spLocks noChangeArrowheads="1"/>
          </p:cNvSpPr>
          <p:nvPr/>
        </p:nvSpPr>
        <p:spPr bwMode="auto">
          <a:xfrm>
            <a:off x="1557338" y="1808163"/>
            <a:ext cx="3603625" cy="757237"/>
          </a:xfrm>
          <a:prstGeom prst="rect">
            <a:avLst/>
          </a:prstGeom>
          <a:noFill/>
          <a:ln w="9525">
            <a:noFill/>
            <a:miter lim="800000"/>
            <a:headEnd/>
            <a:tailEnd/>
          </a:ln>
        </p:spPr>
        <p:txBody>
          <a:bodyPr>
            <a:spAutoFit/>
          </a:bodyPr>
          <a:lstStyle/>
          <a:p>
            <a:pPr algn="just" eaLnBrk="0" hangingPunct="0">
              <a:lnSpc>
                <a:spcPct val="120000"/>
              </a:lnSpc>
            </a:pPr>
            <a:r>
              <a:rPr kumimoji="0" lang="es-ES" altLang="ja-JP" sz="1800"/>
              <a:t>See </a:t>
            </a:r>
            <a:r>
              <a:rPr kumimoji="0" lang="en-US" altLang="ja-JP" sz="1800"/>
              <a:t>D1.2.4: </a:t>
            </a:r>
            <a:r>
              <a:rPr kumimoji="0" lang="en-US" altLang="ja-JP" sz="1800" b="1"/>
              <a:t>Architecture of the Semantic Web Framework </a:t>
            </a:r>
            <a:endParaRPr kumimoji="0" lang="es-ES" altLang="ja-JP" sz="18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1 Título"/>
          <p:cNvSpPr>
            <a:spLocks noGrp="1"/>
          </p:cNvSpPr>
          <p:nvPr>
            <p:ph type="title"/>
          </p:nvPr>
        </p:nvSpPr>
        <p:spPr/>
        <p:txBody>
          <a:bodyPr/>
          <a:lstStyle/>
          <a:p>
            <a:pPr eaLnBrk="1" hangingPunct="1"/>
            <a:r>
              <a:rPr lang="es-ES" altLang="ja-JP" sz="3200" smtClean="0"/>
              <a:t>Motivation</a:t>
            </a:r>
            <a:br>
              <a:rPr lang="es-ES" altLang="ja-JP" sz="3200" smtClean="0"/>
            </a:br>
            <a:r>
              <a:rPr lang="es-ES" altLang="ja-JP" sz="2400" i="1" smtClean="0"/>
              <a:t>Lessons learned from the Semantic Web</a:t>
            </a:r>
            <a:endParaRPr lang="es-ES" altLang="ja-JP" i="1" smtClean="0"/>
          </a:p>
        </p:txBody>
      </p:sp>
      <p:sp>
        <p:nvSpPr>
          <p:cNvPr id="3" name="2 Marcador de contenido"/>
          <p:cNvSpPr>
            <a:spLocks noGrp="1"/>
          </p:cNvSpPr>
          <p:nvPr>
            <p:ph idx="1"/>
          </p:nvPr>
        </p:nvSpPr>
        <p:spPr/>
        <p:txBody>
          <a:bodyPr>
            <a:normAutofit fontScale="77500" lnSpcReduction="20000"/>
          </a:bodyPr>
          <a:lstStyle/>
          <a:p>
            <a:pPr eaLnBrk="1" hangingPunct="1">
              <a:buFont typeface="Times" pitchFamily="18" charset="0"/>
              <a:buChar char="•"/>
              <a:defRPr/>
            </a:pPr>
            <a:r>
              <a:rPr lang="es-ES" smtClean="0"/>
              <a:t>Industry pull for Semantic (Web) technologies</a:t>
            </a:r>
          </a:p>
          <a:p>
            <a:pPr lvl="1" eaLnBrk="1" hangingPunct="1">
              <a:defRPr/>
            </a:pPr>
            <a:r>
              <a:rPr lang="es-ES" i="1" smtClean="0"/>
              <a:t>Several industry use-cases presented</a:t>
            </a:r>
          </a:p>
          <a:p>
            <a:pPr lvl="1" eaLnBrk="1" hangingPunct="1">
              <a:defRPr/>
            </a:pPr>
            <a:endParaRPr lang="es-ES" smtClean="0"/>
          </a:p>
          <a:p>
            <a:pPr eaLnBrk="1" hangingPunct="1">
              <a:buFont typeface="Times" pitchFamily="18" charset="0"/>
              <a:buChar char="•"/>
              <a:defRPr/>
            </a:pPr>
            <a:r>
              <a:rPr lang="es-ES" smtClean="0"/>
              <a:t>Industry requirements for Semantic (Web) technologies:</a:t>
            </a:r>
          </a:p>
          <a:p>
            <a:pPr lvl="1" eaLnBrk="1" hangingPunct="1">
              <a:defRPr/>
            </a:pPr>
            <a:r>
              <a:rPr lang="es-ES"/>
              <a:t> </a:t>
            </a:r>
            <a:r>
              <a:rPr lang="es-ES" i="1" smtClean="0"/>
              <a:t>Ontology storage, retrieval &amp; querying</a:t>
            </a:r>
          </a:p>
          <a:p>
            <a:pPr lvl="1" eaLnBrk="1" hangingPunct="1">
              <a:defRPr/>
            </a:pPr>
            <a:endParaRPr lang="es-ES" smtClean="0"/>
          </a:p>
          <a:p>
            <a:pPr eaLnBrk="1" hangingPunct="1">
              <a:buFont typeface="Times" pitchFamily="18" charset="0"/>
              <a:buChar char="•"/>
              <a:defRPr/>
            </a:pPr>
            <a:r>
              <a:rPr lang="es-ES" smtClean="0"/>
              <a:t>Semantic Web (theoretical) Framework for developing Semantic Web (technologies-based) Applications</a:t>
            </a:r>
          </a:p>
          <a:p>
            <a:pPr lvl="1" eaLnBrk="1" hangingPunct="1">
              <a:defRPr/>
            </a:pPr>
            <a:r>
              <a:rPr lang="es-ES" smtClean="0"/>
              <a:t>(Ontology) storage access as cross-cutting requirement </a:t>
            </a:r>
          </a:p>
          <a:p>
            <a:pPr lvl="1" eaLnBrk="1" hangingPunct="1">
              <a:defRPr/>
            </a:pPr>
            <a:r>
              <a:rPr lang="es-ES" smtClean="0"/>
              <a:t>RDF(S) as interoperability enabler for Semantic Web technologies</a:t>
            </a:r>
          </a:p>
          <a:p>
            <a:pPr lvl="1" eaLnBrk="1" hangingPunct="1">
              <a:defRPr/>
            </a:pPr>
            <a:endParaRPr lang="es-ES" smtClean="0"/>
          </a:p>
          <a:p>
            <a:pPr eaLnBrk="1" hangingPunct="1">
              <a:buFont typeface="Times" pitchFamily="18" charset="0"/>
              <a:buChar char="•"/>
              <a:defRPr/>
            </a:pPr>
            <a:r>
              <a:rPr lang="es-ES" smtClean="0"/>
              <a:t>These very same ideas might apply to the (Semantic) Grid</a:t>
            </a:r>
            <a:endParaRPr lang="es-ES"/>
          </a:p>
        </p:txBody>
      </p:sp>
      <p:sp>
        <p:nvSpPr>
          <p:cNvPr id="191491" name="3 Marcador de pie de página"/>
          <p:cNvSpPr>
            <a:spLocks noGrp="1"/>
          </p:cNvSpPr>
          <p:nvPr>
            <p:ph type="ftr" sz="quarter" idx="10"/>
          </p:nvPr>
        </p:nvSpPr>
        <p:spPr>
          <a:noFill/>
        </p:spPr>
        <p:txBody>
          <a:bodyPr/>
          <a:lstStyle/>
          <a:p>
            <a:fld id="{124D137B-B1DB-4BE1-8B2C-2AC67243C355}" type="slidenum">
              <a:rPr lang="ja-JP" altLang="en-US">
                <a:ea typeface="ＭＳ Ｐゴシック" pitchFamily="50" charset="-128"/>
              </a:rPr>
              <a:pPr/>
              <a:t>15</a:t>
            </a:fld>
            <a:endParaRPr lang="en-US" altLang="ja-JP">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0"/>
                                  </p:iterate>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5" presetClass="emph" presetSubtype="0" nodeType="withEffect">
                                  <p:stCondLst>
                                    <p:cond delay="0"/>
                                  </p:stCondLst>
                                  <p:iterate type="lt">
                                    <p:tmAbs val="25"/>
                                  </p:iterate>
                                  <p:childTnLst>
                                    <p:set>
                                      <p:cBhvr override="childStyle">
                                        <p:cTn id="26" dur="indefinite"/>
                                        <p:tgtEl>
                                          <p:spTgt spid="3">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3 Marcador de pie de página"/>
          <p:cNvSpPr>
            <a:spLocks noGrp="1"/>
          </p:cNvSpPr>
          <p:nvPr>
            <p:ph type="ftr" sz="quarter" idx="10"/>
          </p:nvPr>
        </p:nvSpPr>
        <p:spPr>
          <a:noFill/>
        </p:spPr>
        <p:txBody>
          <a:bodyPr/>
          <a:lstStyle/>
          <a:p>
            <a:fld id="{D26474B9-A447-4CF0-8ED2-E05B2E713123}" type="slidenum">
              <a:rPr lang="ja-JP" altLang="en-US">
                <a:ea typeface="ＭＳ Ｐゴシック" pitchFamily="50" charset="-128"/>
              </a:rPr>
              <a:pPr/>
              <a:t>16</a:t>
            </a:fld>
            <a:endParaRPr lang="en-US" altLang="ja-JP">
              <a:ea typeface="ＭＳ Ｐゴシック" pitchFamily="50" charset="-128"/>
            </a:endParaRPr>
          </a:p>
        </p:txBody>
      </p:sp>
      <p:sp>
        <p:nvSpPr>
          <p:cNvPr id="192514" name="Rectangle 2"/>
          <p:cNvSpPr>
            <a:spLocks noGrp="1" noChangeArrowheads="1"/>
          </p:cNvSpPr>
          <p:nvPr>
            <p:ph type="title"/>
          </p:nvPr>
        </p:nvSpPr>
        <p:spPr/>
        <p:txBody>
          <a:bodyPr/>
          <a:lstStyle/>
          <a:p>
            <a:pPr eaLnBrk="1" hangingPunct="1"/>
            <a:r>
              <a:rPr lang="es-ES" altLang="ja-JP" sz="3200" smtClean="0"/>
              <a:t>Current status</a:t>
            </a:r>
            <a:br>
              <a:rPr lang="es-ES" altLang="ja-JP" sz="3200" smtClean="0"/>
            </a:br>
            <a:r>
              <a:rPr lang="es-ES" altLang="ja-JP" sz="2400" i="1" smtClean="0"/>
              <a:t>Design criteria</a:t>
            </a:r>
            <a:endParaRPr lang="es-ES" altLang="ja-JP" sz="2000" i="1" smtClean="0"/>
          </a:p>
        </p:txBody>
      </p:sp>
      <p:sp>
        <p:nvSpPr>
          <p:cNvPr id="192515" name="Rectangle 3"/>
          <p:cNvSpPr>
            <a:spLocks noGrp="1" noChangeArrowheads="1"/>
          </p:cNvSpPr>
          <p:nvPr>
            <p:ph type="body" idx="1"/>
          </p:nvPr>
        </p:nvSpPr>
        <p:spPr/>
        <p:txBody>
          <a:bodyPr/>
          <a:lstStyle/>
          <a:p>
            <a:pPr eaLnBrk="1" hangingPunct="1">
              <a:lnSpc>
                <a:spcPct val="90000"/>
              </a:lnSpc>
            </a:pPr>
            <a:r>
              <a:rPr lang="es-ES" altLang="ja-JP" sz="2400" i="1" smtClean="0"/>
              <a:t>Model-oriented design approach</a:t>
            </a:r>
          </a:p>
          <a:p>
            <a:pPr eaLnBrk="1" hangingPunct="1">
              <a:lnSpc>
                <a:spcPct val="90000"/>
              </a:lnSpc>
            </a:pPr>
            <a:r>
              <a:rPr lang="es-ES" altLang="ja-JP" sz="2400" i="1" smtClean="0"/>
              <a:t>Organization</a:t>
            </a:r>
          </a:p>
          <a:p>
            <a:pPr lvl="1" eaLnBrk="1" hangingPunct="1">
              <a:lnSpc>
                <a:spcPct val="90000"/>
              </a:lnSpc>
            </a:pPr>
            <a:r>
              <a:rPr lang="es-ES" altLang="ja-JP" sz="2000" i="1" smtClean="0"/>
              <a:t>Two layers: </a:t>
            </a:r>
          </a:p>
          <a:p>
            <a:pPr lvl="2" eaLnBrk="1" hangingPunct="1">
              <a:lnSpc>
                <a:spcPct val="90000"/>
              </a:lnSpc>
            </a:pPr>
            <a:r>
              <a:rPr lang="es-ES" altLang="ja-JP" sz="1600" i="1" smtClean="0"/>
              <a:t>Bulk access</a:t>
            </a:r>
          </a:p>
          <a:p>
            <a:pPr lvl="2" eaLnBrk="1" hangingPunct="1">
              <a:lnSpc>
                <a:spcPct val="90000"/>
              </a:lnSpc>
            </a:pPr>
            <a:r>
              <a:rPr lang="es-ES" altLang="ja-JP" sz="1600" i="1" smtClean="0"/>
              <a:t>Specialized access</a:t>
            </a:r>
          </a:p>
          <a:p>
            <a:pPr lvl="1" eaLnBrk="1" hangingPunct="1">
              <a:lnSpc>
                <a:spcPct val="90000"/>
              </a:lnSpc>
            </a:pPr>
            <a:r>
              <a:rPr lang="es-ES" altLang="ja-JP" sz="2000" i="1" smtClean="0"/>
              <a:t>Interface types:</a:t>
            </a:r>
          </a:p>
          <a:p>
            <a:pPr lvl="2" eaLnBrk="1" hangingPunct="1">
              <a:lnSpc>
                <a:spcPct val="90000"/>
              </a:lnSpc>
            </a:pPr>
            <a:r>
              <a:rPr lang="es-ES" altLang="ja-JP" sz="1600" b="1" smtClean="0"/>
              <a:t>Native interfaces:</a:t>
            </a:r>
            <a:r>
              <a:rPr lang="es-ES" altLang="ja-JP" sz="1600" smtClean="0"/>
              <a:t> mimic components of the RDF(S) data model</a:t>
            </a:r>
          </a:p>
          <a:p>
            <a:pPr lvl="2" eaLnBrk="1" hangingPunct="1">
              <a:lnSpc>
                <a:spcPct val="90000"/>
              </a:lnSpc>
            </a:pPr>
            <a:r>
              <a:rPr lang="es-ES" altLang="ja-JP" sz="1600" b="1" smtClean="0"/>
              <a:t>Utility interfaces:</a:t>
            </a:r>
            <a:r>
              <a:rPr lang="es-ES" altLang="ja-JP" sz="1600" smtClean="0"/>
              <a:t> provide additional functionalities that enhance usability </a:t>
            </a:r>
          </a:p>
          <a:p>
            <a:pPr lvl="1" eaLnBrk="1" hangingPunct="1">
              <a:lnSpc>
                <a:spcPct val="90000"/>
              </a:lnSpc>
            </a:pPr>
            <a:r>
              <a:rPr lang="es-ES" altLang="ja-JP" sz="2000" i="1" smtClean="0"/>
              <a:t>Message definition:</a:t>
            </a:r>
          </a:p>
          <a:p>
            <a:pPr lvl="2" eaLnBrk="1" hangingPunct="1">
              <a:lnSpc>
                <a:spcPct val="90000"/>
              </a:lnSpc>
            </a:pPr>
            <a:r>
              <a:rPr lang="es-ES" altLang="ja-JP" sz="1600" b="1" smtClean="0"/>
              <a:t>Direct data access:</a:t>
            </a:r>
          </a:p>
          <a:p>
            <a:pPr lvl="3" eaLnBrk="1" hangingPunct="1">
              <a:lnSpc>
                <a:spcPct val="90000"/>
              </a:lnSpc>
            </a:pPr>
            <a:r>
              <a:rPr lang="es-ES" altLang="ja-JP" sz="1400" smtClean="0"/>
              <a:t>Retrieval of directly associated information</a:t>
            </a:r>
          </a:p>
          <a:p>
            <a:pPr lvl="3" eaLnBrk="1" hangingPunct="1">
              <a:lnSpc>
                <a:spcPct val="90000"/>
              </a:lnSpc>
            </a:pPr>
            <a:r>
              <a:rPr lang="es-ES" altLang="ja-JP" sz="1400" smtClean="0"/>
              <a:t>Creation of new data (including </a:t>
            </a:r>
            <a:r>
              <a:rPr lang="es-ES" altLang="ja-JP" sz="1400" i="1" smtClean="0"/>
              <a:t>attachments</a:t>
            </a:r>
            <a:r>
              <a:rPr lang="es-ES" altLang="ja-JP" sz="1400" smtClean="0"/>
              <a:t>)</a:t>
            </a:r>
          </a:p>
          <a:p>
            <a:pPr lvl="3" eaLnBrk="1" hangingPunct="1">
              <a:lnSpc>
                <a:spcPct val="90000"/>
              </a:lnSpc>
            </a:pPr>
            <a:r>
              <a:rPr lang="es-ES" altLang="ja-JP" sz="1400" smtClean="0"/>
              <a:t>Deletion of existing data (including </a:t>
            </a:r>
            <a:r>
              <a:rPr lang="es-ES" altLang="ja-JP" sz="1400" i="1" smtClean="0"/>
              <a:t>detachments</a:t>
            </a:r>
            <a:r>
              <a:rPr lang="es-ES" altLang="ja-JP" sz="1400" smtClean="0"/>
              <a:t>)</a:t>
            </a:r>
          </a:p>
          <a:p>
            <a:pPr lvl="2" eaLnBrk="1" hangingPunct="1">
              <a:lnSpc>
                <a:spcPct val="90000"/>
              </a:lnSpc>
            </a:pPr>
            <a:r>
              <a:rPr lang="es-ES" altLang="ja-JP" sz="1600" b="1" smtClean="0"/>
              <a:t>Indirect data access</a:t>
            </a:r>
          </a:p>
          <a:p>
            <a:pPr lvl="3" eaLnBrk="1" hangingPunct="1">
              <a:lnSpc>
                <a:spcPct val="90000"/>
              </a:lnSpc>
            </a:pPr>
            <a:r>
              <a:rPr lang="es-ES" altLang="ja-JP" sz="1400" smtClean="0"/>
              <a:t>Delegation of access to services that provide specialized access to a subset of associated information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3 Marcador de pie de página"/>
          <p:cNvSpPr>
            <a:spLocks noGrp="1"/>
          </p:cNvSpPr>
          <p:nvPr>
            <p:ph type="ftr" sz="quarter" idx="10"/>
          </p:nvPr>
        </p:nvSpPr>
        <p:spPr>
          <a:noFill/>
        </p:spPr>
        <p:txBody>
          <a:bodyPr/>
          <a:lstStyle/>
          <a:p>
            <a:fld id="{FF68165C-5891-4C36-AF90-EA4E217B1D37}" type="slidenum">
              <a:rPr lang="ja-JP" altLang="en-US">
                <a:ea typeface="ＭＳ Ｐゴシック" pitchFamily="50" charset="-128"/>
              </a:rPr>
              <a:pPr/>
              <a:t>17</a:t>
            </a:fld>
            <a:endParaRPr lang="en-US" altLang="ja-JP">
              <a:ea typeface="ＭＳ Ｐゴシック" pitchFamily="50" charset="-128"/>
            </a:endParaRPr>
          </a:p>
        </p:txBody>
      </p:sp>
      <p:sp>
        <p:nvSpPr>
          <p:cNvPr id="194562" name="Rectangle 2"/>
          <p:cNvSpPr>
            <a:spLocks noGrp="1" noChangeArrowheads="1"/>
          </p:cNvSpPr>
          <p:nvPr>
            <p:ph type="title"/>
          </p:nvPr>
        </p:nvSpPr>
        <p:spPr/>
        <p:txBody>
          <a:bodyPr/>
          <a:lstStyle/>
          <a:p>
            <a:pPr eaLnBrk="1" hangingPunct="1"/>
            <a:r>
              <a:rPr lang="es-ES" altLang="ja-JP" sz="3200" smtClean="0"/>
              <a:t>Current status</a:t>
            </a:r>
            <a:r>
              <a:rPr lang="es-ES" altLang="ja-JP" sz="3100" smtClean="0"/>
              <a:t/>
            </a:r>
            <a:br>
              <a:rPr lang="es-ES" altLang="ja-JP" sz="3100" smtClean="0"/>
            </a:br>
            <a:r>
              <a:rPr lang="es-ES" altLang="ja-JP" sz="2400" i="1" smtClean="0"/>
              <a:t>Data resources</a:t>
            </a:r>
            <a:endParaRPr lang="es-ES" altLang="ja-JP" sz="2800" i="1" smtClean="0"/>
          </a:p>
        </p:txBody>
      </p:sp>
      <p:pic>
        <p:nvPicPr>
          <p:cNvPr id="194563" name="Picture 8" descr="Data Resources Model"/>
          <p:cNvPicPr>
            <a:picLocks noGrp="1" noChangeAspect="1" noChangeArrowheads="1"/>
          </p:cNvPicPr>
          <p:nvPr>
            <p:ph idx="1"/>
          </p:nvPr>
        </p:nvPicPr>
        <p:blipFill>
          <a:blip r:embed="rId3"/>
          <a:srcRect/>
          <a:stretch>
            <a:fillRect/>
          </a:stretch>
        </p:blipFill>
        <p:spPr>
          <a:xfrm>
            <a:off x="900113" y="1404938"/>
            <a:ext cx="7373937" cy="4778375"/>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3 Marcador de pie de página"/>
          <p:cNvSpPr>
            <a:spLocks noGrp="1"/>
          </p:cNvSpPr>
          <p:nvPr>
            <p:ph type="ftr" sz="quarter" idx="10"/>
          </p:nvPr>
        </p:nvSpPr>
        <p:spPr>
          <a:noFill/>
        </p:spPr>
        <p:txBody>
          <a:bodyPr/>
          <a:lstStyle/>
          <a:p>
            <a:fld id="{79DBC1B3-2EC3-4006-8F53-0797A9D2BFEB}" type="slidenum">
              <a:rPr lang="ja-JP" altLang="en-US">
                <a:ea typeface="ＭＳ Ｐゴシック" pitchFamily="50" charset="-128"/>
              </a:rPr>
              <a:pPr/>
              <a:t>18</a:t>
            </a:fld>
            <a:endParaRPr lang="en-US" altLang="ja-JP">
              <a:ea typeface="ＭＳ Ｐゴシック" pitchFamily="50" charset="-128"/>
            </a:endParaRPr>
          </a:p>
        </p:txBody>
      </p:sp>
      <p:pic>
        <p:nvPicPr>
          <p:cNvPr id="196610" name="Picture 18" descr="WS-DAI-RDF(S) Ontology - Diagramas"/>
          <p:cNvPicPr>
            <a:picLocks noChangeAspect="1" noChangeArrowheads="1"/>
          </p:cNvPicPr>
          <p:nvPr/>
        </p:nvPicPr>
        <p:blipFill>
          <a:blip r:embed="rId3"/>
          <a:srcRect/>
          <a:stretch>
            <a:fillRect/>
          </a:stretch>
        </p:blipFill>
        <p:spPr bwMode="auto">
          <a:xfrm>
            <a:off x="96838" y="1228725"/>
            <a:ext cx="8932862" cy="4938713"/>
          </a:xfrm>
          <a:prstGeom prst="rect">
            <a:avLst/>
          </a:prstGeom>
          <a:noFill/>
          <a:ln w="9525">
            <a:noFill/>
            <a:miter lim="800000"/>
            <a:headEnd/>
            <a:tailEnd/>
          </a:ln>
        </p:spPr>
      </p:pic>
      <p:sp>
        <p:nvSpPr>
          <p:cNvPr id="196611" name="Rectangle 2"/>
          <p:cNvSpPr>
            <a:spLocks noGrp="1" noChangeArrowheads="1"/>
          </p:cNvSpPr>
          <p:nvPr>
            <p:ph type="title"/>
          </p:nvPr>
        </p:nvSpPr>
        <p:spPr/>
        <p:txBody>
          <a:bodyPr/>
          <a:lstStyle/>
          <a:p>
            <a:pPr eaLnBrk="1" hangingPunct="1"/>
            <a:r>
              <a:rPr lang="es-ES" altLang="ja-JP" sz="3200" smtClean="0"/>
              <a:t>Current status</a:t>
            </a:r>
            <a:br>
              <a:rPr lang="es-ES" altLang="ja-JP" sz="3200" smtClean="0"/>
            </a:br>
            <a:r>
              <a:rPr lang="es-ES" altLang="ja-JP" sz="2400" i="1" smtClean="0"/>
              <a:t>Interface organization</a:t>
            </a:r>
            <a:endParaRPr lang="es-ES" altLang="ja-JP" sz="2000" i="1"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3 Marcador de pie de página"/>
          <p:cNvSpPr>
            <a:spLocks noGrp="1"/>
          </p:cNvSpPr>
          <p:nvPr>
            <p:ph type="ftr" sz="quarter" idx="10"/>
          </p:nvPr>
        </p:nvSpPr>
        <p:spPr>
          <a:noFill/>
        </p:spPr>
        <p:txBody>
          <a:bodyPr/>
          <a:lstStyle/>
          <a:p>
            <a:fld id="{30B996C7-18A1-4BEA-9C61-EB925DD3753D}" type="slidenum">
              <a:rPr lang="ja-JP" altLang="en-US">
                <a:ea typeface="ＭＳ Ｐゴシック" pitchFamily="50" charset="-128"/>
              </a:rPr>
              <a:pPr/>
              <a:t>19</a:t>
            </a:fld>
            <a:endParaRPr lang="en-US" altLang="ja-JP">
              <a:ea typeface="ＭＳ Ｐゴシック" pitchFamily="50" charset="-128"/>
            </a:endParaRPr>
          </a:p>
        </p:txBody>
      </p:sp>
      <p:sp>
        <p:nvSpPr>
          <p:cNvPr id="198658" name="Rectangle 2"/>
          <p:cNvSpPr>
            <a:spLocks noGrp="1" noChangeArrowheads="1"/>
          </p:cNvSpPr>
          <p:nvPr>
            <p:ph type="title"/>
          </p:nvPr>
        </p:nvSpPr>
        <p:spPr/>
        <p:txBody>
          <a:bodyPr/>
          <a:lstStyle/>
          <a:p>
            <a:pPr eaLnBrk="1" hangingPunct="1"/>
            <a:r>
              <a:rPr lang="es-ES" altLang="ja-JP" sz="3200" smtClean="0"/>
              <a:t>Current status</a:t>
            </a:r>
            <a:r>
              <a:rPr lang="es-ES" altLang="ja-JP" sz="4400" smtClean="0"/>
              <a:t/>
            </a:r>
            <a:br>
              <a:rPr lang="es-ES" altLang="ja-JP" sz="4400" smtClean="0"/>
            </a:br>
            <a:r>
              <a:rPr lang="es-ES" altLang="ja-JP" sz="2400" i="1" smtClean="0"/>
              <a:t>Summary</a:t>
            </a:r>
            <a:endParaRPr lang="es-ES" altLang="ja-JP" sz="2400" smtClean="0"/>
          </a:p>
        </p:txBody>
      </p:sp>
      <p:sp>
        <p:nvSpPr>
          <p:cNvPr id="198659" name="Rectangle 3"/>
          <p:cNvSpPr>
            <a:spLocks noGrp="1" noChangeArrowheads="1"/>
          </p:cNvSpPr>
          <p:nvPr>
            <p:ph type="body" idx="1"/>
          </p:nvPr>
        </p:nvSpPr>
        <p:spPr/>
        <p:txBody>
          <a:bodyPr/>
          <a:lstStyle/>
          <a:p>
            <a:pPr eaLnBrk="1" hangingPunct="1"/>
            <a:r>
              <a:rPr lang="es-ES" altLang="ja-JP" sz="2800" smtClean="0"/>
              <a:t>Model-based access operations</a:t>
            </a:r>
          </a:p>
          <a:p>
            <a:pPr lvl="1" eaLnBrk="1" hangingPunct="1"/>
            <a:r>
              <a:rPr lang="es-ES" altLang="ja-JP" sz="2400" smtClean="0"/>
              <a:t>Following ontological engineering principles</a:t>
            </a:r>
          </a:p>
          <a:p>
            <a:pPr lvl="1" eaLnBrk="1" hangingPunct="1"/>
            <a:endParaRPr lang="es-ES" altLang="ja-JP" sz="2400" smtClean="0"/>
          </a:p>
          <a:p>
            <a:pPr eaLnBrk="1" hangingPunct="1"/>
            <a:r>
              <a:rPr lang="es-ES" altLang="ja-JP" sz="2800" smtClean="0"/>
              <a:t>Some figures:</a:t>
            </a:r>
          </a:p>
          <a:p>
            <a:pPr lvl="1" eaLnBrk="1" hangingPunct="1"/>
            <a:r>
              <a:rPr lang="es-ES" altLang="ja-JP" sz="2400" smtClean="0"/>
              <a:t>13 interfaces provided (2 new, 1 removed)</a:t>
            </a:r>
          </a:p>
          <a:p>
            <a:pPr lvl="1" eaLnBrk="1" hangingPunct="1"/>
            <a:r>
              <a:rPr lang="es-ES" altLang="ja-JP" sz="2400" smtClean="0"/>
              <a:t>85 operations available (40 operations less)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3 Marcador de pie de página"/>
          <p:cNvSpPr>
            <a:spLocks noGrp="1"/>
          </p:cNvSpPr>
          <p:nvPr>
            <p:ph type="ftr" sz="quarter" idx="10"/>
          </p:nvPr>
        </p:nvSpPr>
        <p:spPr>
          <a:noFill/>
        </p:spPr>
        <p:txBody>
          <a:bodyPr/>
          <a:lstStyle/>
          <a:p>
            <a:fld id="{2D624643-D8E5-4D6A-97CD-C0D3BDDA4005}" type="slidenum">
              <a:rPr lang="ja-JP" altLang="en-US">
                <a:ea typeface="ＭＳ Ｐゴシック" pitchFamily="50" charset="-128"/>
              </a:rPr>
              <a:pPr/>
              <a:t>2</a:t>
            </a:fld>
            <a:endParaRPr lang="en-US" altLang="ja-JP">
              <a:ea typeface="ＭＳ Ｐゴシック" pitchFamily="50" charset="-128"/>
            </a:endParaRPr>
          </a:p>
        </p:txBody>
      </p:sp>
      <p:sp>
        <p:nvSpPr>
          <p:cNvPr id="18434" name="Rectangle 2"/>
          <p:cNvSpPr>
            <a:spLocks noGrp="1" noChangeArrowheads="1"/>
          </p:cNvSpPr>
          <p:nvPr>
            <p:ph type="title"/>
          </p:nvPr>
        </p:nvSpPr>
        <p:spPr/>
        <p:txBody>
          <a:bodyPr/>
          <a:lstStyle/>
          <a:p>
            <a:pPr eaLnBrk="1" hangingPunct="1"/>
            <a:r>
              <a:rPr lang="en-US" altLang="ja-JP" sz="3600" smtClean="0"/>
              <a:t>OGF IPR Policies Apply</a:t>
            </a:r>
          </a:p>
        </p:txBody>
      </p:sp>
      <p:sp>
        <p:nvSpPr>
          <p:cNvPr id="18435" name="Rectangle 3"/>
          <p:cNvSpPr>
            <a:spLocks noGrp="1" noChangeArrowheads="1"/>
          </p:cNvSpPr>
          <p:nvPr>
            <p:ph type="body" idx="1"/>
          </p:nvPr>
        </p:nvSpPr>
        <p:spPr>
          <a:xfrm>
            <a:off x="228600" y="1289050"/>
            <a:ext cx="8610600" cy="5014913"/>
          </a:xfrm>
        </p:spPr>
        <p:txBody>
          <a:bodyPr/>
          <a:lstStyle/>
          <a:p>
            <a:pPr algn="just" eaLnBrk="1" hangingPunct="1">
              <a:lnSpc>
                <a:spcPct val="90000"/>
              </a:lnSpc>
              <a:spcBef>
                <a:spcPct val="0"/>
              </a:spcBef>
            </a:pPr>
            <a:r>
              <a:rPr lang="ja-JP" altLang="en-US" sz="1200" smtClean="0"/>
              <a:t>“</a:t>
            </a:r>
            <a:r>
              <a:rPr lang="en-US" altLang="ja-JP" sz="1200" smtClean="0">
                <a:latin typeface="Verdana" pitchFamily="34" charset="0"/>
              </a:rPr>
              <a:t>I acknowledge that participation in this meeting is subject to the OGF Intellectual Property Policy.</a:t>
            </a:r>
            <a:r>
              <a:rPr lang="en-US" altLang="ja-JP" sz="1200" smtClean="0"/>
              <a:t>”</a:t>
            </a:r>
            <a:endParaRPr lang="en-US" altLang="ja-JP" sz="1200" smtClean="0">
              <a:latin typeface="Verdana" pitchFamily="34" charset="0"/>
            </a:endParaRPr>
          </a:p>
          <a:p>
            <a:pPr algn="just" eaLnBrk="1" hangingPunct="1">
              <a:lnSpc>
                <a:spcPct val="90000"/>
              </a:lnSpc>
              <a:spcBef>
                <a:spcPct val="0"/>
              </a:spcBef>
            </a:pPr>
            <a:r>
              <a:rPr lang="en-US" altLang="ja-JP" sz="1200" smtClean="0">
                <a:latin typeface="Verdana" pitchFamily="34" charset="0"/>
              </a:rPr>
              <a:t>Intellectual Property Notices Note Well:  </a:t>
            </a:r>
            <a:r>
              <a:rPr lang="en-US" altLang="ja-JP" sz="1200" smtClean="0">
                <a:solidFill>
                  <a:srgbClr val="444444"/>
                </a:solidFill>
                <a:latin typeface="Verdana"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the OGF plenary session, </a:t>
            </a:r>
            <a:endParaRPr lang="en-US" altLang="ja-JP" sz="9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any OGF working group or portion thereof, </a:t>
            </a:r>
            <a:endParaRPr lang="en-US" altLang="ja-JP" sz="9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the OGF Board of Directors, the GFSG, or any member thereof on behalf of the OGF, </a:t>
            </a:r>
            <a:endParaRPr lang="en-US" altLang="ja-JP" sz="9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the ADCOM, or any member thereof on behalf of the ADCOM, </a:t>
            </a:r>
            <a:endParaRPr lang="en-US" altLang="ja-JP" sz="9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any OGF mailing list, including any group list, or any other list functioning under OGF auspices, </a:t>
            </a:r>
            <a:endParaRPr lang="en-US" altLang="ja-JP" sz="900" smtClean="0">
              <a:latin typeface="Verdana" pitchFamily="34" charset="0"/>
            </a:endParaRPr>
          </a:p>
          <a:p>
            <a:pPr lvl="2" algn="just" eaLnBrk="1" hangingPunct="1">
              <a:lnSpc>
                <a:spcPct val="90000"/>
              </a:lnSpc>
              <a:spcBef>
                <a:spcPct val="0"/>
              </a:spcBef>
            </a:pPr>
            <a:r>
              <a:rPr lang="en-US" altLang="ja-JP" sz="900" smtClean="0">
                <a:solidFill>
                  <a:srgbClr val="444444"/>
                </a:solidFill>
                <a:latin typeface="Verdana" pitchFamily="34" charset="0"/>
              </a:rPr>
              <a:t>the OGF Editor or the document authoring and review process </a:t>
            </a:r>
            <a:endParaRPr lang="en-US" altLang="ja-JP" sz="900" smtClean="0">
              <a:latin typeface="Verdana" pitchFamily="34" charset="0"/>
            </a:endParaRPr>
          </a:p>
          <a:p>
            <a:pPr algn="just" eaLnBrk="1" hangingPunct="1">
              <a:lnSpc>
                <a:spcPct val="90000"/>
              </a:lnSpc>
              <a:spcBef>
                <a:spcPct val="0"/>
              </a:spcBef>
            </a:pPr>
            <a:r>
              <a:rPr lang="en-US" altLang="ja-JP" sz="1200" smtClean="0">
                <a:solidFill>
                  <a:srgbClr val="444444"/>
                </a:solidFill>
                <a:latin typeface="Verdana" pitchFamily="34" charset="0"/>
              </a:rPr>
              <a:t>Statements made outside of a OGF meeting, mailing list or other function, that are clearly not intended to be input to an OGF activity, group or function, are not subject to these provisions.</a:t>
            </a:r>
          </a:p>
          <a:p>
            <a:pPr algn="just" eaLnBrk="1" hangingPunct="1">
              <a:lnSpc>
                <a:spcPct val="90000"/>
              </a:lnSpc>
              <a:spcBef>
                <a:spcPct val="0"/>
              </a:spcBef>
            </a:pPr>
            <a:r>
              <a:rPr lang="en-US" altLang="ja-JP" sz="1200" smtClean="0">
                <a:solidFill>
                  <a:srgbClr val="444444"/>
                </a:solidFill>
                <a:latin typeface="Verdana"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itchFamily="34" charset="0"/>
            </a:endParaRPr>
          </a:p>
          <a:p>
            <a:pPr algn="just" eaLnBrk="1" hangingPunct="1">
              <a:lnSpc>
                <a:spcPct val="90000"/>
              </a:lnSpc>
              <a:spcBef>
                <a:spcPct val="0"/>
              </a:spcBef>
            </a:pPr>
            <a:endParaRPr lang="en-US" altLang="ja-JP" sz="1200" smtClean="0">
              <a:solidFill>
                <a:srgbClr val="444444"/>
              </a:solidFill>
              <a:latin typeface="Verdana" pitchFamily="34" charset="0"/>
            </a:endParaRPr>
          </a:p>
          <a:p>
            <a:pPr algn="just" eaLnBrk="1" hangingPunct="1">
              <a:lnSpc>
                <a:spcPct val="90000"/>
              </a:lnSpc>
            </a:pPr>
            <a:r>
              <a:rPr lang="en-US" altLang="ja-JP" sz="1200" smtClean="0">
                <a:latin typeface="Verdana" pitchFamily="34" charset="0"/>
              </a:rPr>
              <a:t>OGF Intellectual Property Policies are adapted from the IETF Intellectual Property Policies that support the Internet Standards Process.</a:t>
            </a:r>
            <a:endParaRPr lang="en-US" altLang="ja-JP" sz="2800" smtClean="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1 Título"/>
          <p:cNvSpPr>
            <a:spLocks noGrp="1"/>
          </p:cNvSpPr>
          <p:nvPr>
            <p:ph type="title"/>
          </p:nvPr>
        </p:nvSpPr>
        <p:spPr/>
        <p:txBody>
          <a:bodyPr/>
          <a:lstStyle/>
          <a:p>
            <a:pPr eaLnBrk="1" hangingPunct="1"/>
            <a:r>
              <a:rPr lang="es-ES" altLang="ja-JP" sz="3200" smtClean="0"/>
              <a:t>Current status </a:t>
            </a:r>
            <a:br>
              <a:rPr lang="es-ES" altLang="ja-JP" sz="3200" smtClean="0"/>
            </a:br>
            <a:r>
              <a:rPr lang="es-ES" altLang="ja-JP" sz="2400" i="1" smtClean="0"/>
              <a:t>Proposed Changes</a:t>
            </a:r>
          </a:p>
        </p:txBody>
      </p:sp>
      <p:sp>
        <p:nvSpPr>
          <p:cNvPr id="3" name="2 Marcador de contenido"/>
          <p:cNvSpPr>
            <a:spLocks noGrp="1"/>
          </p:cNvSpPr>
          <p:nvPr>
            <p:ph idx="1"/>
          </p:nvPr>
        </p:nvSpPr>
        <p:spPr/>
        <p:txBody>
          <a:bodyPr>
            <a:normAutofit fontScale="85000" lnSpcReduction="20000"/>
          </a:bodyPr>
          <a:lstStyle/>
          <a:p>
            <a:pPr eaLnBrk="1" hangingPunct="1">
              <a:buFont typeface="Times" pitchFamily="18" charset="0"/>
              <a:buChar char="•"/>
              <a:defRPr/>
            </a:pPr>
            <a:r>
              <a:rPr lang="es-ES" smtClean="0"/>
              <a:t>Go for a profile-based specification:</a:t>
            </a:r>
          </a:p>
          <a:p>
            <a:pPr lvl="1" eaLnBrk="1" hangingPunct="1">
              <a:defRPr/>
            </a:pPr>
            <a:r>
              <a:rPr lang="es-ES" smtClean="0"/>
              <a:t>Profile 0: </a:t>
            </a:r>
            <a:r>
              <a:rPr lang="es-ES" i="1" smtClean="0"/>
              <a:t>RDF Basic Compliance</a:t>
            </a:r>
          </a:p>
          <a:p>
            <a:pPr lvl="2" eaLnBrk="1" hangingPunct="1">
              <a:defRPr/>
            </a:pPr>
            <a:r>
              <a:rPr lang="es-ES" smtClean="0"/>
              <a:t>Repository Sets management</a:t>
            </a:r>
          </a:p>
          <a:p>
            <a:pPr lvl="2" eaLnBrk="1" hangingPunct="1">
              <a:defRPr/>
            </a:pPr>
            <a:r>
              <a:rPr lang="es-ES" smtClean="0"/>
              <a:t>Repository Management</a:t>
            </a:r>
          </a:p>
          <a:p>
            <a:pPr lvl="2" eaLnBrk="1" hangingPunct="1">
              <a:defRPr/>
            </a:pPr>
            <a:r>
              <a:rPr lang="es-ES" smtClean="0"/>
              <a:t>Resource Management</a:t>
            </a:r>
          </a:p>
          <a:p>
            <a:pPr lvl="1" eaLnBrk="1" hangingPunct="1">
              <a:defRPr/>
            </a:pPr>
            <a:r>
              <a:rPr lang="es-ES" smtClean="0"/>
              <a:t>Profile 1: </a:t>
            </a:r>
            <a:r>
              <a:rPr lang="es-ES" i="1" smtClean="0"/>
              <a:t>RDF Schema Compliance (Bare Vocabulary Definition)</a:t>
            </a:r>
          </a:p>
          <a:p>
            <a:pPr lvl="2" eaLnBrk="1" hangingPunct="1">
              <a:defRPr/>
            </a:pPr>
            <a:r>
              <a:rPr lang="es-ES" smtClean="0"/>
              <a:t>Class Management</a:t>
            </a:r>
          </a:p>
          <a:p>
            <a:pPr lvl="2" eaLnBrk="1" hangingPunct="1">
              <a:defRPr/>
            </a:pPr>
            <a:r>
              <a:rPr lang="es-ES" smtClean="0"/>
              <a:t>Property Management</a:t>
            </a:r>
          </a:p>
          <a:p>
            <a:pPr lvl="1" eaLnBrk="1" hangingPunct="1">
              <a:defRPr/>
            </a:pPr>
            <a:r>
              <a:rPr lang="es-ES" smtClean="0"/>
              <a:t>Profile 2: </a:t>
            </a:r>
            <a:r>
              <a:rPr lang="es-ES" i="1" smtClean="0"/>
              <a:t>RDF(S) Full Model Compliance</a:t>
            </a:r>
          </a:p>
          <a:p>
            <a:pPr lvl="2" eaLnBrk="1" hangingPunct="1">
              <a:defRPr/>
            </a:pPr>
            <a:r>
              <a:rPr lang="es-ES" smtClean="0"/>
              <a:t>Statements Management</a:t>
            </a:r>
          </a:p>
          <a:p>
            <a:pPr lvl="2" eaLnBrk="1" hangingPunct="1">
              <a:defRPr/>
            </a:pPr>
            <a:r>
              <a:rPr lang="es-ES" smtClean="0"/>
              <a:t>Container Management</a:t>
            </a:r>
          </a:p>
          <a:p>
            <a:pPr lvl="2" eaLnBrk="1" hangingPunct="1">
              <a:defRPr/>
            </a:pPr>
            <a:r>
              <a:rPr lang="es-ES" smtClean="0"/>
              <a:t>List Management</a:t>
            </a:r>
          </a:p>
          <a:p>
            <a:pPr lvl="2" eaLnBrk="1" hangingPunct="1">
              <a:defRPr/>
            </a:pPr>
            <a:r>
              <a:rPr lang="es-ES" smtClean="0"/>
              <a:t>Datatypes Management</a:t>
            </a:r>
          </a:p>
        </p:txBody>
      </p:sp>
      <p:sp>
        <p:nvSpPr>
          <p:cNvPr id="200707" name="3 Marcador de pie de página"/>
          <p:cNvSpPr>
            <a:spLocks noGrp="1"/>
          </p:cNvSpPr>
          <p:nvPr>
            <p:ph type="ftr" sz="quarter" idx="10"/>
          </p:nvPr>
        </p:nvSpPr>
        <p:spPr>
          <a:noFill/>
        </p:spPr>
        <p:txBody>
          <a:bodyPr/>
          <a:lstStyle/>
          <a:p>
            <a:fld id="{B42461B3-25CE-4284-BBBB-3B9CC1C9D5D6}" type="slidenum">
              <a:rPr lang="ja-JP" altLang="en-US">
                <a:ea typeface="ＭＳ Ｐゴシック" pitchFamily="50" charset="-128"/>
              </a:rPr>
              <a:pPr/>
              <a:t>20</a:t>
            </a:fld>
            <a:endParaRPr lang="en-US" altLang="ja-JP">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1 Título"/>
          <p:cNvSpPr>
            <a:spLocks noGrp="1"/>
          </p:cNvSpPr>
          <p:nvPr>
            <p:ph type="title"/>
          </p:nvPr>
        </p:nvSpPr>
        <p:spPr/>
        <p:txBody>
          <a:bodyPr/>
          <a:lstStyle/>
          <a:p>
            <a:pPr eaLnBrk="1" hangingPunct="1"/>
            <a:r>
              <a:rPr lang="es-ES" altLang="ja-JP" smtClean="0"/>
              <a:t>Future work</a:t>
            </a:r>
          </a:p>
        </p:txBody>
      </p:sp>
      <p:sp>
        <p:nvSpPr>
          <p:cNvPr id="3" name="2 Marcador de contenido"/>
          <p:cNvSpPr>
            <a:spLocks noGrp="1"/>
          </p:cNvSpPr>
          <p:nvPr>
            <p:ph idx="1"/>
          </p:nvPr>
        </p:nvSpPr>
        <p:spPr/>
        <p:txBody>
          <a:bodyPr>
            <a:normAutofit fontScale="77500" lnSpcReduction="20000"/>
          </a:bodyPr>
          <a:lstStyle/>
          <a:p>
            <a:pPr eaLnBrk="1" hangingPunct="1">
              <a:buFont typeface="Times" pitchFamily="18" charset="0"/>
              <a:buChar char="•"/>
              <a:defRPr/>
            </a:pPr>
            <a:r>
              <a:rPr lang="es-ES" smtClean="0"/>
              <a:t>Enhance motivational document with use-cases from </a:t>
            </a:r>
            <a:r>
              <a:rPr lang="es-ES" b="1" smtClean="0"/>
              <a:t>Knowledge Web, OntoGrid </a:t>
            </a:r>
            <a:r>
              <a:rPr lang="es-ES" smtClean="0"/>
              <a:t>&amp; other projects</a:t>
            </a:r>
          </a:p>
          <a:p>
            <a:pPr eaLnBrk="1" hangingPunct="1">
              <a:lnSpc>
                <a:spcPct val="90000"/>
              </a:lnSpc>
              <a:buFont typeface="Times" pitchFamily="18" charset="0"/>
              <a:buChar char="•"/>
              <a:defRPr/>
            </a:pPr>
            <a:endParaRPr lang="es-ES" smtClean="0"/>
          </a:p>
          <a:p>
            <a:pPr eaLnBrk="1" hangingPunct="1">
              <a:lnSpc>
                <a:spcPct val="90000"/>
              </a:lnSpc>
              <a:buFont typeface="Times" pitchFamily="18" charset="0"/>
              <a:buChar char="•"/>
              <a:defRPr/>
            </a:pPr>
            <a:r>
              <a:rPr lang="es-ES" smtClean="0"/>
              <a:t>Finish specification: </a:t>
            </a:r>
          </a:p>
          <a:p>
            <a:pPr lvl="1" eaLnBrk="1" hangingPunct="1">
              <a:lnSpc>
                <a:spcPct val="90000"/>
              </a:lnSpc>
              <a:defRPr/>
            </a:pPr>
            <a:r>
              <a:rPr lang="es-ES" smtClean="0"/>
              <a:t>Complete behavioural aspects:</a:t>
            </a:r>
          </a:p>
          <a:p>
            <a:pPr lvl="2" eaLnBrk="1" hangingPunct="1">
              <a:lnSpc>
                <a:spcPct val="90000"/>
              </a:lnSpc>
              <a:defRPr/>
            </a:pPr>
            <a:r>
              <a:rPr lang="es-ES" smtClean="0"/>
              <a:t>Static properties</a:t>
            </a:r>
          </a:p>
          <a:p>
            <a:pPr lvl="2" eaLnBrk="1" hangingPunct="1">
              <a:lnSpc>
                <a:spcPct val="90000"/>
              </a:lnSpc>
              <a:defRPr/>
            </a:pPr>
            <a:r>
              <a:rPr lang="es-ES" smtClean="0"/>
              <a:t>Configurable properties </a:t>
            </a:r>
          </a:p>
          <a:p>
            <a:pPr lvl="1" eaLnBrk="1" hangingPunct="1">
              <a:defRPr/>
            </a:pPr>
            <a:r>
              <a:rPr lang="es-ES" smtClean="0"/>
              <a:t>Ellaborate the profile idea:</a:t>
            </a:r>
          </a:p>
          <a:p>
            <a:pPr lvl="2" eaLnBrk="1" hangingPunct="1">
              <a:defRPr/>
            </a:pPr>
            <a:r>
              <a:rPr lang="es-ES" smtClean="0"/>
              <a:t>Separate the current specification functionalities (interfaces &amp; messages) into profiles</a:t>
            </a:r>
          </a:p>
          <a:p>
            <a:pPr lvl="2" eaLnBrk="1" hangingPunct="1">
              <a:defRPr/>
            </a:pPr>
            <a:endParaRPr lang="es-ES" smtClean="0"/>
          </a:p>
          <a:p>
            <a:pPr eaLnBrk="1" hangingPunct="1">
              <a:buFont typeface="Times" pitchFamily="18" charset="0"/>
              <a:buChar char="•"/>
              <a:defRPr/>
            </a:pPr>
            <a:r>
              <a:rPr lang="es-ES" smtClean="0"/>
              <a:t>Create a test suite</a:t>
            </a:r>
          </a:p>
          <a:p>
            <a:pPr lvl="1" eaLnBrk="1" hangingPunct="1">
              <a:defRPr/>
            </a:pPr>
            <a:endParaRPr lang="es-ES" smtClean="0"/>
          </a:p>
          <a:p>
            <a:pPr eaLnBrk="1" hangingPunct="1">
              <a:buFont typeface="Times" pitchFamily="18" charset="0"/>
              <a:buChar char="•"/>
              <a:defRPr/>
            </a:pPr>
            <a:r>
              <a:rPr lang="es-ES" smtClean="0"/>
              <a:t>Align document with Query Strawman Document through the </a:t>
            </a:r>
            <a:r>
              <a:rPr lang="es-ES" b="1" smtClean="0"/>
              <a:t>Glossary of Terms</a:t>
            </a:r>
          </a:p>
        </p:txBody>
      </p:sp>
      <p:sp>
        <p:nvSpPr>
          <p:cNvPr id="201731" name="3 Marcador de pie de página"/>
          <p:cNvSpPr>
            <a:spLocks noGrp="1"/>
          </p:cNvSpPr>
          <p:nvPr>
            <p:ph type="ftr" sz="quarter" idx="10"/>
          </p:nvPr>
        </p:nvSpPr>
        <p:spPr>
          <a:noFill/>
        </p:spPr>
        <p:txBody>
          <a:bodyPr/>
          <a:lstStyle/>
          <a:p>
            <a:fld id="{558B3964-85C4-4686-B105-3D46B679021F}" type="slidenum">
              <a:rPr lang="ja-JP" altLang="en-US">
                <a:ea typeface="ＭＳ Ｐゴシック" pitchFamily="50" charset="-128"/>
              </a:rPr>
              <a:pPr/>
              <a:t>21</a:t>
            </a:fld>
            <a:endParaRPr lang="en-US" altLang="ja-JP">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3 Marcador de pie de página"/>
          <p:cNvSpPr>
            <a:spLocks noGrp="1"/>
          </p:cNvSpPr>
          <p:nvPr>
            <p:ph type="ftr" sz="quarter" idx="10"/>
          </p:nvPr>
        </p:nvSpPr>
        <p:spPr>
          <a:noFill/>
        </p:spPr>
        <p:txBody>
          <a:bodyPr/>
          <a:lstStyle/>
          <a:p>
            <a:fld id="{0DBF9FCB-BA5F-4B43-A6E9-0852D53EA093}" type="slidenum">
              <a:rPr lang="ja-JP" altLang="en-US">
                <a:ea typeface="ＭＳ Ｐゴシック" pitchFamily="50" charset="-128"/>
              </a:rPr>
              <a:pPr/>
              <a:t>22</a:t>
            </a:fld>
            <a:endParaRPr lang="en-US" altLang="ja-JP">
              <a:ea typeface="ＭＳ Ｐゴシック" pitchFamily="50" charset="-128"/>
            </a:endParaRPr>
          </a:p>
        </p:txBody>
      </p:sp>
      <p:pic>
        <p:nvPicPr>
          <p:cNvPr id="203778" name="Picture 4" descr="question_marks"/>
          <p:cNvPicPr>
            <a:picLocks noChangeAspect="1" noChangeArrowheads="1"/>
          </p:cNvPicPr>
          <p:nvPr/>
        </p:nvPicPr>
        <p:blipFill>
          <a:blip r:embed="rId3"/>
          <a:srcRect/>
          <a:stretch>
            <a:fillRect/>
          </a:stretch>
        </p:blipFill>
        <p:spPr bwMode="auto">
          <a:xfrm>
            <a:off x="2736850" y="1230313"/>
            <a:ext cx="3917950" cy="5087937"/>
          </a:xfrm>
          <a:prstGeom prst="rect">
            <a:avLst/>
          </a:prstGeom>
          <a:solidFill>
            <a:schemeClr val="bg1">
              <a:alpha val="34901"/>
            </a:schemeClr>
          </a:solidFill>
          <a:ln w="9525">
            <a:noFill/>
            <a:miter lim="800000"/>
            <a:headEnd/>
            <a:tailEnd/>
          </a:ln>
        </p:spPr>
      </p:pic>
      <p:sp>
        <p:nvSpPr>
          <p:cNvPr id="203779" name="Rectangle 2"/>
          <p:cNvSpPr>
            <a:spLocks noGrp="1" noChangeArrowheads="1"/>
          </p:cNvSpPr>
          <p:nvPr>
            <p:ph type="title"/>
          </p:nvPr>
        </p:nvSpPr>
        <p:spPr/>
        <p:txBody>
          <a:bodyPr/>
          <a:lstStyle/>
          <a:p>
            <a:pPr eaLnBrk="1" hangingPunct="1"/>
            <a:endParaRPr lang="es-ES" altLang="ja-JP" smtClean="0"/>
          </a:p>
        </p:txBody>
      </p:sp>
      <p:sp>
        <p:nvSpPr>
          <p:cNvPr id="203780" name="Rectangle 5"/>
          <p:cNvSpPr>
            <a:spLocks noChangeArrowheads="1"/>
          </p:cNvSpPr>
          <p:nvPr/>
        </p:nvSpPr>
        <p:spPr bwMode="auto">
          <a:xfrm>
            <a:off x="2327275" y="1196975"/>
            <a:ext cx="4972050" cy="5237163"/>
          </a:xfrm>
          <a:prstGeom prst="rect">
            <a:avLst/>
          </a:prstGeom>
          <a:solidFill>
            <a:schemeClr val="bg1">
              <a:alpha val="59999"/>
            </a:schemeClr>
          </a:solidFill>
          <a:ln w="9525">
            <a:noFill/>
            <a:miter lim="800000"/>
            <a:headEnd/>
            <a:tailEnd/>
          </a:ln>
        </p:spPr>
        <p:txBody>
          <a:bodyPr wrap="none" anchor="ctr"/>
          <a:lstStyle/>
          <a:p>
            <a:pPr algn="r" eaLnBrk="0" hangingPunct="0"/>
            <a:endParaRPr kumimoji="0" lang="es-ES" altLang="ja-JP"/>
          </a:p>
        </p:txBody>
      </p:sp>
      <p:sp>
        <p:nvSpPr>
          <p:cNvPr id="203781" name="Rectangle 3"/>
          <p:cNvSpPr>
            <a:spLocks noGrp="1" noChangeArrowheads="1"/>
          </p:cNvSpPr>
          <p:nvPr>
            <p:ph type="body" idx="1"/>
          </p:nvPr>
        </p:nvSpPr>
        <p:spPr/>
        <p:txBody>
          <a:bodyPr/>
          <a:lstStyle/>
          <a:p>
            <a:pPr algn="ctr" eaLnBrk="1" hangingPunct="1">
              <a:buFont typeface="Times"/>
              <a:buNone/>
            </a:pPr>
            <a:r>
              <a:rPr lang="es-ES" altLang="ja-JP" sz="4000" smtClean="0"/>
              <a:t>Thanks for your attention, questions?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Marcador de pie de página"/>
          <p:cNvSpPr>
            <a:spLocks noGrp="1"/>
          </p:cNvSpPr>
          <p:nvPr>
            <p:ph type="ftr" sz="quarter" idx="10"/>
          </p:nvPr>
        </p:nvSpPr>
        <p:spPr>
          <a:noFill/>
        </p:spPr>
        <p:txBody>
          <a:bodyPr/>
          <a:lstStyle/>
          <a:p>
            <a:fld id="{A514809A-B50B-4695-AA3C-60C6001064D5}" type="slidenum">
              <a:rPr lang="ja-JP" altLang="en-US">
                <a:ea typeface="ＭＳ Ｐゴシック" pitchFamily="50" charset="-128"/>
              </a:rPr>
              <a:pPr/>
              <a:t>3</a:t>
            </a:fld>
            <a:endParaRPr lang="en-US" altLang="ja-JP">
              <a:ea typeface="ＭＳ Ｐゴシック" pitchFamily="50" charset="-128"/>
            </a:endParaRPr>
          </a:p>
        </p:txBody>
      </p:sp>
      <p:sp>
        <p:nvSpPr>
          <p:cNvPr id="20482" name="Rectangle 2"/>
          <p:cNvSpPr>
            <a:spLocks noGrp="1" noChangeArrowheads="1"/>
          </p:cNvSpPr>
          <p:nvPr>
            <p:ph type="title"/>
          </p:nvPr>
        </p:nvSpPr>
        <p:spPr/>
        <p:txBody>
          <a:bodyPr/>
          <a:lstStyle/>
          <a:p>
            <a:pPr eaLnBrk="1" hangingPunct="1"/>
            <a:r>
              <a:rPr lang="en-US" altLang="ja-JP" sz="3600" smtClean="0"/>
              <a:t>Full Copyright Notice</a:t>
            </a:r>
            <a:endParaRPr lang="ja-JP" altLang="en-US" sz="3600" smtClean="0"/>
          </a:p>
        </p:txBody>
      </p:sp>
      <p:sp>
        <p:nvSpPr>
          <p:cNvPr id="20483" name="Text Box 3"/>
          <p:cNvSpPr txBox="1">
            <a:spLocks noChangeArrowheads="1"/>
          </p:cNvSpPr>
          <p:nvPr/>
        </p:nvSpPr>
        <p:spPr bwMode="auto">
          <a:xfrm>
            <a:off x="250825" y="1412875"/>
            <a:ext cx="8643938" cy="4054475"/>
          </a:xfrm>
          <a:prstGeom prst="rect">
            <a:avLst/>
          </a:prstGeom>
          <a:noFill/>
          <a:ln w="9525">
            <a:noFill/>
            <a:miter lim="800000"/>
            <a:headEnd/>
            <a:tailEnd/>
          </a:ln>
        </p:spPr>
        <p:txBody>
          <a:bodyPr>
            <a:spAutoFit/>
          </a:bodyPr>
          <a:lstStyle/>
          <a:p>
            <a:pPr algn="just" eaLnBrk="0" hangingPunct="0"/>
            <a:r>
              <a:rPr kumimoji="0" lang="en-US" altLang="ja-JP" sz="2000"/>
              <a:t>Copyright (C) Open Grid Forum (2006-2007). All Rights Reserved. </a:t>
            </a:r>
          </a:p>
          <a:p>
            <a:pPr algn="just" eaLnBrk="0" hangingPunct="0"/>
            <a:endParaRPr kumimoji="0" lang="en-US" altLang="ja-JP" sz="2000"/>
          </a:p>
          <a:p>
            <a:pPr algn="just" eaLnBrk="0" hangingPunct="0"/>
            <a:r>
              <a:rPr kumimoji="0"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just" eaLnBrk="0" hangingPunct="0"/>
            <a:endParaRPr kumimoji="0" lang="en-US" altLang="ja-JP" sz="2000"/>
          </a:p>
          <a:p>
            <a:pPr algn="just" eaLnBrk="0" hangingPunct="0"/>
            <a:r>
              <a:rPr kumimoji="0" lang="en-US" altLang="ja-JP" sz="2000"/>
              <a:t>The limited permissions granted above are perpetual and will not be revoked by the OGF or its successors or assignees.</a:t>
            </a:r>
          </a:p>
          <a:p>
            <a:pPr algn="just" eaLnBrk="0" hangingPunct="0"/>
            <a:endParaRPr kumimoji="0" lang="ja-JP" altLang="en-US" sz="2000"/>
          </a:p>
          <a:p>
            <a:pPr algn="just" eaLnBrk="0" hangingPunct="0"/>
            <a:endParaRPr kumimoji="0" lang="ja-JP" alt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Título"/>
          <p:cNvSpPr>
            <a:spLocks noGrp="1"/>
          </p:cNvSpPr>
          <p:nvPr>
            <p:ph type="title"/>
          </p:nvPr>
        </p:nvSpPr>
        <p:spPr/>
        <p:txBody>
          <a:bodyPr/>
          <a:lstStyle/>
          <a:p>
            <a:pPr eaLnBrk="1" hangingPunct="1"/>
            <a:r>
              <a:rPr lang="es-ES" altLang="ja-JP" smtClean="0"/>
              <a:t>Outline</a:t>
            </a:r>
          </a:p>
        </p:txBody>
      </p:sp>
      <p:sp>
        <p:nvSpPr>
          <p:cNvPr id="22530" name="3 Marcador de contenido"/>
          <p:cNvSpPr>
            <a:spLocks noGrp="1"/>
          </p:cNvSpPr>
          <p:nvPr>
            <p:ph idx="1"/>
          </p:nvPr>
        </p:nvSpPr>
        <p:spPr/>
        <p:txBody>
          <a:bodyPr/>
          <a:lstStyle/>
          <a:p>
            <a:pPr eaLnBrk="1" hangingPunct="1">
              <a:lnSpc>
                <a:spcPct val="200000"/>
              </a:lnSpc>
            </a:pPr>
            <a:r>
              <a:rPr lang="es-ES" altLang="ja-JP" smtClean="0"/>
              <a:t>Introduction</a:t>
            </a:r>
          </a:p>
          <a:p>
            <a:pPr eaLnBrk="1" hangingPunct="1"/>
            <a:r>
              <a:rPr lang="es-ES" altLang="ja-JP" smtClean="0"/>
              <a:t>Motivation: Lessons learned from the </a:t>
            </a:r>
            <a:r>
              <a:rPr lang="es-ES" altLang="ja-JP" i="1" smtClean="0"/>
              <a:t>Semantic Web </a:t>
            </a:r>
          </a:p>
          <a:p>
            <a:pPr eaLnBrk="1" hangingPunct="1">
              <a:lnSpc>
                <a:spcPct val="200000"/>
              </a:lnSpc>
            </a:pPr>
            <a:r>
              <a:rPr lang="es-ES" altLang="ja-JP" smtClean="0"/>
              <a:t>Current status</a:t>
            </a:r>
          </a:p>
          <a:p>
            <a:pPr eaLnBrk="1" hangingPunct="1">
              <a:lnSpc>
                <a:spcPct val="200000"/>
              </a:lnSpc>
            </a:pPr>
            <a:r>
              <a:rPr lang="es-ES" altLang="ja-JP" smtClean="0"/>
              <a:t>Future work</a:t>
            </a:r>
          </a:p>
        </p:txBody>
      </p:sp>
      <p:sp>
        <p:nvSpPr>
          <p:cNvPr id="22531" name="2 Marcador de pie de página"/>
          <p:cNvSpPr>
            <a:spLocks noGrp="1"/>
          </p:cNvSpPr>
          <p:nvPr>
            <p:ph type="ftr" sz="quarter" idx="10"/>
          </p:nvPr>
        </p:nvSpPr>
        <p:spPr>
          <a:noFill/>
        </p:spPr>
        <p:txBody>
          <a:bodyPr/>
          <a:lstStyle/>
          <a:p>
            <a:fld id="{6438F405-4552-46F5-92C3-73B3E36D766A}" type="slidenum">
              <a:rPr lang="ja-JP" altLang="en-US">
                <a:ea typeface="ＭＳ Ｐゴシック" pitchFamily="50" charset="-128"/>
              </a:rPr>
              <a:pPr/>
              <a:t>4</a:t>
            </a:fld>
            <a:endParaRPr lang="en-US" altLang="ja-JP">
              <a:ea typeface="ＭＳ Ｐゴシック"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3 Marcador de pie de página"/>
          <p:cNvSpPr>
            <a:spLocks noGrp="1"/>
          </p:cNvSpPr>
          <p:nvPr>
            <p:ph type="ftr" sz="quarter" idx="10"/>
          </p:nvPr>
        </p:nvSpPr>
        <p:spPr>
          <a:noFill/>
        </p:spPr>
        <p:txBody>
          <a:bodyPr/>
          <a:lstStyle/>
          <a:p>
            <a:fld id="{A6093C05-CC50-4829-A137-19BEE57BEF01}" type="slidenum">
              <a:rPr lang="ja-JP" altLang="en-US">
                <a:ea typeface="ＭＳ Ｐゴシック" pitchFamily="50" charset="-128"/>
              </a:rPr>
              <a:pPr/>
              <a:t>5</a:t>
            </a:fld>
            <a:endParaRPr lang="en-US" altLang="ja-JP">
              <a:ea typeface="ＭＳ Ｐゴシック" pitchFamily="50" charset="-128"/>
            </a:endParaRPr>
          </a:p>
        </p:txBody>
      </p:sp>
      <p:sp>
        <p:nvSpPr>
          <p:cNvPr id="24578" name="Rectangle 2"/>
          <p:cNvSpPr>
            <a:spLocks noGrp="1" noChangeArrowheads="1"/>
          </p:cNvSpPr>
          <p:nvPr>
            <p:ph type="title"/>
          </p:nvPr>
        </p:nvSpPr>
        <p:spPr/>
        <p:txBody>
          <a:bodyPr/>
          <a:lstStyle/>
          <a:p>
            <a:pPr eaLnBrk="1" hangingPunct="1"/>
            <a:r>
              <a:rPr lang="es-ES" altLang="ja-JP" sz="3200" smtClean="0"/>
              <a:t>Introduction </a:t>
            </a:r>
            <a:br>
              <a:rPr lang="es-ES" altLang="ja-JP" sz="3200" smtClean="0"/>
            </a:br>
            <a:r>
              <a:rPr lang="es-ES" altLang="ja-JP" sz="2400" i="1" smtClean="0"/>
              <a:t>The RDF(S) Access Vision</a:t>
            </a:r>
            <a:endParaRPr lang="es-ES" altLang="ja-JP" sz="2800" i="1" smtClean="0"/>
          </a:p>
        </p:txBody>
      </p:sp>
      <p:sp>
        <p:nvSpPr>
          <p:cNvPr id="24579" name="Rectangle 3"/>
          <p:cNvSpPr>
            <a:spLocks noGrp="1" noChangeArrowheads="1"/>
          </p:cNvSpPr>
          <p:nvPr>
            <p:ph type="body" idx="1"/>
          </p:nvPr>
        </p:nvSpPr>
        <p:spPr/>
        <p:txBody>
          <a:bodyPr/>
          <a:lstStyle/>
          <a:p>
            <a:pPr eaLnBrk="1" hangingPunct="1"/>
            <a:r>
              <a:rPr lang="es-ES" altLang="ja-JP" smtClean="0"/>
              <a:t>What is all about?</a:t>
            </a:r>
          </a:p>
          <a:p>
            <a:pPr lvl="1" eaLnBrk="1" hangingPunct="1"/>
            <a:r>
              <a:rPr lang="es-ES" altLang="ja-JP" i="1" smtClean="0"/>
              <a:t> Providing an access mechanism to RDF(S) data sources</a:t>
            </a:r>
          </a:p>
          <a:p>
            <a:pPr eaLnBrk="1" hangingPunct="1"/>
            <a:r>
              <a:rPr lang="es-ES" altLang="ja-JP" smtClean="0"/>
              <a:t>Two different means for interacting:</a:t>
            </a:r>
          </a:p>
          <a:p>
            <a:pPr lvl="1" eaLnBrk="1" hangingPunct="1"/>
            <a:r>
              <a:rPr lang="es-ES" altLang="ja-JP" b="1" smtClean="0"/>
              <a:t>Query access:</a:t>
            </a:r>
            <a:r>
              <a:rPr lang="es-ES" altLang="ja-JP" smtClean="0"/>
              <a:t> using SPARQL</a:t>
            </a:r>
          </a:p>
          <a:p>
            <a:pPr lvl="1" eaLnBrk="1" hangingPunct="1"/>
            <a:r>
              <a:rPr lang="es-ES" altLang="ja-JP" b="1" smtClean="0"/>
              <a:t>Ontology access:</a:t>
            </a:r>
            <a:r>
              <a:rPr lang="es-ES" altLang="ja-JP" smtClean="0"/>
              <a:t> using </a:t>
            </a:r>
            <a:r>
              <a:rPr lang="es-ES" altLang="ja-JP" i="1" smtClean="0"/>
              <a:t>ontological primitives</a:t>
            </a:r>
            <a:r>
              <a:rPr lang="es-ES" altLang="ja-JP" smtClean="0"/>
              <a:t> based on the RDF(S) model</a:t>
            </a:r>
          </a:p>
          <a:p>
            <a:pPr eaLnBrk="1" hangingPunct="1"/>
            <a:r>
              <a:rPr lang="es-ES" altLang="ja-JP" smtClean="0"/>
              <a:t>Alternative, but not exclusive!</a:t>
            </a:r>
          </a:p>
          <a:p>
            <a:pPr lvl="1" eaLnBrk="1" hangingPunct="1"/>
            <a:r>
              <a:rPr lang="es-ES" altLang="ja-JP" smtClean="0"/>
              <a:t>Use each one according to your needs…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Marcador de pie de página"/>
          <p:cNvSpPr>
            <a:spLocks noGrp="1"/>
          </p:cNvSpPr>
          <p:nvPr>
            <p:ph type="ftr" sz="quarter" idx="10"/>
          </p:nvPr>
        </p:nvSpPr>
        <p:spPr>
          <a:noFill/>
        </p:spPr>
        <p:txBody>
          <a:bodyPr/>
          <a:lstStyle/>
          <a:p>
            <a:fld id="{A7060882-BA62-4175-9835-DD19D8BFD074}" type="slidenum">
              <a:rPr lang="ja-JP" altLang="en-US">
                <a:ea typeface="ＭＳ Ｐゴシック" pitchFamily="50" charset="-128"/>
              </a:rPr>
              <a:pPr/>
              <a:t>6</a:t>
            </a:fld>
            <a:endParaRPr lang="en-US" altLang="ja-JP">
              <a:ea typeface="ＭＳ Ｐゴシック" pitchFamily="50" charset="-128"/>
            </a:endParaRPr>
          </a:p>
        </p:txBody>
      </p:sp>
      <p:sp>
        <p:nvSpPr>
          <p:cNvPr id="26626" name="Rectangle 2"/>
          <p:cNvSpPr>
            <a:spLocks noGrp="1" noChangeArrowheads="1"/>
          </p:cNvSpPr>
          <p:nvPr>
            <p:ph type="title"/>
          </p:nvPr>
        </p:nvSpPr>
        <p:spPr/>
        <p:txBody>
          <a:bodyPr/>
          <a:lstStyle/>
          <a:p>
            <a:pPr eaLnBrk="1" hangingPunct="1"/>
            <a:r>
              <a:rPr lang="en-GB" altLang="ja-JP" sz="3200" smtClean="0"/>
              <a:t>Introduction</a:t>
            </a:r>
            <a:br>
              <a:rPr lang="en-GB" altLang="ja-JP" sz="3200" smtClean="0"/>
            </a:br>
            <a:r>
              <a:rPr lang="es-ES" altLang="ja-JP" sz="2400" i="1" smtClean="0"/>
              <a:t>How does this fit with the WS-DAI approach?</a:t>
            </a:r>
            <a:endParaRPr lang="en-US" altLang="ja-JP" sz="2400" i="1" smtClean="0"/>
          </a:p>
        </p:txBody>
      </p:sp>
      <p:sp>
        <p:nvSpPr>
          <p:cNvPr id="26627" name="Rectangle 3"/>
          <p:cNvSpPr>
            <a:spLocks noChangeArrowheads="1"/>
          </p:cNvSpPr>
          <p:nvPr/>
        </p:nvSpPr>
        <p:spPr bwMode="auto">
          <a:xfrm>
            <a:off x="3582988" y="2025650"/>
            <a:ext cx="1111250" cy="406400"/>
          </a:xfrm>
          <a:prstGeom prst="rect">
            <a:avLst/>
          </a:prstGeom>
          <a:solidFill>
            <a:srgbClr val="99CCFF"/>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WS-DAI</a:t>
            </a:r>
            <a:endParaRPr kumimoji="0" lang="en-US" altLang="ja-JP" sz="2000">
              <a:solidFill>
                <a:srgbClr val="000000"/>
              </a:solidFill>
              <a:latin typeface="Times"/>
              <a:cs typeface="Arial" charset="0"/>
            </a:endParaRPr>
          </a:p>
        </p:txBody>
      </p:sp>
      <p:sp>
        <p:nvSpPr>
          <p:cNvPr id="26628" name="Rectangle 4"/>
          <p:cNvSpPr>
            <a:spLocks noChangeArrowheads="1"/>
          </p:cNvSpPr>
          <p:nvPr/>
        </p:nvSpPr>
        <p:spPr bwMode="auto">
          <a:xfrm>
            <a:off x="762000" y="4535488"/>
            <a:ext cx="1281113" cy="406400"/>
          </a:xfrm>
          <a:prstGeom prst="rect">
            <a:avLst/>
          </a:prstGeom>
          <a:solidFill>
            <a:srgbClr val="99CCFF"/>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WS-DAIR</a:t>
            </a:r>
            <a:endParaRPr kumimoji="0" lang="en-US" altLang="ja-JP" sz="2000">
              <a:solidFill>
                <a:srgbClr val="000000"/>
              </a:solidFill>
              <a:latin typeface="Times"/>
              <a:cs typeface="Arial" charset="0"/>
            </a:endParaRPr>
          </a:p>
        </p:txBody>
      </p:sp>
      <p:sp>
        <p:nvSpPr>
          <p:cNvPr id="26629" name="Rectangle 5"/>
          <p:cNvSpPr>
            <a:spLocks noChangeArrowheads="1"/>
          </p:cNvSpPr>
          <p:nvPr/>
        </p:nvSpPr>
        <p:spPr bwMode="auto">
          <a:xfrm>
            <a:off x="2627313" y="4535488"/>
            <a:ext cx="1295400" cy="406400"/>
          </a:xfrm>
          <a:prstGeom prst="rect">
            <a:avLst/>
          </a:prstGeom>
          <a:solidFill>
            <a:srgbClr val="99CCFF"/>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WS-DAIX</a:t>
            </a:r>
          </a:p>
        </p:txBody>
      </p:sp>
      <p:cxnSp>
        <p:nvCxnSpPr>
          <p:cNvPr id="26630" name="AutoShape 6"/>
          <p:cNvCxnSpPr>
            <a:cxnSpLocks noChangeShapeType="1"/>
            <a:stCxn id="26628" idx="0"/>
            <a:endCxn id="26627" idx="2"/>
          </p:cNvCxnSpPr>
          <p:nvPr/>
        </p:nvCxnSpPr>
        <p:spPr bwMode="auto">
          <a:xfrm flipV="1">
            <a:off x="1403350" y="2432050"/>
            <a:ext cx="2735263" cy="2103438"/>
          </a:xfrm>
          <a:prstGeom prst="straightConnector1">
            <a:avLst/>
          </a:prstGeom>
          <a:noFill/>
          <a:ln w="9525">
            <a:solidFill>
              <a:srgbClr val="000000"/>
            </a:solidFill>
            <a:round/>
            <a:headEnd/>
            <a:tailEnd/>
          </a:ln>
        </p:spPr>
      </p:cxnSp>
      <p:cxnSp>
        <p:nvCxnSpPr>
          <p:cNvPr id="26631" name="AutoShape 7"/>
          <p:cNvCxnSpPr>
            <a:cxnSpLocks noChangeShapeType="1"/>
            <a:stCxn id="26629" idx="0"/>
            <a:endCxn id="26627" idx="2"/>
          </p:cNvCxnSpPr>
          <p:nvPr/>
        </p:nvCxnSpPr>
        <p:spPr bwMode="auto">
          <a:xfrm flipV="1">
            <a:off x="3275013" y="2432050"/>
            <a:ext cx="863600" cy="2103438"/>
          </a:xfrm>
          <a:prstGeom prst="straightConnector1">
            <a:avLst/>
          </a:prstGeom>
          <a:noFill/>
          <a:ln w="9525">
            <a:solidFill>
              <a:srgbClr val="000000"/>
            </a:solidFill>
            <a:round/>
            <a:headEnd/>
            <a:tailEnd/>
          </a:ln>
        </p:spPr>
      </p:cxnSp>
      <p:sp>
        <p:nvSpPr>
          <p:cNvPr id="26632" name="AutoShape 8"/>
          <p:cNvSpPr>
            <a:spLocks noChangeArrowheads="1"/>
          </p:cNvSpPr>
          <p:nvPr/>
        </p:nvSpPr>
        <p:spPr bwMode="auto">
          <a:xfrm>
            <a:off x="4856163" y="1946275"/>
            <a:ext cx="3676650" cy="590550"/>
          </a:xfrm>
          <a:prstGeom prst="leftArrowCallout">
            <a:avLst>
              <a:gd name="adj1" fmla="val 25000"/>
              <a:gd name="adj2" fmla="val 25000"/>
              <a:gd name="adj3" fmla="val 103763"/>
              <a:gd name="adj4" fmla="val 66667"/>
            </a:avLst>
          </a:prstGeom>
          <a:solidFill>
            <a:schemeClr val="accent1"/>
          </a:solidFill>
          <a:ln w="9525">
            <a:solidFill>
              <a:srgbClr val="000000"/>
            </a:solidFill>
            <a:miter lim="800000"/>
            <a:headEnd/>
            <a:tailEnd/>
          </a:ln>
        </p:spPr>
        <p:txBody>
          <a:bodyPr anchor="ctr">
            <a:spAutoFit/>
          </a:bodyPr>
          <a:lstStyle/>
          <a:p>
            <a:pPr eaLnBrk="0" hangingPunct="0"/>
            <a:r>
              <a:rPr kumimoji="0" lang="en-GB" altLang="ja-JP" sz="1600">
                <a:solidFill>
                  <a:srgbClr val="000000"/>
                </a:solidFill>
                <a:latin typeface="Times"/>
                <a:cs typeface="Arial" charset="0"/>
              </a:rPr>
              <a:t>Sets general pattern for realisations</a:t>
            </a:r>
            <a:endParaRPr kumimoji="0" lang="en-US" altLang="ja-JP" sz="1600">
              <a:solidFill>
                <a:srgbClr val="000000"/>
              </a:solidFill>
              <a:latin typeface="Times"/>
              <a:cs typeface="Arial" charset="0"/>
            </a:endParaRPr>
          </a:p>
        </p:txBody>
      </p:sp>
      <p:sp>
        <p:nvSpPr>
          <p:cNvPr id="64521" name="Rectangle 9"/>
          <p:cNvSpPr>
            <a:spLocks noChangeArrowheads="1"/>
          </p:cNvSpPr>
          <p:nvPr/>
        </p:nvSpPr>
        <p:spPr bwMode="auto">
          <a:xfrm>
            <a:off x="4773613" y="4508500"/>
            <a:ext cx="3065462" cy="406400"/>
          </a:xfrm>
          <a:prstGeom prst="rect">
            <a:avLst/>
          </a:prstGeom>
          <a:solidFill>
            <a:srgbClr val="99CCFF"/>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Possible Future Realisations</a:t>
            </a:r>
            <a:endParaRPr kumimoji="0" lang="en-US" altLang="ja-JP" sz="2000">
              <a:solidFill>
                <a:srgbClr val="000000"/>
              </a:solidFill>
              <a:latin typeface="Times"/>
              <a:cs typeface="Arial" charset="0"/>
            </a:endParaRPr>
          </a:p>
        </p:txBody>
      </p:sp>
      <p:cxnSp>
        <p:nvCxnSpPr>
          <p:cNvPr id="26634" name="AutoShape 10"/>
          <p:cNvCxnSpPr>
            <a:cxnSpLocks noChangeShapeType="1"/>
            <a:stCxn id="64521" idx="0"/>
            <a:endCxn id="26627" idx="2"/>
          </p:cNvCxnSpPr>
          <p:nvPr/>
        </p:nvCxnSpPr>
        <p:spPr bwMode="auto">
          <a:xfrm flipH="1" flipV="1">
            <a:off x="4138613" y="2432050"/>
            <a:ext cx="2168525" cy="2076450"/>
          </a:xfrm>
          <a:prstGeom prst="straightConnector1">
            <a:avLst/>
          </a:prstGeom>
          <a:noFill/>
          <a:ln w="9525">
            <a:solidFill>
              <a:srgbClr val="000000"/>
            </a:solidFill>
            <a:round/>
            <a:headEnd/>
            <a:tailEnd/>
          </a:ln>
        </p:spPr>
      </p:cxnSp>
      <p:sp>
        <p:nvSpPr>
          <p:cNvPr id="26635" name="AutoShape 11"/>
          <p:cNvSpPr>
            <a:spLocks noChangeArrowheads="1"/>
          </p:cNvSpPr>
          <p:nvPr/>
        </p:nvSpPr>
        <p:spPr bwMode="auto">
          <a:xfrm>
            <a:off x="5510213" y="3284538"/>
            <a:ext cx="3098800" cy="590550"/>
          </a:xfrm>
          <a:prstGeom prst="leftArrowCallout">
            <a:avLst>
              <a:gd name="adj1" fmla="val 25000"/>
              <a:gd name="adj2" fmla="val 25000"/>
              <a:gd name="adj3" fmla="val 87455"/>
              <a:gd name="adj4" fmla="val 66667"/>
            </a:avLst>
          </a:prstGeom>
          <a:solidFill>
            <a:schemeClr val="accent1"/>
          </a:solidFill>
          <a:ln w="9525">
            <a:solidFill>
              <a:srgbClr val="000000"/>
            </a:solidFill>
            <a:miter lim="800000"/>
            <a:headEnd/>
            <a:tailEnd/>
          </a:ln>
        </p:spPr>
        <p:txBody>
          <a:bodyPr anchor="ctr">
            <a:spAutoFit/>
          </a:bodyPr>
          <a:lstStyle/>
          <a:p>
            <a:pPr eaLnBrk="0" hangingPunct="0"/>
            <a:r>
              <a:rPr kumimoji="0" lang="en-GB" altLang="ja-JP" sz="1600">
                <a:solidFill>
                  <a:srgbClr val="000000"/>
                </a:solidFill>
                <a:latin typeface="Times"/>
                <a:cs typeface="Arial" charset="0"/>
              </a:rPr>
              <a:t>Extensions for specific kinds of data resource</a:t>
            </a:r>
            <a:endParaRPr kumimoji="0" lang="en-US" altLang="ja-JP" sz="1600">
              <a:solidFill>
                <a:srgbClr val="000000"/>
              </a:solidFill>
              <a:latin typeface="Times"/>
              <a:cs typeface="Arial" charset="0"/>
            </a:endParaRPr>
          </a:p>
        </p:txBody>
      </p:sp>
      <p:sp>
        <p:nvSpPr>
          <p:cNvPr id="26636" name="AutoShape 12"/>
          <p:cNvSpPr>
            <a:spLocks noChangeArrowheads="1"/>
          </p:cNvSpPr>
          <p:nvPr/>
        </p:nvSpPr>
        <p:spPr bwMode="auto">
          <a:xfrm>
            <a:off x="611188" y="5086350"/>
            <a:ext cx="1655762" cy="1079500"/>
          </a:xfrm>
          <a:prstGeom prst="upArrowCallout">
            <a:avLst>
              <a:gd name="adj1" fmla="val 38346"/>
              <a:gd name="adj2" fmla="val 3834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kumimoji="0" lang="en-GB" altLang="ja-JP" sz="1800">
                <a:cs typeface="Arial" charset="0"/>
              </a:rPr>
              <a:t>Relational</a:t>
            </a:r>
          </a:p>
          <a:p>
            <a:pPr algn="ctr"/>
            <a:r>
              <a:rPr kumimoji="0" lang="en-GB" altLang="ja-JP" sz="1800">
                <a:cs typeface="Arial" charset="0"/>
              </a:rPr>
              <a:t>SQL</a:t>
            </a:r>
          </a:p>
        </p:txBody>
      </p:sp>
      <p:sp>
        <p:nvSpPr>
          <p:cNvPr id="26637" name="AutoShape 13"/>
          <p:cNvSpPr>
            <a:spLocks noChangeArrowheads="1"/>
          </p:cNvSpPr>
          <p:nvPr/>
        </p:nvSpPr>
        <p:spPr bwMode="auto">
          <a:xfrm>
            <a:off x="2411413" y="5086350"/>
            <a:ext cx="1655762" cy="1079500"/>
          </a:xfrm>
          <a:prstGeom prst="upArrowCallout">
            <a:avLst>
              <a:gd name="adj1" fmla="val 38346"/>
              <a:gd name="adj2" fmla="val 3834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kumimoji="0" lang="en-GB" altLang="ja-JP" sz="1800">
                <a:cs typeface="Arial" charset="0"/>
              </a:rPr>
              <a:t>XML</a:t>
            </a:r>
          </a:p>
          <a:p>
            <a:pPr algn="ctr"/>
            <a:r>
              <a:rPr kumimoji="0" lang="en-GB" altLang="ja-JP" sz="1800">
                <a:cs typeface="Arial" charset="0"/>
              </a:rPr>
              <a:t>XQuery/XPath</a:t>
            </a:r>
          </a:p>
        </p:txBody>
      </p:sp>
      <p:sp>
        <p:nvSpPr>
          <p:cNvPr id="64527" name="Rectangle 15"/>
          <p:cNvSpPr>
            <a:spLocks noChangeArrowheads="1"/>
          </p:cNvSpPr>
          <p:nvPr/>
        </p:nvSpPr>
        <p:spPr bwMode="auto">
          <a:xfrm>
            <a:off x="5410200" y="4508500"/>
            <a:ext cx="1690688" cy="406400"/>
          </a:xfrm>
          <a:prstGeom prst="rect">
            <a:avLst/>
          </a:prstGeom>
          <a:solidFill>
            <a:srgbClr val="FF9933"/>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WS-DAI-RDF</a:t>
            </a:r>
          </a:p>
        </p:txBody>
      </p:sp>
      <p:sp>
        <p:nvSpPr>
          <p:cNvPr id="64528" name="AutoShape 16"/>
          <p:cNvSpPr>
            <a:spLocks noChangeArrowheads="1"/>
          </p:cNvSpPr>
          <p:nvPr/>
        </p:nvSpPr>
        <p:spPr bwMode="auto">
          <a:xfrm>
            <a:off x="5427663" y="5084763"/>
            <a:ext cx="1655762" cy="1079500"/>
          </a:xfrm>
          <a:prstGeom prst="upArrowCallout">
            <a:avLst>
              <a:gd name="adj1" fmla="val 38346"/>
              <a:gd name="adj2" fmla="val 3834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kumimoji="0" lang="en-GB" altLang="ja-JP" sz="1800">
                <a:cs typeface="Arial" charset="0"/>
              </a:rPr>
              <a:t>SPARQL,</a:t>
            </a:r>
          </a:p>
          <a:p>
            <a:pPr algn="ctr"/>
            <a:r>
              <a:rPr kumimoji="0" lang="en-GB" altLang="ja-JP" sz="1800">
                <a:cs typeface="Arial" charset="0"/>
              </a:rPr>
              <a:t>Ontology Ops</a:t>
            </a:r>
          </a:p>
        </p:txBody>
      </p:sp>
      <p:sp>
        <p:nvSpPr>
          <p:cNvPr id="17" name="Rectangle 15"/>
          <p:cNvSpPr>
            <a:spLocks noChangeArrowheads="1"/>
          </p:cNvSpPr>
          <p:nvPr/>
        </p:nvSpPr>
        <p:spPr bwMode="auto">
          <a:xfrm>
            <a:off x="7578725" y="3962400"/>
            <a:ext cx="1222375" cy="706438"/>
          </a:xfrm>
          <a:prstGeom prst="rect">
            <a:avLst/>
          </a:prstGeom>
          <a:solidFill>
            <a:srgbClr val="FF9933"/>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Query</a:t>
            </a:r>
            <a:br>
              <a:rPr kumimoji="0" lang="en-GB" altLang="ja-JP" sz="2000">
                <a:solidFill>
                  <a:srgbClr val="000000"/>
                </a:solidFill>
                <a:latin typeface="Times"/>
                <a:cs typeface="Arial" charset="0"/>
              </a:rPr>
            </a:br>
            <a:r>
              <a:rPr kumimoji="0" lang="en-GB" altLang="ja-JP" sz="2000">
                <a:solidFill>
                  <a:srgbClr val="000000"/>
                </a:solidFill>
                <a:latin typeface="Times"/>
                <a:cs typeface="Arial" charset="0"/>
              </a:rPr>
              <a:t>Strawman</a:t>
            </a:r>
          </a:p>
        </p:txBody>
      </p:sp>
      <p:sp>
        <p:nvSpPr>
          <p:cNvPr id="18" name="Rectangle 15"/>
          <p:cNvSpPr>
            <a:spLocks noChangeArrowheads="1"/>
          </p:cNvSpPr>
          <p:nvPr/>
        </p:nvSpPr>
        <p:spPr bwMode="auto">
          <a:xfrm>
            <a:off x="7578725" y="4803775"/>
            <a:ext cx="1222375" cy="708025"/>
          </a:xfrm>
          <a:prstGeom prst="rect">
            <a:avLst/>
          </a:prstGeom>
          <a:solidFill>
            <a:srgbClr val="FF9933"/>
          </a:solidFill>
          <a:ln w="9525">
            <a:solidFill>
              <a:srgbClr val="000000"/>
            </a:solidFill>
            <a:miter lim="800000"/>
            <a:headEnd/>
            <a:tailEnd/>
          </a:ln>
        </p:spPr>
        <p:txBody>
          <a:bodyPr wrap="none" anchor="ctr">
            <a:spAutoFit/>
          </a:bodyPr>
          <a:lstStyle/>
          <a:p>
            <a:pPr algn="ctr" eaLnBrk="0" hangingPunct="0"/>
            <a:r>
              <a:rPr kumimoji="0" lang="en-GB" altLang="ja-JP" sz="2000">
                <a:solidFill>
                  <a:srgbClr val="000000"/>
                </a:solidFill>
                <a:latin typeface="Times"/>
                <a:cs typeface="Arial" charset="0"/>
              </a:rPr>
              <a:t>Ontology</a:t>
            </a:r>
            <a:br>
              <a:rPr kumimoji="0" lang="en-GB" altLang="ja-JP" sz="2000">
                <a:solidFill>
                  <a:srgbClr val="000000"/>
                </a:solidFill>
                <a:latin typeface="Times"/>
                <a:cs typeface="Arial" charset="0"/>
              </a:rPr>
            </a:br>
            <a:r>
              <a:rPr kumimoji="0" lang="en-GB" altLang="ja-JP" sz="2000">
                <a:solidFill>
                  <a:srgbClr val="000000"/>
                </a:solidFill>
                <a:latin typeface="Times"/>
                <a:cs typeface="Arial" charset="0"/>
              </a:rPr>
              <a:t>Strawman</a:t>
            </a:r>
          </a:p>
        </p:txBody>
      </p:sp>
      <p:cxnSp>
        <p:nvCxnSpPr>
          <p:cNvPr id="20" name="19 Conector angular"/>
          <p:cNvCxnSpPr>
            <a:cxnSpLocks noChangeShapeType="1"/>
            <a:stCxn id="64527" idx="3"/>
            <a:endCxn id="17" idx="1"/>
          </p:cNvCxnSpPr>
          <p:nvPr/>
        </p:nvCxnSpPr>
        <p:spPr bwMode="auto">
          <a:xfrm flipV="1">
            <a:off x="7100888" y="4314825"/>
            <a:ext cx="477837" cy="396875"/>
          </a:xfrm>
          <a:prstGeom prst="bentConnector3">
            <a:avLst>
              <a:gd name="adj1" fmla="val 50000"/>
            </a:avLst>
          </a:prstGeom>
          <a:noFill/>
          <a:ln w="9525" algn="ctr">
            <a:solidFill>
              <a:schemeClr val="tx1"/>
            </a:solidFill>
            <a:round/>
            <a:headEnd/>
            <a:tailEnd type="arrow" w="med" len="med"/>
          </a:ln>
        </p:spPr>
      </p:cxnSp>
      <p:cxnSp>
        <p:nvCxnSpPr>
          <p:cNvPr id="22" name="21 Conector angular"/>
          <p:cNvCxnSpPr>
            <a:cxnSpLocks noChangeShapeType="1"/>
            <a:stCxn id="64527" idx="3"/>
            <a:endCxn id="18" idx="1"/>
          </p:cNvCxnSpPr>
          <p:nvPr/>
        </p:nvCxnSpPr>
        <p:spPr bwMode="auto">
          <a:xfrm>
            <a:off x="7100888" y="4711700"/>
            <a:ext cx="477837" cy="446088"/>
          </a:xfrm>
          <a:prstGeom prst="bentConnector3">
            <a:avLst>
              <a:gd name="adj1" fmla="val 50000"/>
            </a:avLst>
          </a:prstGeom>
          <a:noFill/>
          <a:ln w="9525" algn="ctr">
            <a:solidFill>
              <a:schemeClr val="tx1"/>
            </a:solidFill>
            <a:round/>
            <a:headEnd/>
            <a:tailEnd type="arrow"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64521"/>
                                        </p:tgtEl>
                                      </p:cBhvr>
                                    </p:animEffect>
                                    <p:set>
                                      <p:cBhvr>
                                        <p:cTn id="7" dur="1" fill="hold">
                                          <p:stCondLst>
                                            <p:cond delay="1999"/>
                                          </p:stCondLst>
                                        </p:cTn>
                                        <p:tgtEl>
                                          <p:spTgt spid="64521"/>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64527"/>
                                        </p:tgtEl>
                                        <p:attrNameLst>
                                          <p:attrName>style.visibility</p:attrName>
                                        </p:attrNameLst>
                                      </p:cBhvr>
                                      <p:to>
                                        <p:strVal val="visible"/>
                                      </p:to>
                                    </p:set>
                                    <p:animEffect transition="in" filter="fade">
                                      <p:cBhvr>
                                        <p:cTn id="10" dur="2000"/>
                                        <p:tgtEl>
                                          <p:spTgt spid="645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4528"/>
                                        </p:tgtEl>
                                        <p:attrNameLst>
                                          <p:attrName>style.visibility</p:attrName>
                                        </p:attrNameLst>
                                      </p:cBhvr>
                                      <p:to>
                                        <p:strVal val="visible"/>
                                      </p:to>
                                    </p:set>
                                    <p:animEffect transition="in" filter="fade">
                                      <p:cBhvr>
                                        <p:cTn id="13" dur="2000"/>
                                        <p:tgtEl>
                                          <p:spTgt spid="645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0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2000"/>
                                        <p:tgtEl>
                                          <p:spTgt spid="22"/>
                                        </p:tgtEl>
                                      </p:cBhvr>
                                    </p:animEffect>
                                  </p:childTnLst>
                                </p:cTn>
                              </p:par>
                              <p:par>
                                <p:cTn id="22" presetID="10" presetClass="entr" presetSubtype="0" fill="hold" grpId="0" nodeType="withEffect">
                                  <p:stCondLst>
                                    <p:cond delay="30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2000"/>
                                        <p:tgtEl>
                                          <p:spTgt spid="17"/>
                                        </p:tgtEl>
                                      </p:cBhvr>
                                    </p:animEffect>
                                  </p:childTnLst>
                                </p:cTn>
                              </p:par>
                              <p:par>
                                <p:cTn id="25" presetID="10" presetClass="entr" presetSubtype="0" fill="hold" grpId="0" nodeType="withEffect">
                                  <p:stCondLst>
                                    <p:cond delay="3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1" grpId="0" animBg="1"/>
      <p:bldP spid="64527" grpId="0" animBg="1"/>
      <p:bldP spid="64528"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p:cNvSpPr>
            <a:spLocks noGrp="1"/>
          </p:cNvSpPr>
          <p:nvPr>
            <p:ph type="title"/>
          </p:nvPr>
        </p:nvSpPr>
        <p:spPr/>
        <p:txBody>
          <a:bodyPr/>
          <a:lstStyle/>
          <a:p>
            <a:pPr eaLnBrk="1" hangingPunct="1"/>
            <a:r>
              <a:rPr lang="es-ES" altLang="ja-JP" sz="3200" smtClean="0"/>
              <a:t>Introduction</a:t>
            </a:r>
            <a:br>
              <a:rPr lang="es-ES" altLang="ja-JP" sz="3200" smtClean="0"/>
            </a:br>
            <a:r>
              <a:rPr lang="es-ES" altLang="ja-JP" sz="2400" i="1" smtClean="0"/>
              <a:t>The motivation pit</a:t>
            </a:r>
            <a:endParaRPr lang="es-ES" altLang="ja-JP" sz="3200" smtClean="0"/>
          </a:p>
        </p:txBody>
      </p:sp>
      <p:sp>
        <p:nvSpPr>
          <p:cNvPr id="4" name="3 Marcador de contenido"/>
          <p:cNvSpPr>
            <a:spLocks noGrp="1"/>
          </p:cNvSpPr>
          <p:nvPr>
            <p:ph idx="1"/>
          </p:nvPr>
        </p:nvSpPr>
        <p:spPr/>
        <p:txBody>
          <a:bodyPr>
            <a:normAutofit fontScale="92500" lnSpcReduction="10000"/>
          </a:bodyPr>
          <a:lstStyle/>
          <a:p>
            <a:pPr eaLnBrk="1" hangingPunct="1">
              <a:buFont typeface="Times" pitchFamily="18" charset="0"/>
              <a:buChar char="•"/>
              <a:defRPr/>
            </a:pPr>
            <a:r>
              <a:rPr lang="es-ES" smtClean="0"/>
              <a:t>Gathering momentum:</a:t>
            </a:r>
          </a:p>
          <a:p>
            <a:pPr lvl="1" eaLnBrk="1" hangingPunct="1">
              <a:defRPr/>
            </a:pPr>
            <a:r>
              <a:rPr lang="es-ES" smtClean="0"/>
              <a:t>Need to engage the community …</a:t>
            </a:r>
          </a:p>
          <a:p>
            <a:pPr lvl="1" eaLnBrk="1" hangingPunct="1">
              <a:defRPr/>
            </a:pPr>
            <a:r>
              <a:rPr lang="es-ES" smtClean="0"/>
              <a:t>… providing motivational use-cases</a:t>
            </a:r>
          </a:p>
          <a:p>
            <a:pPr lvl="1" eaLnBrk="1" hangingPunct="1">
              <a:defRPr/>
            </a:pPr>
            <a:endParaRPr lang="es-ES" smtClean="0"/>
          </a:p>
          <a:p>
            <a:pPr eaLnBrk="1" hangingPunct="1">
              <a:buFont typeface="Times" pitchFamily="18" charset="0"/>
              <a:buChar char="•"/>
              <a:defRPr/>
            </a:pPr>
            <a:r>
              <a:rPr lang="es-ES" smtClean="0"/>
              <a:t>Motivational use-cases for the </a:t>
            </a:r>
            <a:r>
              <a:rPr lang="es-ES" i="1" smtClean="0"/>
              <a:t>RDF(S) Query strawman:</a:t>
            </a:r>
            <a:endParaRPr lang="es-ES" smtClean="0"/>
          </a:p>
          <a:p>
            <a:pPr lvl="1" eaLnBrk="1" hangingPunct="1">
              <a:defRPr/>
            </a:pPr>
            <a:r>
              <a:rPr lang="es-ES"/>
              <a:t>Semantic Matchmaking using SPARQL</a:t>
            </a:r>
          </a:p>
          <a:p>
            <a:pPr lvl="1" eaLnBrk="1" hangingPunct="1">
              <a:defRPr/>
            </a:pPr>
            <a:r>
              <a:rPr lang="en-US"/>
              <a:t>Large scale distributed RDF </a:t>
            </a:r>
            <a:r>
              <a:rPr lang="en-US" smtClean="0"/>
              <a:t>Database</a:t>
            </a:r>
          </a:p>
          <a:p>
            <a:pPr lvl="1" eaLnBrk="1" hangingPunct="1">
              <a:defRPr/>
            </a:pPr>
            <a:endParaRPr lang="es-ES" smtClean="0"/>
          </a:p>
          <a:p>
            <a:pPr eaLnBrk="1" hangingPunct="1">
              <a:buFont typeface="Times" pitchFamily="18" charset="0"/>
              <a:buChar char="•"/>
              <a:defRPr/>
            </a:pPr>
            <a:r>
              <a:rPr lang="es-ES" smtClean="0"/>
              <a:t>No motivational use-cases for the </a:t>
            </a:r>
            <a:r>
              <a:rPr lang="es-ES" i="1" smtClean="0"/>
              <a:t>RDF(S) Ontology strawman</a:t>
            </a:r>
            <a:endParaRPr lang="es-ES"/>
          </a:p>
        </p:txBody>
      </p:sp>
      <p:sp>
        <p:nvSpPr>
          <p:cNvPr id="28675" name="2 Marcador de pie de página"/>
          <p:cNvSpPr>
            <a:spLocks noGrp="1"/>
          </p:cNvSpPr>
          <p:nvPr>
            <p:ph type="ftr" sz="quarter" idx="10"/>
          </p:nvPr>
        </p:nvSpPr>
        <p:spPr>
          <a:noFill/>
        </p:spPr>
        <p:txBody>
          <a:bodyPr/>
          <a:lstStyle/>
          <a:p>
            <a:fld id="{2F8EF87C-7340-4BE8-B3E6-A96E21218B8D}" type="slidenum">
              <a:rPr lang="ja-JP" altLang="en-US">
                <a:ea typeface="ＭＳ Ｐゴシック" pitchFamily="50" charset="-128"/>
              </a:rPr>
              <a:pPr/>
              <a:t>7</a:t>
            </a:fld>
            <a:endParaRPr lang="en-US" altLang="ja-JP">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lstStyle/>
          <a:p>
            <a:pPr eaLnBrk="1" hangingPunct="1"/>
            <a:r>
              <a:rPr lang="es-ES" altLang="ja-JP" sz="3200" smtClean="0"/>
              <a:t>Motivation</a:t>
            </a:r>
            <a:endParaRPr lang="es-ES" altLang="ja-JP" sz="2800" i="1" smtClean="0"/>
          </a:p>
        </p:txBody>
      </p:sp>
      <p:sp>
        <p:nvSpPr>
          <p:cNvPr id="3" name="2 Marcador de contenido"/>
          <p:cNvSpPr>
            <a:spLocks noGrp="1"/>
          </p:cNvSpPr>
          <p:nvPr>
            <p:ph idx="1"/>
          </p:nvPr>
        </p:nvSpPr>
        <p:spPr>
          <a:xfrm>
            <a:off x="323850" y="1268413"/>
            <a:ext cx="8496300" cy="3136900"/>
          </a:xfrm>
        </p:spPr>
        <p:txBody>
          <a:bodyPr/>
          <a:lstStyle/>
          <a:p>
            <a:pPr eaLnBrk="1" hangingPunct="1"/>
            <a:r>
              <a:rPr lang="es-ES" altLang="ja-JP" sz="2000" smtClean="0"/>
              <a:t>Work </a:t>
            </a:r>
            <a:r>
              <a:rPr lang="es-ES" altLang="ja-JP" sz="2000" b="1" smtClean="0"/>
              <a:t>origins</a:t>
            </a:r>
            <a:r>
              <a:rPr lang="es-ES" altLang="ja-JP" sz="2000" smtClean="0"/>
              <a:t>:</a:t>
            </a:r>
          </a:p>
          <a:p>
            <a:pPr lvl="1" eaLnBrk="1" hangingPunct="1"/>
            <a:r>
              <a:rPr lang="es-ES" altLang="ja-JP" sz="1800" smtClean="0"/>
              <a:t>Ontology access provisioning in the context of the </a:t>
            </a:r>
            <a:r>
              <a:rPr lang="es-ES" altLang="ja-JP" sz="1800" b="1" smtClean="0"/>
              <a:t>OntoGrid</a:t>
            </a:r>
            <a:r>
              <a:rPr lang="es-ES" altLang="ja-JP" sz="1800" smtClean="0"/>
              <a:t> project …</a:t>
            </a:r>
          </a:p>
          <a:p>
            <a:pPr lvl="1" eaLnBrk="1" hangingPunct="1"/>
            <a:r>
              <a:rPr lang="es-ES" altLang="ja-JP" sz="1800" smtClean="0"/>
              <a:t>… as the basis for applying Semantic Web “solutions” to the current Grid </a:t>
            </a:r>
            <a:r>
              <a:rPr lang="es-ES" altLang="ja-JP" sz="1800" b="1" smtClean="0">
                <a:sym typeface="Wingdings" pitchFamily="2" charset="2"/>
              </a:rPr>
              <a:t></a:t>
            </a:r>
            <a:r>
              <a:rPr lang="es-ES" altLang="ja-JP" sz="1800" smtClean="0">
                <a:sym typeface="Wingdings" pitchFamily="2" charset="2"/>
              </a:rPr>
              <a:t> </a:t>
            </a:r>
            <a:r>
              <a:rPr lang="es-ES" altLang="ja-JP" sz="1800" b="1" i="1" smtClean="0">
                <a:sym typeface="Wingdings" pitchFamily="2" charset="2"/>
              </a:rPr>
              <a:t>The Semantic Grid </a:t>
            </a:r>
            <a:r>
              <a:rPr lang="es-ES" altLang="ja-JP" sz="1800" b="1" smtClean="0">
                <a:sym typeface="Wingdings" pitchFamily="2" charset="2"/>
              </a:rPr>
              <a:t></a:t>
            </a:r>
          </a:p>
          <a:p>
            <a:pPr eaLnBrk="1" hangingPunct="1"/>
            <a:r>
              <a:rPr lang="es-ES" altLang="ja-JP" sz="2000" smtClean="0">
                <a:sym typeface="Wingdings" pitchFamily="2" charset="2"/>
              </a:rPr>
              <a:t>The motivation for using the specification has its roots in the motivation for using Semantic Web technologies in the </a:t>
            </a:r>
            <a:r>
              <a:rPr lang="es-ES" altLang="ja-JP" sz="2000" b="1" smtClean="0">
                <a:sym typeface="Wingdings" pitchFamily="2" charset="2"/>
              </a:rPr>
              <a:t>real world</a:t>
            </a:r>
          </a:p>
          <a:p>
            <a:pPr eaLnBrk="1" hangingPunct="1"/>
            <a:r>
              <a:rPr lang="es-ES" altLang="ja-JP" sz="2000" smtClean="0">
                <a:sym typeface="Wingdings" pitchFamily="2" charset="2"/>
              </a:rPr>
              <a:t>The </a:t>
            </a:r>
            <a:r>
              <a:rPr lang="es-ES" altLang="ja-JP" sz="2000" b="1" i="1" smtClean="0">
                <a:sym typeface="Wingdings" pitchFamily="2" charset="2"/>
              </a:rPr>
              <a:t>Knowledge Web Network of Excellence</a:t>
            </a:r>
            <a:r>
              <a:rPr lang="es-ES" altLang="ja-JP" sz="2000" smtClean="0">
                <a:sym typeface="Wingdings" pitchFamily="2" charset="2"/>
              </a:rPr>
              <a:t> has been</a:t>
            </a:r>
            <a:br>
              <a:rPr lang="es-ES" altLang="ja-JP" sz="2000" smtClean="0">
                <a:sym typeface="Wingdings" pitchFamily="2" charset="2"/>
              </a:rPr>
            </a:br>
            <a:r>
              <a:rPr lang="es-ES" altLang="ja-JP" sz="2000" smtClean="0">
                <a:sym typeface="Wingdings" pitchFamily="2" charset="2"/>
              </a:rPr>
              <a:t> working on this for almost 4 years now…</a:t>
            </a:r>
          </a:p>
          <a:p>
            <a:pPr algn="just" eaLnBrk="1" hangingPunct="1"/>
            <a:r>
              <a:rPr lang="es-ES" altLang="ja-JP" sz="2000" smtClean="0">
                <a:sym typeface="Wingdings" pitchFamily="2" charset="2"/>
              </a:rPr>
              <a:t>… let’s see the lessons we can learn from them.</a:t>
            </a:r>
            <a:endParaRPr lang="es-ES" altLang="ja-JP" sz="2000" smtClean="0"/>
          </a:p>
        </p:txBody>
      </p:sp>
      <p:sp>
        <p:nvSpPr>
          <p:cNvPr id="30723" name="3 Marcador de pie de página"/>
          <p:cNvSpPr>
            <a:spLocks noGrp="1"/>
          </p:cNvSpPr>
          <p:nvPr>
            <p:ph type="ftr" sz="quarter" idx="10"/>
          </p:nvPr>
        </p:nvSpPr>
        <p:spPr>
          <a:noFill/>
        </p:spPr>
        <p:txBody>
          <a:bodyPr/>
          <a:lstStyle/>
          <a:p>
            <a:fld id="{3EE3B1BD-C6F8-466E-8268-2521A6615A37}" type="slidenum">
              <a:rPr lang="ja-JP" altLang="en-US">
                <a:ea typeface="ＭＳ Ｐゴシック" pitchFamily="50" charset="-128"/>
              </a:rPr>
              <a:pPr/>
              <a:t>8</a:t>
            </a:fld>
            <a:endParaRPr lang="en-US" altLang="ja-JP">
              <a:ea typeface="ＭＳ Ｐゴシック" pitchFamily="50" charset="-128"/>
            </a:endParaRPr>
          </a:p>
        </p:txBody>
      </p:sp>
      <p:sp>
        <p:nvSpPr>
          <p:cNvPr id="5" name="4 Rectángulo"/>
          <p:cNvSpPr/>
          <p:nvPr/>
        </p:nvSpPr>
        <p:spPr bwMode="auto">
          <a:xfrm>
            <a:off x="777875" y="4435475"/>
            <a:ext cx="7812088" cy="1854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kumimoji="0" lang="en-US" sz="1400" b="1"/>
              <a:t>Knowledge Web</a:t>
            </a:r>
            <a:r>
              <a:rPr kumimoji="0" lang="en-US" sz="1400"/>
              <a:t> (KW) is Network of Excellence project funded by the European Commission 6th Framework Programme, which began on January 1</a:t>
            </a:r>
            <a:r>
              <a:rPr kumimoji="0" lang="en-US" sz="1400" baseline="30000"/>
              <a:t>st</a:t>
            </a:r>
            <a:r>
              <a:rPr kumimoji="0" lang="en-US" sz="1400"/>
              <a:t>, 2004. Supporting the transition process of Ontology technology from Academia to Industry is the main and major goal of Knowledge Web. </a:t>
            </a:r>
          </a:p>
          <a:p>
            <a:pPr algn="just" eaLnBrk="0" hangingPunct="0">
              <a:defRPr/>
            </a:pPr>
            <a:r>
              <a:rPr kumimoji="0" lang="en-US" sz="1400"/>
              <a:t>The mission of Knowledge Web is to strengthen the European industry and service providers in one of the most important areas of current computer technology: Semantic Web enabled E-work and E-commerce. The project concentrates its efforts around the outreach of this technology to industry.</a:t>
            </a:r>
          </a:p>
          <a:p>
            <a:pPr algn="just" eaLnBrk="0" hangingPunct="0">
              <a:defRPr/>
            </a:pPr>
            <a:endParaRPr kumimoji="0" lang="es-ES" sz="140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7177088" y="3001963"/>
            <a:ext cx="1398587" cy="1241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title"/>
          </p:nvPr>
        </p:nvSpPr>
        <p:spPr/>
        <p:txBody>
          <a:bodyPr/>
          <a:lstStyle/>
          <a:p>
            <a:pPr eaLnBrk="1" hangingPunct="1"/>
            <a:r>
              <a:rPr lang="es-ES" altLang="ja-JP" sz="3200" smtClean="0"/>
              <a:t>Motivation </a:t>
            </a:r>
            <a:r>
              <a:rPr lang="es-ES" altLang="ja-JP" smtClean="0"/>
              <a:t/>
            </a:r>
            <a:br>
              <a:rPr lang="es-ES" altLang="ja-JP" smtClean="0"/>
            </a:br>
            <a:r>
              <a:rPr lang="es-ES" altLang="ja-JP" sz="2400" i="1" smtClean="0"/>
              <a:t>The </a:t>
            </a:r>
            <a:r>
              <a:rPr lang="es-ES" altLang="ja-JP" sz="2400" b="1" i="1" smtClean="0"/>
              <a:t>Knowledge Web</a:t>
            </a:r>
            <a:r>
              <a:rPr lang="es-ES" altLang="ja-JP" sz="2400" i="1" smtClean="0"/>
              <a:t> Network of Excellence</a:t>
            </a:r>
            <a:endParaRPr lang="es-ES" altLang="ja-JP" smtClean="0"/>
          </a:p>
        </p:txBody>
      </p:sp>
      <p:sp>
        <p:nvSpPr>
          <p:cNvPr id="32770" name="3 Marcador de pie de página"/>
          <p:cNvSpPr>
            <a:spLocks noGrp="1"/>
          </p:cNvSpPr>
          <p:nvPr>
            <p:ph type="ftr" sz="quarter" idx="10"/>
          </p:nvPr>
        </p:nvSpPr>
        <p:spPr>
          <a:xfrm>
            <a:off x="1981200" y="6569075"/>
            <a:ext cx="3584575" cy="288925"/>
          </a:xfrm>
          <a:noFill/>
        </p:spPr>
        <p:txBody>
          <a:bodyPr/>
          <a:lstStyle/>
          <a:p>
            <a:fld id="{7007D2B9-E7B8-4C12-99C0-8624B417EEFE}" type="slidenum">
              <a:rPr lang="ja-JP" altLang="en-US">
                <a:ea typeface="ＭＳ Ｐゴシック" pitchFamily="50" charset="-128"/>
              </a:rPr>
              <a:pPr/>
              <a:t>9</a:t>
            </a:fld>
            <a:endParaRPr lang="en-US" altLang="ja-JP">
              <a:ea typeface="ＭＳ Ｐゴシック" pitchFamily="50" charset="-128"/>
            </a:endParaRPr>
          </a:p>
        </p:txBody>
      </p:sp>
      <p:graphicFrame>
        <p:nvGraphicFramePr>
          <p:cNvPr id="10" name="9 Diagrama"/>
          <p:cNvGraphicFramePr/>
          <p:nvPr/>
        </p:nvGraphicFramePr>
        <p:xfrm>
          <a:off x="171450" y="2506807"/>
          <a:ext cx="2343150" cy="129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10 Diagrama"/>
          <p:cNvGraphicFramePr/>
          <p:nvPr/>
        </p:nvGraphicFramePr>
        <p:xfrm>
          <a:off x="3420342" y="4805150"/>
          <a:ext cx="2343150" cy="12953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11 Diagrama"/>
          <p:cNvGraphicFramePr/>
          <p:nvPr/>
        </p:nvGraphicFramePr>
        <p:xfrm>
          <a:off x="6669234" y="2545349"/>
          <a:ext cx="2343150" cy="129539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pSp>
        <p:nvGrpSpPr>
          <p:cNvPr id="37" name="36 Grupo"/>
          <p:cNvGrpSpPr>
            <a:grpSpLocks/>
          </p:cNvGrpSpPr>
          <p:nvPr/>
        </p:nvGrpSpPr>
        <p:grpSpPr bwMode="auto">
          <a:xfrm>
            <a:off x="5475288" y="4613275"/>
            <a:ext cx="2824162" cy="1544638"/>
            <a:chOff x="5475829" y="4613563"/>
            <a:chExt cx="2823043" cy="1543901"/>
          </a:xfrm>
        </p:grpSpPr>
        <p:sp>
          <p:nvSpPr>
            <p:cNvPr id="18" name="17 CuadroTexto"/>
            <p:cNvSpPr txBox="1"/>
            <p:nvPr/>
          </p:nvSpPr>
          <p:spPr>
            <a:xfrm>
              <a:off x="6525490" y="4613563"/>
              <a:ext cx="1773382" cy="584775"/>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defRPr/>
              </a:pPr>
              <a:r>
                <a:rPr kumimoji="0" lang="es-ES" sz="1600"/>
                <a:t>(Theoretical) Solutions</a:t>
              </a:r>
              <a:endParaRPr kumimoji="0" lang="es-ES" sz="1600"/>
            </a:p>
          </p:txBody>
        </p:sp>
        <p:sp>
          <p:nvSpPr>
            <p:cNvPr id="19" name="18 CuadroTexto"/>
            <p:cNvSpPr txBox="1"/>
            <p:nvPr/>
          </p:nvSpPr>
          <p:spPr>
            <a:xfrm>
              <a:off x="6525490" y="5334001"/>
              <a:ext cx="1773382" cy="338554"/>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defRPr/>
              </a:pPr>
              <a:r>
                <a:rPr kumimoji="0" lang="es-ES" sz="1600"/>
                <a:t>Tools</a:t>
              </a:r>
              <a:endParaRPr kumimoji="0" lang="es-ES" sz="1600"/>
            </a:p>
          </p:txBody>
        </p:sp>
        <p:sp>
          <p:nvSpPr>
            <p:cNvPr id="20" name="19 CuadroTexto"/>
            <p:cNvSpPr txBox="1"/>
            <p:nvPr/>
          </p:nvSpPr>
          <p:spPr>
            <a:xfrm>
              <a:off x="6525490" y="5818910"/>
              <a:ext cx="1773382" cy="338554"/>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defRPr/>
              </a:pPr>
              <a:r>
                <a:rPr kumimoji="0" lang="es-ES" sz="1600"/>
                <a:t>Best Practices</a:t>
              </a:r>
              <a:endParaRPr kumimoji="0" lang="es-ES" sz="1600"/>
            </a:p>
          </p:txBody>
        </p:sp>
        <p:cxnSp>
          <p:nvCxnSpPr>
            <p:cNvPr id="34" name="33 Conector angular"/>
            <p:cNvCxnSpPr>
              <a:endCxn id="0" idx="1"/>
            </p:cNvCxnSpPr>
            <p:nvPr/>
          </p:nvCxnSpPr>
          <p:spPr bwMode="auto">
            <a:xfrm>
              <a:off x="5475829" y="5798860"/>
              <a:ext cx="1048921" cy="188822"/>
            </a:xfrm>
            <a:prstGeom prst="bentConnector3">
              <a:avLst>
                <a:gd name="adj1" fmla="val 50000"/>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6" name="35 Conector angular"/>
            <p:cNvCxnSpPr>
              <a:endCxn id="0" idx="1"/>
            </p:cNvCxnSpPr>
            <p:nvPr/>
          </p:nvCxnSpPr>
          <p:spPr bwMode="auto">
            <a:xfrm flipV="1">
              <a:off x="5475829" y="4905524"/>
              <a:ext cx="1048921" cy="342736"/>
            </a:xfrm>
            <a:prstGeom prst="bentConnector3">
              <a:avLst>
                <a:gd name="adj1" fmla="val 50000"/>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8" name="37 Conector angular"/>
            <p:cNvCxnSpPr>
              <a:endCxn id="0" idx="1"/>
            </p:cNvCxnSpPr>
            <p:nvPr/>
          </p:nvCxnSpPr>
          <p:spPr bwMode="auto">
            <a:xfrm>
              <a:off x="5475829" y="5502139"/>
              <a:ext cx="1048921" cy="1587"/>
            </a:xfrm>
            <a:prstGeom prst="bentConnector3">
              <a:avLst>
                <a:gd name="adj1" fmla="val 50000"/>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grpSp>
      <p:grpSp>
        <p:nvGrpSpPr>
          <p:cNvPr id="35" name="34 Grupo"/>
          <p:cNvGrpSpPr>
            <a:grpSpLocks/>
          </p:cNvGrpSpPr>
          <p:nvPr/>
        </p:nvGrpSpPr>
        <p:grpSpPr bwMode="auto">
          <a:xfrm>
            <a:off x="2743200" y="5233988"/>
            <a:ext cx="760413" cy="704850"/>
            <a:chOff x="2743200" y="5234584"/>
            <a:chExt cx="761119" cy="705003"/>
          </a:xfrm>
        </p:grpSpPr>
        <p:cxnSp>
          <p:nvCxnSpPr>
            <p:cNvPr id="60" name="59 Conector angular"/>
            <p:cNvCxnSpPr>
              <a:stCxn id="0" idx="3"/>
            </p:cNvCxnSpPr>
            <p:nvPr/>
          </p:nvCxnSpPr>
          <p:spPr bwMode="auto">
            <a:xfrm>
              <a:off x="2743200" y="5234584"/>
              <a:ext cx="761119" cy="93682"/>
            </a:xfrm>
            <a:prstGeom prst="bentConnector3">
              <a:avLst>
                <a:gd name="adj1" fmla="val 50000"/>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62" name="61 Conector angular"/>
            <p:cNvCxnSpPr>
              <a:stCxn id="0" idx="3"/>
            </p:cNvCxnSpPr>
            <p:nvPr/>
          </p:nvCxnSpPr>
          <p:spPr bwMode="auto">
            <a:xfrm flipV="1">
              <a:off x="2743200" y="5550565"/>
              <a:ext cx="749996" cy="389022"/>
            </a:xfrm>
            <a:prstGeom prst="bentConnector3">
              <a:avLst>
                <a:gd name="adj1" fmla="val 50000"/>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grpSp>
      <p:grpSp>
        <p:nvGrpSpPr>
          <p:cNvPr id="32" name="31 Grupo"/>
          <p:cNvGrpSpPr>
            <a:grpSpLocks/>
          </p:cNvGrpSpPr>
          <p:nvPr/>
        </p:nvGrpSpPr>
        <p:grpSpPr bwMode="auto">
          <a:xfrm>
            <a:off x="344488" y="3700463"/>
            <a:ext cx="1773237" cy="781050"/>
            <a:chOff x="343975" y="3700935"/>
            <a:chExt cx="1773382" cy="780120"/>
          </a:xfrm>
        </p:grpSpPr>
        <p:sp>
          <p:nvSpPr>
            <p:cNvPr id="14" name="13 CuadroTexto"/>
            <p:cNvSpPr txBox="1"/>
            <p:nvPr/>
          </p:nvSpPr>
          <p:spPr>
            <a:xfrm>
              <a:off x="343975" y="4142501"/>
              <a:ext cx="1773382" cy="338554"/>
            </a:xfrm>
            <a:prstGeom prst="rect">
              <a:avLst/>
            </a:prstGeom>
            <a:ln/>
          </p:spPr>
          <p:style>
            <a:lnRef idx="0">
              <a:schemeClr val="accent1"/>
            </a:lnRef>
            <a:fillRef idx="3">
              <a:schemeClr val="accent1"/>
            </a:fillRef>
            <a:effectRef idx="3">
              <a:schemeClr val="accent1"/>
            </a:effectRef>
            <a:fontRef idx="minor">
              <a:schemeClr val="lt1"/>
            </a:fontRef>
          </p:style>
          <p:txBody>
            <a:bodyPr>
              <a:spAutoFit/>
            </a:bodyPr>
            <a:lstStyle/>
            <a:p>
              <a:pPr algn="ctr" eaLnBrk="0" hangingPunct="0">
                <a:defRPr/>
              </a:pPr>
              <a:r>
                <a:rPr kumimoji="0" lang="es-ES" sz="1600"/>
                <a:t>Use Cases</a:t>
              </a:r>
              <a:endParaRPr kumimoji="0" lang="es-ES" sz="1600"/>
            </a:p>
          </p:txBody>
        </p:sp>
        <p:cxnSp>
          <p:nvCxnSpPr>
            <p:cNvPr id="66" name="65 Conector recto de flecha"/>
            <p:cNvCxnSpPr>
              <a:endCxn id="0" idx="0"/>
            </p:cNvCxnSpPr>
            <p:nvPr/>
          </p:nvCxnSpPr>
          <p:spPr bwMode="auto">
            <a:xfrm rot="16200000" flipH="1">
              <a:off x="1006297" y="3916572"/>
              <a:ext cx="440800" cy="9526"/>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grpSp>
      <p:grpSp>
        <p:nvGrpSpPr>
          <p:cNvPr id="33" name="32 Grupo"/>
          <p:cNvGrpSpPr>
            <a:grpSpLocks/>
          </p:cNvGrpSpPr>
          <p:nvPr/>
        </p:nvGrpSpPr>
        <p:grpSpPr bwMode="auto">
          <a:xfrm>
            <a:off x="969963" y="4481513"/>
            <a:ext cx="1773237" cy="1751012"/>
            <a:chOff x="969818" y="4481054"/>
            <a:chExt cx="1773382" cy="1750920"/>
          </a:xfrm>
        </p:grpSpPr>
        <p:sp>
          <p:nvSpPr>
            <p:cNvPr id="16" name="15 CuadroTexto"/>
            <p:cNvSpPr txBox="1"/>
            <p:nvPr/>
          </p:nvSpPr>
          <p:spPr>
            <a:xfrm>
              <a:off x="969818" y="5065307"/>
              <a:ext cx="1773382" cy="338554"/>
            </a:xfrm>
            <a:prstGeom prst="rect">
              <a:avLst/>
            </a:prstGeom>
            <a:ln/>
          </p:spPr>
          <p:style>
            <a:lnRef idx="0">
              <a:schemeClr val="accent1"/>
            </a:lnRef>
            <a:fillRef idx="3">
              <a:schemeClr val="accent1"/>
            </a:fillRef>
            <a:effectRef idx="3">
              <a:schemeClr val="accent1"/>
            </a:effectRef>
            <a:fontRef idx="minor">
              <a:schemeClr val="lt1"/>
            </a:fontRef>
          </p:style>
          <p:txBody>
            <a:bodyPr>
              <a:spAutoFit/>
            </a:bodyPr>
            <a:lstStyle/>
            <a:p>
              <a:pPr algn="ctr" eaLnBrk="0" hangingPunct="0">
                <a:defRPr/>
              </a:pPr>
              <a:r>
                <a:rPr kumimoji="0" lang="es-ES" sz="1600"/>
                <a:t>Requirements</a:t>
              </a:r>
              <a:endParaRPr kumimoji="0" lang="es-ES" sz="1600"/>
            </a:p>
          </p:txBody>
        </p:sp>
        <p:sp>
          <p:nvSpPr>
            <p:cNvPr id="17" name="16 CuadroTexto"/>
            <p:cNvSpPr txBox="1"/>
            <p:nvPr/>
          </p:nvSpPr>
          <p:spPr>
            <a:xfrm>
              <a:off x="969818" y="5647199"/>
              <a:ext cx="1773382" cy="584775"/>
            </a:xfrm>
            <a:prstGeom prst="rect">
              <a:avLst/>
            </a:prstGeom>
            <a:ln/>
          </p:spPr>
          <p:style>
            <a:lnRef idx="0">
              <a:schemeClr val="accent1"/>
            </a:lnRef>
            <a:fillRef idx="3">
              <a:schemeClr val="accent1"/>
            </a:fillRef>
            <a:effectRef idx="3">
              <a:schemeClr val="accent1"/>
            </a:effectRef>
            <a:fontRef idx="minor">
              <a:schemeClr val="lt1"/>
            </a:fontRef>
          </p:style>
          <p:txBody>
            <a:bodyPr>
              <a:spAutoFit/>
            </a:bodyPr>
            <a:lstStyle/>
            <a:p>
              <a:pPr algn="ctr" eaLnBrk="0" hangingPunct="0">
                <a:defRPr/>
              </a:pPr>
              <a:r>
                <a:rPr kumimoji="0" lang="es-ES" sz="1600"/>
                <a:t>Technology Locks</a:t>
              </a:r>
              <a:endParaRPr kumimoji="0" lang="es-ES" sz="1600"/>
            </a:p>
          </p:txBody>
        </p:sp>
        <p:cxnSp>
          <p:nvCxnSpPr>
            <p:cNvPr id="75" name="74 Forma"/>
            <p:cNvCxnSpPr>
              <a:stCxn id="0" idx="2"/>
              <a:endCxn id="0" idx="1"/>
            </p:cNvCxnSpPr>
            <p:nvPr/>
          </p:nvCxnSpPr>
          <p:spPr bwMode="auto">
            <a:xfrm rot="5400000">
              <a:off x="370586" y="5080286"/>
              <a:ext cx="1458835" cy="260371"/>
            </a:xfrm>
            <a:prstGeom prst="bentConnector4">
              <a:avLst>
                <a:gd name="adj1" fmla="val 20070"/>
                <a:gd name="adj2" fmla="val 187637"/>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73" name="72 Forma"/>
            <p:cNvCxnSpPr>
              <a:stCxn id="0" idx="2"/>
              <a:endCxn id="0" idx="1"/>
            </p:cNvCxnSpPr>
            <p:nvPr/>
          </p:nvCxnSpPr>
          <p:spPr bwMode="auto">
            <a:xfrm rot="5400000">
              <a:off x="722992" y="4727880"/>
              <a:ext cx="754022" cy="260371"/>
            </a:xfrm>
            <a:prstGeom prst="bentConnector4">
              <a:avLst>
                <a:gd name="adj1" fmla="val 38768"/>
                <a:gd name="adj2" fmla="val 187637"/>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grpSp>
      <p:grpSp>
        <p:nvGrpSpPr>
          <p:cNvPr id="41" name="40 Grupo"/>
          <p:cNvGrpSpPr>
            <a:grpSpLocks/>
          </p:cNvGrpSpPr>
          <p:nvPr/>
        </p:nvGrpSpPr>
        <p:grpSpPr bwMode="auto">
          <a:xfrm>
            <a:off x="1177925" y="1401763"/>
            <a:ext cx="2465388" cy="1271587"/>
            <a:chOff x="1177637" y="1402329"/>
            <a:chExt cx="2466107" cy="1271598"/>
          </a:xfrm>
        </p:grpSpPr>
        <p:cxnSp>
          <p:nvCxnSpPr>
            <p:cNvPr id="100" name="99 Conector angular"/>
            <p:cNvCxnSpPr>
              <a:stCxn id="0" idx="1"/>
            </p:cNvCxnSpPr>
            <p:nvPr/>
          </p:nvCxnSpPr>
          <p:spPr bwMode="auto">
            <a:xfrm rot="10800000" flipV="1">
              <a:off x="1177637" y="1402329"/>
              <a:ext cx="2466107" cy="454029"/>
            </a:xfrm>
            <a:prstGeom prst="bentConnector3">
              <a:avLst>
                <a:gd name="adj1" fmla="val 100000"/>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3" name="92 Conector angular"/>
            <p:cNvCxnSpPr>
              <a:stCxn id="0" idx="1"/>
            </p:cNvCxnSpPr>
            <p:nvPr/>
          </p:nvCxnSpPr>
          <p:spPr bwMode="auto">
            <a:xfrm rot="10800000" flipV="1">
              <a:off x="1177637" y="1845245"/>
              <a:ext cx="2466107" cy="828682"/>
            </a:xfrm>
            <a:prstGeom prst="bentConnector3">
              <a:avLst>
                <a:gd name="adj1" fmla="val 100000"/>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grpSp>
      <p:grpSp>
        <p:nvGrpSpPr>
          <p:cNvPr id="40" name="39 Grupo"/>
          <p:cNvGrpSpPr>
            <a:grpSpLocks/>
          </p:cNvGrpSpPr>
          <p:nvPr/>
        </p:nvGrpSpPr>
        <p:grpSpPr bwMode="auto">
          <a:xfrm>
            <a:off x="3643313" y="1233488"/>
            <a:ext cx="4254500" cy="1468437"/>
            <a:chOff x="3643743" y="1233053"/>
            <a:chExt cx="4253348" cy="1468584"/>
          </a:xfrm>
        </p:grpSpPr>
        <p:cxnSp>
          <p:nvCxnSpPr>
            <p:cNvPr id="88" name="87 Conector angular"/>
            <p:cNvCxnSpPr/>
            <p:nvPr/>
          </p:nvCxnSpPr>
          <p:spPr bwMode="auto">
            <a:xfrm rot="10800000">
              <a:off x="5416500" y="1388644"/>
              <a:ext cx="2480591" cy="1312993"/>
            </a:xfrm>
            <a:prstGeom prst="bentConnector3">
              <a:avLst>
                <a:gd name="adj1" fmla="val 279"/>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cxnSp>
          <p:nvCxnSpPr>
            <p:cNvPr id="85" name="84 Conector angular"/>
            <p:cNvCxnSpPr/>
            <p:nvPr/>
          </p:nvCxnSpPr>
          <p:spPr bwMode="auto">
            <a:xfrm rot="10800000">
              <a:off x="5416500" y="1845889"/>
              <a:ext cx="2466307" cy="855748"/>
            </a:xfrm>
            <a:prstGeom prst="bentConnector3">
              <a:avLst>
                <a:gd name="adj1" fmla="val 0"/>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82" name="81 CuadroTexto"/>
            <p:cNvSpPr txBox="1"/>
            <p:nvPr/>
          </p:nvSpPr>
          <p:spPr>
            <a:xfrm>
              <a:off x="3643743" y="1233053"/>
              <a:ext cx="1773382" cy="338554"/>
            </a:xfrm>
            <a:prstGeom prst="rect">
              <a:avLst/>
            </a:prstGeom>
            <a:ln/>
          </p:spPr>
          <p:style>
            <a:lnRef idx="0">
              <a:schemeClr val="accent3"/>
            </a:lnRef>
            <a:fillRef idx="3">
              <a:schemeClr val="accent3"/>
            </a:fillRef>
            <a:effectRef idx="3">
              <a:schemeClr val="accent3"/>
            </a:effectRef>
            <a:fontRef idx="minor">
              <a:schemeClr val="lt1"/>
            </a:fontRef>
          </p:style>
          <p:txBody>
            <a:bodyPr>
              <a:spAutoFit/>
            </a:bodyPr>
            <a:lstStyle/>
            <a:p>
              <a:pPr algn="ctr" eaLnBrk="0" hangingPunct="0">
                <a:defRPr/>
              </a:pPr>
              <a:r>
                <a:rPr kumimoji="0" lang="es-ES" sz="1600">
                  <a:solidFill>
                    <a:schemeClr val="bg2"/>
                  </a:solidFill>
                </a:rPr>
                <a:t>Training Material</a:t>
              </a:r>
              <a:endParaRPr kumimoji="0" lang="es-ES" sz="1600">
                <a:solidFill>
                  <a:schemeClr val="bg2"/>
                </a:solidFill>
              </a:endParaRPr>
            </a:p>
          </p:txBody>
        </p:sp>
        <p:sp>
          <p:nvSpPr>
            <p:cNvPr id="83" name="82 CuadroTexto"/>
            <p:cNvSpPr txBox="1"/>
            <p:nvPr/>
          </p:nvSpPr>
          <p:spPr>
            <a:xfrm>
              <a:off x="3643743" y="1676398"/>
              <a:ext cx="1773382" cy="338554"/>
            </a:xfrm>
            <a:prstGeom prst="rect">
              <a:avLst/>
            </a:prstGeom>
            <a:ln/>
          </p:spPr>
          <p:style>
            <a:lnRef idx="0">
              <a:schemeClr val="accent3"/>
            </a:lnRef>
            <a:fillRef idx="3">
              <a:schemeClr val="accent3"/>
            </a:fillRef>
            <a:effectRef idx="3">
              <a:schemeClr val="accent3"/>
            </a:effectRef>
            <a:fontRef idx="minor">
              <a:schemeClr val="lt1"/>
            </a:fontRef>
          </p:style>
          <p:txBody>
            <a:bodyPr>
              <a:spAutoFit/>
            </a:bodyPr>
            <a:lstStyle/>
            <a:p>
              <a:pPr algn="ctr" eaLnBrk="0" hangingPunct="0">
                <a:defRPr/>
              </a:pPr>
              <a:r>
                <a:rPr kumimoji="0" lang="es-ES" sz="1600">
                  <a:solidFill>
                    <a:schemeClr val="bg2"/>
                  </a:solidFill>
                </a:rPr>
                <a:t>Courses</a:t>
              </a:r>
              <a:endParaRPr kumimoji="0" lang="es-ES" sz="1600">
                <a:solidFill>
                  <a:schemeClr val="bg2"/>
                </a:solidFill>
              </a:endParaRPr>
            </a:p>
          </p:txBody>
        </p:sp>
      </p:grpSp>
      <p:pic>
        <p:nvPicPr>
          <p:cNvPr id="32780" name="Picture 5"/>
          <p:cNvPicPr>
            <a:picLocks noChangeAspect="1" noChangeArrowheads="1"/>
          </p:cNvPicPr>
          <p:nvPr/>
        </p:nvPicPr>
        <p:blipFill>
          <a:blip r:embed="rId15"/>
          <a:srcRect/>
          <a:stretch>
            <a:fillRect/>
          </a:stretch>
        </p:blipFill>
        <p:spPr bwMode="auto">
          <a:xfrm>
            <a:off x="3027363" y="2184400"/>
            <a:ext cx="3048000" cy="2703513"/>
          </a:xfrm>
          <a:prstGeom prst="rect">
            <a:avLst/>
          </a:prstGeom>
          <a:noFill/>
          <a:ln w="9525">
            <a:noFill/>
            <a:miter lim="800000"/>
            <a:headEnd/>
            <a:tailEnd/>
          </a:ln>
        </p:spPr>
      </p:pic>
      <p:sp>
        <p:nvSpPr>
          <p:cNvPr id="42" name="41 Rectángulo redondeado"/>
          <p:cNvSpPr>
            <a:spLocks noChangeArrowheads="1"/>
          </p:cNvSpPr>
          <p:nvPr/>
        </p:nvSpPr>
        <p:spPr bwMode="auto">
          <a:xfrm>
            <a:off x="158750" y="3933825"/>
            <a:ext cx="2733675" cy="2519363"/>
          </a:xfrm>
          <a:prstGeom prst="roundRect">
            <a:avLst>
              <a:gd name="adj" fmla="val 16667"/>
            </a:avLst>
          </a:prstGeom>
          <a:noFill/>
          <a:ln w="38100" algn="ctr">
            <a:solidFill>
              <a:srgbClr val="FF0000"/>
            </a:solidFill>
            <a:prstDash val="sysDash"/>
            <a:round/>
            <a:headEnd/>
            <a:tailEnd/>
          </a:ln>
        </p:spPr>
        <p:txBody>
          <a:bodyPr/>
          <a:lstStyle/>
          <a:p>
            <a:pPr algn="r" eaLnBrk="0" hangingPunct="0"/>
            <a:endParaRPr kumimoji="0" lang="es-ES" altLang="ja-JP"/>
          </a:p>
        </p:txBody>
      </p:sp>
      <p:cxnSp>
        <p:nvCxnSpPr>
          <p:cNvPr id="46" name="45 Conector angular"/>
          <p:cNvCxnSpPr/>
          <p:nvPr/>
        </p:nvCxnSpPr>
        <p:spPr bwMode="auto">
          <a:xfrm rot="10800000">
            <a:off x="2243138" y="3148013"/>
            <a:ext cx="5700712" cy="1016000"/>
          </a:xfrm>
          <a:prstGeom prst="bentConnector3">
            <a:avLst>
              <a:gd name="adj1" fmla="val 8806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grpSp>
        <p:nvGrpSpPr>
          <p:cNvPr id="39" name="38 Grupo"/>
          <p:cNvGrpSpPr>
            <a:grpSpLocks/>
          </p:cNvGrpSpPr>
          <p:nvPr/>
        </p:nvGrpSpPr>
        <p:grpSpPr bwMode="auto">
          <a:xfrm>
            <a:off x="7910513" y="3713163"/>
            <a:ext cx="623887" cy="2274887"/>
            <a:chOff x="7910945" y="3713019"/>
            <a:chExt cx="623455" cy="2275168"/>
          </a:xfrm>
        </p:grpSpPr>
        <p:cxnSp>
          <p:nvCxnSpPr>
            <p:cNvPr id="26" name="25 Forma"/>
            <p:cNvCxnSpPr>
              <a:stCxn id="0" idx="3"/>
            </p:cNvCxnSpPr>
            <p:nvPr/>
          </p:nvCxnSpPr>
          <p:spPr bwMode="auto">
            <a:xfrm flipH="1" flipV="1">
              <a:off x="7910945" y="3713019"/>
              <a:ext cx="388668" cy="1192359"/>
            </a:xfrm>
            <a:prstGeom prst="bentConnector4">
              <a:avLst>
                <a:gd name="adj1" fmla="val -60815"/>
                <a:gd name="adj2" fmla="val 62255"/>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28" name="27 Forma"/>
            <p:cNvCxnSpPr>
              <a:stCxn id="0" idx="3"/>
            </p:cNvCxnSpPr>
            <p:nvPr/>
          </p:nvCxnSpPr>
          <p:spPr bwMode="auto">
            <a:xfrm flipV="1">
              <a:off x="8299613" y="4903791"/>
              <a:ext cx="234787" cy="600149"/>
            </a:xfrm>
            <a:prstGeom prst="bentConnector2">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 name="29 Conector angular"/>
            <p:cNvCxnSpPr>
              <a:stCxn id="0" idx="3"/>
            </p:cNvCxnSpPr>
            <p:nvPr/>
          </p:nvCxnSpPr>
          <p:spPr bwMode="auto">
            <a:xfrm flipV="1">
              <a:off x="8299613" y="5500765"/>
              <a:ext cx="234787" cy="487422"/>
            </a:xfrm>
            <a:prstGeom prst="bentConnector2">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right)">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right)">
                                      <p:cBhvr>
                                        <p:cTn id="45" dur="500"/>
                                        <p:tgtEl>
                                          <p:spTgt spid="40"/>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42" grpId="0" animBg="1"/>
    </p:bld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2953</TotalTime>
  <Words>2202</Words>
  <PresentationFormat>画面に合わせる (4:3)</PresentationFormat>
  <Paragraphs>405</Paragraphs>
  <Slides>22</Slides>
  <Notes>22</Notes>
  <HiddenSlides>0</HiddenSlides>
  <MMClips>0</MMClips>
  <ScaleCrop>false</ScaleCrop>
  <HeadingPairs>
    <vt:vector size="8" baseType="variant">
      <vt:variant>
        <vt:lpstr>使用されているフォント</vt:lpstr>
      </vt:variant>
      <vt:variant>
        <vt:i4>6</vt:i4>
      </vt:variant>
      <vt:variant>
        <vt:lpstr>デザイン テンプレート</vt:lpstr>
      </vt:variant>
      <vt:variant>
        <vt:i4>3</vt:i4>
      </vt:variant>
      <vt:variant>
        <vt:lpstr>埋め込まれた OLE サーバー</vt:lpstr>
      </vt:variant>
      <vt:variant>
        <vt:i4>1</vt:i4>
      </vt:variant>
      <vt:variant>
        <vt:lpstr>スライド タイトル</vt:lpstr>
      </vt:variant>
      <vt:variant>
        <vt:i4>22</vt:i4>
      </vt:variant>
    </vt:vector>
  </HeadingPairs>
  <TitlesOfParts>
    <vt:vector size="32" baseType="lpstr">
      <vt:lpstr>Arial</vt:lpstr>
      <vt:lpstr>ＭＳ Ｐゴシック</vt:lpstr>
      <vt:lpstr>Times</vt:lpstr>
      <vt:lpstr>Wingdings</vt:lpstr>
      <vt:lpstr>Verdana</vt:lpstr>
      <vt:lpstr>Calibri</vt:lpstr>
      <vt:lpstr>OGF PowerPoint Template v1.5</vt:lpstr>
      <vt:lpstr>OGF PowerPoint Template v1.5</vt:lpstr>
      <vt:lpstr>OGF PowerPoint Template v1.5</vt:lpstr>
      <vt:lpstr>Visio</vt:lpstr>
      <vt:lpstr>Data Service Specification:  RDF(S) Ontology Access Strawman</vt:lpstr>
      <vt:lpstr>OGF IPR Policies Apply</vt:lpstr>
      <vt:lpstr>Full Copyright Notice</vt:lpstr>
      <vt:lpstr>Outline</vt:lpstr>
      <vt:lpstr>Introduction  The RDF(S) Access Vision</vt:lpstr>
      <vt:lpstr>Introduction How does this fit with the WS-DAI approach?</vt:lpstr>
      <vt:lpstr>Introduction The motivation pit</vt:lpstr>
      <vt:lpstr>Motivation</vt:lpstr>
      <vt:lpstr>Motivation  The Knowledge Web Network of Excellence</vt:lpstr>
      <vt:lpstr>Motivation Business Use-Case Analysis: Methodology</vt:lpstr>
      <vt:lpstr>Motivation  Business Use-Case Analysis: Summary</vt:lpstr>
      <vt:lpstr>Motivation  Business Use-Case Analysis: Summary</vt:lpstr>
      <vt:lpstr>Motivation Business Use-Case Analysis: Results</vt:lpstr>
      <vt:lpstr>Motivation Business Use-Case Analysis: Results</vt:lpstr>
      <vt:lpstr>Motivation Lessons learned from the Semantic Web</vt:lpstr>
      <vt:lpstr>Current status Design criteria</vt:lpstr>
      <vt:lpstr>Current status Data resources</vt:lpstr>
      <vt:lpstr>Current status Interface organization</vt:lpstr>
      <vt:lpstr>Current status Summary</vt:lpstr>
      <vt:lpstr>Current status  Proposed Changes</vt:lpstr>
      <vt:lpstr>Future work</vt:lpstr>
      <vt:lpstr>スライド 22</vt:lpstr>
    </vt:vector>
  </TitlesOfParts>
  <Company>Ontology Engineering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Service Specification:  RDF(S) Ontology Access </dc:title>
  <dc:creator>Miguel Esteban Gutiérrez</dc:creator>
  <cp:lastModifiedBy>kojima　isao and AIST</cp:lastModifiedBy>
  <cp:revision>95</cp:revision>
  <cp:lastPrinted>2006-08-17T17:55:00Z</cp:lastPrinted>
  <dcterms:created xsi:type="dcterms:W3CDTF">2006-09-12T17:13:02Z</dcterms:created>
  <dcterms:modified xsi:type="dcterms:W3CDTF">2007-10-16T22:27:01Z</dcterms:modified>
</cp:coreProperties>
</file>