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85" r:id="rId2"/>
    <p:sldId id="286" r:id="rId3"/>
    <p:sldId id="294" r:id="rId4"/>
    <p:sldId id="303" r:id="rId5"/>
    <p:sldId id="300" r:id="rId6"/>
    <p:sldId id="293" r:id="rId7"/>
    <p:sldId id="295" r:id="rId8"/>
    <p:sldId id="304" r:id="rId9"/>
    <p:sldId id="296" r:id="rId10"/>
    <p:sldId id="302" r:id="rId11"/>
    <p:sldId id="301" r:id="rId12"/>
    <p:sldId id="292" r:id="rId13"/>
    <p:sldId id="297" r:id="rId14"/>
    <p:sldId id="305" r:id="rId15"/>
    <p:sldId id="287" r:id="rId16"/>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52"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fld id="{62168476-5090-4257-8841-E8F3A21EF4B4}"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fld id="{FED5455B-5456-4795-A222-EC9C106DA6D0}"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E625A5F-DAE9-4B5A-A9A8-3C6F8F725CC5}" type="slidenum">
              <a:rPr lang="ja-JP" altLang="en-US" smtClean="0"/>
              <a:pPr/>
              <a:t>2</a:t>
            </a:fld>
            <a:endParaRPr lang="en-US" altLang="ja-JP"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altLang="ja-JP" smtClean="0"/>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18E570C4-C908-405A-AE4E-105D70725D76}" type="slidenum">
              <a:rPr lang="ja-JP" altLang="en-US" smtClean="0"/>
              <a:pPr/>
              <a:t>15</a:t>
            </a:fld>
            <a:endParaRPr lang="en-US" altLang="ja-JP"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altLang="ja-JP" smtClean="0"/>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F02D27B1-439A-43D0-91A1-872B91148EFA}" type="slidenum">
              <a:rPr lang="ja-JP" altLang="en-US"/>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E418156-CC57-4A69-AA45-BE59BDADEE38}" type="slidenum">
              <a:rPr lang="ja-JP" altLang="en-US"/>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7C4D0981-2EC4-4744-9E9A-1F6566C80869}" type="slidenum">
              <a:rPr lang="ja-JP" altLang="en-US"/>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0AC578DE-6A42-41B8-804E-8B90CCCD719B}" type="slidenum">
              <a:rPr lang="ja-JP" altLang="en-US"/>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0F1BEE1D-8AA8-4E36-9DE6-BFEBB3155A07}" type="slidenum">
              <a:rPr lang="ja-JP" altLang="en-US"/>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AF5FD547-4F38-47D2-9F66-98D92CAAD213}" type="slidenum">
              <a:rPr lang="ja-JP" altLang="en-US"/>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D79F7C8-53A0-4C10-AC85-C3642E7ED4C5}" type="slidenum">
              <a:rPr lang="ja-JP" altLang="en-US"/>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A86515E0-8650-42B8-98EA-1E19685340CA}" type="slidenum">
              <a:rPr lang="ja-JP" altLang="en-US"/>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27E87C67-33D0-4DB9-9164-252673A6769B}" type="slidenum">
              <a:rPr lang="ja-JP" altLang="en-US"/>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42454F55-3BB3-49B6-9AD3-72B760B5E004}" type="slidenum">
              <a:rPr lang="ja-JP" altLang="en-US"/>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1124F210-6B45-4F3F-9BED-26C315B5AD40}" type="slidenum">
              <a:rPr lang="ja-JP" altLang="en-US"/>
              <a:pPr>
                <a:defRPr/>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8" charset="0"/>
              <a:buNone/>
              <a:defRPr/>
            </a:pPr>
            <a:endParaRPr lang="ja-JP" altLang="en-US" sz="280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ctrTitle"/>
          </p:nvPr>
        </p:nvSpPr>
        <p:spPr/>
        <p:txBody>
          <a:bodyPr/>
          <a:lstStyle/>
          <a:p>
            <a:pPr eaLnBrk="1" hangingPunct="1"/>
            <a:r>
              <a:rPr lang="en-US" altLang="ja-JP" smtClean="0"/>
              <a:t>Network Services Interface</a:t>
            </a:r>
          </a:p>
        </p:txBody>
      </p:sp>
      <p:sp>
        <p:nvSpPr>
          <p:cNvPr id="3075" name="Rectangle 10"/>
          <p:cNvSpPr>
            <a:spLocks noGrp="1" noChangeArrowheads="1"/>
          </p:cNvSpPr>
          <p:nvPr>
            <p:ph type="subTitle" idx="1"/>
          </p:nvPr>
        </p:nvSpPr>
        <p:spPr/>
        <p:txBody>
          <a:bodyPr/>
          <a:lstStyle/>
          <a:p>
            <a:pPr eaLnBrk="1" hangingPunct="1"/>
            <a:r>
              <a:rPr lang="en-US" altLang="ja-JP" smtClean="0"/>
              <a:t>Working Group status update</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algn="l" eaLnBrk="1" hangingPunct="1">
              <a:spcBef>
                <a:spcPct val="20000"/>
              </a:spcBef>
              <a:buClr>
                <a:schemeClr val="accent2"/>
              </a:buClr>
              <a:buFont typeface="Times" pitchFamily="18" charset="0"/>
              <a:buNone/>
              <a:defRPr/>
            </a:pPr>
            <a:r>
              <a:rPr lang="en-US" altLang="ja-JP" sz="2000" kern="0" dirty="0">
                <a:latin typeface="+mn-lt"/>
                <a:ea typeface="+mn-ea"/>
              </a:rPr>
              <a:t>Guy Roberts, </a:t>
            </a:r>
            <a:r>
              <a:rPr lang="en-US" altLang="ja-JP" sz="2000" kern="0" dirty="0" smtClean="0">
                <a:latin typeface="+mn-lt"/>
                <a:ea typeface="+mn-ea"/>
              </a:rPr>
              <a:t>17</a:t>
            </a:r>
            <a:r>
              <a:rPr lang="en-US" altLang="ja-JP" sz="2000" kern="0" baseline="30000" dirty="0" smtClean="0">
                <a:latin typeface="+mn-lt"/>
                <a:ea typeface="+mn-ea"/>
              </a:rPr>
              <a:t>th</a:t>
            </a:r>
            <a:r>
              <a:rPr lang="en-US" altLang="ja-JP" sz="2000" kern="0" dirty="0" smtClean="0">
                <a:latin typeface="+mn-lt"/>
                <a:ea typeface="+mn-ea"/>
              </a:rPr>
              <a:t> </a:t>
            </a:r>
            <a:r>
              <a:rPr lang="en-US" altLang="ja-JP" sz="2000" kern="0" dirty="0">
                <a:latin typeface="+mn-lt"/>
                <a:ea typeface="+mn-ea"/>
              </a:rPr>
              <a:t>Mar 2010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smtClean="0"/>
              <a:t>Hierarchical message handling</a:t>
            </a:r>
          </a:p>
        </p:txBody>
      </p:sp>
      <p:sp>
        <p:nvSpPr>
          <p:cNvPr id="13315" name="Footer Placeholder 3"/>
          <p:cNvSpPr>
            <a:spLocks noGrp="1"/>
          </p:cNvSpPr>
          <p:nvPr>
            <p:ph type="ftr" sz="quarter" idx="10"/>
          </p:nvPr>
        </p:nvSpPr>
        <p:spPr>
          <a:noFill/>
        </p:spPr>
        <p:txBody>
          <a:bodyPr/>
          <a:lstStyle/>
          <a:p>
            <a:fld id="{B6F95754-B5A2-4E90-AFD8-E1EC4EE4E1CE}" type="slidenum">
              <a:rPr lang="ja-JP" altLang="en-US" smtClean="0"/>
              <a:pPr/>
              <a:t>10</a:t>
            </a:fld>
            <a:endParaRPr lang="en-US" altLang="ja-JP" dirty="0" smtClean="0"/>
          </a:p>
        </p:txBody>
      </p:sp>
      <p:sp>
        <p:nvSpPr>
          <p:cNvPr id="13316" name="Content Placeholder 2"/>
          <p:cNvSpPr>
            <a:spLocks noGrp="1"/>
          </p:cNvSpPr>
          <p:nvPr>
            <p:ph idx="1"/>
          </p:nvPr>
        </p:nvSpPr>
        <p:spPr>
          <a:xfrm>
            <a:off x="357188" y="1571625"/>
            <a:ext cx="3214687" cy="4643438"/>
          </a:xfrm>
        </p:spPr>
        <p:txBody>
          <a:bodyPr/>
          <a:lstStyle/>
          <a:p>
            <a:pPr>
              <a:buFont typeface="Times" pitchFamily="18" charset="0"/>
              <a:buNone/>
            </a:pPr>
            <a:r>
              <a:rPr lang="en-GB" sz="1000" dirty="0" smtClean="0"/>
              <a:t> </a:t>
            </a:r>
          </a:p>
          <a:p>
            <a:r>
              <a:rPr lang="en-GB" sz="1800" i="1" dirty="0" smtClean="0"/>
              <a:t>Connection</a:t>
            </a:r>
            <a:r>
              <a:rPr lang="en-GB" sz="1800" dirty="0" smtClean="0"/>
              <a:t> requests may be split into sub-requests and forwarded to appropriate NSAs</a:t>
            </a:r>
          </a:p>
          <a:p>
            <a:endParaRPr lang="en-GB" sz="1800" dirty="0" smtClean="0"/>
          </a:p>
          <a:p>
            <a:r>
              <a:rPr lang="en-GB" sz="1800" i="1" dirty="0" smtClean="0"/>
              <a:t>Network Service Agents</a:t>
            </a:r>
            <a:r>
              <a:rPr lang="en-GB" sz="1800" b="1" dirty="0" smtClean="0"/>
              <a:t> </a:t>
            </a:r>
            <a:r>
              <a:rPr lang="en-GB" sz="1800" dirty="0" smtClean="0"/>
              <a:t/>
            </a:r>
            <a:br>
              <a:rPr lang="en-GB" sz="1800" dirty="0" smtClean="0"/>
            </a:br>
            <a:r>
              <a:rPr lang="en-GB" sz="1800" dirty="0" smtClean="0"/>
              <a:t>need not always have an NRM.</a:t>
            </a:r>
          </a:p>
          <a:p>
            <a:endParaRPr lang="en-GB" sz="1800" dirty="0" smtClean="0"/>
          </a:p>
          <a:p>
            <a:r>
              <a:rPr lang="en-GB" sz="1800" i="1" dirty="0" smtClean="0"/>
              <a:t>Requester</a:t>
            </a:r>
            <a:r>
              <a:rPr lang="en-GB" sz="1800" dirty="0" smtClean="0"/>
              <a:t> NSA does not need to be at end of Connections</a:t>
            </a:r>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p:txBody>
      </p:sp>
      <p:grpSp>
        <p:nvGrpSpPr>
          <p:cNvPr id="2" name="Group 31"/>
          <p:cNvGrpSpPr>
            <a:grpSpLocks/>
          </p:cNvGrpSpPr>
          <p:nvPr/>
        </p:nvGrpSpPr>
        <p:grpSpPr bwMode="auto">
          <a:xfrm>
            <a:off x="4071938" y="1770063"/>
            <a:ext cx="4773612" cy="4130675"/>
            <a:chOff x="4069923" y="1776932"/>
            <a:chExt cx="5237668" cy="4682260"/>
          </a:xfrm>
        </p:grpSpPr>
        <p:grpSp>
          <p:nvGrpSpPr>
            <p:cNvPr id="3" name="Group 112"/>
            <p:cNvGrpSpPr>
              <a:grpSpLocks/>
            </p:cNvGrpSpPr>
            <p:nvPr/>
          </p:nvGrpSpPr>
          <p:grpSpPr bwMode="auto">
            <a:xfrm>
              <a:off x="4092631" y="3461796"/>
              <a:ext cx="5214960" cy="2997396"/>
              <a:chOff x="7446466" y="4910895"/>
              <a:chExt cx="1413243" cy="669075"/>
            </a:xfrm>
          </p:grpSpPr>
          <p:sp>
            <p:nvSpPr>
              <p:cNvPr id="109" name="Oval 108"/>
              <p:cNvSpPr/>
              <p:nvPr/>
            </p:nvSpPr>
            <p:spPr>
              <a:xfrm>
                <a:off x="7446448" y="4999544"/>
                <a:ext cx="1413261" cy="438232"/>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0" name="Oval 109"/>
              <p:cNvSpPr/>
              <p:nvPr/>
            </p:nvSpPr>
            <p:spPr>
              <a:xfrm>
                <a:off x="7639981" y="4910773"/>
                <a:ext cx="665092" cy="669197"/>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1" name="Oval 110"/>
              <p:cNvSpPr/>
              <p:nvPr/>
            </p:nvSpPr>
            <p:spPr>
              <a:xfrm>
                <a:off x="8055841" y="4910773"/>
                <a:ext cx="665091" cy="669197"/>
              </a:xfrm>
              <a:prstGeom prst="ellipse">
                <a:avLst/>
              </a:prstGeom>
              <a:solidFill>
                <a:schemeClr val="accent6">
                  <a:lumMod val="60000"/>
                  <a:lumOff val="40000"/>
                </a:schemeClr>
              </a:solidFill>
              <a:ln w="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 name="Group 78"/>
            <p:cNvGrpSpPr>
              <a:grpSpLocks/>
            </p:cNvGrpSpPr>
            <p:nvPr/>
          </p:nvGrpSpPr>
          <p:grpSpPr bwMode="auto">
            <a:xfrm>
              <a:off x="6107237" y="4191639"/>
              <a:ext cx="3036763" cy="1709320"/>
              <a:chOff x="7446466" y="4910895"/>
              <a:chExt cx="1413243" cy="669075"/>
            </a:xfrm>
          </p:grpSpPr>
          <p:sp>
            <p:nvSpPr>
              <p:cNvPr id="106" name="Oval 105"/>
              <p:cNvSpPr/>
              <p:nvPr/>
            </p:nvSpPr>
            <p:spPr>
              <a:xfrm>
                <a:off x="7446755" y="4999724"/>
                <a:ext cx="1412888" cy="438117"/>
              </a:xfrm>
              <a:prstGeom prst="ellipse">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7" name="Oval 106"/>
              <p:cNvSpPr/>
              <p:nvPr/>
            </p:nvSpPr>
            <p:spPr>
              <a:xfrm>
                <a:off x="7640490" y="4910974"/>
                <a:ext cx="664698" cy="669150"/>
              </a:xfrm>
              <a:prstGeom prst="ellipse">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8" name="Oval 107"/>
              <p:cNvSpPr/>
              <p:nvPr/>
            </p:nvSpPr>
            <p:spPr>
              <a:xfrm>
                <a:off x="8056332" y="4910974"/>
                <a:ext cx="664698" cy="669150"/>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5" name="Group 98"/>
            <p:cNvGrpSpPr>
              <a:grpSpLocks/>
            </p:cNvGrpSpPr>
            <p:nvPr/>
          </p:nvGrpSpPr>
          <p:grpSpPr bwMode="auto">
            <a:xfrm>
              <a:off x="6480649" y="4732837"/>
              <a:ext cx="1071536" cy="563218"/>
              <a:chOff x="6659917" y="5069740"/>
              <a:chExt cx="1413243" cy="669075"/>
            </a:xfrm>
          </p:grpSpPr>
          <p:sp>
            <p:nvSpPr>
              <p:cNvPr id="103" name="Oval 102"/>
              <p:cNvSpPr/>
              <p:nvPr/>
            </p:nvSpPr>
            <p:spPr>
              <a:xfrm>
                <a:off x="6659865" y="5158157"/>
                <a:ext cx="1412829" cy="440366"/>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4" name="Oval 103"/>
              <p:cNvSpPr/>
              <p:nvPr/>
            </p:nvSpPr>
            <p:spPr>
              <a:xfrm>
                <a:off x="6852837" y="5070510"/>
                <a:ext cx="666212" cy="669101"/>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5" name="Oval 104"/>
              <p:cNvSpPr/>
              <p:nvPr/>
            </p:nvSpPr>
            <p:spPr>
              <a:xfrm>
                <a:off x="7268645" y="5070510"/>
                <a:ext cx="666212" cy="669101"/>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6" name="Group 102"/>
            <p:cNvGrpSpPr>
              <a:grpSpLocks/>
            </p:cNvGrpSpPr>
            <p:nvPr/>
          </p:nvGrpSpPr>
          <p:grpSpPr bwMode="auto">
            <a:xfrm>
              <a:off x="7719993" y="4732837"/>
              <a:ext cx="1071536" cy="563218"/>
              <a:chOff x="6659917" y="5069740"/>
              <a:chExt cx="1413243" cy="669075"/>
            </a:xfrm>
          </p:grpSpPr>
          <p:sp>
            <p:nvSpPr>
              <p:cNvPr id="100" name="Oval 99"/>
              <p:cNvSpPr/>
              <p:nvPr/>
            </p:nvSpPr>
            <p:spPr>
              <a:xfrm>
                <a:off x="6660966" y="5158157"/>
                <a:ext cx="1412829" cy="440366"/>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1" name="Oval 100"/>
              <p:cNvSpPr/>
              <p:nvPr/>
            </p:nvSpPr>
            <p:spPr>
              <a:xfrm>
                <a:off x="6853938" y="5070510"/>
                <a:ext cx="666212" cy="669101"/>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2" name="Oval 101"/>
              <p:cNvSpPr/>
              <p:nvPr/>
            </p:nvSpPr>
            <p:spPr>
              <a:xfrm>
                <a:off x="7269746" y="5070510"/>
                <a:ext cx="666212" cy="669101"/>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37" name="Oval 36"/>
            <p:cNvSpPr/>
            <p:nvPr/>
          </p:nvSpPr>
          <p:spPr>
            <a:xfrm>
              <a:off x="6323845" y="1776932"/>
              <a:ext cx="376234" cy="36169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7" name="Group 14"/>
            <p:cNvGrpSpPr>
              <a:grpSpLocks/>
            </p:cNvGrpSpPr>
            <p:nvPr/>
          </p:nvGrpSpPr>
          <p:grpSpPr bwMode="auto">
            <a:xfrm flipH="1">
              <a:off x="6323254" y="2139175"/>
              <a:ext cx="378659" cy="489318"/>
              <a:chOff x="4121357" y="2831355"/>
              <a:chExt cx="612504" cy="1242607"/>
            </a:xfrm>
          </p:grpSpPr>
          <p:sp>
            <p:nvSpPr>
              <p:cNvPr id="98" name="Freeform 97"/>
              <p:cNvSpPr/>
              <p:nvPr/>
            </p:nvSpPr>
            <p:spPr>
              <a:xfrm flipV="1">
                <a:off x="4121506" y="2829965"/>
                <a:ext cx="149327" cy="124296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99" name="Freeform 98"/>
              <p:cNvSpPr/>
              <p:nvPr/>
            </p:nvSpPr>
            <p:spPr>
              <a:xfrm flipH="1">
                <a:off x="4583577" y="2829965"/>
                <a:ext cx="149327" cy="124296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grpSp>
          <p:nvGrpSpPr>
            <p:cNvPr id="8" name="Group 14"/>
            <p:cNvGrpSpPr>
              <a:grpSpLocks/>
            </p:cNvGrpSpPr>
            <p:nvPr/>
          </p:nvGrpSpPr>
          <p:grpSpPr bwMode="auto">
            <a:xfrm rot="18314677" flipH="1">
              <a:off x="6960724" y="2664375"/>
              <a:ext cx="178424" cy="895306"/>
              <a:chOff x="4121357" y="2831355"/>
              <a:chExt cx="612504" cy="1242607"/>
            </a:xfrm>
          </p:grpSpPr>
          <p:sp>
            <p:nvSpPr>
              <p:cNvPr id="96" name="Freeform 95"/>
              <p:cNvSpPr/>
              <p:nvPr/>
            </p:nvSpPr>
            <p:spPr>
              <a:xfrm flipV="1">
                <a:off x="4111962" y="2827162"/>
                <a:ext cx="148257" cy="1242596"/>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97" name="Freeform 96"/>
              <p:cNvSpPr/>
              <p:nvPr/>
            </p:nvSpPr>
            <p:spPr>
              <a:xfrm flipH="1">
                <a:off x="4588129" y="2831550"/>
                <a:ext cx="148257" cy="1242596"/>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grpSp>
          <p:nvGrpSpPr>
            <p:cNvPr id="9" name="Group 14"/>
            <p:cNvGrpSpPr>
              <a:grpSpLocks/>
            </p:cNvGrpSpPr>
            <p:nvPr/>
          </p:nvGrpSpPr>
          <p:grpSpPr bwMode="auto">
            <a:xfrm rot="3285323">
              <a:off x="5878541" y="2651158"/>
              <a:ext cx="178424" cy="895306"/>
              <a:chOff x="4121357" y="2831355"/>
              <a:chExt cx="612504" cy="1242607"/>
            </a:xfrm>
          </p:grpSpPr>
          <p:sp>
            <p:nvSpPr>
              <p:cNvPr id="94" name="Freeform 93"/>
              <p:cNvSpPr/>
              <p:nvPr/>
            </p:nvSpPr>
            <p:spPr>
              <a:xfrm flipV="1">
                <a:off x="4112206" y="2828474"/>
                <a:ext cx="148257" cy="1242596"/>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95" name="Freeform 94"/>
              <p:cNvSpPr/>
              <p:nvPr/>
            </p:nvSpPr>
            <p:spPr>
              <a:xfrm flipH="1">
                <a:off x="4583328" y="2831464"/>
                <a:ext cx="148257" cy="1242596"/>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sp>
          <p:nvSpPr>
            <p:cNvPr id="41" name="Oval 40"/>
            <p:cNvSpPr/>
            <p:nvPr/>
          </p:nvSpPr>
          <p:spPr>
            <a:xfrm>
              <a:off x="5250881" y="3270505"/>
              <a:ext cx="377976" cy="361696"/>
            </a:xfrm>
            <a:prstGeom prst="ellipse">
              <a:avLst/>
            </a:prstGeom>
            <a:gradFill flip="none" rotWithShape="1">
              <a:gsLst>
                <a:gs pos="40000">
                  <a:srgbClr val="03C603"/>
                </a:gs>
                <a:gs pos="60000">
                  <a:srgbClr val="FF0000"/>
                </a:gs>
              </a:gsLst>
              <a:lin ang="16200000" scaled="0"/>
              <a:tileRect/>
            </a:gra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0" name="Group 14"/>
            <p:cNvGrpSpPr>
              <a:grpSpLocks/>
            </p:cNvGrpSpPr>
            <p:nvPr/>
          </p:nvGrpSpPr>
          <p:grpSpPr bwMode="auto">
            <a:xfrm rot="2276524">
              <a:off x="7146654" y="3473526"/>
              <a:ext cx="280978" cy="706383"/>
              <a:chOff x="4121357" y="2831355"/>
              <a:chExt cx="612504" cy="1242607"/>
            </a:xfrm>
          </p:grpSpPr>
          <p:sp>
            <p:nvSpPr>
              <p:cNvPr id="92" name="Freeform 91"/>
              <p:cNvSpPr/>
              <p:nvPr/>
            </p:nvSpPr>
            <p:spPr>
              <a:xfrm flipV="1">
                <a:off x="4112122" y="2835819"/>
                <a:ext cx="148085" cy="1237710"/>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93" name="Freeform 92"/>
              <p:cNvSpPr/>
              <p:nvPr/>
            </p:nvSpPr>
            <p:spPr>
              <a:xfrm flipH="1">
                <a:off x="4579616" y="2835777"/>
                <a:ext cx="151880" cy="1237710"/>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grpSp>
          <p:nvGrpSpPr>
            <p:cNvPr id="11" name="Group 79"/>
            <p:cNvGrpSpPr>
              <a:grpSpLocks/>
            </p:cNvGrpSpPr>
            <p:nvPr/>
          </p:nvGrpSpPr>
          <p:grpSpPr bwMode="auto">
            <a:xfrm>
              <a:off x="4872485" y="3951314"/>
              <a:ext cx="1071536" cy="563218"/>
              <a:chOff x="6659917" y="5069740"/>
              <a:chExt cx="1413243" cy="669075"/>
            </a:xfrm>
          </p:grpSpPr>
          <p:sp>
            <p:nvSpPr>
              <p:cNvPr id="89" name="Oval 88"/>
              <p:cNvSpPr/>
              <p:nvPr/>
            </p:nvSpPr>
            <p:spPr>
              <a:xfrm>
                <a:off x="6660470" y="5156667"/>
                <a:ext cx="1412831" cy="440366"/>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0" name="Oval 89"/>
              <p:cNvSpPr/>
              <p:nvPr/>
            </p:nvSpPr>
            <p:spPr>
              <a:xfrm>
                <a:off x="6853442" y="5069022"/>
                <a:ext cx="666212" cy="66909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1" name="Oval 90"/>
              <p:cNvSpPr/>
              <p:nvPr/>
            </p:nvSpPr>
            <p:spPr>
              <a:xfrm>
                <a:off x="7269251" y="5069022"/>
                <a:ext cx="666212" cy="669099"/>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2" name="Group 14"/>
            <p:cNvGrpSpPr>
              <a:grpSpLocks/>
            </p:cNvGrpSpPr>
            <p:nvPr/>
          </p:nvGrpSpPr>
          <p:grpSpPr bwMode="auto">
            <a:xfrm rot="19323476" flipH="1">
              <a:off x="7787313" y="3473525"/>
              <a:ext cx="280978" cy="706383"/>
              <a:chOff x="4121357" y="2831355"/>
              <a:chExt cx="612504" cy="1242607"/>
            </a:xfrm>
          </p:grpSpPr>
          <p:sp>
            <p:nvSpPr>
              <p:cNvPr id="87" name="Freeform 86"/>
              <p:cNvSpPr/>
              <p:nvPr/>
            </p:nvSpPr>
            <p:spPr>
              <a:xfrm flipV="1">
                <a:off x="4118435" y="2827705"/>
                <a:ext cx="148085" cy="1237708"/>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88" name="Freeform 87"/>
              <p:cNvSpPr/>
              <p:nvPr/>
            </p:nvSpPr>
            <p:spPr>
              <a:xfrm flipH="1">
                <a:off x="4583996" y="2826139"/>
                <a:ext cx="148082" cy="1237710"/>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grpSp>
        <p:cxnSp>
          <p:nvCxnSpPr>
            <p:cNvPr id="45" name="Straight Connector 44"/>
            <p:cNvCxnSpPr/>
            <p:nvPr/>
          </p:nvCxnSpPr>
          <p:spPr>
            <a:xfrm rot="10800000">
              <a:off x="6125277" y="2367163"/>
              <a:ext cx="724599" cy="1799"/>
            </a:xfrm>
            <a:prstGeom prst="line">
              <a:avLst/>
            </a:prstGeom>
            <a:ln w="12700"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331" name="TextBox 45"/>
            <p:cNvSpPr txBox="1">
              <a:spLocks noChangeArrowheads="1"/>
            </p:cNvSpPr>
            <p:nvPr/>
          </p:nvSpPr>
          <p:spPr bwMode="auto">
            <a:xfrm>
              <a:off x="7082567" y="2653670"/>
              <a:ext cx="1219943" cy="314022"/>
            </a:xfrm>
            <a:prstGeom prst="rect">
              <a:avLst/>
            </a:prstGeom>
            <a:noFill/>
            <a:ln w="9525">
              <a:noFill/>
              <a:miter lim="800000"/>
              <a:headEnd/>
              <a:tailEnd/>
            </a:ln>
          </p:spPr>
          <p:txBody>
            <a:bodyPr>
              <a:spAutoFit/>
            </a:bodyPr>
            <a:lstStyle/>
            <a:p>
              <a:r>
                <a:rPr lang="en-US" sz="1200" b="1">
                  <a:solidFill>
                    <a:srgbClr val="0000FF"/>
                  </a:solidFill>
                </a:rPr>
                <a:t>NSI protocol</a:t>
              </a:r>
            </a:p>
          </p:txBody>
        </p:sp>
        <p:cxnSp>
          <p:nvCxnSpPr>
            <p:cNvPr id="47" name="Straight Connector 46"/>
            <p:cNvCxnSpPr/>
            <p:nvPr/>
          </p:nvCxnSpPr>
          <p:spPr>
            <a:xfrm rot="16200000" flipV="1">
              <a:off x="5743605" y="2957213"/>
              <a:ext cx="448072" cy="315271"/>
            </a:xfrm>
            <a:prstGeom prst="line">
              <a:avLst/>
            </a:prstGeom>
            <a:ln w="12700"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0800000">
              <a:off x="7015349" y="3671789"/>
              <a:ext cx="431973" cy="361697"/>
            </a:xfrm>
            <a:prstGeom prst="line">
              <a:avLst/>
            </a:prstGeom>
            <a:ln w="12700"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10800000" flipV="1">
              <a:off x="7720789" y="3722175"/>
              <a:ext cx="430230" cy="322108"/>
            </a:xfrm>
            <a:prstGeom prst="line">
              <a:avLst/>
            </a:prstGeom>
            <a:ln w="12700"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a:off x="6820227" y="2916574"/>
              <a:ext cx="437274" cy="360558"/>
            </a:xfrm>
            <a:prstGeom prst="line">
              <a:avLst/>
            </a:prstGeom>
            <a:ln w="12700"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336" name="Cube 50"/>
            <p:cNvSpPr>
              <a:spLocks noChangeArrowheads="1"/>
            </p:cNvSpPr>
            <p:nvPr/>
          </p:nvSpPr>
          <p:spPr bwMode="auto">
            <a:xfrm>
              <a:off x="5244945" y="4097653"/>
              <a:ext cx="278639" cy="276540"/>
            </a:xfrm>
            <a:prstGeom prst="cube">
              <a:avLst>
                <a:gd name="adj" fmla="val 25000"/>
              </a:avLst>
            </a:prstGeom>
            <a:solidFill>
              <a:schemeClr val="accent1"/>
            </a:solidFill>
            <a:ln w="9525" algn="ctr">
              <a:solidFill>
                <a:schemeClr val="tx1"/>
              </a:solidFill>
              <a:round/>
              <a:headEnd/>
              <a:tailEnd/>
            </a:ln>
          </p:spPr>
          <p:txBody>
            <a:bodyPr/>
            <a:lstStyle/>
            <a:p>
              <a:endParaRPr lang="en-US"/>
            </a:p>
          </p:txBody>
        </p:sp>
        <p:sp>
          <p:nvSpPr>
            <p:cNvPr id="52" name="Oval 51"/>
            <p:cNvSpPr/>
            <p:nvPr/>
          </p:nvSpPr>
          <p:spPr>
            <a:xfrm>
              <a:off x="8055219" y="4053280"/>
              <a:ext cx="376234" cy="361697"/>
            </a:xfrm>
            <a:prstGeom prst="ellipse">
              <a:avLst/>
            </a:prstGeom>
            <a:gradFill flip="none" rotWithShape="1">
              <a:gsLst>
                <a:gs pos="40000">
                  <a:srgbClr val="03C603"/>
                </a:gs>
                <a:gs pos="60000">
                  <a:srgbClr val="FF0000"/>
                </a:gs>
              </a:gsLst>
              <a:lin ang="16200000" scaled="0"/>
              <a:tileRect/>
            </a:gra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3" name="Oval 52"/>
            <p:cNvSpPr/>
            <p:nvPr/>
          </p:nvSpPr>
          <p:spPr>
            <a:xfrm>
              <a:off x="6827232" y="4053280"/>
              <a:ext cx="376234" cy="361697"/>
            </a:xfrm>
            <a:prstGeom prst="ellipse">
              <a:avLst/>
            </a:prstGeom>
            <a:gradFill flip="none" rotWithShape="1">
              <a:gsLst>
                <a:gs pos="40000">
                  <a:srgbClr val="03C603"/>
                </a:gs>
                <a:gs pos="60000">
                  <a:srgbClr val="FF0000"/>
                </a:gs>
              </a:gsLst>
              <a:lin ang="16200000" scaled="0"/>
              <a:tileRect/>
            </a:gra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 name="Oval 53"/>
            <p:cNvSpPr/>
            <p:nvPr/>
          </p:nvSpPr>
          <p:spPr>
            <a:xfrm>
              <a:off x="7410744" y="3261507"/>
              <a:ext cx="377976" cy="363496"/>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3" name="Group 152"/>
            <p:cNvGrpSpPr>
              <a:grpSpLocks/>
            </p:cNvGrpSpPr>
            <p:nvPr/>
          </p:nvGrpSpPr>
          <p:grpSpPr bwMode="auto">
            <a:xfrm>
              <a:off x="8212206" y="4415447"/>
              <a:ext cx="61044" cy="468407"/>
              <a:chOff x="8371092" y="2767619"/>
              <a:chExt cx="122088" cy="904699"/>
            </a:xfrm>
          </p:grpSpPr>
          <p:cxnSp>
            <p:nvCxnSpPr>
              <p:cNvPr id="13367" name="Straight Connector 81"/>
              <p:cNvCxnSpPr>
                <a:cxnSpLocks noChangeShapeType="1"/>
              </p:cNvCxnSpPr>
              <p:nvPr/>
            </p:nvCxnSpPr>
            <p:spPr bwMode="auto">
              <a:xfrm rot="5400000">
                <a:off x="8259935" y="2878776"/>
                <a:ext cx="344402" cy="122088"/>
              </a:xfrm>
              <a:prstGeom prst="line">
                <a:avLst/>
              </a:prstGeom>
              <a:noFill/>
              <a:ln w="9525" algn="ctr">
                <a:solidFill>
                  <a:schemeClr val="tx1"/>
                </a:solidFill>
                <a:round/>
                <a:headEnd/>
                <a:tailEnd/>
              </a:ln>
            </p:spPr>
          </p:cxnSp>
          <p:cxnSp>
            <p:nvCxnSpPr>
              <p:cNvPr id="13368" name="Straight Connector 82"/>
              <p:cNvCxnSpPr>
                <a:cxnSpLocks noChangeShapeType="1"/>
              </p:cNvCxnSpPr>
              <p:nvPr/>
            </p:nvCxnSpPr>
            <p:spPr bwMode="auto">
              <a:xfrm rot="5400000">
                <a:off x="8259935" y="3161083"/>
                <a:ext cx="344402" cy="122088"/>
              </a:xfrm>
              <a:prstGeom prst="line">
                <a:avLst/>
              </a:prstGeom>
              <a:noFill/>
              <a:ln w="9525" algn="ctr">
                <a:solidFill>
                  <a:schemeClr val="tx1"/>
                </a:solidFill>
                <a:round/>
                <a:headEnd/>
                <a:tailEnd/>
              </a:ln>
            </p:spPr>
          </p:cxnSp>
          <p:cxnSp>
            <p:nvCxnSpPr>
              <p:cNvPr id="13369" name="Straight Connector 83"/>
              <p:cNvCxnSpPr>
                <a:cxnSpLocks noChangeShapeType="1"/>
              </p:cNvCxnSpPr>
              <p:nvPr/>
            </p:nvCxnSpPr>
            <p:spPr bwMode="auto">
              <a:xfrm flipV="1">
                <a:off x="8371092" y="3049927"/>
                <a:ext cx="122088" cy="62094"/>
              </a:xfrm>
              <a:prstGeom prst="line">
                <a:avLst/>
              </a:prstGeom>
              <a:noFill/>
              <a:ln w="9525" algn="ctr">
                <a:solidFill>
                  <a:schemeClr val="tx1"/>
                </a:solidFill>
                <a:round/>
                <a:headEnd/>
                <a:tailEnd/>
              </a:ln>
            </p:spPr>
          </p:cxnSp>
          <p:cxnSp>
            <p:nvCxnSpPr>
              <p:cNvPr id="13370" name="Straight Connector 84"/>
              <p:cNvCxnSpPr>
                <a:cxnSpLocks noChangeShapeType="1"/>
              </p:cNvCxnSpPr>
              <p:nvPr/>
            </p:nvCxnSpPr>
            <p:spPr bwMode="auto">
              <a:xfrm rot="5400000">
                <a:off x="8275371" y="3454509"/>
                <a:ext cx="348510" cy="87108"/>
              </a:xfrm>
              <a:prstGeom prst="line">
                <a:avLst/>
              </a:prstGeom>
              <a:noFill/>
              <a:ln w="9525" algn="ctr">
                <a:solidFill>
                  <a:schemeClr val="tx1"/>
                </a:solidFill>
                <a:round/>
                <a:headEnd/>
                <a:tailEnd/>
              </a:ln>
            </p:spPr>
          </p:cxnSp>
          <p:cxnSp>
            <p:nvCxnSpPr>
              <p:cNvPr id="13371" name="Straight Connector 85"/>
              <p:cNvCxnSpPr>
                <a:cxnSpLocks noChangeShapeType="1"/>
              </p:cNvCxnSpPr>
              <p:nvPr/>
            </p:nvCxnSpPr>
            <p:spPr bwMode="auto">
              <a:xfrm flipV="1">
                <a:off x="8371092" y="3332954"/>
                <a:ext cx="122088" cy="61375"/>
              </a:xfrm>
              <a:prstGeom prst="line">
                <a:avLst/>
              </a:prstGeom>
              <a:noFill/>
              <a:ln w="9525" algn="ctr">
                <a:solidFill>
                  <a:schemeClr val="tx1"/>
                </a:solidFill>
                <a:round/>
                <a:headEnd/>
                <a:tailEnd/>
              </a:ln>
            </p:spPr>
          </p:cxnSp>
        </p:grpSp>
        <p:grpSp>
          <p:nvGrpSpPr>
            <p:cNvPr id="14" name="Group 164"/>
            <p:cNvGrpSpPr>
              <a:grpSpLocks/>
            </p:cNvGrpSpPr>
            <p:nvPr/>
          </p:nvGrpSpPr>
          <p:grpSpPr bwMode="auto">
            <a:xfrm>
              <a:off x="6985034" y="4394935"/>
              <a:ext cx="61044" cy="468407"/>
              <a:chOff x="8371092" y="2767619"/>
              <a:chExt cx="122088" cy="904699"/>
            </a:xfrm>
          </p:grpSpPr>
          <p:cxnSp>
            <p:nvCxnSpPr>
              <p:cNvPr id="13362" name="Straight Connector 76"/>
              <p:cNvCxnSpPr>
                <a:cxnSpLocks noChangeShapeType="1"/>
              </p:cNvCxnSpPr>
              <p:nvPr/>
            </p:nvCxnSpPr>
            <p:spPr bwMode="auto">
              <a:xfrm rot="5400000">
                <a:off x="8259935" y="2878776"/>
                <a:ext cx="344402" cy="122088"/>
              </a:xfrm>
              <a:prstGeom prst="line">
                <a:avLst/>
              </a:prstGeom>
              <a:noFill/>
              <a:ln w="9525" algn="ctr">
                <a:solidFill>
                  <a:schemeClr val="tx1"/>
                </a:solidFill>
                <a:round/>
                <a:headEnd/>
                <a:tailEnd/>
              </a:ln>
            </p:spPr>
          </p:cxnSp>
          <p:cxnSp>
            <p:nvCxnSpPr>
              <p:cNvPr id="13363" name="Straight Connector 77"/>
              <p:cNvCxnSpPr>
                <a:cxnSpLocks noChangeShapeType="1"/>
              </p:cNvCxnSpPr>
              <p:nvPr/>
            </p:nvCxnSpPr>
            <p:spPr bwMode="auto">
              <a:xfrm rot="5400000">
                <a:off x="8259935" y="3161083"/>
                <a:ext cx="344402" cy="122088"/>
              </a:xfrm>
              <a:prstGeom prst="line">
                <a:avLst/>
              </a:prstGeom>
              <a:noFill/>
              <a:ln w="9525" algn="ctr">
                <a:solidFill>
                  <a:schemeClr val="tx1"/>
                </a:solidFill>
                <a:round/>
                <a:headEnd/>
                <a:tailEnd/>
              </a:ln>
            </p:spPr>
          </p:cxnSp>
          <p:cxnSp>
            <p:nvCxnSpPr>
              <p:cNvPr id="13364" name="Straight Connector 78"/>
              <p:cNvCxnSpPr>
                <a:cxnSpLocks noChangeShapeType="1"/>
              </p:cNvCxnSpPr>
              <p:nvPr/>
            </p:nvCxnSpPr>
            <p:spPr bwMode="auto">
              <a:xfrm flipV="1">
                <a:off x="8371092" y="3049927"/>
                <a:ext cx="122088" cy="62094"/>
              </a:xfrm>
              <a:prstGeom prst="line">
                <a:avLst/>
              </a:prstGeom>
              <a:noFill/>
              <a:ln w="9525" algn="ctr">
                <a:solidFill>
                  <a:schemeClr val="tx1"/>
                </a:solidFill>
                <a:round/>
                <a:headEnd/>
                <a:tailEnd/>
              </a:ln>
            </p:spPr>
          </p:cxnSp>
          <p:cxnSp>
            <p:nvCxnSpPr>
              <p:cNvPr id="13365" name="Straight Connector 79"/>
              <p:cNvCxnSpPr>
                <a:cxnSpLocks noChangeShapeType="1"/>
              </p:cNvCxnSpPr>
              <p:nvPr/>
            </p:nvCxnSpPr>
            <p:spPr bwMode="auto">
              <a:xfrm rot="5400000">
                <a:off x="8275371" y="3454509"/>
                <a:ext cx="348510" cy="87108"/>
              </a:xfrm>
              <a:prstGeom prst="line">
                <a:avLst/>
              </a:prstGeom>
              <a:noFill/>
              <a:ln w="9525" algn="ctr">
                <a:solidFill>
                  <a:schemeClr val="tx1"/>
                </a:solidFill>
                <a:round/>
                <a:headEnd/>
                <a:tailEnd/>
              </a:ln>
            </p:spPr>
          </p:cxnSp>
          <p:cxnSp>
            <p:nvCxnSpPr>
              <p:cNvPr id="13366" name="Straight Connector 80"/>
              <p:cNvCxnSpPr>
                <a:cxnSpLocks noChangeShapeType="1"/>
              </p:cNvCxnSpPr>
              <p:nvPr/>
            </p:nvCxnSpPr>
            <p:spPr bwMode="auto">
              <a:xfrm flipV="1">
                <a:off x="8371092" y="3332954"/>
                <a:ext cx="122088" cy="61375"/>
              </a:xfrm>
              <a:prstGeom prst="line">
                <a:avLst/>
              </a:prstGeom>
              <a:noFill/>
              <a:ln w="9525" algn="ctr">
                <a:solidFill>
                  <a:schemeClr val="tx1"/>
                </a:solidFill>
                <a:round/>
                <a:headEnd/>
                <a:tailEnd/>
              </a:ln>
            </p:spPr>
          </p:cxnSp>
        </p:grpSp>
        <p:sp>
          <p:nvSpPr>
            <p:cNvPr id="13342" name="Cube 56"/>
            <p:cNvSpPr>
              <a:spLocks noChangeArrowheads="1"/>
            </p:cNvSpPr>
            <p:nvPr/>
          </p:nvSpPr>
          <p:spPr bwMode="auto">
            <a:xfrm>
              <a:off x="8092453" y="4843964"/>
              <a:ext cx="278639" cy="276540"/>
            </a:xfrm>
            <a:prstGeom prst="cube">
              <a:avLst>
                <a:gd name="adj" fmla="val 25000"/>
              </a:avLst>
            </a:prstGeom>
            <a:solidFill>
              <a:schemeClr val="accent1"/>
            </a:solidFill>
            <a:ln w="9525" algn="ctr">
              <a:solidFill>
                <a:schemeClr val="tx1"/>
              </a:solidFill>
              <a:round/>
              <a:headEnd/>
              <a:tailEnd/>
            </a:ln>
          </p:spPr>
          <p:txBody>
            <a:bodyPr/>
            <a:lstStyle/>
            <a:p>
              <a:endParaRPr lang="en-US"/>
            </a:p>
          </p:txBody>
        </p:sp>
        <p:sp>
          <p:nvSpPr>
            <p:cNvPr id="13343" name="Cube 57"/>
            <p:cNvSpPr>
              <a:spLocks noChangeArrowheads="1"/>
            </p:cNvSpPr>
            <p:nvPr/>
          </p:nvSpPr>
          <p:spPr bwMode="auto">
            <a:xfrm>
              <a:off x="6859091" y="4843964"/>
              <a:ext cx="278639" cy="276540"/>
            </a:xfrm>
            <a:prstGeom prst="cube">
              <a:avLst>
                <a:gd name="adj" fmla="val 25000"/>
              </a:avLst>
            </a:prstGeom>
            <a:solidFill>
              <a:schemeClr val="accent1"/>
            </a:solidFill>
            <a:ln w="9525" algn="ctr">
              <a:solidFill>
                <a:schemeClr val="tx1"/>
              </a:solidFill>
              <a:round/>
              <a:headEnd/>
              <a:tailEnd/>
            </a:ln>
          </p:spPr>
          <p:txBody>
            <a:bodyPr/>
            <a:lstStyle/>
            <a:p>
              <a:endParaRPr lang="en-US"/>
            </a:p>
          </p:txBody>
        </p:sp>
        <p:sp>
          <p:nvSpPr>
            <p:cNvPr id="13344" name="TextBox 58"/>
            <p:cNvSpPr txBox="1">
              <a:spLocks noChangeArrowheads="1"/>
            </p:cNvSpPr>
            <p:nvPr/>
          </p:nvSpPr>
          <p:spPr bwMode="auto">
            <a:xfrm>
              <a:off x="5265033" y="3277130"/>
              <a:ext cx="351378" cy="418696"/>
            </a:xfrm>
            <a:prstGeom prst="rect">
              <a:avLst/>
            </a:prstGeom>
            <a:noFill/>
            <a:ln w="9525">
              <a:noFill/>
              <a:miter lim="800000"/>
              <a:headEnd/>
              <a:tailEnd/>
            </a:ln>
          </p:spPr>
          <p:txBody>
            <a:bodyPr>
              <a:spAutoFit/>
            </a:bodyPr>
            <a:lstStyle/>
            <a:p>
              <a:r>
                <a:rPr lang="en-US" sz="1800"/>
                <a:t>A</a:t>
              </a:r>
              <a:endParaRPr lang="en-US"/>
            </a:p>
          </p:txBody>
        </p:sp>
        <p:sp>
          <p:nvSpPr>
            <p:cNvPr id="13345" name="TextBox 59"/>
            <p:cNvSpPr txBox="1">
              <a:spLocks noChangeArrowheads="1"/>
            </p:cNvSpPr>
            <p:nvPr/>
          </p:nvSpPr>
          <p:spPr bwMode="auto">
            <a:xfrm>
              <a:off x="8093507" y="4029828"/>
              <a:ext cx="338629" cy="418696"/>
            </a:xfrm>
            <a:prstGeom prst="rect">
              <a:avLst/>
            </a:prstGeom>
            <a:noFill/>
            <a:ln w="9525">
              <a:noFill/>
              <a:miter lim="800000"/>
              <a:headEnd/>
              <a:tailEnd/>
            </a:ln>
          </p:spPr>
          <p:txBody>
            <a:bodyPr>
              <a:spAutoFit/>
            </a:bodyPr>
            <a:lstStyle/>
            <a:p>
              <a:r>
                <a:rPr lang="en-US" sz="1800"/>
                <a:t>E</a:t>
              </a:r>
              <a:endParaRPr lang="en-US"/>
            </a:p>
          </p:txBody>
        </p:sp>
        <p:sp>
          <p:nvSpPr>
            <p:cNvPr id="13346" name="TextBox 60"/>
            <p:cNvSpPr txBox="1">
              <a:spLocks noChangeArrowheads="1"/>
            </p:cNvSpPr>
            <p:nvPr/>
          </p:nvSpPr>
          <p:spPr bwMode="auto">
            <a:xfrm>
              <a:off x="7411409" y="3245325"/>
              <a:ext cx="351366" cy="418696"/>
            </a:xfrm>
            <a:prstGeom prst="rect">
              <a:avLst/>
            </a:prstGeom>
            <a:noFill/>
            <a:ln w="9525">
              <a:noFill/>
              <a:miter lim="800000"/>
              <a:headEnd/>
              <a:tailEnd/>
            </a:ln>
          </p:spPr>
          <p:txBody>
            <a:bodyPr>
              <a:spAutoFit/>
            </a:bodyPr>
            <a:lstStyle/>
            <a:p>
              <a:r>
                <a:rPr lang="en-US" sz="1800"/>
                <a:t>C</a:t>
              </a:r>
              <a:endParaRPr lang="en-US"/>
            </a:p>
          </p:txBody>
        </p:sp>
        <p:sp>
          <p:nvSpPr>
            <p:cNvPr id="13347" name="TextBox 61"/>
            <p:cNvSpPr txBox="1">
              <a:spLocks noChangeArrowheads="1"/>
            </p:cNvSpPr>
            <p:nvPr/>
          </p:nvSpPr>
          <p:spPr bwMode="auto">
            <a:xfrm>
              <a:off x="6827123" y="4046280"/>
              <a:ext cx="351366" cy="418696"/>
            </a:xfrm>
            <a:prstGeom prst="rect">
              <a:avLst/>
            </a:prstGeom>
            <a:noFill/>
            <a:ln w="9525">
              <a:noFill/>
              <a:miter lim="800000"/>
              <a:headEnd/>
              <a:tailEnd/>
            </a:ln>
          </p:spPr>
          <p:txBody>
            <a:bodyPr>
              <a:spAutoFit/>
            </a:bodyPr>
            <a:lstStyle/>
            <a:p>
              <a:r>
                <a:rPr lang="en-US" sz="1800"/>
                <a:t>D</a:t>
              </a:r>
              <a:endParaRPr lang="en-US"/>
            </a:p>
          </p:txBody>
        </p:sp>
        <p:sp>
          <p:nvSpPr>
            <p:cNvPr id="13348" name="TextBox 62"/>
            <p:cNvSpPr txBox="1">
              <a:spLocks noChangeArrowheads="1"/>
            </p:cNvSpPr>
            <p:nvPr/>
          </p:nvSpPr>
          <p:spPr bwMode="auto">
            <a:xfrm>
              <a:off x="7096077" y="4883856"/>
              <a:ext cx="351366" cy="418696"/>
            </a:xfrm>
            <a:prstGeom prst="rect">
              <a:avLst/>
            </a:prstGeom>
            <a:noFill/>
            <a:ln w="9525">
              <a:noFill/>
              <a:miter lim="800000"/>
              <a:headEnd/>
              <a:tailEnd/>
            </a:ln>
          </p:spPr>
          <p:txBody>
            <a:bodyPr>
              <a:spAutoFit/>
            </a:bodyPr>
            <a:lstStyle/>
            <a:p>
              <a:r>
                <a:rPr lang="en-US" sz="1800"/>
                <a:t>D</a:t>
              </a:r>
              <a:endParaRPr lang="en-US"/>
            </a:p>
          </p:txBody>
        </p:sp>
        <p:sp>
          <p:nvSpPr>
            <p:cNvPr id="13349" name="TextBox 63"/>
            <p:cNvSpPr txBox="1">
              <a:spLocks noChangeArrowheads="1"/>
            </p:cNvSpPr>
            <p:nvPr/>
          </p:nvSpPr>
          <p:spPr bwMode="auto">
            <a:xfrm>
              <a:off x="8331335" y="4807421"/>
              <a:ext cx="514299" cy="418696"/>
            </a:xfrm>
            <a:prstGeom prst="rect">
              <a:avLst/>
            </a:prstGeom>
            <a:noFill/>
            <a:ln w="9525">
              <a:noFill/>
              <a:miter lim="800000"/>
              <a:headEnd/>
              <a:tailEnd/>
            </a:ln>
          </p:spPr>
          <p:txBody>
            <a:bodyPr>
              <a:spAutoFit/>
            </a:bodyPr>
            <a:lstStyle/>
            <a:p>
              <a:r>
                <a:rPr lang="en-US" sz="1800"/>
                <a:t>E</a:t>
              </a:r>
              <a:endParaRPr lang="en-US"/>
            </a:p>
          </p:txBody>
        </p:sp>
        <p:sp>
          <p:nvSpPr>
            <p:cNvPr id="13350" name="TextBox 64"/>
            <p:cNvSpPr txBox="1">
              <a:spLocks noChangeArrowheads="1"/>
            </p:cNvSpPr>
            <p:nvPr/>
          </p:nvSpPr>
          <p:spPr bwMode="auto">
            <a:xfrm>
              <a:off x="7061653" y="5353352"/>
              <a:ext cx="1269682" cy="383804"/>
            </a:xfrm>
            <a:prstGeom prst="rect">
              <a:avLst/>
            </a:prstGeom>
            <a:noFill/>
            <a:ln w="9525">
              <a:noFill/>
              <a:miter lim="800000"/>
              <a:headEnd/>
              <a:tailEnd/>
            </a:ln>
          </p:spPr>
          <p:txBody>
            <a:bodyPr>
              <a:spAutoFit/>
            </a:bodyPr>
            <a:lstStyle/>
            <a:p>
              <a:r>
                <a:rPr lang="en-US" sz="1600" dirty="0" smtClean="0"/>
                <a:t>Network </a:t>
              </a:r>
              <a:r>
                <a:rPr lang="en-US" sz="1600" dirty="0" smtClean="0"/>
                <a:t>C</a:t>
              </a:r>
              <a:endParaRPr lang="en-US" sz="1600" dirty="0"/>
            </a:p>
          </p:txBody>
        </p:sp>
        <p:sp>
          <p:nvSpPr>
            <p:cNvPr id="13351" name="TextBox 65"/>
            <p:cNvSpPr txBox="1">
              <a:spLocks noChangeArrowheads="1"/>
            </p:cNvSpPr>
            <p:nvPr/>
          </p:nvSpPr>
          <p:spPr bwMode="auto">
            <a:xfrm>
              <a:off x="5019331" y="5722684"/>
              <a:ext cx="1647305" cy="418696"/>
            </a:xfrm>
            <a:prstGeom prst="rect">
              <a:avLst/>
            </a:prstGeom>
            <a:noFill/>
            <a:ln w="9525">
              <a:noFill/>
              <a:miter lim="800000"/>
              <a:headEnd/>
              <a:tailEnd/>
            </a:ln>
          </p:spPr>
          <p:txBody>
            <a:bodyPr>
              <a:spAutoFit/>
            </a:bodyPr>
            <a:lstStyle/>
            <a:p>
              <a:r>
                <a:rPr lang="en-US" sz="1800" dirty="0" smtClean="0"/>
                <a:t>Network B</a:t>
              </a:r>
              <a:endParaRPr lang="en-US" sz="1800" dirty="0"/>
            </a:p>
          </p:txBody>
        </p:sp>
        <p:grpSp>
          <p:nvGrpSpPr>
            <p:cNvPr id="15" name="Group 123"/>
            <p:cNvGrpSpPr>
              <a:grpSpLocks/>
            </p:cNvGrpSpPr>
            <p:nvPr/>
          </p:nvGrpSpPr>
          <p:grpSpPr bwMode="auto">
            <a:xfrm>
              <a:off x="5334489" y="3632588"/>
              <a:ext cx="61044" cy="468407"/>
              <a:chOff x="8371092" y="2767619"/>
              <a:chExt cx="122088" cy="904699"/>
            </a:xfrm>
          </p:grpSpPr>
          <p:cxnSp>
            <p:nvCxnSpPr>
              <p:cNvPr id="13357" name="Straight Connector 71"/>
              <p:cNvCxnSpPr>
                <a:cxnSpLocks noChangeShapeType="1"/>
              </p:cNvCxnSpPr>
              <p:nvPr/>
            </p:nvCxnSpPr>
            <p:spPr bwMode="auto">
              <a:xfrm rot="5400000">
                <a:off x="8259935" y="2878776"/>
                <a:ext cx="344402" cy="122088"/>
              </a:xfrm>
              <a:prstGeom prst="line">
                <a:avLst/>
              </a:prstGeom>
              <a:noFill/>
              <a:ln w="9525" algn="ctr">
                <a:solidFill>
                  <a:schemeClr val="tx1"/>
                </a:solidFill>
                <a:round/>
                <a:headEnd/>
                <a:tailEnd/>
              </a:ln>
            </p:spPr>
          </p:cxnSp>
          <p:cxnSp>
            <p:nvCxnSpPr>
              <p:cNvPr id="13358" name="Straight Connector 72"/>
              <p:cNvCxnSpPr>
                <a:cxnSpLocks noChangeShapeType="1"/>
              </p:cNvCxnSpPr>
              <p:nvPr/>
            </p:nvCxnSpPr>
            <p:spPr bwMode="auto">
              <a:xfrm rot="5400000">
                <a:off x="8259935" y="3161083"/>
                <a:ext cx="344402" cy="122088"/>
              </a:xfrm>
              <a:prstGeom prst="line">
                <a:avLst/>
              </a:prstGeom>
              <a:noFill/>
              <a:ln w="9525" algn="ctr">
                <a:solidFill>
                  <a:schemeClr val="tx1"/>
                </a:solidFill>
                <a:round/>
                <a:headEnd/>
                <a:tailEnd/>
              </a:ln>
            </p:spPr>
          </p:cxnSp>
          <p:cxnSp>
            <p:nvCxnSpPr>
              <p:cNvPr id="13359" name="Straight Connector 73"/>
              <p:cNvCxnSpPr>
                <a:cxnSpLocks noChangeShapeType="1"/>
              </p:cNvCxnSpPr>
              <p:nvPr/>
            </p:nvCxnSpPr>
            <p:spPr bwMode="auto">
              <a:xfrm flipV="1">
                <a:off x="8371092" y="3049927"/>
                <a:ext cx="122088" cy="62094"/>
              </a:xfrm>
              <a:prstGeom prst="line">
                <a:avLst/>
              </a:prstGeom>
              <a:noFill/>
              <a:ln w="9525" algn="ctr">
                <a:solidFill>
                  <a:schemeClr val="tx1"/>
                </a:solidFill>
                <a:round/>
                <a:headEnd/>
                <a:tailEnd/>
              </a:ln>
            </p:spPr>
          </p:cxnSp>
          <p:cxnSp>
            <p:nvCxnSpPr>
              <p:cNvPr id="13360" name="Straight Connector 74"/>
              <p:cNvCxnSpPr>
                <a:cxnSpLocks noChangeShapeType="1"/>
              </p:cNvCxnSpPr>
              <p:nvPr/>
            </p:nvCxnSpPr>
            <p:spPr bwMode="auto">
              <a:xfrm rot="5400000">
                <a:off x="8275371" y="3454509"/>
                <a:ext cx="348510" cy="87108"/>
              </a:xfrm>
              <a:prstGeom prst="line">
                <a:avLst/>
              </a:prstGeom>
              <a:noFill/>
              <a:ln w="9525" algn="ctr">
                <a:solidFill>
                  <a:schemeClr val="tx1"/>
                </a:solidFill>
                <a:round/>
                <a:headEnd/>
                <a:tailEnd/>
              </a:ln>
            </p:spPr>
          </p:cxnSp>
          <p:cxnSp>
            <p:nvCxnSpPr>
              <p:cNvPr id="13361" name="Straight Connector 75"/>
              <p:cNvCxnSpPr>
                <a:cxnSpLocks noChangeShapeType="1"/>
              </p:cNvCxnSpPr>
              <p:nvPr/>
            </p:nvCxnSpPr>
            <p:spPr bwMode="auto">
              <a:xfrm flipV="1">
                <a:off x="8371092" y="3332954"/>
                <a:ext cx="122088" cy="61375"/>
              </a:xfrm>
              <a:prstGeom prst="line">
                <a:avLst/>
              </a:prstGeom>
              <a:noFill/>
              <a:ln w="9525" algn="ctr">
                <a:solidFill>
                  <a:schemeClr val="tx1"/>
                </a:solidFill>
                <a:round/>
                <a:headEnd/>
                <a:tailEnd/>
              </a:ln>
            </p:spPr>
          </p:cxnSp>
        </p:grpSp>
        <p:sp>
          <p:nvSpPr>
            <p:cNvPr id="68" name="Oval 67"/>
            <p:cNvSpPr/>
            <p:nvPr/>
          </p:nvSpPr>
          <p:spPr>
            <a:xfrm>
              <a:off x="6323845" y="2628088"/>
              <a:ext cx="376234" cy="36349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354" name="TextBox 68"/>
            <p:cNvSpPr txBox="1">
              <a:spLocks noChangeArrowheads="1"/>
            </p:cNvSpPr>
            <p:nvPr/>
          </p:nvSpPr>
          <p:spPr bwMode="auto">
            <a:xfrm>
              <a:off x="6340602" y="2592517"/>
              <a:ext cx="392193" cy="418696"/>
            </a:xfrm>
            <a:prstGeom prst="rect">
              <a:avLst/>
            </a:prstGeom>
            <a:noFill/>
            <a:ln w="9525">
              <a:noFill/>
              <a:miter lim="800000"/>
              <a:headEnd/>
              <a:tailEnd/>
            </a:ln>
          </p:spPr>
          <p:txBody>
            <a:bodyPr>
              <a:spAutoFit/>
            </a:bodyPr>
            <a:lstStyle/>
            <a:p>
              <a:r>
                <a:rPr lang="en-US" sz="1800"/>
                <a:t>B</a:t>
              </a:r>
              <a:endParaRPr lang="en-US"/>
            </a:p>
          </p:txBody>
        </p:sp>
        <p:sp>
          <p:nvSpPr>
            <p:cNvPr id="13355" name="TextBox 69"/>
            <p:cNvSpPr txBox="1">
              <a:spLocks noChangeArrowheads="1"/>
            </p:cNvSpPr>
            <p:nvPr/>
          </p:nvSpPr>
          <p:spPr bwMode="auto">
            <a:xfrm>
              <a:off x="5480786" y="3899795"/>
              <a:ext cx="351378" cy="418696"/>
            </a:xfrm>
            <a:prstGeom prst="rect">
              <a:avLst/>
            </a:prstGeom>
            <a:noFill/>
            <a:ln w="9525">
              <a:noFill/>
              <a:miter lim="800000"/>
              <a:headEnd/>
              <a:tailEnd/>
            </a:ln>
          </p:spPr>
          <p:txBody>
            <a:bodyPr>
              <a:spAutoFit/>
            </a:bodyPr>
            <a:lstStyle/>
            <a:p>
              <a:r>
                <a:rPr lang="en-US" sz="1800"/>
                <a:t>A</a:t>
              </a:r>
              <a:endParaRPr lang="en-US"/>
            </a:p>
          </p:txBody>
        </p:sp>
        <p:sp>
          <p:nvSpPr>
            <p:cNvPr id="13356" name="TextBox 70"/>
            <p:cNvSpPr txBox="1">
              <a:spLocks noChangeArrowheads="1"/>
            </p:cNvSpPr>
            <p:nvPr/>
          </p:nvSpPr>
          <p:spPr bwMode="auto">
            <a:xfrm>
              <a:off x="4069923" y="1794153"/>
              <a:ext cx="1989059" cy="942066"/>
            </a:xfrm>
            <a:prstGeom prst="rect">
              <a:avLst/>
            </a:prstGeom>
            <a:noFill/>
            <a:ln w="9525">
              <a:noFill/>
              <a:miter lim="800000"/>
              <a:headEnd/>
              <a:tailEnd/>
            </a:ln>
          </p:spPr>
          <p:txBody>
            <a:bodyPr>
              <a:spAutoFit/>
            </a:bodyPr>
            <a:lstStyle/>
            <a:p>
              <a:pPr algn="ctr"/>
              <a:r>
                <a:rPr lang="en-US" sz="1600"/>
                <a:t>Request Processing</a:t>
              </a:r>
            </a:p>
            <a:p>
              <a:pPr algn="ctr"/>
              <a:r>
                <a:rPr lang="en-US" sz="1600"/>
                <a:t>Tree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fld id="{F1E0E234-3D9F-403C-BDB1-2981E0941F2A}" type="slidenum">
              <a:rPr lang="ja-JP" altLang="en-US" smtClean="0"/>
              <a:pPr/>
              <a:t>11</a:t>
            </a:fld>
            <a:endParaRPr lang="en-US" altLang="ja-JP" smtClean="0"/>
          </a:p>
        </p:txBody>
      </p:sp>
      <p:sp>
        <p:nvSpPr>
          <p:cNvPr id="11267" name="Rectangle 2"/>
          <p:cNvSpPr>
            <a:spLocks noGrp="1" noChangeArrowheads="1"/>
          </p:cNvSpPr>
          <p:nvPr>
            <p:ph type="title"/>
          </p:nvPr>
        </p:nvSpPr>
        <p:spPr/>
        <p:txBody>
          <a:bodyPr/>
          <a:lstStyle/>
          <a:p>
            <a:pPr eaLnBrk="1" hangingPunct="1"/>
            <a:r>
              <a:rPr lang="en-US" dirty="0" smtClean="0"/>
              <a:t>The connection service</a:t>
            </a:r>
            <a:endParaRPr lang="en-GB" dirty="0" smtClean="0"/>
          </a:p>
        </p:txBody>
      </p:sp>
      <p:sp>
        <p:nvSpPr>
          <p:cNvPr id="11268" name="Rectangle 3"/>
          <p:cNvSpPr>
            <a:spLocks noGrp="1" noChangeArrowheads="1"/>
          </p:cNvSpPr>
          <p:nvPr>
            <p:ph type="body" idx="1"/>
          </p:nvPr>
        </p:nvSpPr>
        <p:spPr>
          <a:xfrm>
            <a:off x="500063" y="1428750"/>
            <a:ext cx="8143875" cy="5072063"/>
          </a:xfrm>
        </p:spPr>
        <p:txBody>
          <a:bodyPr/>
          <a:lstStyle/>
          <a:p>
            <a:r>
              <a:rPr lang="en-US" sz="1800" dirty="0" smtClean="0"/>
              <a:t>The  </a:t>
            </a:r>
            <a:r>
              <a:rPr lang="en-US" sz="1800" i="1" dirty="0" smtClean="0"/>
              <a:t>Connection Service </a:t>
            </a:r>
            <a:r>
              <a:rPr lang="en-US" sz="1800" dirty="0" smtClean="0"/>
              <a:t>is a service that allows users to request </a:t>
            </a:r>
            <a:r>
              <a:rPr lang="en-US" sz="1800" i="1" dirty="0" smtClean="0"/>
              <a:t>Connections</a:t>
            </a:r>
            <a:r>
              <a:rPr lang="en-US" sz="1800" dirty="0" smtClean="0"/>
              <a:t> from network providers. (Extensible to services other than connections)</a:t>
            </a:r>
          </a:p>
          <a:p>
            <a:endParaRPr lang="en-US" sz="2000" dirty="0" smtClean="0"/>
          </a:p>
          <a:p>
            <a:r>
              <a:rPr lang="en-US" sz="2000" i="1" dirty="0" smtClean="0"/>
              <a:t>Connection Service </a:t>
            </a:r>
            <a:r>
              <a:rPr lang="en-US" sz="2000" dirty="0" smtClean="0"/>
              <a:t>supports 2 modes:</a:t>
            </a:r>
          </a:p>
          <a:p>
            <a:pPr marL="857250" lvl="1" indent="-457200"/>
            <a:r>
              <a:rPr lang="en-US" sz="1800" dirty="0" smtClean="0"/>
              <a:t>Allows Grid middleware to request a </a:t>
            </a:r>
            <a:r>
              <a:rPr lang="en-US" sz="1800" i="1" dirty="0" smtClean="0"/>
              <a:t>Connection</a:t>
            </a:r>
            <a:r>
              <a:rPr lang="en-US" sz="1800" dirty="0" smtClean="0"/>
              <a:t> from a provider</a:t>
            </a:r>
          </a:p>
          <a:p>
            <a:pPr marL="857250" lvl="1" indent="-457200"/>
            <a:r>
              <a:rPr lang="en-US" sz="1800" dirty="0" smtClean="0"/>
              <a:t>Allows </a:t>
            </a:r>
            <a:r>
              <a:rPr lang="en-US" sz="1800" i="1" dirty="0" smtClean="0"/>
              <a:t>Connections</a:t>
            </a:r>
            <a:r>
              <a:rPr lang="en-US" sz="1800" dirty="0" smtClean="0"/>
              <a:t> to be built that transits multiple providers</a:t>
            </a:r>
          </a:p>
          <a:p>
            <a:pPr marL="857250" lvl="1" indent="-457200">
              <a:buFontTx/>
              <a:buAutoNum type="arabicPeriod"/>
            </a:pPr>
            <a:endParaRPr lang="en-US" sz="2000" dirty="0" smtClean="0"/>
          </a:p>
          <a:p>
            <a:pPr marL="457200" indent="-457200"/>
            <a:r>
              <a:rPr lang="en-US" sz="2000" i="1" dirty="0" smtClean="0"/>
              <a:t>Connection Service </a:t>
            </a:r>
            <a:r>
              <a:rPr lang="en-US" sz="2000" dirty="0" smtClean="0"/>
              <a:t>has the following commands:</a:t>
            </a:r>
          </a:p>
          <a:p>
            <a:pPr marL="857250" lvl="1" indent="-457200"/>
            <a:r>
              <a:rPr lang="en-US" sz="1800" dirty="0" smtClean="0"/>
              <a:t>Reserve</a:t>
            </a:r>
          </a:p>
          <a:p>
            <a:pPr marL="857250" lvl="1" indent="-457200"/>
            <a:r>
              <a:rPr lang="en-US" sz="1800" dirty="0" smtClean="0"/>
              <a:t>Provision</a:t>
            </a:r>
          </a:p>
          <a:p>
            <a:pPr marL="857250" lvl="1" indent="-457200"/>
            <a:r>
              <a:rPr lang="en-US" sz="1800" dirty="0" smtClean="0"/>
              <a:t>Release</a:t>
            </a:r>
          </a:p>
          <a:p>
            <a:pPr marL="857250" lvl="1" indent="-457200"/>
            <a:r>
              <a:rPr lang="en-US" sz="1800" dirty="0" smtClean="0"/>
              <a:t>Query</a:t>
            </a:r>
          </a:p>
          <a:p>
            <a:pPr marL="857250" lvl="1" indent="-457200">
              <a:buFontTx/>
              <a:buAutoNum type="arabicPeriod"/>
            </a:pPr>
            <a:endParaRPr lang="en-US" sz="2000" dirty="0" smtClean="0"/>
          </a:p>
          <a:p>
            <a:pPr marL="857250" lvl="1" indent="-457200">
              <a:buFontTx/>
              <a:buAutoNum type="arabicPeriod"/>
            </a:pPr>
            <a:endParaRPr lang="en-US" sz="1800" dirty="0" smtClean="0"/>
          </a:p>
          <a:p>
            <a:pPr>
              <a:buNone/>
            </a:pPr>
            <a:endParaRPr lang="en-US" sz="2000" dirty="0" smtClean="0"/>
          </a:p>
          <a:p>
            <a:pPr marL="857250" lvl="1" indent="-457200">
              <a:buFont typeface="Times" pitchFamily="18" charset="0"/>
              <a:buChar char="•"/>
            </a:pPr>
            <a:endParaRPr lang="en-US" sz="2000" dirty="0" smtClean="0"/>
          </a:p>
          <a:p>
            <a:pPr marL="857250" lvl="1" indent="-457200">
              <a:buFont typeface="Times" pitchFamily="18" charset="0"/>
              <a:buChar char="•"/>
            </a:pPr>
            <a:endParaRPr lang="en-US" sz="2000" dirty="0" smtClean="0"/>
          </a:p>
          <a:p>
            <a:pPr marL="857250" lvl="1" indent="-457200">
              <a:buFontTx/>
              <a:buNone/>
            </a:pPr>
            <a:endParaRPr lang="en-US" sz="2000" dirty="0" smtClean="0"/>
          </a:p>
          <a:p>
            <a:pPr marL="857250" lvl="1" indent="-457200">
              <a:buFont typeface="Times" pitchFamily="18" charset="0"/>
              <a:buChar char="•"/>
            </a:pPr>
            <a:endParaRPr lang="en-US" sz="2400" dirty="0" smtClean="0"/>
          </a:p>
          <a:p>
            <a:pPr marL="857250" lvl="1" indent="-457200">
              <a:buFont typeface="Times" pitchFamily="18" charset="0"/>
              <a:buChar char="•"/>
            </a:pPr>
            <a:endParaRPr lang="en-US" sz="2400" dirty="0" smtClean="0"/>
          </a:p>
          <a:p>
            <a:pPr marL="857250" lvl="1" indent="-457200">
              <a:buFont typeface="Times" pitchFamily="18" charset="0"/>
              <a:buChar char="•"/>
            </a:pPr>
            <a:endParaRPr lang="en-US" sz="2400" dirty="0" smtClean="0"/>
          </a:p>
          <a:p>
            <a:pPr>
              <a:buFont typeface="Times" pitchFamily="18" charset="0"/>
              <a:buNone/>
            </a:pPr>
            <a:endParaRPr lang="en-US" sz="2400" dirty="0" smtClean="0"/>
          </a:p>
          <a:p>
            <a:pPr>
              <a:buFont typeface="Times" pitchFamily="18" charset="0"/>
              <a:buNone/>
            </a:pPr>
            <a:r>
              <a:rPr lang="en-US" sz="2400" dirty="0" smtClean="0"/>
              <a:t> </a:t>
            </a:r>
            <a:r>
              <a:rPr lang="en-GB" sz="1600" dirty="0" smtClean="0"/>
              <a:t> </a:t>
            </a:r>
          </a:p>
          <a:p>
            <a:pPr eaLnBrk="1" hangingPunct="1">
              <a:lnSpc>
                <a:spcPct val="80000"/>
              </a:lnSpc>
            </a:pPr>
            <a:endParaRPr lang="en-GB"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smtClean="0"/>
              <a:t>Connections</a:t>
            </a:r>
          </a:p>
        </p:txBody>
      </p:sp>
      <p:sp>
        <p:nvSpPr>
          <p:cNvPr id="3" name="Content Placeholder 2"/>
          <p:cNvSpPr>
            <a:spLocks noGrp="1"/>
          </p:cNvSpPr>
          <p:nvPr>
            <p:ph idx="1"/>
          </p:nvPr>
        </p:nvSpPr>
        <p:spPr>
          <a:xfrm>
            <a:off x="428625" y="1357313"/>
            <a:ext cx="8358188" cy="4786312"/>
          </a:xfrm>
        </p:spPr>
        <p:txBody>
          <a:bodyPr/>
          <a:lstStyle/>
          <a:p>
            <a:pPr>
              <a:defRPr/>
            </a:pPr>
            <a:r>
              <a:rPr lang="en-GB" sz="2000" b="1" dirty="0" smtClean="0"/>
              <a:t>Connection  </a:t>
            </a:r>
            <a:r>
              <a:rPr lang="en-GB" sz="1800" dirty="0" smtClean="0"/>
              <a:t>A </a:t>
            </a:r>
            <a:r>
              <a:rPr lang="en-GB" sz="1800" i="1" dirty="0" smtClean="0"/>
              <a:t>Connection </a:t>
            </a:r>
            <a:r>
              <a:rPr lang="en-GB" sz="1800" dirty="0" smtClean="0"/>
              <a:t>is a conduit that transparently moves user information across a </a:t>
            </a:r>
            <a:r>
              <a:rPr lang="en-GB" sz="1800" i="1" dirty="0" smtClean="0"/>
              <a:t>Network </a:t>
            </a:r>
            <a:r>
              <a:rPr lang="en-GB" sz="1800" dirty="0" smtClean="0"/>
              <a:t>from an ingress point to an egress point. A </a:t>
            </a:r>
            <a:r>
              <a:rPr lang="en-GB" sz="1800" i="1" dirty="0" smtClean="0"/>
              <a:t>Connection </a:t>
            </a:r>
            <a:r>
              <a:rPr lang="en-GB" sz="1800" dirty="0" smtClean="0"/>
              <a:t>has a set of properties (for instance, capacity, or authorization, or start time). </a:t>
            </a:r>
          </a:p>
          <a:p>
            <a:pPr>
              <a:buFont typeface="Times" pitchFamily="18" charset="0"/>
              <a:buNone/>
              <a:defRPr/>
            </a:pPr>
            <a:r>
              <a:rPr lang="en-GB" sz="2000" dirty="0" smtClean="0"/>
              <a:t> </a:t>
            </a:r>
          </a:p>
          <a:p>
            <a:pPr>
              <a:defRPr/>
            </a:pPr>
            <a:r>
              <a:rPr lang="en-GB" sz="2000" b="1" dirty="0" smtClean="0"/>
              <a:t>Connection</a:t>
            </a:r>
            <a:r>
              <a:rPr lang="en-GB" sz="2000" dirty="0" smtClean="0"/>
              <a:t> </a:t>
            </a:r>
            <a:r>
              <a:rPr lang="en-GB" sz="2000" b="1" dirty="0" smtClean="0"/>
              <a:t>Identifier </a:t>
            </a:r>
            <a:r>
              <a:rPr lang="en-GB" sz="1800" dirty="0" smtClean="0"/>
              <a:t>A </a:t>
            </a:r>
            <a:r>
              <a:rPr lang="en-GB" sz="1800" i="1" dirty="0" smtClean="0"/>
              <a:t>Connection Identifier</a:t>
            </a:r>
            <a:r>
              <a:rPr lang="en-GB" sz="1800" dirty="0" smtClean="0"/>
              <a:t> is a label unique to an NSI interface which can be used to identify a </a:t>
            </a:r>
            <a:r>
              <a:rPr lang="en-GB" sz="1800" i="1" dirty="0" smtClean="0"/>
              <a:t>Connection </a:t>
            </a:r>
            <a:r>
              <a:rPr lang="en-GB" sz="1800" dirty="0" smtClean="0"/>
              <a:t>for the purposes of request, instantiation and management.</a:t>
            </a:r>
          </a:p>
          <a:p>
            <a:pPr>
              <a:defRPr/>
            </a:pPr>
            <a:endParaRPr lang="en-GB" sz="1800" dirty="0" smtClean="0"/>
          </a:p>
          <a:p>
            <a:pPr>
              <a:defRPr/>
            </a:pPr>
            <a:endParaRPr lang="en-GB" sz="1800" dirty="0" smtClean="0"/>
          </a:p>
          <a:p>
            <a:pPr indent="0">
              <a:buFont typeface="Times" pitchFamily="18" charset="0"/>
              <a:buNone/>
              <a:defRPr/>
            </a:pPr>
            <a:r>
              <a:rPr lang="en-GB" sz="2000" b="1" i="1" dirty="0" smtClean="0">
                <a:solidFill>
                  <a:srgbClr val="FF0000"/>
                </a:solidFill>
              </a:rPr>
              <a:t>A connection both exists on the transport plane and is negotiated on the service plane.</a:t>
            </a:r>
            <a:endParaRPr lang="en-GB" sz="2000" i="1" dirty="0" smtClean="0">
              <a:solidFill>
                <a:srgbClr val="FF0000"/>
              </a:solidFill>
            </a:endParaRPr>
          </a:p>
          <a:p>
            <a:pPr>
              <a:defRPr/>
            </a:pPr>
            <a:endParaRPr lang="en-GB" sz="2000" dirty="0"/>
          </a:p>
        </p:txBody>
      </p:sp>
      <p:sp>
        <p:nvSpPr>
          <p:cNvPr id="9220" name="Footer Placeholder 3"/>
          <p:cNvSpPr>
            <a:spLocks noGrp="1"/>
          </p:cNvSpPr>
          <p:nvPr>
            <p:ph type="ftr" sz="quarter" idx="10"/>
          </p:nvPr>
        </p:nvSpPr>
        <p:spPr>
          <a:noFill/>
        </p:spPr>
        <p:txBody>
          <a:bodyPr/>
          <a:lstStyle/>
          <a:p>
            <a:fld id="{DF73ABE3-6B06-4971-A6DB-9B21B6A6AF31}" type="slidenum">
              <a:rPr lang="ja-JP" altLang="en-US" smtClean="0"/>
              <a:pPr/>
              <a:t>12</a:t>
            </a:fld>
            <a:endParaRPr lang="en-US" altLang="ja-JP"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0063" y="285750"/>
            <a:ext cx="7772400" cy="1143000"/>
          </a:xfrm>
        </p:spPr>
        <p:txBody>
          <a:bodyPr/>
          <a:lstStyle/>
          <a:p>
            <a:r>
              <a:rPr lang="en-GB" sz="3200" b="1" dirty="0" smtClean="0"/>
              <a:t>Inter-Network topology</a:t>
            </a:r>
            <a:r>
              <a:rPr lang="en-GB" dirty="0" smtClean="0"/>
              <a:t/>
            </a:r>
            <a:br>
              <a:rPr lang="en-GB" dirty="0" smtClean="0"/>
            </a:br>
            <a:endParaRPr lang="en-GB" dirty="0" smtClean="0"/>
          </a:p>
        </p:txBody>
      </p:sp>
      <p:sp>
        <p:nvSpPr>
          <p:cNvPr id="10243" name="Content Placeholder 2"/>
          <p:cNvSpPr>
            <a:spLocks noGrp="1"/>
          </p:cNvSpPr>
          <p:nvPr>
            <p:ph idx="1"/>
          </p:nvPr>
        </p:nvSpPr>
        <p:spPr>
          <a:xfrm>
            <a:off x="685800" y="1524000"/>
            <a:ext cx="7772400" cy="4476750"/>
          </a:xfrm>
        </p:spPr>
        <p:txBody>
          <a:bodyPr/>
          <a:lstStyle/>
          <a:p>
            <a:r>
              <a:rPr lang="en-GB" sz="2000" b="1" dirty="0" smtClean="0"/>
              <a:t>Topology </a:t>
            </a:r>
            <a:r>
              <a:rPr lang="en-GB" sz="1800" b="1" dirty="0" smtClean="0"/>
              <a:t>. </a:t>
            </a:r>
            <a:r>
              <a:rPr lang="en-GB" sz="1800" dirty="0" smtClean="0"/>
              <a:t>The </a:t>
            </a:r>
            <a:r>
              <a:rPr lang="en-GB" sz="1800" i="1" dirty="0" smtClean="0"/>
              <a:t>Topology</a:t>
            </a:r>
            <a:r>
              <a:rPr lang="en-GB" sz="1800" dirty="0" smtClean="0"/>
              <a:t> used on the </a:t>
            </a:r>
            <a:r>
              <a:rPr lang="en-GB" sz="1800" i="1" dirty="0" smtClean="0"/>
              <a:t>Service Plane </a:t>
            </a:r>
            <a:r>
              <a:rPr lang="en-GB" sz="1800" dirty="0" smtClean="0"/>
              <a:t>includes only the inter-domain resources.  The </a:t>
            </a:r>
            <a:r>
              <a:rPr lang="en-GB" sz="1800" i="1" dirty="0" smtClean="0"/>
              <a:t>Topology </a:t>
            </a:r>
            <a:r>
              <a:rPr lang="en-GB" sz="1800" dirty="0" smtClean="0"/>
              <a:t>describes the physical resources and their interconnection as well as the non-physical groupings of various components </a:t>
            </a:r>
            <a:endParaRPr lang="en-GB" sz="2000" dirty="0" smtClean="0"/>
          </a:p>
          <a:p>
            <a:pPr>
              <a:buFont typeface="Times" pitchFamily="18" charset="0"/>
              <a:buNone/>
            </a:pPr>
            <a:r>
              <a:rPr lang="en-GB" sz="2000" dirty="0" smtClean="0"/>
              <a:t> </a:t>
            </a:r>
          </a:p>
          <a:p>
            <a:r>
              <a:rPr lang="en-GB" sz="2000" b="1" dirty="0" smtClean="0"/>
              <a:t>Network.  </a:t>
            </a:r>
            <a:r>
              <a:rPr lang="en-GB" sz="1800" dirty="0" smtClean="0"/>
              <a:t>A</a:t>
            </a:r>
            <a:r>
              <a:rPr lang="en-GB" sz="1800" i="1" dirty="0" smtClean="0"/>
              <a:t> Network </a:t>
            </a:r>
            <a:r>
              <a:rPr lang="en-GB" sz="1800" dirty="0" smtClean="0"/>
              <a:t>includes all of the transport resources that that can be managed by a single NSA.</a:t>
            </a:r>
          </a:p>
          <a:p>
            <a:endParaRPr lang="en-GB" sz="1800" dirty="0" smtClean="0"/>
          </a:p>
          <a:p>
            <a:r>
              <a:rPr lang="en-GB" sz="1800" dirty="0" smtClean="0"/>
              <a:t>An additional item that describes the point at which two </a:t>
            </a:r>
            <a:r>
              <a:rPr lang="en-GB" sz="1800" i="1" dirty="0" smtClean="0"/>
              <a:t>Networks</a:t>
            </a:r>
            <a:r>
              <a:rPr lang="en-GB" sz="1800" dirty="0" smtClean="0"/>
              <a:t> are interconnected is in the process of being defined. (variously described as a point or STP)</a:t>
            </a:r>
          </a:p>
          <a:p>
            <a:endParaRPr lang="en-GB" sz="2000" dirty="0" smtClean="0"/>
          </a:p>
          <a:p>
            <a:pPr>
              <a:buFont typeface="Times" pitchFamily="18" charset="0"/>
              <a:buNone/>
            </a:pPr>
            <a:r>
              <a:rPr lang="en-GB" sz="2000" dirty="0" smtClean="0"/>
              <a:t> </a:t>
            </a:r>
          </a:p>
        </p:txBody>
      </p:sp>
      <p:sp>
        <p:nvSpPr>
          <p:cNvPr id="10244" name="Footer Placeholder 3"/>
          <p:cNvSpPr>
            <a:spLocks noGrp="1"/>
          </p:cNvSpPr>
          <p:nvPr>
            <p:ph type="ftr" sz="quarter" idx="10"/>
          </p:nvPr>
        </p:nvSpPr>
        <p:spPr>
          <a:noFill/>
        </p:spPr>
        <p:txBody>
          <a:bodyPr/>
          <a:lstStyle/>
          <a:p>
            <a:fld id="{8A267071-EDA4-4B3F-93FC-D059194084B3}" type="slidenum">
              <a:rPr lang="ja-JP" altLang="en-US" smtClean="0"/>
              <a:pPr/>
              <a:t>13</a:t>
            </a:fld>
            <a:endParaRPr lang="en-US" altLang="ja-JP"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0063" y="285750"/>
            <a:ext cx="7772400" cy="1143000"/>
          </a:xfrm>
        </p:spPr>
        <p:txBody>
          <a:bodyPr/>
          <a:lstStyle/>
          <a:p>
            <a:r>
              <a:rPr lang="en-GB" sz="3200" b="1" dirty="0" smtClean="0"/>
              <a:t>Connection attributes</a:t>
            </a:r>
            <a:r>
              <a:rPr lang="en-GB" dirty="0" smtClean="0"/>
              <a:t/>
            </a:r>
            <a:br>
              <a:rPr lang="en-GB" dirty="0" smtClean="0"/>
            </a:br>
            <a:endParaRPr lang="en-GB" dirty="0" smtClean="0"/>
          </a:p>
        </p:txBody>
      </p:sp>
      <p:sp>
        <p:nvSpPr>
          <p:cNvPr id="10243" name="Content Placeholder 2"/>
          <p:cNvSpPr>
            <a:spLocks noGrp="1"/>
          </p:cNvSpPr>
          <p:nvPr>
            <p:ph idx="1"/>
          </p:nvPr>
        </p:nvSpPr>
        <p:spPr>
          <a:xfrm>
            <a:off x="685800" y="1524000"/>
            <a:ext cx="7772400" cy="4476750"/>
          </a:xfrm>
        </p:spPr>
        <p:txBody>
          <a:bodyPr/>
          <a:lstStyle/>
          <a:p>
            <a:pPr indent="0">
              <a:buFont typeface="Times" pitchFamily="18" charset="0"/>
              <a:buNone/>
            </a:pPr>
            <a:r>
              <a:rPr lang="en-GB" sz="2000" dirty="0" smtClean="0"/>
              <a:t>Each </a:t>
            </a:r>
            <a:r>
              <a:rPr lang="en-GB" sz="2000" i="1" dirty="0" smtClean="0"/>
              <a:t>Connection</a:t>
            </a:r>
            <a:r>
              <a:rPr lang="en-GB" sz="2000" dirty="0" smtClean="0"/>
              <a:t> is associated with a set of attributes.  These include a </a:t>
            </a:r>
            <a:r>
              <a:rPr lang="en-GB" sz="2000" i="1" dirty="0" smtClean="0"/>
              <a:t>Path</a:t>
            </a:r>
            <a:r>
              <a:rPr lang="en-GB" sz="2000" dirty="0" smtClean="0"/>
              <a:t> and a set of performance parameters</a:t>
            </a:r>
          </a:p>
          <a:p>
            <a:pPr>
              <a:buFont typeface="Times" pitchFamily="18" charset="0"/>
              <a:buNone/>
            </a:pPr>
            <a:endParaRPr lang="en-GB" sz="2000" dirty="0" smtClean="0"/>
          </a:p>
          <a:p>
            <a:r>
              <a:rPr lang="en-GB" sz="2000" b="1" dirty="0" smtClean="0"/>
              <a:t>Path.  </a:t>
            </a:r>
            <a:r>
              <a:rPr lang="en-GB" sz="1800" dirty="0" smtClean="0"/>
              <a:t>A </a:t>
            </a:r>
            <a:r>
              <a:rPr lang="en-GB" sz="1800" i="1" dirty="0" smtClean="0"/>
              <a:t>Path </a:t>
            </a:r>
            <a:r>
              <a:rPr lang="en-GB" sz="1800" dirty="0" smtClean="0"/>
              <a:t>is an ordered list of inter-</a:t>
            </a:r>
            <a:r>
              <a:rPr lang="en-GB" sz="1800" i="1" dirty="0" smtClean="0"/>
              <a:t>Network</a:t>
            </a:r>
            <a:r>
              <a:rPr lang="en-GB" sz="1800" dirty="0" smtClean="0"/>
              <a:t> </a:t>
            </a:r>
            <a:r>
              <a:rPr lang="en-GB" sz="1800" i="1" dirty="0" smtClean="0"/>
              <a:t>Routing Objects.</a:t>
            </a:r>
            <a:r>
              <a:rPr lang="en-GB" sz="1800" dirty="0" smtClean="0"/>
              <a:t> </a:t>
            </a:r>
            <a:r>
              <a:rPr lang="en-GB" sz="2000" dirty="0" smtClean="0"/>
              <a:t> </a:t>
            </a:r>
          </a:p>
          <a:p>
            <a:pPr>
              <a:buFont typeface="Times" pitchFamily="18" charset="0"/>
              <a:buNone/>
            </a:pPr>
            <a:r>
              <a:rPr lang="en-GB" sz="2000" dirty="0" smtClean="0"/>
              <a:t> </a:t>
            </a:r>
          </a:p>
          <a:p>
            <a:r>
              <a:rPr lang="en-GB" sz="2000" b="1" dirty="0" smtClean="0"/>
              <a:t>Routing Object.  </a:t>
            </a:r>
            <a:r>
              <a:rPr lang="en-GB" sz="1800" dirty="0" smtClean="0"/>
              <a:t>A </a:t>
            </a:r>
            <a:r>
              <a:rPr lang="en-GB" sz="1800" i="1" dirty="0" smtClean="0"/>
              <a:t>Routing Object</a:t>
            </a:r>
            <a:r>
              <a:rPr lang="en-GB" sz="1800" dirty="0" smtClean="0"/>
              <a:t> may include a range of transport resources. </a:t>
            </a:r>
            <a:endParaRPr lang="en-GB" sz="1800" b="1" dirty="0" smtClean="0"/>
          </a:p>
          <a:p>
            <a:endParaRPr lang="en-GB" sz="1800" b="1" dirty="0" smtClean="0"/>
          </a:p>
          <a:p>
            <a:r>
              <a:rPr lang="en-GB" sz="1800" dirty="0" smtClean="0"/>
              <a:t>Performance parameters may include Bandwidth, latency, etc</a:t>
            </a:r>
          </a:p>
          <a:p>
            <a:endParaRPr lang="en-GB" sz="2000" dirty="0" smtClean="0"/>
          </a:p>
        </p:txBody>
      </p:sp>
      <p:sp>
        <p:nvSpPr>
          <p:cNvPr id="10244" name="Footer Placeholder 3"/>
          <p:cNvSpPr>
            <a:spLocks noGrp="1"/>
          </p:cNvSpPr>
          <p:nvPr>
            <p:ph type="ftr" sz="quarter" idx="10"/>
          </p:nvPr>
        </p:nvSpPr>
        <p:spPr>
          <a:noFill/>
        </p:spPr>
        <p:txBody>
          <a:bodyPr/>
          <a:lstStyle/>
          <a:p>
            <a:fld id="{8A267071-EDA4-4B3F-93FC-D059194084B3}" type="slidenum">
              <a:rPr lang="ja-JP" altLang="en-US" smtClean="0"/>
              <a:pPr/>
              <a:t>14</a:t>
            </a:fld>
            <a:endParaRPr lang="en-US" altLang="ja-JP"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p:spPr>
        <p:txBody>
          <a:bodyPr/>
          <a:lstStyle/>
          <a:p>
            <a:fld id="{BC5B18F4-9CD3-48B6-A94B-846D520C175D}" type="slidenum">
              <a:rPr lang="ja-JP" altLang="en-US" smtClean="0"/>
              <a:pPr/>
              <a:t>15</a:t>
            </a:fld>
            <a:endParaRPr lang="en-US" altLang="ja-JP" smtClean="0"/>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w="9525">
            <a:noFill/>
            <a:miter lim="800000"/>
            <a:headEnd/>
            <a:tailEnd/>
          </a:ln>
        </p:spPr>
        <p:txBody>
          <a:bodyPr>
            <a:spAutoFit/>
          </a:bodyPr>
          <a:lstStyle/>
          <a:p>
            <a:pPr algn="l"/>
            <a:r>
              <a:rPr lang="en-US" altLang="ja-JP" sz="2000"/>
              <a:t>Copyright (C) Open Grid Forum (</a:t>
            </a:r>
            <a:r>
              <a:rPr lang="en-US" altLang="ja-JP" sz="2000">
                <a:solidFill>
                  <a:srgbClr val="FF0000"/>
                </a:solidFill>
              </a:rPr>
              <a:t>2008-2010</a:t>
            </a:r>
            <a:r>
              <a:rPr lang="en-US" altLang="ja-JP" sz="2000"/>
              <a:t>). All Rights Reserved. </a:t>
            </a:r>
          </a:p>
          <a:p>
            <a:pPr algn="l"/>
            <a:endParaRPr lang="en-US" altLang="ja-JP" sz="2000"/>
          </a:p>
          <a:p>
            <a:pPr algn="l"/>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a:p>
          <a:p>
            <a:pPr algn="l"/>
            <a:r>
              <a:rPr lang="en-US" altLang="ja-JP" sz="200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fld id="{B1E1563A-C600-4741-B665-9D7817FE9614}" type="slidenum">
              <a:rPr lang="ja-JP" altLang="en-US" smtClean="0"/>
              <a:pPr/>
              <a:t>2</a:t>
            </a:fld>
            <a:endParaRPr lang="en-US" altLang="ja-JP" smtClean="0"/>
          </a:p>
        </p:txBody>
      </p:sp>
      <p:sp>
        <p:nvSpPr>
          <p:cNvPr id="4099" name="Rectangle 2"/>
          <p:cNvSpPr>
            <a:spLocks noGrp="1" noChangeArrowheads="1"/>
          </p:cNvSpPr>
          <p:nvPr>
            <p:ph type="title"/>
          </p:nvPr>
        </p:nvSpPr>
        <p:spPr/>
        <p:txBody>
          <a:bodyPr/>
          <a:lstStyle/>
          <a:p>
            <a:pPr eaLnBrk="1" hangingPunct="1"/>
            <a:r>
              <a:rPr lang="en-US" altLang="ja-JP" smtClean="0"/>
              <a:t>OGF IPR Policies Apply</a:t>
            </a:r>
          </a:p>
        </p:txBody>
      </p:sp>
      <p:sp>
        <p:nvSpPr>
          <p:cNvPr id="4100"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itchFamily="34" charset="0"/>
              </a:rPr>
              <a:t>I acknowledge that participation in this meeting is subject to the OGF Intellectual Property Policy.</a:t>
            </a:r>
            <a:r>
              <a:rPr lang="en-US" altLang="ja-JP" sz="1200" smtClean="0"/>
              <a:t>”</a:t>
            </a:r>
            <a:endParaRPr lang="en-US" altLang="ja-JP" sz="1200" smtClean="0">
              <a:latin typeface="Verdana" pitchFamily="34" charset="0"/>
            </a:endParaRPr>
          </a:p>
          <a:p>
            <a:pPr eaLnBrk="1" hangingPunct="1">
              <a:lnSpc>
                <a:spcPct val="90000"/>
              </a:lnSpc>
              <a:spcBef>
                <a:spcPct val="0"/>
              </a:spcBef>
            </a:pPr>
            <a:r>
              <a:rPr lang="en-US" altLang="ja-JP" sz="1200" smtClean="0">
                <a:latin typeface="Verdana" pitchFamily="34" charset="0"/>
              </a:rPr>
              <a:t>Intellectual Property Notices Note Well:  </a:t>
            </a:r>
            <a:r>
              <a:rPr lang="en-US" altLang="ja-JP" sz="1200" smtClean="0">
                <a:solidFill>
                  <a:srgbClr val="444444"/>
                </a:solidFill>
                <a:latin typeface="Verdana"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OGF plenary session,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any OGF working group or portion thereof,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OGF Board of Directors, the GFSG, or any member thereof on behalf of the OGF,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ADCOM, or any member thereof on behalf of the ADCOM,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any OGF mailing list, including any group list, or any other list functioning under OGF auspices, </a:t>
            </a:r>
            <a:endParaRPr lang="en-US" altLang="ja-JP" sz="900" smtClean="0">
              <a:latin typeface="Verdana" pitchFamily="34" charset="0"/>
            </a:endParaRPr>
          </a:p>
          <a:p>
            <a:pPr lvl="2" eaLnBrk="1" hangingPunct="1">
              <a:lnSpc>
                <a:spcPct val="90000"/>
              </a:lnSpc>
              <a:spcBef>
                <a:spcPct val="0"/>
              </a:spcBef>
            </a:pPr>
            <a:r>
              <a:rPr lang="en-US" altLang="ja-JP" sz="900" smtClean="0">
                <a:solidFill>
                  <a:srgbClr val="444444"/>
                </a:solidFill>
                <a:latin typeface="Verdana" pitchFamily="34" charset="0"/>
              </a:rPr>
              <a:t>the OGF Editor or the document authoring and review process </a:t>
            </a:r>
            <a:endParaRPr lang="en-US" altLang="ja-JP" sz="900" smtClean="0">
              <a:latin typeface="Verdana" pitchFamily="34" charset="0"/>
            </a:endParaRPr>
          </a:p>
          <a:p>
            <a:pPr eaLnBrk="1" hangingPunct="1">
              <a:lnSpc>
                <a:spcPct val="90000"/>
              </a:lnSpc>
              <a:spcBef>
                <a:spcPct val="0"/>
              </a:spcBef>
            </a:pPr>
            <a:r>
              <a:rPr lang="en-US" altLang="ja-JP" sz="1200" smtClean="0">
                <a:solidFill>
                  <a:srgbClr val="444444"/>
                </a:solidFill>
                <a:latin typeface="Verdana"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itchFamily="34" charset="0"/>
            </a:endParaRPr>
          </a:p>
          <a:p>
            <a:pPr eaLnBrk="1" hangingPunct="1">
              <a:lnSpc>
                <a:spcPct val="90000"/>
              </a:lnSpc>
              <a:spcBef>
                <a:spcPct val="0"/>
              </a:spcBef>
            </a:pPr>
            <a:endParaRPr lang="en-US" altLang="ja-JP" sz="1200" smtClean="0">
              <a:solidFill>
                <a:srgbClr val="444444"/>
              </a:solidFill>
              <a:latin typeface="Verdana" pitchFamily="34" charset="0"/>
            </a:endParaRPr>
          </a:p>
          <a:p>
            <a:pPr eaLnBrk="1" hangingPunct="1">
              <a:lnSpc>
                <a:spcPct val="90000"/>
              </a:lnSpc>
            </a:pPr>
            <a:r>
              <a:rPr lang="en-US" altLang="ja-JP" sz="1200" smtClean="0">
                <a:latin typeface="Verdana" pitchFamily="34" charset="0"/>
              </a:rPr>
              <a:t>OGF Intellectual Property Policies are adapted from the IETF Intellectual Property Policies that support the Internet Standards Process.</a:t>
            </a:r>
            <a:endParaRPr lang="en-US" altLang="ja-JP" sz="2800" smtClean="0">
              <a:latin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smtClean="0"/>
              <a:t>Planes</a:t>
            </a:r>
          </a:p>
        </p:txBody>
      </p:sp>
      <p:sp>
        <p:nvSpPr>
          <p:cNvPr id="5123" name="Content Placeholder 2"/>
          <p:cNvSpPr>
            <a:spLocks noGrp="1"/>
          </p:cNvSpPr>
          <p:nvPr>
            <p:ph idx="1"/>
          </p:nvPr>
        </p:nvSpPr>
        <p:spPr>
          <a:xfrm>
            <a:off x="428625" y="1357313"/>
            <a:ext cx="8358188" cy="5143500"/>
          </a:xfrm>
        </p:spPr>
        <p:txBody>
          <a:bodyPr/>
          <a:lstStyle/>
          <a:p>
            <a:r>
              <a:rPr lang="en-GB" sz="2000" b="1" smtClean="0"/>
              <a:t>Service Plane. </a:t>
            </a:r>
            <a:r>
              <a:rPr lang="en-GB" sz="1800" smtClean="0"/>
              <a:t>The </a:t>
            </a:r>
            <a:r>
              <a:rPr lang="en-GB" sz="1800" i="1" smtClean="0"/>
              <a:t>Service Plane </a:t>
            </a:r>
            <a:r>
              <a:rPr lang="en-GB" sz="1800" smtClean="0"/>
              <a:t>is a plane in which services are requested and managed; these services include the </a:t>
            </a:r>
            <a:r>
              <a:rPr lang="en-GB" sz="1800" i="1" smtClean="0"/>
              <a:t>Network Service. </a:t>
            </a:r>
            <a:r>
              <a:rPr lang="en-GB" sz="1800" smtClean="0"/>
              <a:t>The </a:t>
            </a:r>
            <a:r>
              <a:rPr lang="en-GB" sz="1800" i="1" smtClean="0"/>
              <a:t>Service Plane</a:t>
            </a:r>
            <a:r>
              <a:rPr lang="en-GB" sz="1800" smtClean="0"/>
              <a:t> contains set </a:t>
            </a:r>
            <a:r>
              <a:rPr lang="en-GB" sz="1800" i="1" smtClean="0"/>
              <a:t>Network Service Agents</a:t>
            </a:r>
            <a:r>
              <a:rPr lang="en-GB" sz="1800" smtClean="0"/>
              <a:t> communicating using </a:t>
            </a:r>
            <a:r>
              <a:rPr lang="en-GB" sz="1800" i="1" smtClean="0"/>
              <a:t>Network Service Interfaces</a:t>
            </a:r>
            <a:r>
              <a:rPr lang="en-GB" sz="1800" smtClean="0"/>
              <a:t>. </a:t>
            </a:r>
            <a:endParaRPr lang="en-GB" sz="2000" smtClean="0"/>
          </a:p>
          <a:p>
            <a:pPr>
              <a:buFont typeface="Times" pitchFamily="18" charset="0"/>
              <a:buNone/>
            </a:pPr>
            <a:r>
              <a:rPr lang="en-GB" sz="2000" smtClean="0"/>
              <a:t> </a:t>
            </a:r>
          </a:p>
          <a:p>
            <a:r>
              <a:rPr lang="en-GB" sz="2000" b="1" smtClean="0"/>
              <a:t>Transport Plane.  </a:t>
            </a:r>
            <a:r>
              <a:rPr lang="en-GB" sz="1800" smtClean="0"/>
              <a:t>The </a:t>
            </a:r>
            <a:r>
              <a:rPr lang="en-GB" sz="1800" i="1" smtClean="0"/>
              <a:t>Transport Plane</a:t>
            </a:r>
            <a:r>
              <a:rPr lang="en-GB" sz="1800" smtClean="0"/>
              <a:t> contains is the set of physical resources that transport user data through the network.  The </a:t>
            </a:r>
            <a:r>
              <a:rPr lang="en-GB" sz="1800" i="1" smtClean="0"/>
              <a:t>Transport Plane</a:t>
            </a:r>
            <a:r>
              <a:rPr lang="en-GB" sz="1800" smtClean="0"/>
              <a:t> forms the substrate over which Connections are allocated and provisioned.</a:t>
            </a:r>
            <a:endParaRPr lang="en-GB" sz="2000" smtClean="0"/>
          </a:p>
          <a:p>
            <a:pPr>
              <a:buFont typeface="Times" pitchFamily="18" charset="0"/>
              <a:buNone/>
            </a:pPr>
            <a:r>
              <a:rPr lang="en-GB" sz="2000" b="1" smtClean="0"/>
              <a:t> </a:t>
            </a:r>
            <a:endParaRPr lang="en-GB" sz="2000" smtClean="0"/>
          </a:p>
          <a:p>
            <a:r>
              <a:rPr lang="en-GB" sz="2000" b="1" smtClean="0"/>
              <a:t>Control and Management Planes. </a:t>
            </a:r>
            <a:r>
              <a:rPr lang="en-GB" sz="1800" smtClean="0"/>
              <a:t>The </a:t>
            </a:r>
            <a:r>
              <a:rPr lang="en-GB" sz="1800" i="1" smtClean="0"/>
              <a:t>Control Plane</a:t>
            </a:r>
            <a:r>
              <a:rPr lang="en-GB" sz="1800" smtClean="0"/>
              <a:t> and/or </a:t>
            </a:r>
            <a:r>
              <a:rPr lang="en-GB" sz="1800" i="1" smtClean="0"/>
              <a:t>Management Plane</a:t>
            </a:r>
            <a:r>
              <a:rPr lang="en-GB" sz="1800" smtClean="0"/>
              <a:t> are not defined in this document, but follow common usage.</a:t>
            </a:r>
          </a:p>
          <a:p>
            <a:pPr>
              <a:buFont typeface="Times" pitchFamily="18" charset="0"/>
              <a:buNone/>
            </a:pPr>
            <a:endParaRPr lang="en-GB" sz="1800" smtClean="0"/>
          </a:p>
          <a:p>
            <a:pPr>
              <a:buFont typeface="Times" pitchFamily="18" charset="0"/>
              <a:buNone/>
            </a:pPr>
            <a:r>
              <a:rPr lang="en-GB" sz="2000" b="1" i="1" smtClean="0">
                <a:solidFill>
                  <a:srgbClr val="FF0000"/>
                </a:solidFill>
              </a:rPr>
              <a:t>Network Services are negotiated and managed on the Service plane </a:t>
            </a:r>
            <a:endParaRPr lang="en-GB" sz="2000" i="1" smtClean="0">
              <a:solidFill>
                <a:srgbClr val="FF0000"/>
              </a:solidFill>
            </a:endParaRPr>
          </a:p>
          <a:p>
            <a:pPr>
              <a:buFont typeface="Times" pitchFamily="18" charset="0"/>
              <a:buNone/>
            </a:pPr>
            <a:r>
              <a:rPr lang="en-GB" sz="2000" smtClean="0"/>
              <a:t> </a:t>
            </a:r>
          </a:p>
        </p:txBody>
      </p:sp>
      <p:sp>
        <p:nvSpPr>
          <p:cNvPr id="5124" name="Footer Placeholder 3"/>
          <p:cNvSpPr>
            <a:spLocks noGrp="1"/>
          </p:cNvSpPr>
          <p:nvPr>
            <p:ph type="ftr" sz="quarter" idx="10"/>
          </p:nvPr>
        </p:nvSpPr>
        <p:spPr>
          <a:noFill/>
        </p:spPr>
        <p:txBody>
          <a:bodyPr/>
          <a:lstStyle/>
          <a:p>
            <a:fld id="{60C1A004-D7A5-475D-AA5B-EB67AA8C95AF}" type="slidenum">
              <a:rPr lang="ja-JP" altLang="en-US" smtClean="0"/>
              <a:pPr/>
              <a:t>3</a:t>
            </a:fld>
            <a:endParaRPr lang="en-US" altLang="ja-JP"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Planes</a:t>
            </a:r>
            <a:endParaRPr lang="en-GB" dirty="0" smtClean="0"/>
          </a:p>
        </p:txBody>
      </p:sp>
      <p:sp>
        <p:nvSpPr>
          <p:cNvPr id="14339" name="Content Placeholder 2"/>
          <p:cNvSpPr>
            <a:spLocks noGrp="1"/>
          </p:cNvSpPr>
          <p:nvPr>
            <p:ph idx="1"/>
          </p:nvPr>
        </p:nvSpPr>
        <p:spPr>
          <a:xfrm>
            <a:off x="685800" y="1524000"/>
            <a:ext cx="4243388" cy="4114800"/>
          </a:xfrm>
        </p:spPr>
        <p:txBody>
          <a:bodyPr/>
          <a:lstStyle/>
          <a:p>
            <a:r>
              <a:rPr lang="en-GB" sz="1800" dirty="0" smtClean="0"/>
              <a:t>In a multi-operator environment, the transport resources exist on a single </a:t>
            </a:r>
            <a:r>
              <a:rPr lang="en-GB" sz="1800" i="1" dirty="0" smtClean="0"/>
              <a:t>Transport Plane</a:t>
            </a:r>
            <a:r>
              <a:rPr lang="en-GB" sz="1800" dirty="0" smtClean="0"/>
              <a:t>, each transport resource controlled by single Agent</a:t>
            </a:r>
          </a:p>
          <a:p>
            <a:endParaRPr lang="en-GB" sz="1800" dirty="0" smtClean="0"/>
          </a:p>
          <a:p>
            <a:r>
              <a:rPr lang="en-GB" sz="1800" dirty="0" smtClean="0"/>
              <a:t>The Agents may be interconnected on the </a:t>
            </a:r>
            <a:r>
              <a:rPr lang="en-GB" sz="1800" i="1" dirty="0" smtClean="0"/>
              <a:t>Service Plane </a:t>
            </a:r>
            <a:r>
              <a:rPr lang="en-GB" sz="1800" dirty="0" smtClean="0"/>
              <a:t>via the NSI interface.  These agents may exchange requests.</a:t>
            </a:r>
          </a:p>
          <a:p>
            <a:endParaRPr lang="en-GB" sz="1800" dirty="0" smtClean="0"/>
          </a:p>
          <a:p>
            <a:r>
              <a:rPr lang="en-GB" sz="1800" dirty="0" smtClean="0"/>
              <a:t>Alternatively a middleware requestor agent may initiate a centralized </a:t>
            </a:r>
            <a:r>
              <a:rPr lang="en-GB" sz="1800" i="1" dirty="0" smtClean="0"/>
              <a:t>Connection</a:t>
            </a:r>
            <a:r>
              <a:rPr lang="en-GB" sz="1800" dirty="0" smtClean="0"/>
              <a:t> request.</a:t>
            </a:r>
          </a:p>
        </p:txBody>
      </p:sp>
      <p:sp>
        <p:nvSpPr>
          <p:cNvPr id="14340" name="Footer Placeholder 3"/>
          <p:cNvSpPr>
            <a:spLocks noGrp="1"/>
          </p:cNvSpPr>
          <p:nvPr>
            <p:ph type="ftr" sz="quarter" idx="10"/>
          </p:nvPr>
        </p:nvSpPr>
        <p:spPr>
          <a:noFill/>
        </p:spPr>
        <p:txBody>
          <a:bodyPr/>
          <a:lstStyle/>
          <a:p>
            <a:fld id="{123BF5B7-4ABE-4C4F-8FBB-892B624CC466}" type="slidenum">
              <a:rPr lang="ja-JP" altLang="en-US" smtClean="0"/>
              <a:pPr/>
              <a:t>4</a:t>
            </a:fld>
            <a:endParaRPr lang="en-US" altLang="ja-JP" smtClean="0"/>
          </a:p>
        </p:txBody>
      </p:sp>
      <p:pic>
        <p:nvPicPr>
          <p:cNvPr id="14341" name="Picture 4" descr="Network.infra.overview.multsegs.jpg"/>
          <p:cNvPicPr>
            <a:picLocks noChangeAspect="1" noChangeArrowheads="1"/>
          </p:cNvPicPr>
          <p:nvPr/>
        </p:nvPicPr>
        <p:blipFill>
          <a:blip r:embed="rId2" cstate="print"/>
          <a:srcRect/>
          <a:stretch>
            <a:fillRect/>
          </a:stretch>
        </p:blipFill>
        <p:spPr bwMode="auto">
          <a:xfrm>
            <a:off x="5000625" y="2214563"/>
            <a:ext cx="3675063" cy="3251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dirty="0" smtClean="0"/>
              <a:t>Inter-Network service </a:t>
            </a:r>
          </a:p>
        </p:txBody>
      </p:sp>
      <p:sp>
        <p:nvSpPr>
          <p:cNvPr id="5124" name="Footer Placeholder 3"/>
          <p:cNvSpPr>
            <a:spLocks noGrp="1"/>
          </p:cNvSpPr>
          <p:nvPr>
            <p:ph type="ftr" sz="quarter" idx="10"/>
          </p:nvPr>
        </p:nvSpPr>
        <p:spPr>
          <a:noFill/>
        </p:spPr>
        <p:txBody>
          <a:bodyPr/>
          <a:lstStyle/>
          <a:p>
            <a:fld id="{60C1A004-D7A5-475D-AA5B-EB67AA8C95AF}" type="slidenum">
              <a:rPr lang="ja-JP" altLang="en-US" smtClean="0"/>
              <a:pPr/>
              <a:t>5</a:t>
            </a:fld>
            <a:endParaRPr lang="en-US" altLang="ja-JP" smtClean="0"/>
          </a:p>
        </p:txBody>
      </p:sp>
      <p:sp>
        <p:nvSpPr>
          <p:cNvPr id="59" name="Content Placeholder 2"/>
          <p:cNvSpPr txBox="1">
            <a:spLocks/>
          </p:cNvSpPr>
          <p:nvPr/>
        </p:nvSpPr>
        <p:spPr bwMode="auto">
          <a:xfrm>
            <a:off x="642910" y="1428736"/>
            <a:ext cx="8001056" cy="1428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algn="l">
              <a:spcBef>
                <a:spcPct val="20000"/>
              </a:spcBef>
              <a:buClr>
                <a:schemeClr val="accent2"/>
              </a:buClr>
            </a:pPr>
            <a:r>
              <a:rPr kumimoji="0" lang="en-GB" sz="2000" b="0" i="0" u="none" strike="noStrike" kern="0" cap="none" spc="0" normalizeH="0" baseline="0" noProof="0" dirty="0" smtClean="0">
                <a:ln>
                  <a:noFill/>
                </a:ln>
                <a:solidFill>
                  <a:schemeClr val="tx1"/>
                </a:solidFill>
                <a:effectLst/>
                <a:uLnTx/>
                <a:uFillTx/>
                <a:latin typeface="+mn-lt"/>
                <a:ea typeface="+mn-ea"/>
                <a:cs typeface="+mn-cs"/>
              </a:rPr>
              <a:t>The </a:t>
            </a:r>
            <a:r>
              <a:rPr kumimoji="0" lang="en-GB" sz="2000" b="0" i="1" u="none" strike="noStrike" kern="0" cap="none" spc="0" normalizeH="0" baseline="0" noProof="0" dirty="0" smtClean="0">
                <a:ln>
                  <a:noFill/>
                </a:ln>
                <a:solidFill>
                  <a:schemeClr val="tx1"/>
                </a:solidFill>
                <a:effectLst/>
                <a:uLnTx/>
                <a:uFillTx/>
                <a:latin typeface="+mn-lt"/>
                <a:ea typeface="+mn-ea"/>
                <a:cs typeface="+mn-cs"/>
              </a:rPr>
              <a:t>Service </a:t>
            </a:r>
            <a:r>
              <a:rPr lang="en-GB" sz="2000" i="1" kern="0" dirty="0" smtClean="0">
                <a:latin typeface="+mn-lt"/>
                <a:ea typeface="+mn-ea"/>
              </a:rPr>
              <a:t>P</a:t>
            </a:r>
            <a:r>
              <a:rPr kumimoji="0" lang="en-GB" sz="2000" b="0" i="1" u="none" strike="noStrike" kern="0" cap="none" spc="0" normalizeH="0" baseline="0" noProof="0" dirty="0" smtClean="0">
                <a:ln>
                  <a:noFill/>
                </a:ln>
                <a:solidFill>
                  <a:schemeClr val="tx1"/>
                </a:solidFill>
                <a:effectLst/>
                <a:uLnTx/>
                <a:uFillTx/>
                <a:latin typeface="+mn-lt"/>
                <a:ea typeface="+mn-ea"/>
                <a:cs typeface="+mn-cs"/>
              </a:rPr>
              <a:t>lane </a:t>
            </a:r>
            <a:r>
              <a:rPr kumimoji="0" lang="en-GB" sz="2000" b="0" u="none" strike="noStrike" kern="0" cap="none" spc="0" normalizeH="0" baseline="0" noProof="0" dirty="0" smtClean="0">
                <a:ln>
                  <a:noFill/>
                </a:ln>
                <a:solidFill>
                  <a:schemeClr val="tx1"/>
                </a:solidFill>
                <a:effectLst/>
                <a:uLnTx/>
                <a:uFillTx/>
                <a:latin typeface="+mn-lt"/>
                <a:ea typeface="+mn-ea"/>
                <a:cs typeface="+mn-cs"/>
              </a:rPr>
              <a:t>is based on </a:t>
            </a:r>
            <a:r>
              <a:rPr kumimoji="0" lang="en-GB" sz="2000" b="0" i="0" u="none" strike="noStrike" kern="0" cap="none" spc="0" normalizeH="0" baseline="0" noProof="0" dirty="0" smtClean="0">
                <a:ln>
                  <a:noFill/>
                </a:ln>
                <a:solidFill>
                  <a:schemeClr val="tx1"/>
                </a:solidFill>
                <a:effectLst/>
                <a:uLnTx/>
                <a:uFillTx/>
                <a:latin typeface="+mn-lt"/>
                <a:ea typeface="+mn-ea"/>
                <a:cs typeface="+mn-cs"/>
              </a:rPr>
              <a:t>inter-</a:t>
            </a:r>
            <a:r>
              <a:rPr kumimoji="0" lang="en-GB" sz="2000" b="0" i="1" u="none" strike="noStrike" kern="0" cap="none" spc="0" normalizeH="0" baseline="0" noProof="0" dirty="0" smtClean="0">
                <a:ln>
                  <a:noFill/>
                </a:ln>
                <a:solidFill>
                  <a:schemeClr val="tx1"/>
                </a:solidFill>
                <a:effectLst/>
                <a:uLnTx/>
                <a:uFillTx/>
                <a:latin typeface="+mn-lt"/>
                <a:ea typeface="+mn-ea"/>
                <a:cs typeface="+mn-cs"/>
              </a:rPr>
              <a:t>Network</a:t>
            </a:r>
            <a:r>
              <a:rPr kumimoji="0" lang="en-GB" sz="2000" b="0" i="0" u="none" strike="noStrike" kern="0" cap="none" spc="0" normalizeH="0" noProof="0" dirty="0" smtClean="0">
                <a:ln>
                  <a:noFill/>
                </a:ln>
                <a:solidFill>
                  <a:schemeClr val="tx1"/>
                </a:solidFill>
                <a:effectLst/>
                <a:uLnTx/>
                <a:uFillTx/>
                <a:latin typeface="+mn-lt"/>
                <a:ea typeface="+mn-ea"/>
                <a:cs typeface="+mn-cs"/>
              </a:rPr>
              <a:t> resources only</a:t>
            </a:r>
          </a:p>
          <a:p>
            <a:pPr marL="342900" lvl="0" algn="l">
              <a:spcBef>
                <a:spcPct val="20000"/>
              </a:spcBef>
              <a:buClr>
                <a:schemeClr val="accent2"/>
              </a:buClr>
            </a:pPr>
            <a:endParaRPr kumimoji="0" lang="en-GB" sz="2000" b="0" i="0" u="none" strike="noStrike" kern="0" cap="none" spc="0" normalizeH="0" noProof="0" dirty="0" smtClean="0">
              <a:ln>
                <a:noFill/>
              </a:ln>
              <a:solidFill>
                <a:schemeClr val="tx1"/>
              </a:solidFill>
              <a:effectLst/>
              <a:uLnTx/>
              <a:uFillTx/>
              <a:latin typeface="+mn-lt"/>
              <a:ea typeface="+mn-ea"/>
              <a:cs typeface="+mn-cs"/>
            </a:endParaRPr>
          </a:p>
          <a:p>
            <a:pPr marL="342900" lvl="0" algn="l">
              <a:spcBef>
                <a:spcPct val="20000"/>
              </a:spcBef>
              <a:buClr>
                <a:schemeClr val="accent2"/>
              </a:buClr>
            </a:pPr>
            <a:r>
              <a:rPr kumimoji="0" lang="en-GB" sz="2000" b="0" i="0" u="none" strike="noStrike" kern="0" cap="none" spc="0" normalizeH="0" noProof="0" dirty="0" smtClean="0">
                <a:ln>
                  <a:noFill/>
                </a:ln>
                <a:solidFill>
                  <a:schemeClr val="tx1"/>
                </a:solidFill>
                <a:effectLst/>
                <a:uLnTx/>
                <a:uFillTx/>
                <a:latin typeface="+mn-lt"/>
                <a:ea typeface="+mn-ea"/>
                <a:cs typeface="+mn-cs"/>
              </a:rPr>
              <a:t>The </a:t>
            </a:r>
            <a:r>
              <a:rPr lang="en-GB" sz="2000" i="1" kern="0" dirty="0" smtClean="0">
                <a:latin typeface="+mn-lt"/>
                <a:ea typeface="+mn-ea"/>
              </a:rPr>
              <a:t>Network</a:t>
            </a:r>
            <a:r>
              <a:rPr lang="en-GB" sz="2000" kern="0" dirty="0" smtClean="0">
                <a:latin typeface="+mn-lt"/>
                <a:ea typeface="+mn-ea"/>
              </a:rPr>
              <a:t>-internal topology is the responsibility of the network provider.</a:t>
            </a:r>
            <a:r>
              <a:rPr kumimoji="0" lang="en-GB" sz="2000" b="0" i="0" u="none" strike="noStrike" kern="0" cap="none" spc="0" normalizeH="0" noProof="0" dirty="0" smtClean="0">
                <a:ln>
                  <a:noFill/>
                </a:ln>
                <a:solidFill>
                  <a:schemeClr val="tx1"/>
                </a:solidFill>
                <a:effectLst/>
                <a:uLnTx/>
                <a:uFillTx/>
                <a:latin typeface="+mn-lt"/>
                <a:ea typeface="+mn-ea"/>
                <a:cs typeface="+mn-cs"/>
              </a:rPr>
              <a:t> </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Times" pitchFamily="18" charset="0"/>
              <a:buChar char="•"/>
              <a:tabLst/>
              <a:defRPr/>
            </a:pPr>
            <a:endParaRPr lang="en-GB" sz="1800" kern="0" dirty="0" smtClean="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Tx/>
              <a:tabLst/>
              <a:defRPr/>
            </a:pPr>
            <a:endParaRPr lang="en-GB" sz="1800" kern="0" dirty="0">
              <a:latin typeface="+mn-lt"/>
              <a:ea typeface="+mn-ea"/>
            </a:endParaRPr>
          </a:p>
        </p:txBody>
      </p:sp>
      <p:grpSp>
        <p:nvGrpSpPr>
          <p:cNvPr id="62" name="Group 61"/>
          <p:cNvGrpSpPr/>
          <p:nvPr/>
        </p:nvGrpSpPr>
        <p:grpSpPr>
          <a:xfrm>
            <a:off x="1714480" y="2714620"/>
            <a:ext cx="6133952" cy="3164696"/>
            <a:chOff x="1714480" y="2714620"/>
            <a:chExt cx="6133952" cy="3164696"/>
          </a:xfrm>
        </p:grpSpPr>
        <p:grpSp>
          <p:nvGrpSpPr>
            <p:cNvPr id="6" name="Group 5"/>
            <p:cNvGrpSpPr/>
            <p:nvPr/>
          </p:nvGrpSpPr>
          <p:grpSpPr>
            <a:xfrm>
              <a:off x="1714480" y="2714620"/>
              <a:ext cx="6133952" cy="3164696"/>
              <a:chOff x="-355744" y="2993841"/>
              <a:chExt cx="6133952" cy="3164696"/>
            </a:xfrm>
          </p:grpSpPr>
          <p:grpSp>
            <p:nvGrpSpPr>
              <p:cNvPr id="7" name="Group 6"/>
              <p:cNvGrpSpPr/>
              <p:nvPr/>
            </p:nvGrpSpPr>
            <p:grpSpPr>
              <a:xfrm>
                <a:off x="-355744" y="2993841"/>
                <a:ext cx="5390241" cy="3164696"/>
                <a:chOff x="115319" y="3301352"/>
                <a:chExt cx="7054426" cy="4143033"/>
              </a:xfrm>
            </p:grpSpPr>
            <p:cxnSp>
              <p:nvCxnSpPr>
                <p:cNvPr id="13" name="Straight Connector 12"/>
                <p:cNvCxnSpPr/>
                <p:nvPr/>
              </p:nvCxnSpPr>
              <p:spPr>
                <a:xfrm rot="10800000">
                  <a:off x="3937746" y="6062540"/>
                  <a:ext cx="716216" cy="328996"/>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0800000">
                  <a:off x="6141095" y="4863594"/>
                  <a:ext cx="612431" cy="276596"/>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9" idx="5"/>
                  <a:endCxn id="30" idx="1"/>
                </p:cNvCxnSpPr>
                <p:nvPr/>
              </p:nvCxnSpPr>
              <p:spPr>
                <a:xfrm rot="16200000" flipH="1">
                  <a:off x="4472236" y="4157569"/>
                  <a:ext cx="254807" cy="330690"/>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47316" y="5068839"/>
                  <a:ext cx="827332" cy="595361"/>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2260326" y="4970856"/>
                  <a:ext cx="1066232" cy="693344"/>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314706" y="4029855"/>
                  <a:ext cx="789855" cy="339677"/>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0800000" flipV="1">
                  <a:off x="401951" y="4447393"/>
                  <a:ext cx="855816" cy="292756"/>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2658860" y="3301352"/>
                  <a:ext cx="1890336" cy="1562241"/>
                  <a:chOff x="3665904" y="2991368"/>
                  <a:chExt cx="1890336" cy="1562241"/>
                </a:xfrm>
                <a:gradFill flip="none" rotWithShape="1">
                  <a:gsLst>
                    <a:gs pos="20000">
                      <a:schemeClr val="accent5">
                        <a:lumMod val="75000"/>
                      </a:schemeClr>
                    </a:gs>
                    <a:gs pos="80000">
                      <a:schemeClr val="accent5">
                        <a:lumMod val="60000"/>
                        <a:lumOff val="40000"/>
                      </a:schemeClr>
                    </a:gs>
                  </a:gsLst>
                  <a:lin ang="16200000" scaled="0"/>
                  <a:tileRect/>
                </a:gradFill>
              </p:grpSpPr>
              <p:sp>
                <p:nvSpPr>
                  <p:cNvPr id="56" name="Oval 55"/>
                  <p:cNvSpPr/>
                  <p:nvPr/>
                </p:nvSpPr>
                <p:spPr>
                  <a:xfrm flipH="1">
                    <a:off x="3665904" y="3229274"/>
                    <a:ext cx="1890336" cy="979618"/>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57" name="Oval 56"/>
                  <p:cNvSpPr/>
                  <p:nvPr/>
                </p:nvSpPr>
                <p:spPr>
                  <a:xfrm flipH="1">
                    <a:off x="4355532" y="3042340"/>
                    <a:ext cx="811254" cy="1347962"/>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58" name="Oval 57"/>
                  <p:cNvSpPr/>
                  <p:nvPr/>
                </p:nvSpPr>
                <p:spPr>
                  <a:xfrm flipH="1">
                    <a:off x="3949904" y="2991368"/>
                    <a:ext cx="994885" cy="1562241"/>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grpSp>
            <p:grpSp>
              <p:nvGrpSpPr>
                <p:cNvPr id="21" name="Group 20"/>
                <p:cNvGrpSpPr/>
                <p:nvPr/>
              </p:nvGrpSpPr>
              <p:grpSpPr>
                <a:xfrm>
                  <a:off x="2846434" y="4992602"/>
                  <a:ext cx="1890336" cy="1562241"/>
                  <a:chOff x="4332005" y="4933517"/>
                  <a:chExt cx="1890336" cy="1562241"/>
                </a:xfrm>
                <a:gradFill flip="none" rotWithShape="1">
                  <a:gsLst>
                    <a:gs pos="20000">
                      <a:schemeClr val="accent5">
                        <a:lumMod val="75000"/>
                      </a:schemeClr>
                    </a:gs>
                    <a:gs pos="80000">
                      <a:schemeClr val="accent5">
                        <a:lumMod val="60000"/>
                        <a:lumOff val="40000"/>
                      </a:schemeClr>
                    </a:gs>
                  </a:gsLst>
                  <a:lin ang="16200000" scaled="0"/>
                  <a:tileRect/>
                </a:gradFill>
              </p:grpSpPr>
              <p:sp>
                <p:nvSpPr>
                  <p:cNvPr id="53" name="Oval 52"/>
                  <p:cNvSpPr/>
                  <p:nvPr/>
                </p:nvSpPr>
                <p:spPr>
                  <a:xfrm flipH="1">
                    <a:off x="4332005" y="5171423"/>
                    <a:ext cx="1890336" cy="979618"/>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54" name="Oval 53"/>
                  <p:cNvSpPr/>
                  <p:nvPr/>
                </p:nvSpPr>
                <p:spPr>
                  <a:xfrm flipH="1">
                    <a:off x="5021633" y="4984489"/>
                    <a:ext cx="811254" cy="1347962"/>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55" name="Oval 54"/>
                  <p:cNvSpPr/>
                  <p:nvPr/>
                </p:nvSpPr>
                <p:spPr>
                  <a:xfrm flipH="1">
                    <a:off x="4616005" y="4933517"/>
                    <a:ext cx="884624" cy="1562241"/>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grpSp>
            <p:grpSp>
              <p:nvGrpSpPr>
                <p:cNvPr id="22" name="Group 21"/>
                <p:cNvGrpSpPr/>
                <p:nvPr/>
              </p:nvGrpSpPr>
              <p:grpSpPr>
                <a:xfrm>
                  <a:off x="4485020" y="3984779"/>
                  <a:ext cx="1890336" cy="1398935"/>
                  <a:chOff x="6325618" y="3534584"/>
                  <a:chExt cx="1890336" cy="1398935"/>
                </a:xfrm>
                <a:gradFill flip="none" rotWithShape="1">
                  <a:gsLst>
                    <a:gs pos="20000">
                      <a:schemeClr val="accent5">
                        <a:lumMod val="75000"/>
                      </a:schemeClr>
                    </a:gs>
                    <a:gs pos="80000">
                      <a:schemeClr val="accent5">
                        <a:lumMod val="60000"/>
                        <a:lumOff val="40000"/>
                      </a:schemeClr>
                    </a:gs>
                  </a:gsLst>
                  <a:lin ang="16200000" scaled="0"/>
                  <a:tileRect/>
                </a:gradFill>
              </p:grpSpPr>
              <p:sp>
                <p:nvSpPr>
                  <p:cNvPr id="50" name="Oval 49"/>
                  <p:cNvSpPr/>
                  <p:nvPr/>
                </p:nvSpPr>
                <p:spPr>
                  <a:xfrm flipH="1">
                    <a:off x="6325618" y="3772489"/>
                    <a:ext cx="1890336" cy="979619"/>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51" name="Oval 50"/>
                  <p:cNvSpPr/>
                  <p:nvPr/>
                </p:nvSpPr>
                <p:spPr>
                  <a:xfrm flipH="1">
                    <a:off x="7015246" y="3585555"/>
                    <a:ext cx="966446" cy="1347962"/>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52" name="Oval 51"/>
                  <p:cNvSpPr/>
                  <p:nvPr/>
                </p:nvSpPr>
                <p:spPr>
                  <a:xfrm flipH="1">
                    <a:off x="6609618" y="3534584"/>
                    <a:ext cx="978373" cy="1398935"/>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grpSp>
            <p:grpSp>
              <p:nvGrpSpPr>
                <p:cNvPr id="23" name="Group 22"/>
                <p:cNvGrpSpPr/>
                <p:nvPr/>
              </p:nvGrpSpPr>
              <p:grpSpPr>
                <a:xfrm>
                  <a:off x="927568" y="3901172"/>
                  <a:ext cx="1827319" cy="1423060"/>
                  <a:chOff x="1169761" y="3772489"/>
                  <a:chExt cx="1827319" cy="1423060"/>
                </a:xfrm>
                <a:gradFill flip="none" rotWithShape="1">
                  <a:gsLst>
                    <a:gs pos="20000">
                      <a:schemeClr val="accent5">
                        <a:lumMod val="75000"/>
                      </a:schemeClr>
                    </a:gs>
                    <a:gs pos="80000">
                      <a:schemeClr val="accent5">
                        <a:lumMod val="60000"/>
                        <a:lumOff val="40000"/>
                      </a:schemeClr>
                    </a:gs>
                  </a:gsLst>
                  <a:lin ang="16200000" scaled="0"/>
                  <a:tileRect/>
                </a:gradFill>
              </p:grpSpPr>
              <p:sp>
                <p:nvSpPr>
                  <p:cNvPr id="47" name="Oval 46"/>
                  <p:cNvSpPr/>
                  <p:nvPr/>
                </p:nvSpPr>
                <p:spPr>
                  <a:xfrm>
                    <a:off x="1169761" y="3996046"/>
                    <a:ext cx="1827319" cy="1034193"/>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48" name="Oval 47"/>
                  <p:cNvSpPr/>
                  <p:nvPr/>
                </p:nvSpPr>
                <p:spPr>
                  <a:xfrm>
                    <a:off x="1602417" y="3772492"/>
                    <a:ext cx="784210" cy="1423057"/>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1883332" y="3772489"/>
                    <a:ext cx="963102" cy="1347964"/>
                  </a:xfrm>
                  <a:prstGeom prst="ellipse">
                    <a:avLst/>
                  </a:prstGeom>
                  <a:grpFill/>
                  <a:ln>
                    <a:noFill/>
                  </a:ln>
                  <a:effectLst>
                    <a:softEdge rad="127000"/>
                  </a:effectLst>
                </p:spPr>
                <p:style>
                  <a:lnRef idx="1">
                    <a:schemeClr val="accent1"/>
                  </a:lnRef>
                  <a:fillRef idx="3">
                    <a:schemeClr val="accent1"/>
                  </a:fillRef>
                  <a:effectRef idx="2">
                    <a:schemeClr val="accent1"/>
                  </a:effectRef>
                  <a:fontRef idx="minor">
                    <a:schemeClr val="lt1"/>
                  </a:fontRef>
                </p:style>
              </p:sp>
            </p:grpSp>
            <p:sp>
              <p:nvSpPr>
                <p:cNvPr id="24" name="Cube 23"/>
                <p:cNvSpPr/>
                <p:nvPr/>
              </p:nvSpPr>
              <p:spPr>
                <a:xfrm>
                  <a:off x="6692397" y="4970856"/>
                  <a:ext cx="477348" cy="402136"/>
                </a:xfrm>
                <a:prstGeom prst="cube">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Cube 24"/>
                <p:cNvSpPr/>
                <p:nvPr/>
              </p:nvSpPr>
              <p:spPr>
                <a:xfrm>
                  <a:off x="4415288" y="6152707"/>
                  <a:ext cx="477348" cy="402136"/>
                </a:xfrm>
                <a:prstGeom prst="cube">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Cube 25"/>
                <p:cNvSpPr/>
                <p:nvPr/>
              </p:nvSpPr>
              <p:spPr>
                <a:xfrm>
                  <a:off x="115319" y="4518876"/>
                  <a:ext cx="477348" cy="402136"/>
                </a:xfrm>
                <a:prstGeom prst="cube">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Oval 26"/>
                <p:cNvSpPr/>
                <p:nvPr/>
              </p:nvSpPr>
              <p:spPr>
                <a:xfrm>
                  <a:off x="5978581" y="4740149"/>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28" name="Oval 27"/>
                <p:cNvSpPr/>
                <p:nvPr/>
              </p:nvSpPr>
              <p:spPr>
                <a:xfrm>
                  <a:off x="3007429" y="5417312"/>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29" name="Oval 28"/>
                <p:cNvSpPr/>
                <p:nvPr/>
              </p:nvSpPr>
              <p:spPr>
                <a:xfrm>
                  <a:off x="4224311" y="3984779"/>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0" name="Oval 29"/>
                <p:cNvSpPr/>
                <p:nvPr/>
              </p:nvSpPr>
              <p:spPr>
                <a:xfrm>
                  <a:off x="4728957" y="4414162"/>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1" name="Oval 30"/>
                <p:cNvSpPr/>
                <p:nvPr/>
              </p:nvSpPr>
              <p:spPr>
                <a:xfrm>
                  <a:off x="4347316" y="5473193"/>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2" name="Oval 31"/>
                <p:cNvSpPr/>
                <p:nvPr/>
              </p:nvSpPr>
              <p:spPr>
                <a:xfrm>
                  <a:off x="4928638" y="5002248"/>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3" name="Oval 32"/>
                <p:cNvSpPr/>
                <p:nvPr/>
              </p:nvSpPr>
              <p:spPr>
                <a:xfrm>
                  <a:off x="2216372" y="4878804"/>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4" name="Oval 33"/>
                <p:cNvSpPr/>
                <p:nvPr/>
              </p:nvSpPr>
              <p:spPr>
                <a:xfrm>
                  <a:off x="2288947" y="4222684"/>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5" name="Oval 34"/>
                <p:cNvSpPr/>
                <p:nvPr/>
              </p:nvSpPr>
              <p:spPr>
                <a:xfrm>
                  <a:off x="2761419" y="3984779"/>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6" name="Oval 35"/>
                <p:cNvSpPr/>
                <p:nvPr/>
              </p:nvSpPr>
              <p:spPr>
                <a:xfrm>
                  <a:off x="3225483" y="6029263"/>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7" name="Oval 36"/>
                <p:cNvSpPr/>
                <p:nvPr/>
              </p:nvSpPr>
              <p:spPr>
                <a:xfrm>
                  <a:off x="3958640" y="5969000"/>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8" name="Oval 37"/>
                <p:cNvSpPr/>
                <p:nvPr/>
              </p:nvSpPr>
              <p:spPr>
                <a:xfrm>
                  <a:off x="1838038" y="4920130"/>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39" name="Oval 38"/>
                <p:cNvSpPr/>
                <p:nvPr/>
              </p:nvSpPr>
              <p:spPr>
                <a:xfrm>
                  <a:off x="3552586" y="4395432"/>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40" name="Oval 39"/>
                <p:cNvSpPr/>
                <p:nvPr/>
              </p:nvSpPr>
              <p:spPr>
                <a:xfrm>
                  <a:off x="1114214" y="4323948"/>
                  <a:ext cx="246010" cy="246888"/>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sp>
              <p:nvSpPr>
                <p:cNvPr id="41" name="Freeform 40"/>
                <p:cNvSpPr/>
                <p:nvPr/>
              </p:nvSpPr>
              <p:spPr>
                <a:xfrm>
                  <a:off x="406400" y="3894665"/>
                  <a:ext cx="6477000" cy="1244600"/>
                </a:xfrm>
                <a:custGeom>
                  <a:avLst/>
                  <a:gdLst>
                    <a:gd name="connsiteX0" fmla="*/ 0 w 6500989"/>
                    <a:gd name="connsiteY0" fmla="*/ 0 h 1450622"/>
                    <a:gd name="connsiteX1" fmla="*/ 643466 w 6500989"/>
                    <a:gd name="connsiteY1" fmla="*/ 618067 h 1450622"/>
                    <a:gd name="connsiteX2" fmla="*/ 1794933 w 6500989"/>
                    <a:gd name="connsiteY2" fmla="*/ 567267 h 1450622"/>
                    <a:gd name="connsiteX3" fmla="*/ 2286000 w 6500989"/>
                    <a:gd name="connsiteY3" fmla="*/ 321734 h 1450622"/>
                    <a:gd name="connsiteX4" fmla="*/ 3073400 w 6500989"/>
                    <a:gd name="connsiteY4" fmla="*/ 127000 h 1450622"/>
                    <a:gd name="connsiteX5" fmla="*/ 3742266 w 6500989"/>
                    <a:gd name="connsiteY5" fmla="*/ 321734 h 1450622"/>
                    <a:gd name="connsiteX6" fmla="*/ 4233333 w 6500989"/>
                    <a:gd name="connsiteY6" fmla="*/ 728134 h 1450622"/>
                    <a:gd name="connsiteX7" fmla="*/ 4885266 w 6500989"/>
                    <a:gd name="connsiteY7" fmla="*/ 812800 h 1450622"/>
                    <a:gd name="connsiteX8" fmla="*/ 6265333 w 6500989"/>
                    <a:gd name="connsiteY8" fmla="*/ 1371600 h 1450622"/>
                    <a:gd name="connsiteX9" fmla="*/ 6299200 w 6500989"/>
                    <a:gd name="connsiteY9" fmla="*/ 1286934 h 1450622"/>
                    <a:gd name="connsiteX10" fmla="*/ 6299200 w 6500989"/>
                    <a:gd name="connsiteY10" fmla="*/ 1270000 h 1450622"/>
                    <a:gd name="connsiteX0" fmla="*/ 0 w 6500989"/>
                    <a:gd name="connsiteY0" fmla="*/ 206406 h 1323622"/>
                    <a:gd name="connsiteX1" fmla="*/ 643466 w 6500989"/>
                    <a:gd name="connsiteY1" fmla="*/ 491067 h 1323622"/>
                    <a:gd name="connsiteX2" fmla="*/ 1794933 w 6500989"/>
                    <a:gd name="connsiteY2" fmla="*/ 440267 h 1323622"/>
                    <a:gd name="connsiteX3" fmla="*/ 2286000 w 6500989"/>
                    <a:gd name="connsiteY3" fmla="*/ 194734 h 1323622"/>
                    <a:gd name="connsiteX4" fmla="*/ 3073400 w 6500989"/>
                    <a:gd name="connsiteY4" fmla="*/ 0 h 1323622"/>
                    <a:gd name="connsiteX5" fmla="*/ 3742266 w 6500989"/>
                    <a:gd name="connsiteY5" fmla="*/ 194734 h 1323622"/>
                    <a:gd name="connsiteX6" fmla="*/ 4233333 w 6500989"/>
                    <a:gd name="connsiteY6" fmla="*/ 601134 h 1323622"/>
                    <a:gd name="connsiteX7" fmla="*/ 4885266 w 6500989"/>
                    <a:gd name="connsiteY7" fmla="*/ 685800 h 1323622"/>
                    <a:gd name="connsiteX8" fmla="*/ 6265333 w 6500989"/>
                    <a:gd name="connsiteY8" fmla="*/ 1244600 h 1323622"/>
                    <a:gd name="connsiteX9" fmla="*/ 6299200 w 6500989"/>
                    <a:gd name="connsiteY9" fmla="*/ 1159934 h 1323622"/>
                    <a:gd name="connsiteX10" fmla="*/ 6299200 w 6500989"/>
                    <a:gd name="connsiteY10" fmla="*/ 1143000 h 1323622"/>
                    <a:gd name="connsiteX0" fmla="*/ 0 w 6500989"/>
                    <a:gd name="connsiteY0" fmla="*/ 206406 h 1323622"/>
                    <a:gd name="connsiteX1" fmla="*/ 643466 w 6500989"/>
                    <a:gd name="connsiteY1" fmla="*/ 491067 h 1323622"/>
                    <a:gd name="connsiteX2" fmla="*/ 1794933 w 6500989"/>
                    <a:gd name="connsiteY2" fmla="*/ 440267 h 1323622"/>
                    <a:gd name="connsiteX3" fmla="*/ 2286000 w 6500989"/>
                    <a:gd name="connsiteY3" fmla="*/ 194734 h 1323622"/>
                    <a:gd name="connsiteX4" fmla="*/ 3073400 w 6500989"/>
                    <a:gd name="connsiteY4" fmla="*/ 0 h 1323622"/>
                    <a:gd name="connsiteX5" fmla="*/ 3742266 w 6500989"/>
                    <a:gd name="connsiteY5" fmla="*/ 194734 h 1323622"/>
                    <a:gd name="connsiteX6" fmla="*/ 4233333 w 6500989"/>
                    <a:gd name="connsiteY6" fmla="*/ 601134 h 1323622"/>
                    <a:gd name="connsiteX7" fmla="*/ 4885266 w 6500989"/>
                    <a:gd name="connsiteY7" fmla="*/ 685800 h 1323622"/>
                    <a:gd name="connsiteX8" fmla="*/ 6265333 w 6500989"/>
                    <a:gd name="connsiteY8" fmla="*/ 1244600 h 1323622"/>
                    <a:gd name="connsiteX9" fmla="*/ 6299200 w 6500989"/>
                    <a:gd name="connsiteY9" fmla="*/ 1159934 h 1323622"/>
                    <a:gd name="connsiteX10" fmla="*/ 6299200 w 6500989"/>
                    <a:gd name="connsiteY10" fmla="*/ 1143000 h 1323622"/>
                    <a:gd name="connsiteX0" fmla="*/ 0 w 6500989"/>
                    <a:gd name="connsiteY0" fmla="*/ 206406 h 1323622"/>
                    <a:gd name="connsiteX1" fmla="*/ 643466 w 6500989"/>
                    <a:gd name="connsiteY1" fmla="*/ 491067 h 1323622"/>
                    <a:gd name="connsiteX2" fmla="*/ 1794933 w 6500989"/>
                    <a:gd name="connsiteY2" fmla="*/ 440267 h 1323622"/>
                    <a:gd name="connsiteX3" fmla="*/ 2286000 w 6500989"/>
                    <a:gd name="connsiteY3" fmla="*/ 194734 h 1323622"/>
                    <a:gd name="connsiteX4" fmla="*/ 3073400 w 6500989"/>
                    <a:gd name="connsiteY4" fmla="*/ 0 h 1323622"/>
                    <a:gd name="connsiteX5" fmla="*/ 3742266 w 6500989"/>
                    <a:gd name="connsiteY5" fmla="*/ 194734 h 1323622"/>
                    <a:gd name="connsiteX6" fmla="*/ 4233333 w 6500989"/>
                    <a:gd name="connsiteY6" fmla="*/ 601134 h 1323622"/>
                    <a:gd name="connsiteX7" fmla="*/ 4885266 w 6500989"/>
                    <a:gd name="connsiteY7" fmla="*/ 685800 h 1323622"/>
                    <a:gd name="connsiteX8" fmla="*/ 6265333 w 6500989"/>
                    <a:gd name="connsiteY8" fmla="*/ 1244600 h 1323622"/>
                    <a:gd name="connsiteX9" fmla="*/ 6299200 w 6500989"/>
                    <a:gd name="connsiteY9" fmla="*/ 1159934 h 1323622"/>
                    <a:gd name="connsiteX0" fmla="*/ 0 w 6265333"/>
                    <a:gd name="connsiteY0" fmla="*/ 206406 h 1244600"/>
                    <a:gd name="connsiteX1" fmla="*/ 643466 w 6265333"/>
                    <a:gd name="connsiteY1" fmla="*/ 491067 h 1244600"/>
                    <a:gd name="connsiteX2" fmla="*/ 1794933 w 6265333"/>
                    <a:gd name="connsiteY2" fmla="*/ 440267 h 1244600"/>
                    <a:gd name="connsiteX3" fmla="*/ 2286000 w 6265333"/>
                    <a:gd name="connsiteY3" fmla="*/ 194734 h 1244600"/>
                    <a:gd name="connsiteX4" fmla="*/ 3073400 w 6265333"/>
                    <a:gd name="connsiteY4" fmla="*/ 0 h 1244600"/>
                    <a:gd name="connsiteX5" fmla="*/ 3742266 w 6265333"/>
                    <a:gd name="connsiteY5" fmla="*/ 194734 h 1244600"/>
                    <a:gd name="connsiteX6" fmla="*/ 4233333 w 6265333"/>
                    <a:gd name="connsiteY6" fmla="*/ 601134 h 1244600"/>
                    <a:gd name="connsiteX7" fmla="*/ 4885266 w 6265333"/>
                    <a:gd name="connsiteY7" fmla="*/ 685800 h 1244600"/>
                    <a:gd name="connsiteX8" fmla="*/ 6265333 w 6265333"/>
                    <a:gd name="connsiteY8" fmla="*/ 1244600 h 1244600"/>
                    <a:gd name="connsiteX0" fmla="*/ 0 w 6265333"/>
                    <a:gd name="connsiteY0" fmla="*/ 206406 h 1244600"/>
                    <a:gd name="connsiteX1" fmla="*/ 643466 w 6265333"/>
                    <a:gd name="connsiteY1" fmla="*/ 491067 h 1244600"/>
                    <a:gd name="connsiteX2" fmla="*/ 1794933 w 6265333"/>
                    <a:gd name="connsiteY2" fmla="*/ 440267 h 1244600"/>
                    <a:gd name="connsiteX3" fmla="*/ 2286000 w 6265333"/>
                    <a:gd name="connsiteY3" fmla="*/ 194734 h 1244600"/>
                    <a:gd name="connsiteX4" fmla="*/ 3073400 w 6265333"/>
                    <a:gd name="connsiteY4" fmla="*/ 0 h 1244600"/>
                    <a:gd name="connsiteX5" fmla="*/ 3742266 w 6265333"/>
                    <a:gd name="connsiteY5" fmla="*/ 194734 h 1244600"/>
                    <a:gd name="connsiteX6" fmla="*/ 4233333 w 6265333"/>
                    <a:gd name="connsiteY6" fmla="*/ 601134 h 1244600"/>
                    <a:gd name="connsiteX7" fmla="*/ 4885266 w 6265333"/>
                    <a:gd name="connsiteY7" fmla="*/ 685800 h 1244600"/>
                    <a:gd name="connsiteX8" fmla="*/ 6265333 w 6265333"/>
                    <a:gd name="connsiteY8" fmla="*/ 1244600 h 1244600"/>
                    <a:gd name="connsiteX0" fmla="*/ 0 w 6483859"/>
                    <a:gd name="connsiteY0" fmla="*/ 206406 h 1244600"/>
                    <a:gd name="connsiteX1" fmla="*/ 643466 w 6483859"/>
                    <a:gd name="connsiteY1" fmla="*/ 491067 h 1244600"/>
                    <a:gd name="connsiteX2" fmla="*/ 1794933 w 6483859"/>
                    <a:gd name="connsiteY2" fmla="*/ 440267 h 1244600"/>
                    <a:gd name="connsiteX3" fmla="*/ 2286000 w 6483859"/>
                    <a:gd name="connsiteY3" fmla="*/ 194734 h 1244600"/>
                    <a:gd name="connsiteX4" fmla="*/ 3073400 w 6483859"/>
                    <a:gd name="connsiteY4" fmla="*/ 0 h 1244600"/>
                    <a:gd name="connsiteX5" fmla="*/ 3742266 w 6483859"/>
                    <a:gd name="connsiteY5" fmla="*/ 194734 h 1244600"/>
                    <a:gd name="connsiteX6" fmla="*/ 4233333 w 6483859"/>
                    <a:gd name="connsiteY6" fmla="*/ 601134 h 1244600"/>
                    <a:gd name="connsiteX7" fmla="*/ 4885266 w 6483859"/>
                    <a:gd name="connsiteY7" fmla="*/ 685800 h 1244600"/>
                    <a:gd name="connsiteX8" fmla="*/ 6483859 w 6483859"/>
                    <a:gd name="connsiteY8" fmla="*/ 1244600 h 1244600"/>
                    <a:gd name="connsiteX0" fmla="*/ 0 w 6290733"/>
                    <a:gd name="connsiteY0" fmla="*/ 206406 h 1244600"/>
                    <a:gd name="connsiteX1" fmla="*/ 643466 w 6290733"/>
                    <a:gd name="connsiteY1" fmla="*/ 491067 h 1244600"/>
                    <a:gd name="connsiteX2" fmla="*/ 1794933 w 6290733"/>
                    <a:gd name="connsiteY2" fmla="*/ 440267 h 1244600"/>
                    <a:gd name="connsiteX3" fmla="*/ 2286000 w 6290733"/>
                    <a:gd name="connsiteY3" fmla="*/ 194734 h 1244600"/>
                    <a:gd name="connsiteX4" fmla="*/ 3073400 w 6290733"/>
                    <a:gd name="connsiteY4" fmla="*/ 0 h 1244600"/>
                    <a:gd name="connsiteX5" fmla="*/ 3742266 w 6290733"/>
                    <a:gd name="connsiteY5" fmla="*/ 194734 h 1244600"/>
                    <a:gd name="connsiteX6" fmla="*/ 4233333 w 6290733"/>
                    <a:gd name="connsiteY6" fmla="*/ 601134 h 1244600"/>
                    <a:gd name="connsiteX7" fmla="*/ 4885266 w 6290733"/>
                    <a:gd name="connsiteY7" fmla="*/ 685800 h 1244600"/>
                    <a:gd name="connsiteX8" fmla="*/ 6290733 w 6290733"/>
                    <a:gd name="connsiteY8" fmla="*/ 1244600 h 1244600"/>
                    <a:gd name="connsiteX0" fmla="*/ 0 w 6290733"/>
                    <a:gd name="connsiteY0" fmla="*/ 206406 h 1244600"/>
                    <a:gd name="connsiteX1" fmla="*/ 643466 w 6290733"/>
                    <a:gd name="connsiteY1" fmla="*/ 491067 h 1244600"/>
                    <a:gd name="connsiteX2" fmla="*/ 1794933 w 6290733"/>
                    <a:gd name="connsiteY2" fmla="*/ 440267 h 1244600"/>
                    <a:gd name="connsiteX3" fmla="*/ 2286000 w 6290733"/>
                    <a:gd name="connsiteY3" fmla="*/ 194734 h 1244600"/>
                    <a:gd name="connsiteX4" fmla="*/ 3073400 w 6290733"/>
                    <a:gd name="connsiteY4" fmla="*/ 0 h 1244600"/>
                    <a:gd name="connsiteX5" fmla="*/ 3742266 w 6290733"/>
                    <a:gd name="connsiteY5" fmla="*/ 194734 h 1244600"/>
                    <a:gd name="connsiteX6" fmla="*/ 4233333 w 6290733"/>
                    <a:gd name="connsiteY6" fmla="*/ 601134 h 1244600"/>
                    <a:gd name="connsiteX7" fmla="*/ 4885266 w 6290733"/>
                    <a:gd name="connsiteY7" fmla="*/ 685800 h 1244600"/>
                    <a:gd name="connsiteX8" fmla="*/ 6290733 w 6290733"/>
                    <a:gd name="connsiteY8" fmla="*/ 1244600 h 1244600"/>
                    <a:gd name="connsiteX0" fmla="*/ 0 w 6290733"/>
                    <a:gd name="connsiteY0" fmla="*/ 206406 h 1244600"/>
                    <a:gd name="connsiteX1" fmla="*/ 643466 w 6290733"/>
                    <a:gd name="connsiteY1" fmla="*/ 491067 h 1244600"/>
                    <a:gd name="connsiteX2" fmla="*/ 1244600 w 6290733"/>
                    <a:gd name="connsiteY2" fmla="*/ 352572 h 1244600"/>
                    <a:gd name="connsiteX3" fmla="*/ 1794933 w 6290733"/>
                    <a:gd name="connsiteY3" fmla="*/ 440267 h 1244600"/>
                    <a:gd name="connsiteX4" fmla="*/ 2286000 w 6290733"/>
                    <a:gd name="connsiteY4" fmla="*/ 194734 h 1244600"/>
                    <a:gd name="connsiteX5" fmla="*/ 3073400 w 6290733"/>
                    <a:gd name="connsiteY5" fmla="*/ 0 h 1244600"/>
                    <a:gd name="connsiteX6" fmla="*/ 3742266 w 6290733"/>
                    <a:gd name="connsiteY6" fmla="*/ 194734 h 1244600"/>
                    <a:gd name="connsiteX7" fmla="*/ 4233333 w 6290733"/>
                    <a:gd name="connsiteY7" fmla="*/ 601134 h 1244600"/>
                    <a:gd name="connsiteX8" fmla="*/ 4885266 w 6290733"/>
                    <a:gd name="connsiteY8" fmla="*/ 685800 h 1244600"/>
                    <a:gd name="connsiteX9" fmla="*/ 6290733 w 6290733"/>
                    <a:gd name="connsiteY9" fmla="*/ 1244600 h 1244600"/>
                    <a:gd name="connsiteX0" fmla="*/ 0 w 6290733"/>
                    <a:gd name="connsiteY0" fmla="*/ 206406 h 1244600"/>
                    <a:gd name="connsiteX1" fmla="*/ 643466 w 6290733"/>
                    <a:gd name="connsiteY1" fmla="*/ 491067 h 1244600"/>
                    <a:gd name="connsiteX2" fmla="*/ 1244600 w 6290733"/>
                    <a:gd name="connsiteY2" fmla="*/ 352572 h 1244600"/>
                    <a:gd name="connsiteX3" fmla="*/ 1794933 w 6290733"/>
                    <a:gd name="connsiteY3" fmla="*/ 440267 h 1244600"/>
                    <a:gd name="connsiteX4" fmla="*/ 2286000 w 6290733"/>
                    <a:gd name="connsiteY4" fmla="*/ 194734 h 1244600"/>
                    <a:gd name="connsiteX5" fmla="*/ 3073400 w 6290733"/>
                    <a:gd name="connsiteY5" fmla="*/ 0 h 1244600"/>
                    <a:gd name="connsiteX6" fmla="*/ 3742266 w 6290733"/>
                    <a:gd name="connsiteY6" fmla="*/ 194734 h 1244600"/>
                    <a:gd name="connsiteX7" fmla="*/ 4233333 w 6290733"/>
                    <a:gd name="connsiteY7" fmla="*/ 601134 h 1244600"/>
                    <a:gd name="connsiteX8" fmla="*/ 4885266 w 6290733"/>
                    <a:gd name="connsiteY8" fmla="*/ 685800 h 1244600"/>
                    <a:gd name="connsiteX9" fmla="*/ 6290733 w 6290733"/>
                    <a:gd name="connsiteY9" fmla="*/ 1244600 h 1244600"/>
                    <a:gd name="connsiteX0" fmla="*/ 0 w 6290733"/>
                    <a:gd name="connsiteY0" fmla="*/ 206406 h 1244600"/>
                    <a:gd name="connsiteX1" fmla="*/ 643466 w 6290733"/>
                    <a:gd name="connsiteY1" fmla="*/ 491067 h 1244600"/>
                    <a:gd name="connsiteX2" fmla="*/ 1244600 w 6290733"/>
                    <a:gd name="connsiteY2" fmla="*/ 352572 h 1244600"/>
                    <a:gd name="connsiteX3" fmla="*/ 1794933 w 6290733"/>
                    <a:gd name="connsiteY3" fmla="*/ 440267 h 1244600"/>
                    <a:gd name="connsiteX4" fmla="*/ 2286000 w 6290733"/>
                    <a:gd name="connsiteY4" fmla="*/ 194734 h 1244600"/>
                    <a:gd name="connsiteX5" fmla="*/ 3073400 w 6290733"/>
                    <a:gd name="connsiteY5" fmla="*/ 0 h 1244600"/>
                    <a:gd name="connsiteX6" fmla="*/ 3742266 w 6290733"/>
                    <a:gd name="connsiteY6" fmla="*/ 194734 h 1244600"/>
                    <a:gd name="connsiteX7" fmla="*/ 4233333 w 6290733"/>
                    <a:gd name="connsiteY7" fmla="*/ 601134 h 1244600"/>
                    <a:gd name="connsiteX8" fmla="*/ 4885266 w 6290733"/>
                    <a:gd name="connsiteY8" fmla="*/ 685800 h 1244600"/>
                    <a:gd name="connsiteX9" fmla="*/ 6290733 w 6290733"/>
                    <a:gd name="connsiteY9" fmla="*/ 1244600 h 1244600"/>
                    <a:gd name="connsiteX0" fmla="*/ 0 w 6477000"/>
                    <a:gd name="connsiteY0" fmla="*/ 693463 h 1244600"/>
                    <a:gd name="connsiteX1" fmla="*/ 829733 w 6477000"/>
                    <a:gd name="connsiteY1" fmla="*/ 491067 h 1244600"/>
                    <a:gd name="connsiteX2" fmla="*/ 1430867 w 6477000"/>
                    <a:gd name="connsiteY2" fmla="*/ 352572 h 1244600"/>
                    <a:gd name="connsiteX3" fmla="*/ 1981200 w 6477000"/>
                    <a:gd name="connsiteY3" fmla="*/ 440267 h 1244600"/>
                    <a:gd name="connsiteX4" fmla="*/ 2472267 w 6477000"/>
                    <a:gd name="connsiteY4" fmla="*/ 194734 h 1244600"/>
                    <a:gd name="connsiteX5" fmla="*/ 3259667 w 6477000"/>
                    <a:gd name="connsiteY5" fmla="*/ 0 h 1244600"/>
                    <a:gd name="connsiteX6" fmla="*/ 3928533 w 6477000"/>
                    <a:gd name="connsiteY6" fmla="*/ 194734 h 1244600"/>
                    <a:gd name="connsiteX7" fmla="*/ 4419600 w 6477000"/>
                    <a:gd name="connsiteY7" fmla="*/ 601134 h 1244600"/>
                    <a:gd name="connsiteX8" fmla="*/ 5071533 w 6477000"/>
                    <a:gd name="connsiteY8" fmla="*/ 685800 h 1244600"/>
                    <a:gd name="connsiteX9" fmla="*/ 6477000 w 6477000"/>
                    <a:gd name="connsiteY9" fmla="*/ 1244600 h 1244600"/>
                    <a:gd name="connsiteX0" fmla="*/ 0 w 6477000"/>
                    <a:gd name="connsiteY0" fmla="*/ 693463 h 1244600"/>
                    <a:gd name="connsiteX1" fmla="*/ 829733 w 6477000"/>
                    <a:gd name="connsiteY1" fmla="*/ 491067 h 1244600"/>
                    <a:gd name="connsiteX2" fmla="*/ 1430867 w 6477000"/>
                    <a:gd name="connsiteY2" fmla="*/ 352572 h 1244600"/>
                    <a:gd name="connsiteX3" fmla="*/ 1981200 w 6477000"/>
                    <a:gd name="connsiteY3" fmla="*/ 440267 h 1244600"/>
                    <a:gd name="connsiteX4" fmla="*/ 2472267 w 6477000"/>
                    <a:gd name="connsiteY4" fmla="*/ 194734 h 1244600"/>
                    <a:gd name="connsiteX5" fmla="*/ 3259667 w 6477000"/>
                    <a:gd name="connsiteY5" fmla="*/ 0 h 1244600"/>
                    <a:gd name="connsiteX6" fmla="*/ 3928533 w 6477000"/>
                    <a:gd name="connsiteY6" fmla="*/ 194734 h 1244600"/>
                    <a:gd name="connsiteX7" fmla="*/ 4419600 w 6477000"/>
                    <a:gd name="connsiteY7" fmla="*/ 601134 h 1244600"/>
                    <a:gd name="connsiteX8" fmla="*/ 5071533 w 6477000"/>
                    <a:gd name="connsiteY8" fmla="*/ 685800 h 1244600"/>
                    <a:gd name="connsiteX9" fmla="*/ 6477000 w 6477000"/>
                    <a:gd name="connsiteY9" fmla="*/ 1244600 h 124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0" h="1244600">
                      <a:moveTo>
                        <a:pt x="0" y="693463"/>
                      </a:moveTo>
                      <a:cubicBezTo>
                        <a:pt x="422487" y="650427"/>
                        <a:pt x="530578" y="452090"/>
                        <a:pt x="829733" y="491067"/>
                      </a:cubicBezTo>
                      <a:cubicBezTo>
                        <a:pt x="1136032" y="532283"/>
                        <a:pt x="1238956" y="361039"/>
                        <a:pt x="1430867" y="352572"/>
                      </a:cubicBezTo>
                      <a:cubicBezTo>
                        <a:pt x="1622778" y="344105"/>
                        <a:pt x="1807634" y="466573"/>
                        <a:pt x="1981200" y="440267"/>
                      </a:cubicBezTo>
                      <a:cubicBezTo>
                        <a:pt x="2154766" y="413961"/>
                        <a:pt x="2259189" y="268112"/>
                        <a:pt x="2472267" y="194734"/>
                      </a:cubicBezTo>
                      <a:cubicBezTo>
                        <a:pt x="2685345" y="121356"/>
                        <a:pt x="3016956" y="0"/>
                        <a:pt x="3259667" y="0"/>
                      </a:cubicBezTo>
                      <a:cubicBezTo>
                        <a:pt x="3502378" y="0"/>
                        <a:pt x="3735211" y="94545"/>
                        <a:pt x="3928533" y="194734"/>
                      </a:cubicBezTo>
                      <a:cubicBezTo>
                        <a:pt x="4121855" y="294923"/>
                        <a:pt x="4229100" y="519290"/>
                        <a:pt x="4419600" y="601134"/>
                      </a:cubicBezTo>
                      <a:cubicBezTo>
                        <a:pt x="4610100" y="682978"/>
                        <a:pt x="4728633" y="578556"/>
                        <a:pt x="5071533" y="685800"/>
                      </a:cubicBezTo>
                      <a:cubicBezTo>
                        <a:pt x="5414433" y="793044"/>
                        <a:pt x="6241344" y="1165578"/>
                        <a:pt x="6477000" y="124460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p>
              </p:txBody>
            </p:sp>
            <p:sp>
              <p:nvSpPr>
                <p:cNvPr id="42" name="Freeform 41"/>
                <p:cNvSpPr/>
                <p:nvPr/>
              </p:nvSpPr>
              <p:spPr>
                <a:xfrm>
                  <a:off x="428422" y="4394476"/>
                  <a:ext cx="4253967" cy="2004630"/>
                </a:xfrm>
                <a:custGeom>
                  <a:avLst/>
                  <a:gdLst>
                    <a:gd name="connsiteX0" fmla="*/ 0 w 6500989"/>
                    <a:gd name="connsiteY0" fmla="*/ 0 h 1450622"/>
                    <a:gd name="connsiteX1" fmla="*/ 643466 w 6500989"/>
                    <a:gd name="connsiteY1" fmla="*/ 618067 h 1450622"/>
                    <a:gd name="connsiteX2" fmla="*/ 1794933 w 6500989"/>
                    <a:gd name="connsiteY2" fmla="*/ 567267 h 1450622"/>
                    <a:gd name="connsiteX3" fmla="*/ 2286000 w 6500989"/>
                    <a:gd name="connsiteY3" fmla="*/ 321734 h 1450622"/>
                    <a:gd name="connsiteX4" fmla="*/ 3073400 w 6500989"/>
                    <a:gd name="connsiteY4" fmla="*/ 127000 h 1450622"/>
                    <a:gd name="connsiteX5" fmla="*/ 3742266 w 6500989"/>
                    <a:gd name="connsiteY5" fmla="*/ 321734 h 1450622"/>
                    <a:gd name="connsiteX6" fmla="*/ 4233333 w 6500989"/>
                    <a:gd name="connsiteY6" fmla="*/ 728134 h 1450622"/>
                    <a:gd name="connsiteX7" fmla="*/ 4885266 w 6500989"/>
                    <a:gd name="connsiteY7" fmla="*/ 812800 h 1450622"/>
                    <a:gd name="connsiteX8" fmla="*/ 6265333 w 6500989"/>
                    <a:gd name="connsiteY8" fmla="*/ 1371600 h 1450622"/>
                    <a:gd name="connsiteX9" fmla="*/ 6299200 w 6500989"/>
                    <a:gd name="connsiteY9" fmla="*/ 1286934 h 1450622"/>
                    <a:gd name="connsiteX10" fmla="*/ 6299200 w 6500989"/>
                    <a:gd name="connsiteY10" fmla="*/ 1270000 h 1450622"/>
                    <a:gd name="connsiteX0" fmla="*/ 0 w 6500989"/>
                    <a:gd name="connsiteY0" fmla="*/ 206406 h 1323622"/>
                    <a:gd name="connsiteX1" fmla="*/ 643466 w 6500989"/>
                    <a:gd name="connsiteY1" fmla="*/ 491067 h 1323622"/>
                    <a:gd name="connsiteX2" fmla="*/ 1794933 w 6500989"/>
                    <a:gd name="connsiteY2" fmla="*/ 440267 h 1323622"/>
                    <a:gd name="connsiteX3" fmla="*/ 2286000 w 6500989"/>
                    <a:gd name="connsiteY3" fmla="*/ 194734 h 1323622"/>
                    <a:gd name="connsiteX4" fmla="*/ 3073400 w 6500989"/>
                    <a:gd name="connsiteY4" fmla="*/ 0 h 1323622"/>
                    <a:gd name="connsiteX5" fmla="*/ 3742266 w 6500989"/>
                    <a:gd name="connsiteY5" fmla="*/ 194734 h 1323622"/>
                    <a:gd name="connsiteX6" fmla="*/ 4233333 w 6500989"/>
                    <a:gd name="connsiteY6" fmla="*/ 601134 h 1323622"/>
                    <a:gd name="connsiteX7" fmla="*/ 4885266 w 6500989"/>
                    <a:gd name="connsiteY7" fmla="*/ 685800 h 1323622"/>
                    <a:gd name="connsiteX8" fmla="*/ 6265333 w 6500989"/>
                    <a:gd name="connsiteY8" fmla="*/ 1244600 h 1323622"/>
                    <a:gd name="connsiteX9" fmla="*/ 6299200 w 6500989"/>
                    <a:gd name="connsiteY9" fmla="*/ 1159934 h 1323622"/>
                    <a:gd name="connsiteX10" fmla="*/ 6299200 w 6500989"/>
                    <a:gd name="connsiteY10" fmla="*/ 1143000 h 1323622"/>
                    <a:gd name="connsiteX0" fmla="*/ 0 w 6500989"/>
                    <a:gd name="connsiteY0" fmla="*/ 206406 h 1323622"/>
                    <a:gd name="connsiteX1" fmla="*/ 643466 w 6500989"/>
                    <a:gd name="connsiteY1" fmla="*/ 491067 h 1323622"/>
                    <a:gd name="connsiteX2" fmla="*/ 1794933 w 6500989"/>
                    <a:gd name="connsiteY2" fmla="*/ 440267 h 1323622"/>
                    <a:gd name="connsiteX3" fmla="*/ 2286000 w 6500989"/>
                    <a:gd name="connsiteY3" fmla="*/ 194734 h 1323622"/>
                    <a:gd name="connsiteX4" fmla="*/ 3073400 w 6500989"/>
                    <a:gd name="connsiteY4" fmla="*/ 0 h 1323622"/>
                    <a:gd name="connsiteX5" fmla="*/ 3742266 w 6500989"/>
                    <a:gd name="connsiteY5" fmla="*/ 194734 h 1323622"/>
                    <a:gd name="connsiteX6" fmla="*/ 4233333 w 6500989"/>
                    <a:gd name="connsiteY6" fmla="*/ 601134 h 1323622"/>
                    <a:gd name="connsiteX7" fmla="*/ 4885266 w 6500989"/>
                    <a:gd name="connsiteY7" fmla="*/ 685800 h 1323622"/>
                    <a:gd name="connsiteX8" fmla="*/ 6265333 w 6500989"/>
                    <a:gd name="connsiteY8" fmla="*/ 1244600 h 1323622"/>
                    <a:gd name="connsiteX9" fmla="*/ 6299200 w 6500989"/>
                    <a:gd name="connsiteY9" fmla="*/ 1159934 h 1323622"/>
                    <a:gd name="connsiteX10" fmla="*/ 6299200 w 6500989"/>
                    <a:gd name="connsiteY10" fmla="*/ 1143000 h 1323622"/>
                    <a:gd name="connsiteX0" fmla="*/ 0 w 6500989"/>
                    <a:gd name="connsiteY0" fmla="*/ 206406 h 1323622"/>
                    <a:gd name="connsiteX1" fmla="*/ 643466 w 6500989"/>
                    <a:gd name="connsiteY1" fmla="*/ 491067 h 1323622"/>
                    <a:gd name="connsiteX2" fmla="*/ 1794933 w 6500989"/>
                    <a:gd name="connsiteY2" fmla="*/ 440267 h 1323622"/>
                    <a:gd name="connsiteX3" fmla="*/ 2286000 w 6500989"/>
                    <a:gd name="connsiteY3" fmla="*/ 194734 h 1323622"/>
                    <a:gd name="connsiteX4" fmla="*/ 3073400 w 6500989"/>
                    <a:gd name="connsiteY4" fmla="*/ 0 h 1323622"/>
                    <a:gd name="connsiteX5" fmla="*/ 3742266 w 6500989"/>
                    <a:gd name="connsiteY5" fmla="*/ 194734 h 1323622"/>
                    <a:gd name="connsiteX6" fmla="*/ 4233333 w 6500989"/>
                    <a:gd name="connsiteY6" fmla="*/ 601134 h 1323622"/>
                    <a:gd name="connsiteX7" fmla="*/ 4885266 w 6500989"/>
                    <a:gd name="connsiteY7" fmla="*/ 685800 h 1323622"/>
                    <a:gd name="connsiteX8" fmla="*/ 6265333 w 6500989"/>
                    <a:gd name="connsiteY8" fmla="*/ 1244600 h 1323622"/>
                    <a:gd name="connsiteX9" fmla="*/ 6299200 w 6500989"/>
                    <a:gd name="connsiteY9" fmla="*/ 1159934 h 1323622"/>
                    <a:gd name="connsiteX0" fmla="*/ 0 w 6265333"/>
                    <a:gd name="connsiteY0" fmla="*/ 206406 h 1244600"/>
                    <a:gd name="connsiteX1" fmla="*/ 643466 w 6265333"/>
                    <a:gd name="connsiteY1" fmla="*/ 491067 h 1244600"/>
                    <a:gd name="connsiteX2" fmla="*/ 1794933 w 6265333"/>
                    <a:gd name="connsiteY2" fmla="*/ 440267 h 1244600"/>
                    <a:gd name="connsiteX3" fmla="*/ 2286000 w 6265333"/>
                    <a:gd name="connsiteY3" fmla="*/ 194734 h 1244600"/>
                    <a:gd name="connsiteX4" fmla="*/ 3073400 w 6265333"/>
                    <a:gd name="connsiteY4" fmla="*/ 0 h 1244600"/>
                    <a:gd name="connsiteX5" fmla="*/ 3742266 w 6265333"/>
                    <a:gd name="connsiteY5" fmla="*/ 194734 h 1244600"/>
                    <a:gd name="connsiteX6" fmla="*/ 4233333 w 6265333"/>
                    <a:gd name="connsiteY6" fmla="*/ 601134 h 1244600"/>
                    <a:gd name="connsiteX7" fmla="*/ 4885266 w 6265333"/>
                    <a:gd name="connsiteY7" fmla="*/ 685800 h 1244600"/>
                    <a:gd name="connsiteX8" fmla="*/ 6265333 w 6265333"/>
                    <a:gd name="connsiteY8" fmla="*/ 1244600 h 1244600"/>
                    <a:gd name="connsiteX0" fmla="*/ 0 w 6265333"/>
                    <a:gd name="connsiteY0" fmla="*/ 206406 h 1244600"/>
                    <a:gd name="connsiteX1" fmla="*/ 643466 w 6265333"/>
                    <a:gd name="connsiteY1" fmla="*/ 491067 h 1244600"/>
                    <a:gd name="connsiteX2" fmla="*/ 1794933 w 6265333"/>
                    <a:gd name="connsiteY2" fmla="*/ 440267 h 1244600"/>
                    <a:gd name="connsiteX3" fmla="*/ 2286000 w 6265333"/>
                    <a:gd name="connsiteY3" fmla="*/ 194734 h 1244600"/>
                    <a:gd name="connsiteX4" fmla="*/ 3073400 w 6265333"/>
                    <a:gd name="connsiteY4" fmla="*/ 0 h 1244600"/>
                    <a:gd name="connsiteX5" fmla="*/ 3742266 w 6265333"/>
                    <a:gd name="connsiteY5" fmla="*/ 194734 h 1244600"/>
                    <a:gd name="connsiteX6" fmla="*/ 4233333 w 6265333"/>
                    <a:gd name="connsiteY6" fmla="*/ 601134 h 1244600"/>
                    <a:gd name="connsiteX7" fmla="*/ 4885266 w 6265333"/>
                    <a:gd name="connsiteY7" fmla="*/ 685800 h 1244600"/>
                    <a:gd name="connsiteX8" fmla="*/ 6265333 w 6265333"/>
                    <a:gd name="connsiteY8" fmla="*/ 1244600 h 1244600"/>
                    <a:gd name="connsiteX0" fmla="*/ 0 w 6483859"/>
                    <a:gd name="connsiteY0" fmla="*/ 206406 h 1244600"/>
                    <a:gd name="connsiteX1" fmla="*/ 643466 w 6483859"/>
                    <a:gd name="connsiteY1" fmla="*/ 491067 h 1244600"/>
                    <a:gd name="connsiteX2" fmla="*/ 1794933 w 6483859"/>
                    <a:gd name="connsiteY2" fmla="*/ 440267 h 1244600"/>
                    <a:gd name="connsiteX3" fmla="*/ 2286000 w 6483859"/>
                    <a:gd name="connsiteY3" fmla="*/ 194734 h 1244600"/>
                    <a:gd name="connsiteX4" fmla="*/ 3073400 w 6483859"/>
                    <a:gd name="connsiteY4" fmla="*/ 0 h 1244600"/>
                    <a:gd name="connsiteX5" fmla="*/ 3742266 w 6483859"/>
                    <a:gd name="connsiteY5" fmla="*/ 194734 h 1244600"/>
                    <a:gd name="connsiteX6" fmla="*/ 4233333 w 6483859"/>
                    <a:gd name="connsiteY6" fmla="*/ 601134 h 1244600"/>
                    <a:gd name="connsiteX7" fmla="*/ 4885266 w 6483859"/>
                    <a:gd name="connsiteY7" fmla="*/ 685800 h 1244600"/>
                    <a:gd name="connsiteX8" fmla="*/ 6483859 w 6483859"/>
                    <a:gd name="connsiteY8" fmla="*/ 1244600 h 1244600"/>
                    <a:gd name="connsiteX0" fmla="*/ 0 w 6290733"/>
                    <a:gd name="connsiteY0" fmla="*/ 206406 h 1244600"/>
                    <a:gd name="connsiteX1" fmla="*/ 643466 w 6290733"/>
                    <a:gd name="connsiteY1" fmla="*/ 491067 h 1244600"/>
                    <a:gd name="connsiteX2" fmla="*/ 1794933 w 6290733"/>
                    <a:gd name="connsiteY2" fmla="*/ 440267 h 1244600"/>
                    <a:gd name="connsiteX3" fmla="*/ 2286000 w 6290733"/>
                    <a:gd name="connsiteY3" fmla="*/ 194734 h 1244600"/>
                    <a:gd name="connsiteX4" fmla="*/ 3073400 w 6290733"/>
                    <a:gd name="connsiteY4" fmla="*/ 0 h 1244600"/>
                    <a:gd name="connsiteX5" fmla="*/ 3742266 w 6290733"/>
                    <a:gd name="connsiteY5" fmla="*/ 194734 h 1244600"/>
                    <a:gd name="connsiteX6" fmla="*/ 4233333 w 6290733"/>
                    <a:gd name="connsiteY6" fmla="*/ 601134 h 1244600"/>
                    <a:gd name="connsiteX7" fmla="*/ 4885266 w 6290733"/>
                    <a:gd name="connsiteY7" fmla="*/ 685800 h 1244600"/>
                    <a:gd name="connsiteX8" fmla="*/ 6290733 w 6290733"/>
                    <a:gd name="connsiteY8" fmla="*/ 1244600 h 1244600"/>
                    <a:gd name="connsiteX0" fmla="*/ 0 w 6290733"/>
                    <a:gd name="connsiteY0" fmla="*/ 206406 h 1244600"/>
                    <a:gd name="connsiteX1" fmla="*/ 643466 w 6290733"/>
                    <a:gd name="connsiteY1" fmla="*/ 491067 h 1244600"/>
                    <a:gd name="connsiteX2" fmla="*/ 1794933 w 6290733"/>
                    <a:gd name="connsiteY2" fmla="*/ 440267 h 1244600"/>
                    <a:gd name="connsiteX3" fmla="*/ 2286000 w 6290733"/>
                    <a:gd name="connsiteY3" fmla="*/ 194734 h 1244600"/>
                    <a:gd name="connsiteX4" fmla="*/ 3073400 w 6290733"/>
                    <a:gd name="connsiteY4" fmla="*/ 0 h 1244600"/>
                    <a:gd name="connsiteX5" fmla="*/ 3742266 w 6290733"/>
                    <a:gd name="connsiteY5" fmla="*/ 194734 h 1244600"/>
                    <a:gd name="connsiteX6" fmla="*/ 4233333 w 6290733"/>
                    <a:gd name="connsiteY6" fmla="*/ 601134 h 1244600"/>
                    <a:gd name="connsiteX7" fmla="*/ 4885266 w 6290733"/>
                    <a:gd name="connsiteY7" fmla="*/ 685800 h 1244600"/>
                    <a:gd name="connsiteX8" fmla="*/ 6290733 w 6290733"/>
                    <a:gd name="connsiteY8" fmla="*/ 1244600 h 1244600"/>
                    <a:gd name="connsiteX0" fmla="*/ 0 w 6290733"/>
                    <a:gd name="connsiteY0" fmla="*/ 206406 h 1244600"/>
                    <a:gd name="connsiteX1" fmla="*/ 643466 w 6290733"/>
                    <a:gd name="connsiteY1" fmla="*/ 491067 h 1244600"/>
                    <a:gd name="connsiteX2" fmla="*/ 1244600 w 6290733"/>
                    <a:gd name="connsiteY2" fmla="*/ 352572 h 1244600"/>
                    <a:gd name="connsiteX3" fmla="*/ 1794933 w 6290733"/>
                    <a:gd name="connsiteY3" fmla="*/ 440267 h 1244600"/>
                    <a:gd name="connsiteX4" fmla="*/ 2286000 w 6290733"/>
                    <a:gd name="connsiteY4" fmla="*/ 194734 h 1244600"/>
                    <a:gd name="connsiteX5" fmla="*/ 3073400 w 6290733"/>
                    <a:gd name="connsiteY5" fmla="*/ 0 h 1244600"/>
                    <a:gd name="connsiteX6" fmla="*/ 3742266 w 6290733"/>
                    <a:gd name="connsiteY6" fmla="*/ 194734 h 1244600"/>
                    <a:gd name="connsiteX7" fmla="*/ 4233333 w 6290733"/>
                    <a:gd name="connsiteY7" fmla="*/ 601134 h 1244600"/>
                    <a:gd name="connsiteX8" fmla="*/ 4885266 w 6290733"/>
                    <a:gd name="connsiteY8" fmla="*/ 685800 h 1244600"/>
                    <a:gd name="connsiteX9" fmla="*/ 6290733 w 6290733"/>
                    <a:gd name="connsiteY9" fmla="*/ 1244600 h 1244600"/>
                    <a:gd name="connsiteX0" fmla="*/ 0 w 6290733"/>
                    <a:gd name="connsiteY0" fmla="*/ 206406 h 1244600"/>
                    <a:gd name="connsiteX1" fmla="*/ 643466 w 6290733"/>
                    <a:gd name="connsiteY1" fmla="*/ 491067 h 1244600"/>
                    <a:gd name="connsiteX2" fmla="*/ 1244600 w 6290733"/>
                    <a:gd name="connsiteY2" fmla="*/ 352572 h 1244600"/>
                    <a:gd name="connsiteX3" fmla="*/ 1794933 w 6290733"/>
                    <a:gd name="connsiteY3" fmla="*/ 440267 h 1244600"/>
                    <a:gd name="connsiteX4" fmla="*/ 2286000 w 6290733"/>
                    <a:gd name="connsiteY4" fmla="*/ 194734 h 1244600"/>
                    <a:gd name="connsiteX5" fmla="*/ 3073400 w 6290733"/>
                    <a:gd name="connsiteY5" fmla="*/ 0 h 1244600"/>
                    <a:gd name="connsiteX6" fmla="*/ 3742266 w 6290733"/>
                    <a:gd name="connsiteY6" fmla="*/ 194734 h 1244600"/>
                    <a:gd name="connsiteX7" fmla="*/ 4233333 w 6290733"/>
                    <a:gd name="connsiteY7" fmla="*/ 601134 h 1244600"/>
                    <a:gd name="connsiteX8" fmla="*/ 4885266 w 6290733"/>
                    <a:gd name="connsiteY8" fmla="*/ 685800 h 1244600"/>
                    <a:gd name="connsiteX9" fmla="*/ 6290733 w 6290733"/>
                    <a:gd name="connsiteY9" fmla="*/ 1244600 h 1244600"/>
                    <a:gd name="connsiteX0" fmla="*/ 0 w 6290733"/>
                    <a:gd name="connsiteY0" fmla="*/ 206406 h 1244600"/>
                    <a:gd name="connsiteX1" fmla="*/ 643466 w 6290733"/>
                    <a:gd name="connsiteY1" fmla="*/ 491067 h 1244600"/>
                    <a:gd name="connsiteX2" fmla="*/ 1244600 w 6290733"/>
                    <a:gd name="connsiteY2" fmla="*/ 352572 h 1244600"/>
                    <a:gd name="connsiteX3" fmla="*/ 1794933 w 6290733"/>
                    <a:gd name="connsiteY3" fmla="*/ 440267 h 1244600"/>
                    <a:gd name="connsiteX4" fmla="*/ 2286000 w 6290733"/>
                    <a:gd name="connsiteY4" fmla="*/ 194734 h 1244600"/>
                    <a:gd name="connsiteX5" fmla="*/ 3073400 w 6290733"/>
                    <a:gd name="connsiteY5" fmla="*/ 0 h 1244600"/>
                    <a:gd name="connsiteX6" fmla="*/ 3742266 w 6290733"/>
                    <a:gd name="connsiteY6" fmla="*/ 194734 h 1244600"/>
                    <a:gd name="connsiteX7" fmla="*/ 4233333 w 6290733"/>
                    <a:gd name="connsiteY7" fmla="*/ 601134 h 1244600"/>
                    <a:gd name="connsiteX8" fmla="*/ 4885266 w 6290733"/>
                    <a:gd name="connsiteY8" fmla="*/ 685800 h 1244600"/>
                    <a:gd name="connsiteX9" fmla="*/ 6290733 w 6290733"/>
                    <a:gd name="connsiteY9" fmla="*/ 1244600 h 1244600"/>
                    <a:gd name="connsiteX0" fmla="*/ 0 w 4885266"/>
                    <a:gd name="connsiteY0" fmla="*/ 206406 h 685800"/>
                    <a:gd name="connsiteX1" fmla="*/ 643466 w 4885266"/>
                    <a:gd name="connsiteY1" fmla="*/ 491067 h 685800"/>
                    <a:gd name="connsiteX2" fmla="*/ 1244600 w 4885266"/>
                    <a:gd name="connsiteY2" fmla="*/ 352572 h 685800"/>
                    <a:gd name="connsiteX3" fmla="*/ 1794933 w 4885266"/>
                    <a:gd name="connsiteY3" fmla="*/ 440267 h 685800"/>
                    <a:gd name="connsiteX4" fmla="*/ 2286000 w 4885266"/>
                    <a:gd name="connsiteY4" fmla="*/ 194734 h 685800"/>
                    <a:gd name="connsiteX5" fmla="*/ 3073400 w 4885266"/>
                    <a:gd name="connsiteY5" fmla="*/ 0 h 685800"/>
                    <a:gd name="connsiteX6" fmla="*/ 3742266 w 4885266"/>
                    <a:gd name="connsiteY6" fmla="*/ 194734 h 685800"/>
                    <a:gd name="connsiteX7" fmla="*/ 4233333 w 4885266"/>
                    <a:gd name="connsiteY7" fmla="*/ 601134 h 685800"/>
                    <a:gd name="connsiteX8" fmla="*/ 4885266 w 4885266"/>
                    <a:gd name="connsiteY8" fmla="*/ 685800 h 685800"/>
                    <a:gd name="connsiteX0" fmla="*/ 0 w 4294913"/>
                    <a:gd name="connsiteY0" fmla="*/ 206406 h 2296601"/>
                    <a:gd name="connsiteX1" fmla="*/ 643466 w 4294913"/>
                    <a:gd name="connsiteY1" fmla="*/ 491067 h 2296601"/>
                    <a:gd name="connsiteX2" fmla="*/ 1244600 w 4294913"/>
                    <a:gd name="connsiteY2" fmla="*/ 352572 h 2296601"/>
                    <a:gd name="connsiteX3" fmla="*/ 1794933 w 4294913"/>
                    <a:gd name="connsiteY3" fmla="*/ 440267 h 2296601"/>
                    <a:gd name="connsiteX4" fmla="*/ 2286000 w 4294913"/>
                    <a:gd name="connsiteY4" fmla="*/ 194734 h 2296601"/>
                    <a:gd name="connsiteX5" fmla="*/ 3073400 w 4294913"/>
                    <a:gd name="connsiteY5" fmla="*/ 0 h 2296601"/>
                    <a:gd name="connsiteX6" fmla="*/ 3742266 w 4294913"/>
                    <a:gd name="connsiteY6" fmla="*/ 194734 h 2296601"/>
                    <a:gd name="connsiteX7" fmla="*/ 4233333 w 4294913"/>
                    <a:gd name="connsiteY7" fmla="*/ 601134 h 2296601"/>
                    <a:gd name="connsiteX8" fmla="*/ 4111745 w 4294913"/>
                    <a:gd name="connsiteY8" fmla="*/ 2296601 h 2296601"/>
                    <a:gd name="connsiteX0" fmla="*/ 0 w 4111745"/>
                    <a:gd name="connsiteY0" fmla="*/ 338386 h 2442575"/>
                    <a:gd name="connsiteX1" fmla="*/ 643466 w 4111745"/>
                    <a:gd name="connsiteY1" fmla="*/ 623047 h 2442575"/>
                    <a:gd name="connsiteX2" fmla="*/ 1244600 w 4111745"/>
                    <a:gd name="connsiteY2" fmla="*/ 484552 h 2442575"/>
                    <a:gd name="connsiteX3" fmla="*/ 1794933 w 4111745"/>
                    <a:gd name="connsiteY3" fmla="*/ 572247 h 2442575"/>
                    <a:gd name="connsiteX4" fmla="*/ 2286000 w 4111745"/>
                    <a:gd name="connsiteY4" fmla="*/ 326714 h 2442575"/>
                    <a:gd name="connsiteX5" fmla="*/ 3073400 w 4111745"/>
                    <a:gd name="connsiteY5" fmla="*/ 131980 h 2442575"/>
                    <a:gd name="connsiteX6" fmla="*/ 3742266 w 4111745"/>
                    <a:gd name="connsiteY6" fmla="*/ 326714 h 2442575"/>
                    <a:gd name="connsiteX7" fmla="*/ 3469046 w 4111745"/>
                    <a:gd name="connsiteY7" fmla="*/ 2092264 h 2442575"/>
                    <a:gd name="connsiteX8" fmla="*/ 4111745 w 4111745"/>
                    <a:gd name="connsiteY8" fmla="*/ 2428581 h 2442575"/>
                    <a:gd name="connsiteX0" fmla="*/ 0 w 4111745"/>
                    <a:gd name="connsiteY0" fmla="*/ 500664 h 2604853"/>
                    <a:gd name="connsiteX1" fmla="*/ 643466 w 4111745"/>
                    <a:gd name="connsiteY1" fmla="*/ 785325 h 2604853"/>
                    <a:gd name="connsiteX2" fmla="*/ 1244600 w 4111745"/>
                    <a:gd name="connsiteY2" fmla="*/ 646830 h 2604853"/>
                    <a:gd name="connsiteX3" fmla="*/ 1794933 w 4111745"/>
                    <a:gd name="connsiteY3" fmla="*/ 734525 h 2604853"/>
                    <a:gd name="connsiteX4" fmla="*/ 2286000 w 4111745"/>
                    <a:gd name="connsiteY4" fmla="*/ 488992 h 2604853"/>
                    <a:gd name="connsiteX5" fmla="*/ 3073400 w 4111745"/>
                    <a:gd name="connsiteY5" fmla="*/ 294258 h 2604853"/>
                    <a:gd name="connsiteX6" fmla="*/ 3469046 w 4111745"/>
                    <a:gd name="connsiteY6" fmla="*/ 2254542 h 2604853"/>
                    <a:gd name="connsiteX7" fmla="*/ 4111745 w 4111745"/>
                    <a:gd name="connsiteY7" fmla="*/ 2590859 h 2604853"/>
                    <a:gd name="connsiteX0" fmla="*/ 0 w 4111745"/>
                    <a:gd name="connsiteY0" fmla="*/ 265008 h 2369197"/>
                    <a:gd name="connsiteX1" fmla="*/ 643466 w 4111745"/>
                    <a:gd name="connsiteY1" fmla="*/ 549669 h 2369197"/>
                    <a:gd name="connsiteX2" fmla="*/ 1244600 w 4111745"/>
                    <a:gd name="connsiteY2" fmla="*/ 411174 h 2369197"/>
                    <a:gd name="connsiteX3" fmla="*/ 1794933 w 4111745"/>
                    <a:gd name="connsiteY3" fmla="*/ 498869 h 2369197"/>
                    <a:gd name="connsiteX4" fmla="*/ 2286000 w 4111745"/>
                    <a:gd name="connsiteY4" fmla="*/ 253336 h 2369197"/>
                    <a:gd name="connsiteX5" fmla="*/ 3469046 w 4111745"/>
                    <a:gd name="connsiteY5" fmla="*/ 2018886 h 2369197"/>
                    <a:gd name="connsiteX6" fmla="*/ 4111745 w 4111745"/>
                    <a:gd name="connsiteY6" fmla="*/ 2355203 h 2369197"/>
                    <a:gd name="connsiteX0" fmla="*/ 0 w 4111745"/>
                    <a:gd name="connsiteY0" fmla="*/ 0 h 2104189"/>
                    <a:gd name="connsiteX1" fmla="*/ 643466 w 4111745"/>
                    <a:gd name="connsiteY1" fmla="*/ 284661 h 2104189"/>
                    <a:gd name="connsiteX2" fmla="*/ 1244600 w 4111745"/>
                    <a:gd name="connsiteY2" fmla="*/ 146166 h 2104189"/>
                    <a:gd name="connsiteX3" fmla="*/ 1794933 w 4111745"/>
                    <a:gd name="connsiteY3" fmla="*/ 233861 h 2104189"/>
                    <a:gd name="connsiteX4" fmla="*/ 2687951 w 4111745"/>
                    <a:gd name="connsiteY4" fmla="*/ 1375575 h 2104189"/>
                    <a:gd name="connsiteX5" fmla="*/ 3469046 w 4111745"/>
                    <a:gd name="connsiteY5" fmla="*/ 1753878 h 2104189"/>
                    <a:gd name="connsiteX6" fmla="*/ 4111745 w 4111745"/>
                    <a:gd name="connsiteY6" fmla="*/ 2090195 h 2104189"/>
                    <a:gd name="connsiteX0" fmla="*/ 0 w 4111745"/>
                    <a:gd name="connsiteY0" fmla="*/ 0 h 2104189"/>
                    <a:gd name="connsiteX1" fmla="*/ 643466 w 4111745"/>
                    <a:gd name="connsiteY1" fmla="*/ 284661 h 2104189"/>
                    <a:gd name="connsiteX2" fmla="*/ 1244600 w 4111745"/>
                    <a:gd name="connsiteY2" fmla="*/ 146166 h 2104189"/>
                    <a:gd name="connsiteX3" fmla="*/ 1794933 w 4111745"/>
                    <a:gd name="connsiteY3" fmla="*/ 792371 h 2104189"/>
                    <a:gd name="connsiteX4" fmla="*/ 2687951 w 4111745"/>
                    <a:gd name="connsiteY4" fmla="*/ 1375575 h 2104189"/>
                    <a:gd name="connsiteX5" fmla="*/ 3469046 w 4111745"/>
                    <a:gd name="connsiteY5" fmla="*/ 1753878 h 2104189"/>
                    <a:gd name="connsiteX6" fmla="*/ 4111745 w 4111745"/>
                    <a:gd name="connsiteY6" fmla="*/ 2090195 h 2104189"/>
                    <a:gd name="connsiteX0" fmla="*/ 0 w 4111745"/>
                    <a:gd name="connsiteY0" fmla="*/ 0 h 2104189"/>
                    <a:gd name="connsiteX1" fmla="*/ 643466 w 4111745"/>
                    <a:gd name="connsiteY1" fmla="*/ 284661 h 2104189"/>
                    <a:gd name="connsiteX2" fmla="*/ 984232 w 4111745"/>
                    <a:gd name="connsiteY2" fmla="*/ 479572 h 2104189"/>
                    <a:gd name="connsiteX3" fmla="*/ 1794933 w 4111745"/>
                    <a:gd name="connsiteY3" fmla="*/ 792371 h 2104189"/>
                    <a:gd name="connsiteX4" fmla="*/ 2687951 w 4111745"/>
                    <a:gd name="connsiteY4" fmla="*/ 1375575 h 2104189"/>
                    <a:gd name="connsiteX5" fmla="*/ 3469046 w 4111745"/>
                    <a:gd name="connsiteY5" fmla="*/ 1753878 h 2104189"/>
                    <a:gd name="connsiteX6" fmla="*/ 4111745 w 4111745"/>
                    <a:gd name="connsiteY6" fmla="*/ 2090195 h 2104189"/>
                    <a:gd name="connsiteX0" fmla="*/ 0 w 4111745"/>
                    <a:gd name="connsiteY0" fmla="*/ 0 h 2207920"/>
                    <a:gd name="connsiteX1" fmla="*/ 643466 w 4111745"/>
                    <a:gd name="connsiteY1" fmla="*/ 284661 h 2207920"/>
                    <a:gd name="connsiteX2" fmla="*/ 984232 w 4111745"/>
                    <a:gd name="connsiteY2" fmla="*/ 479572 h 2207920"/>
                    <a:gd name="connsiteX3" fmla="*/ 1794933 w 4111745"/>
                    <a:gd name="connsiteY3" fmla="*/ 792371 h 2207920"/>
                    <a:gd name="connsiteX4" fmla="*/ 2687951 w 4111745"/>
                    <a:gd name="connsiteY4" fmla="*/ 1375575 h 2207920"/>
                    <a:gd name="connsiteX5" fmla="*/ 3469046 w 4111745"/>
                    <a:gd name="connsiteY5" fmla="*/ 1753878 h 2207920"/>
                    <a:gd name="connsiteX6" fmla="*/ 4111745 w 4111745"/>
                    <a:gd name="connsiteY6" fmla="*/ 2207920 h 2207920"/>
                    <a:gd name="connsiteX0" fmla="*/ 0 w 4111745"/>
                    <a:gd name="connsiteY0" fmla="*/ 0 h 2207920"/>
                    <a:gd name="connsiteX1" fmla="*/ 643466 w 4111745"/>
                    <a:gd name="connsiteY1" fmla="*/ 284661 h 2207920"/>
                    <a:gd name="connsiteX2" fmla="*/ 984232 w 4111745"/>
                    <a:gd name="connsiteY2" fmla="*/ 479572 h 2207920"/>
                    <a:gd name="connsiteX3" fmla="*/ 1794933 w 4111745"/>
                    <a:gd name="connsiteY3" fmla="*/ 792371 h 2207920"/>
                    <a:gd name="connsiteX4" fmla="*/ 2687951 w 4111745"/>
                    <a:gd name="connsiteY4" fmla="*/ 1375575 h 2207920"/>
                    <a:gd name="connsiteX5" fmla="*/ 3469046 w 4111745"/>
                    <a:gd name="connsiteY5" fmla="*/ 1753878 h 2207920"/>
                    <a:gd name="connsiteX6" fmla="*/ 4111745 w 4111745"/>
                    <a:gd name="connsiteY6" fmla="*/ 2207920 h 2207920"/>
                    <a:gd name="connsiteX0" fmla="*/ 0 w 4111745"/>
                    <a:gd name="connsiteY0" fmla="*/ 0 h 2207920"/>
                    <a:gd name="connsiteX1" fmla="*/ 643466 w 4111745"/>
                    <a:gd name="connsiteY1" fmla="*/ 284661 h 2207920"/>
                    <a:gd name="connsiteX2" fmla="*/ 984232 w 4111745"/>
                    <a:gd name="connsiteY2" fmla="*/ 479572 h 2207920"/>
                    <a:gd name="connsiteX3" fmla="*/ 1794933 w 4111745"/>
                    <a:gd name="connsiteY3" fmla="*/ 792371 h 2207920"/>
                    <a:gd name="connsiteX4" fmla="*/ 2687951 w 4111745"/>
                    <a:gd name="connsiteY4" fmla="*/ 1375575 h 2207920"/>
                    <a:gd name="connsiteX5" fmla="*/ 3469046 w 4111745"/>
                    <a:gd name="connsiteY5" fmla="*/ 1753878 h 2207920"/>
                    <a:gd name="connsiteX6" fmla="*/ 3467956 w 4111745"/>
                    <a:gd name="connsiteY6" fmla="*/ 1883192 h 2207920"/>
                    <a:gd name="connsiteX7" fmla="*/ 4111745 w 4111745"/>
                    <a:gd name="connsiteY7" fmla="*/ 2207920 h 2207920"/>
                    <a:gd name="connsiteX0" fmla="*/ 0 w 4111745"/>
                    <a:gd name="connsiteY0" fmla="*/ 0 h 2207920"/>
                    <a:gd name="connsiteX1" fmla="*/ 643466 w 4111745"/>
                    <a:gd name="connsiteY1" fmla="*/ 284661 h 2207920"/>
                    <a:gd name="connsiteX2" fmla="*/ 984232 w 4111745"/>
                    <a:gd name="connsiteY2" fmla="*/ 479572 h 2207920"/>
                    <a:gd name="connsiteX3" fmla="*/ 1794933 w 4111745"/>
                    <a:gd name="connsiteY3" fmla="*/ 792371 h 2207920"/>
                    <a:gd name="connsiteX4" fmla="*/ 2687951 w 4111745"/>
                    <a:gd name="connsiteY4" fmla="*/ 1375575 h 2207920"/>
                    <a:gd name="connsiteX5" fmla="*/ 3467956 w 4111745"/>
                    <a:gd name="connsiteY5" fmla="*/ 1883192 h 2207920"/>
                    <a:gd name="connsiteX6" fmla="*/ 4111745 w 4111745"/>
                    <a:gd name="connsiteY6" fmla="*/ 2207920 h 2207920"/>
                    <a:gd name="connsiteX0" fmla="*/ 249466 w 4361211"/>
                    <a:gd name="connsiteY0" fmla="*/ 1442 h 2209362"/>
                    <a:gd name="connsiteX1" fmla="*/ 107244 w 4361211"/>
                    <a:gd name="connsiteY1" fmla="*/ 492899 h 2209362"/>
                    <a:gd name="connsiteX2" fmla="*/ 892932 w 4361211"/>
                    <a:gd name="connsiteY2" fmla="*/ 286103 h 2209362"/>
                    <a:gd name="connsiteX3" fmla="*/ 1233698 w 4361211"/>
                    <a:gd name="connsiteY3" fmla="*/ 481014 h 2209362"/>
                    <a:gd name="connsiteX4" fmla="*/ 2044399 w 4361211"/>
                    <a:gd name="connsiteY4" fmla="*/ 793813 h 2209362"/>
                    <a:gd name="connsiteX5" fmla="*/ 2937417 w 4361211"/>
                    <a:gd name="connsiteY5" fmla="*/ 1377017 h 2209362"/>
                    <a:gd name="connsiteX6" fmla="*/ 3717422 w 4361211"/>
                    <a:gd name="connsiteY6" fmla="*/ 1884634 h 2209362"/>
                    <a:gd name="connsiteX7" fmla="*/ 4361211 w 4361211"/>
                    <a:gd name="connsiteY7" fmla="*/ 2209362 h 2209362"/>
                    <a:gd name="connsiteX0" fmla="*/ 0 w 4253967"/>
                    <a:gd name="connsiteY0" fmla="*/ 288167 h 2004630"/>
                    <a:gd name="connsiteX1" fmla="*/ 785688 w 4253967"/>
                    <a:gd name="connsiteY1" fmla="*/ 81371 h 2004630"/>
                    <a:gd name="connsiteX2" fmla="*/ 1126454 w 4253967"/>
                    <a:gd name="connsiteY2" fmla="*/ 276282 h 2004630"/>
                    <a:gd name="connsiteX3" fmla="*/ 1937155 w 4253967"/>
                    <a:gd name="connsiteY3" fmla="*/ 589081 h 2004630"/>
                    <a:gd name="connsiteX4" fmla="*/ 2830173 w 4253967"/>
                    <a:gd name="connsiteY4" fmla="*/ 1172285 h 2004630"/>
                    <a:gd name="connsiteX5" fmla="*/ 3610178 w 4253967"/>
                    <a:gd name="connsiteY5" fmla="*/ 1679902 h 2004630"/>
                    <a:gd name="connsiteX6" fmla="*/ 4253967 w 4253967"/>
                    <a:gd name="connsiteY6" fmla="*/ 2004630 h 200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3967" h="2004630">
                      <a:moveTo>
                        <a:pt x="0" y="288167"/>
                      </a:moveTo>
                      <a:cubicBezTo>
                        <a:pt x="107244" y="335610"/>
                        <a:pt x="622498" y="0"/>
                        <a:pt x="785688" y="81371"/>
                      </a:cubicBezTo>
                      <a:cubicBezTo>
                        <a:pt x="1091987" y="122587"/>
                        <a:pt x="934543" y="191664"/>
                        <a:pt x="1126454" y="276282"/>
                      </a:cubicBezTo>
                      <a:cubicBezTo>
                        <a:pt x="1318365" y="360900"/>
                        <a:pt x="1653202" y="439747"/>
                        <a:pt x="1937155" y="589081"/>
                      </a:cubicBezTo>
                      <a:cubicBezTo>
                        <a:pt x="2221108" y="738415"/>
                        <a:pt x="2551336" y="990482"/>
                        <a:pt x="2830173" y="1172285"/>
                      </a:cubicBezTo>
                      <a:cubicBezTo>
                        <a:pt x="3109010" y="1354089"/>
                        <a:pt x="3372879" y="1541178"/>
                        <a:pt x="3610178" y="1679902"/>
                      </a:cubicBezTo>
                      <a:lnTo>
                        <a:pt x="4253967" y="2004630"/>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p>
              </p:txBody>
            </p:sp>
            <p:sp>
              <p:nvSpPr>
                <p:cNvPr id="44" name="Cube 43"/>
                <p:cNvSpPr/>
                <p:nvPr/>
              </p:nvSpPr>
              <p:spPr>
                <a:xfrm>
                  <a:off x="5523361" y="7042248"/>
                  <a:ext cx="477349" cy="402137"/>
                </a:xfrm>
                <a:prstGeom prst="cube">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45" name="Straight Connector 44"/>
                <p:cNvCxnSpPr/>
                <p:nvPr/>
              </p:nvCxnSpPr>
              <p:spPr>
                <a:xfrm>
                  <a:off x="5281532" y="6554843"/>
                  <a:ext cx="820053" cy="1588"/>
                </a:xfrm>
                <a:prstGeom prst="line">
                  <a:avLst/>
                </a:prstGeom>
                <a:ln w="190500">
                  <a:solidFill>
                    <a:schemeClr val="bg1">
                      <a:lumMod val="6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281532" y="6215093"/>
                  <a:ext cx="820053" cy="1588"/>
                </a:xfrm>
                <a:prstGeom prst="line">
                  <a:avLst/>
                </a:prstGeom>
                <a:ln w="38100">
                  <a:solidFill>
                    <a:srgbClr val="FF00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5257478" y="6481113"/>
                  <a:ext cx="246102" cy="240056"/>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grpSp>
          <p:sp>
            <p:nvSpPr>
              <p:cNvPr id="8" name="TextBox 229"/>
              <p:cNvSpPr txBox="1"/>
              <p:nvPr/>
            </p:nvSpPr>
            <p:spPr>
              <a:xfrm>
                <a:off x="4406450" y="5031078"/>
                <a:ext cx="1220206"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Connection</a:t>
                </a:r>
                <a:endParaRPr lang="en-US" dirty="0"/>
              </a:p>
            </p:txBody>
          </p:sp>
          <p:sp>
            <p:nvSpPr>
              <p:cNvPr id="9" name="TextBox 230"/>
              <p:cNvSpPr txBox="1"/>
              <p:nvPr/>
            </p:nvSpPr>
            <p:spPr>
              <a:xfrm>
                <a:off x="4420144" y="5294394"/>
                <a:ext cx="1358064"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smtClean="0"/>
                  <a:t>Point (STP?)</a:t>
                </a:r>
                <a:endParaRPr lang="en-US" sz="1600" dirty="0"/>
              </a:p>
            </p:txBody>
          </p:sp>
          <p:sp>
            <p:nvSpPr>
              <p:cNvPr id="11" name="TextBox 232"/>
              <p:cNvSpPr txBox="1"/>
              <p:nvPr/>
            </p:nvSpPr>
            <p:spPr>
              <a:xfrm>
                <a:off x="4420144" y="5779923"/>
                <a:ext cx="1050288"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End point</a:t>
                </a:r>
              </a:p>
            </p:txBody>
          </p:sp>
          <p:sp>
            <p:nvSpPr>
              <p:cNvPr id="12" name="TextBox 233"/>
              <p:cNvSpPr txBox="1"/>
              <p:nvPr/>
            </p:nvSpPr>
            <p:spPr>
              <a:xfrm>
                <a:off x="-13225" y="5663726"/>
                <a:ext cx="3442609"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NSI Inter-Domain Abstract Topology</a:t>
                </a:r>
              </a:p>
            </p:txBody>
          </p:sp>
        </p:grpSp>
        <p:sp>
          <p:nvSpPr>
            <p:cNvPr id="61" name="Oval 60"/>
            <p:cNvSpPr/>
            <p:nvPr/>
          </p:nvSpPr>
          <p:spPr>
            <a:xfrm>
              <a:off x="6098467" y="5143512"/>
              <a:ext cx="188045" cy="183369"/>
            </a:xfrm>
            <a:prstGeom prst="ellipse">
              <a:avLst/>
            </a:prstGeom>
            <a:solidFill>
              <a:schemeClr val="bg1">
                <a:lumMod val="75000"/>
              </a:schemeClr>
            </a:solid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smtClean="0"/>
              <a:t>Services</a:t>
            </a:r>
          </a:p>
        </p:txBody>
      </p:sp>
      <p:sp>
        <p:nvSpPr>
          <p:cNvPr id="3" name="Content Placeholder 2"/>
          <p:cNvSpPr>
            <a:spLocks noGrp="1"/>
          </p:cNvSpPr>
          <p:nvPr>
            <p:ph idx="1"/>
          </p:nvPr>
        </p:nvSpPr>
        <p:spPr>
          <a:xfrm>
            <a:off x="357158" y="1571612"/>
            <a:ext cx="8358188" cy="4286280"/>
          </a:xfrm>
        </p:spPr>
        <p:txBody>
          <a:bodyPr/>
          <a:lstStyle/>
          <a:p>
            <a:pPr>
              <a:defRPr/>
            </a:pPr>
            <a:r>
              <a:rPr lang="en-GB" sz="2000" b="1" dirty="0" smtClean="0"/>
              <a:t>Network Service </a:t>
            </a:r>
            <a:r>
              <a:rPr lang="en-GB" sz="1800" dirty="0" smtClean="0"/>
              <a:t>The </a:t>
            </a:r>
            <a:r>
              <a:rPr lang="en-GB" sz="1800" i="1" dirty="0" smtClean="0"/>
              <a:t>Network Service </a:t>
            </a:r>
            <a:r>
              <a:rPr lang="en-GB" sz="1800" dirty="0" smtClean="0"/>
              <a:t>is the service characterized by the set of functionality that is provided in an NSA.  A </a:t>
            </a:r>
            <a:r>
              <a:rPr lang="en-GB" sz="1800" i="1" dirty="0" smtClean="0"/>
              <a:t>Network Service </a:t>
            </a:r>
            <a:r>
              <a:rPr lang="en-GB" sz="1800" dirty="0" smtClean="0"/>
              <a:t>can have many types, one of which is </a:t>
            </a:r>
            <a:r>
              <a:rPr lang="en-GB" sz="1800" i="1" dirty="0" smtClean="0"/>
              <a:t>Connection Service.</a:t>
            </a:r>
            <a:r>
              <a:rPr lang="en-GB" sz="1800" dirty="0" smtClean="0"/>
              <a:t> </a:t>
            </a:r>
            <a:endParaRPr lang="en-GB" sz="2000" dirty="0" smtClean="0"/>
          </a:p>
          <a:p>
            <a:pPr>
              <a:buFont typeface="Times" pitchFamily="18" charset="0"/>
              <a:buNone/>
              <a:defRPr/>
            </a:pPr>
            <a:r>
              <a:rPr lang="en-GB" sz="2000" dirty="0" smtClean="0"/>
              <a:t> </a:t>
            </a:r>
          </a:p>
          <a:p>
            <a:pPr>
              <a:defRPr/>
            </a:pPr>
            <a:r>
              <a:rPr lang="en-GB" sz="2000" b="1" dirty="0" smtClean="0"/>
              <a:t>Connection Service </a:t>
            </a:r>
            <a:r>
              <a:rPr lang="en-GB" sz="1800" dirty="0" smtClean="0"/>
              <a:t>A </a:t>
            </a:r>
            <a:r>
              <a:rPr lang="en-GB" sz="1800" i="1" dirty="0" smtClean="0"/>
              <a:t>Connection Service</a:t>
            </a:r>
            <a:r>
              <a:rPr lang="en-GB" sz="1800" dirty="0" smtClean="0"/>
              <a:t> is a service that allows a </a:t>
            </a:r>
            <a:r>
              <a:rPr lang="en-GB" sz="1800" i="1" dirty="0" smtClean="0"/>
              <a:t>Requester NSA</a:t>
            </a:r>
            <a:r>
              <a:rPr lang="en-GB" sz="1800" dirty="0" smtClean="0"/>
              <a:t> to request and manage a </a:t>
            </a:r>
            <a:r>
              <a:rPr lang="en-GB" sz="1800" i="1" dirty="0" smtClean="0"/>
              <a:t>Connection </a:t>
            </a:r>
            <a:r>
              <a:rPr lang="en-GB" sz="1800" dirty="0" smtClean="0"/>
              <a:t>from a </a:t>
            </a:r>
            <a:r>
              <a:rPr lang="en-GB" sz="1800" i="1" dirty="0" smtClean="0"/>
              <a:t>Provider NSA</a:t>
            </a:r>
            <a:r>
              <a:rPr lang="en-GB" sz="2000" i="1" dirty="0" smtClean="0"/>
              <a:t>.</a:t>
            </a:r>
            <a:r>
              <a:rPr lang="en-GB" sz="2000" dirty="0" smtClean="0"/>
              <a:t> </a:t>
            </a:r>
          </a:p>
          <a:p>
            <a:pPr>
              <a:defRPr/>
            </a:pPr>
            <a:endParaRPr lang="en-GB" sz="2000" dirty="0" smtClean="0"/>
          </a:p>
          <a:p>
            <a:pPr indent="0">
              <a:buFont typeface="Times" pitchFamily="18" charset="0"/>
              <a:buNone/>
              <a:defRPr/>
            </a:pPr>
            <a:endParaRPr lang="en-GB" sz="2000" b="1" i="1" dirty="0" smtClean="0">
              <a:solidFill>
                <a:srgbClr val="FF0000"/>
              </a:solidFill>
            </a:endParaRPr>
          </a:p>
          <a:p>
            <a:pPr indent="0">
              <a:buFont typeface="Times" pitchFamily="18" charset="0"/>
              <a:buNone/>
              <a:defRPr/>
            </a:pPr>
            <a:r>
              <a:rPr lang="en-GB" sz="2000" b="1" i="1" dirty="0" smtClean="0">
                <a:solidFill>
                  <a:srgbClr val="FF0000"/>
                </a:solidFill>
              </a:rPr>
              <a:t>The NSI architecture provides a framework for many service types - the Connection Service is just one of these.</a:t>
            </a:r>
            <a:endParaRPr lang="en-GB" sz="2000" i="1" dirty="0">
              <a:solidFill>
                <a:srgbClr val="FF0000"/>
              </a:solidFill>
            </a:endParaRPr>
          </a:p>
        </p:txBody>
      </p:sp>
      <p:sp>
        <p:nvSpPr>
          <p:cNvPr id="6148" name="Footer Placeholder 3"/>
          <p:cNvSpPr>
            <a:spLocks noGrp="1"/>
          </p:cNvSpPr>
          <p:nvPr>
            <p:ph type="ftr" sz="quarter" idx="10"/>
          </p:nvPr>
        </p:nvSpPr>
        <p:spPr>
          <a:noFill/>
        </p:spPr>
        <p:txBody>
          <a:bodyPr/>
          <a:lstStyle/>
          <a:p>
            <a:fld id="{A8AA5258-3772-46DC-85A1-A449A7A61906}" type="slidenum">
              <a:rPr lang="ja-JP" altLang="en-US" smtClean="0"/>
              <a:pPr/>
              <a:t>6</a:t>
            </a:fld>
            <a:endParaRPr lang="en-US" altLang="ja-JP"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dirty="0" smtClean="0"/>
              <a:t>NSI architecture</a:t>
            </a:r>
          </a:p>
        </p:txBody>
      </p:sp>
      <p:sp>
        <p:nvSpPr>
          <p:cNvPr id="7171" name="Content Placeholder 2"/>
          <p:cNvSpPr>
            <a:spLocks noGrp="1"/>
          </p:cNvSpPr>
          <p:nvPr>
            <p:ph idx="1"/>
          </p:nvPr>
        </p:nvSpPr>
        <p:spPr>
          <a:xfrm>
            <a:off x="500034" y="1285860"/>
            <a:ext cx="7886700" cy="2500330"/>
          </a:xfrm>
        </p:spPr>
        <p:txBody>
          <a:bodyPr/>
          <a:lstStyle/>
          <a:p>
            <a:pPr>
              <a:buNone/>
            </a:pPr>
            <a:r>
              <a:rPr lang="en-GB" sz="2000" b="1" dirty="0" smtClean="0"/>
              <a:t>     Network Service Agent (NSA)  </a:t>
            </a:r>
            <a:r>
              <a:rPr lang="en-GB" sz="1800" dirty="0" smtClean="0"/>
              <a:t>The </a:t>
            </a:r>
            <a:r>
              <a:rPr lang="en-GB" sz="1800" i="1" dirty="0" smtClean="0"/>
              <a:t>Network Service Agent</a:t>
            </a:r>
            <a:r>
              <a:rPr lang="en-GB" sz="1800" dirty="0" smtClean="0"/>
              <a:t> is a concrete piece of software that sends and receives NSI </a:t>
            </a:r>
            <a:r>
              <a:rPr lang="en-GB" sz="1800" i="1" dirty="0" smtClean="0"/>
              <a:t>Messages</a:t>
            </a:r>
            <a:r>
              <a:rPr lang="en-GB" sz="1800" dirty="0" smtClean="0"/>
              <a:t>.  The NSA includes a set of capabilities that allow </a:t>
            </a:r>
            <a:r>
              <a:rPr lang="en-GB" sz="1800" i="1" dirty="0" smtClean="0"/>
              <a:t>Network Services</a:t>
            </a:r>
            <a:r>
              <a:rPr lang="en-GB" sz="1800" dirty="0" smtClean="0"/>
              <a:t> to be delivered. </a:t>
            </a:r>
            <a:br>
              <a:rPr lang="en-GB" sz="1800" dirty="0" smtClean="0"/>
            </a:br>
            <a:r>
              <a:rPr lang="en-GB" sz="1800" dirty="0" smtClean="0"/>
              <a:t/>
            </a:r>
            <a:br>
              <a:rPr lang="en-GB" sz="1800" dirty="0" smtClean="0"/>
            </a:br>
            <a:r>
              <a:rPr lang="en-GB" sz="2000" b="1" dirty="0" smtClean="0"/>
              <a:t>Network Service Interface (NSI).  </a:t>
            </a:r>
            <a:r>
              <a:rPr lang="en-GB" sz="1800" dirty="0" smtClean="0"/>
              <a:t>The NSI is the interface between </a:t>
            </a:r>
            <a:r>
              <a:rPr lang="en-GB" sz="1800" i="1" dirty="0" smtClean="0"/>
              <a:t>Requester </a:t>
            </a:r>
            <a:r>
              <a:rPr lang="en-GB" sz="1800" dirty="0" smtClean="0"/>
              <a:t>NSAs and </a:t>
            </a:r>
            <a:r>
              <a:rPr lang="en-GB" sz="1800" i="1" dirty="0" smtClean="0"/>
              <a:t>Provider </a:t>
            </a:r>
            <a:r>
              <a:rPr lang="en-GB" sz="1800" dirty="0" smtClean="0"/>
              <a:t>NSAs.  The NSI defines a set of interactions or transactions between these NSAs to realize a </a:t>
            </a:r>
            <a:r>
              <a:rPr lang="en-GB" sz="1800" i="1" dirty="0" smtClean="0"/>
              <a:t>Network Service</a:t>
            </a:r>
            <a:r>
              <a:rPr lang="en-GB" sz="1800" dirty="0" smtClean="0"/>
              <a:t>.</a:t>
            </a:r>
            <a:endParaRPr lang="en-GB" sz="2000" dirty="0" smtClean="0"/>
          </a:p>
          <a:p>
            <a:endParaRPr lang="en-GB" sz="2000" dirty="0" smtClean="0"/>
          </a:p>
        </p:txBody>
      </p:sp>
      <p:sp>
        <p:nvSpPr>
          <p:cNvPr id="7172" name="Footer Placeholder 3"/>
          <p:cNvSpPr>
            <a:spLocks noGrp="1"/>
          </p:cNvSpPr>
          <p:nvPr>
            <p:ph type="ftr" sz="quarter" idx="10"/>
          </p:nvPr>
        </p:nvSpPr>
        <p:spPr>
          <a:noFill/>
        </p:spPr>
        <p:txBody>
          <a:bodyPr/>
          <a:lstStyle/>
          <a:p>
            <a:fld id="{E5B534A7-894D-4B4C-BAF2-719DACE00378}" type="slidenum">
              <a:rPr lang="ja-JP" altLang="en-US" smtClean="0"/>
              <a:pPr/>
              <a:t>7</a:t>
            </a:fld>
            <a:endParaRPr lang="en-US" altLang="ja-JP" smtClean="0"/>
          </a:p>
        </p:txBody>
      </p:sp>
      <p:grpSp>
        <p:nvGrpSpPr>
          <p:cNvPr id="5" name="Group 4"/>
          <p:cNvGrpSpPr/>
          <p:nvPr/>
        </p:nvGrpSpPr>
        <p:grpSpPr>
          <a:xfrm>
            <a:off x="4786314" y="3714752"/>
            <a:ext cx="3599682" cy="2680065"/>
            <a:chOff x="3514911" y="2101783"/>
            <a:chExt cx="3514454" cy="2680065"/>
          </a:xfrm>
        </p:grpSpPr>
        <p:cxnSp>
          <p:nvCxnSpPr>
            <p:cNvPr id="6" name="Straight Connector 5"/>
            <p:cNvCxnSpPr/>
            <p:nvPr/>
          </p:nvCxnSpPr>
          <p:spPr>
            <a:xfrm rot="10800000">
              <a:off x="3553832" y="3459105"/>
              <a:ext cx="1952903" cy="0"/>
            </a:xfrm>
            <a:prstGeom prst="line">
              <a:avLst/>
            </a:prstGeom>
            <a:ln w="28575" cap="flat" cmpd="sng" algn="ctr">
              <a:solidFill>
                <a:srgbClr val="0000FF"/>
              </a:solidFill>
              <a:prstDash val="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7" name="TextBox 16"/>
            <p:cNvSpPr txBox="1"/>
            <p:nvPr/>
          </p:nvSpPr>
          <p:spPr>
            <a:xfrm>
              <a:off x="5049336" y="2959039"/>
              <a:ext cx="1980029"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solidFill>
                    <a:srgbClr val="0000FF"/>
                  </a:solidFill>
                </a:rPr>
                <a:t>Network Service</a:t>
              </a:r>
            </a:p>
            <a:p>
              <a:pPr algn="ctr"/>
              <a:r>
                <a:rPr lang="en-US" b="1" dirty="0">
                  <a:solidFill>
                    <a:srgbClr val="0000FF"/>
                  </a:solidFill>
                </a:rPr>
                <a:t> Interface</a:t>
              </a:r>
            </a:p>
          </p:txBody>
        </p:sp>
        <p:sp>
          <p:nvSpPr>
            <p:cNvPr id="8" name="Oval 7"/>
            <p:cNvSpPr/>
            <p:nvPr/>
          </p:nvSpPr>
          <p:spPr>
            <a:xfrm>
              <a:off x="4131235" y="2271060"/>
              <a:ext cx="609600" cy="609600"/>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9" name="Group 8"/>
            <p:cNvGrpSpPr/>
            <p:nvPr/>
          </p:nvGrpSpPr>
          <p:grpSpPr>
            <a:xfrm>
              <a:off x="4121357" y="2831355"/>
              <a:ext cx="612504" cy="1242607"/>
              <a:chOff x="4121357" y="2831355"/>
              <a:chExt cx="612504" cy="1242607"/>
            </a:xfrm>
          </p:grpSpPr>
          <p:sp>
            <p:nvSpPr>
              <p:cNvPr id="17" name="Freeform 16"/>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p>
            </p:txBody>
          </p:sp>
          <p:sp>
            <p:nvSpPr>
              <p:cNvPr id="18" name="Freeform 17"/>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p>
            </p:txBody>
          </p:sp>
        </p:grpSp>
        <p:sp>
          <p:nvSpPr>
            <p:cNvPr id="10" name="TextBox 13"/>
            <p:cNvSpPr txBox="1"/>
            <p:nvPr/>
          </p:nvSpPr>
          <p:spPr>
            <a:xfrm>
              <a:off x="4761800" y="2101783"/>
              <a:ext cx="2209584" cy="707886"/>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t>Requesting Agent </a:t>
              </a:r>
            </a:p>
            <a:p>
              <a:r>
                <a:rPr lang="en-US" sz="2000"/>
                <a:t>(RA)</a:t>
              </a:r>
            </a:p>
          </p:txBody>
        </p:sp>
        <p:sp>
          <p:nvSpPr>
            <p:cNvPr id="11" name="TextBox 18"/>
            <p:cNvSpPr txBox="1"/>
            <p:nvPr/>
          </p:nvSpPr>
          <p:spPr>
            <a:xfrm>
              <a:off x="3514911" y="3429001"/>
              <a:ext cx="1831789"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NSI Protocol Messages</a:t>
              </a:r>
            </a:p>
          </p:txBody>
        </p:sp>
        <p:sp>
          <p:nvSpPr>
            <p:cNvPr id="12" name="Oval 11"/>
            <p:cNvSpPr/>
            <p:nvPr/>
          </p:nvSpPr>
          <p:spPr>
            <a:xfrm>
              <a:off x="4101091" y="4040095"/>
              <a:ext cx="609600" cy="609600"/>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 name="TextBox 21"/>
            <p:cNvSpPr txBox="1"/>
            <p:nvPr/>
          </p:nvSpPr>
          <p:spPr>
            <a:xfrm>
              <a:off x="4710691" y="4073962"/>
              <a:ext cx="1867068" cy="707886"/>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t>Provider Agent </a:t>
              </a:r>
            </a:p>
            <a:p>
              <a:r>
                <a:rPr lang="en-US" sz="2000"/>
                <a:t>(PA)</a:t>
              </a:r>
            </a:p>
          </p:txBody>
        </p:sp>
        <p:sp>
          <p:nvSpPr>
            <p:cNvPr id="15" name="TextBox 22"/>
            <p:cNvSpPr txBox="1"/>
            <p:nvPr/>
          </p:nvSpPr>
          <p:spPr>
            <a:xfrm>
              <a:off x="4141445" y="2374900"/>
              <a:ext cx="65915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NSA</a:t>
              </a:r>
            </a:p>
          </p:txBody>
        </p:sp>
        <p:sp>
          <p:nvSpPr>
            <p:cNvPr id="16" name="TextBox 23"/>
            <p:cNvSpPr txBox="1"/>
            <p:nvPr/>
          </p:nvSpPr>
          <p:spPr>
            <a:xfrm>
              <a:off x="4128745" y="4151868"/>
              <a:ext cx="65915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NSA</a:t>
              </a:r>
            </a:p>
          </p:txBody>
        </p:sp>
      </p:grpSp>
      <p:sp>
        <p:nvSpPr>
          <p:cNvPr id="19" name="Content Placeholder 2"/>
          <p:cNvSpPr txBox="1">
            <a:spLocks/>
          </p:cNvSpPr>
          <p:nvPr/>
        </p:nvSpPr>
        <p:spPr bwMode="auto">
          <a:xfrm>
            <a:off x="571472" y="4143380"/>
            <a:ext cx="4071966" cy="21431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Tx/>
              <a:tabLst/>
              <a:defRPr/>
            </a:pPr>
            <a:r>
              <a:rPr kumimoji="0" lang="en-GB" sz="1800" b="0" i="0" u="none" strike="noStrike" kern="0" cap="none" spc="0" normalizeH="0" baseline="0" noProof="0" dirty="0" smtClean="0">
                <a:ln>
                  <a:noFill/>
                </a:ln>
                <a:solidFill>
                  <a:schemeClr val="tx1"/>
                </a:solidFill>
                <a:effectLst/>
                <a:uLnTx/>
                <a:uFillTx/>
                <a:latin typeface="+mn-lt"/>
                <a:ea typeface="+mn-ea"/>
                <a:cs typeface="+mn-cs"/>
              </a:rPr>
              <a:t>     An NSA acts in one of two possible roles relative to a particular instance of an NSI.  When an NSA requests a service, it is called a </a:t>
            </a:r>
            <a:r>
              <a:rPr kumimoji="0" lang="en-GB" sz="1800" b="0" i="1" u="none" strike="noStrike" kern="0" cap="none" spc="0" normalizeH="0" baseline="0" noProof="0" dirty="0" smtClean="0">
                <a:ln>
                  <a:noFill/>
                </a:ln>
                <a:solidFill>
                  <a:schemeClr val="tx1"/>
                </a:solidFill>
                <a:effectLst/>
                <a:uLnTx/>
                <a:uFillTx/>
                <a:latin typeface="+mn-lt"/>
                <a:ea typeface="+mn-ea"/>
                <a:cs typeface="+mn-cs"/>
              </a:rPr>
              <a:t>Requester NSA</a:t>
            </a:r>
            <a:r>
              <a:rPr kumimoji="0" lang="en-GB" sz="1800" b="0" i="0" u="none" strike="noStrike" kern="0" cap="none" spc="0" normalizeH="0" baseline="0" noProof="0" dirty="0" smtClean="0">
                <a:ln>
                  <a:noFill/>
                </a:ln>
                <a:solidFill>
                  <a:schemeClr val="tx1"/>
                </a:solidFill>
                <a:effectLst/>
                <a:uLnTx/>
                <a:uFillTx/>
                <a:latin typeface="+mn-lt"/>
                <a:ea typeface="+mn-ea"/>
                <a:cs typeface="+mn-cs"/>
              </a:rPr>
              <a:t>. When an NSA realizes a service, it is called a </a:t>
            </a:r>
            <a:r>
              <a:rPr kumimoji="0" lang="en-GB" sz="1800" b="0" i="1" u="none" strike="noStrike" kern="0" cap="none" spc="0" normalizeH="0" baseline="0" noProof="0" dirty="0" smtClean="0">
                <a:ln>
                  <a:noFill/>
                </a:ln>
                <a:solidFill>
                  <a:schemeClr val="tx1"/>
                </a:solidFill>
                <a:effectLst/>
                <a:uLnTx/>
                <a:uFillTx/>
                <a:latin typeface="+mn-lt"/>
                <a:ea typeface="+mn-ea"/>
                <a:cs typeface="+mn-cs"/>
              </a:rPr>
              <a:t>Provider NSA</a:t>
            </a:r>
            <a:r>
              <a:rPr kumimoji="0" lang="en-GB" sz="1800" b="0" i="0" u="none" strike="noStrike" kern="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dirty="0" smtClean="0"/>
              <a:t>Messages</a:t>
            </a:r>
          </a:p>
        </p:txBody>
      </p:sp>
      <p:sp>
        <p:nvSpPr>
          <p:cNvPr id="5124" name="Footer Placeholder 3"/>
          <p:cNvSpPr>
            <a:spLocks noGrp="1"/>
          </p:cNvSpPr>
          <p:nvPr>
            <p:ph type="ftr" sz="quarter" idx="10"/>
          </p:nvPr>
        </p:nvSpPr>
        <p:spPr>
          <a:noFill/>
        </p:spPr>
        <p:txBody>
          <a:bodyPr/>
          <a:lstStyle/>
          <a:p>
            <a:fld id="{60C1A004-D7A5-475D-AA5B-EB67AA8C95AF}" type="slidenum">
              <a:rPr lang="ja-JP" altLang="en-US" smtClean="0"/>
              <a:pPr/>
              <a:t>8</a:t>
            </a:fld>
            <a:endParaRPr lang="en-US" altLang="ja-JP" smtClean="0"/>
          </a:p>
        </p:txBody>
      </p:sp>
      <p:sp>
        <p:nvSpPr>
          <p:cNvPr id="6" name="Content Placeholder 2"/>
          <p:cNvSpPr txBox="1">
            <a:spLocks/>
          </p:cNvSpPr>
          <p:nvPr/>
        </p:nvSpPr>
        <p:spPr bwMode="auto">
          <a:xfrm>
            <a:off x="642910" y="1643050"/>
            <a:ext cx="7572428" cy="4214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Times" pitchFamily="18" charset="0"/>
              <a:buChar char="•"/>
              <a:tabLst/>
              <a:defRPr/>
            </a:pPr>
            <a:r>
              <a:rPr kumimoji="0" lang="en-GB" sz="2000" b="1" i="0" u="none" strike="noStrike" kern="0" cap="none" spc="0" normalizeH="0" baseline="0" noProof="0" dirty="0" smtClean="0">
                <a:ln>
                  <a:noFill/>
                </a:ln>
                <a:solidFill>
                  <a:schemeClr val="tx1"/>
                </a:solidFill>
                <a:effectLst/>
                <a:uLnTx/>
                <a:uFillTx/>
                <a:latin typeface="+mn-lt"/>
                <a:ea typeface="+mn-ea"/>
                <a:cs typeface="+mn-cs"/>
              </a:rPr>
              <a:t>NSI Message.  </a:t>
            </a:r>
            <a:r>
              <a:rPr kumimoji="0" lang="en-GB" sz="1800" b="0" i="0" u="none" strike="noStrike" kern="0" cap="none" spc="0" normalizeH="0" baseline="0" noProof="0" dirty="0" smtClean="0">
                <a:ln>
                  <a:noFill/>
                </a:ln>
                <a:solidFill>
                  <a:schemeClr val="tx1"/>
                </a:solidFill>
                <a:effectLst/>
                <a:uLnTx/>
                <a:uFillTx/>
                <a:latin typeface="+mn-lt"/>
                <a:ea typeface="+mn-ea"/>
                <a:cs typeface="+mn-cs"/>
              </a:rPr>
              <a:t>A </a:t>
            </a:r>
            <a:r>
              <a:rPr kumimoji="0" lang="en-GB" sz="1800" b="0" i="1" u="none" strike="noStrike" kern="0" cap="none" spc="0" normalizeH="0" baseline="0" noProof="0" dirty="0" smtClean="0">
                <a:ln>
                  <a:noFill/>
                </a:ln>
                <a:solidFill>
                  <a:schemeClr val="tx1"/>
                </a:solidFill>
                <a:effectLst/>
                <a:uLnTx/>
                <a:uFillTx/>
                <a:latin typeface="+mn-lt"/>
                <a:ea typeface="+mn-ea"/>
                <a:cs typeface="+mn-cs"/>
              </a:rPr>
              <a:t>NSI Message </a:t>
            </a:r>
            <a:r>
              <a:rPr kumimoji="0" lang="en-GB" sz="1800" b="0" i="0" u="none" strike="noStrike" kern="0" cap="none" spc="0" normalizeH="0" baseline="0" noProof="0" dirty="0" smtClean="0">
                <a:ln>
                  <a:noFill/>
                </a:ln>
                <a:solidFill>
                  <a:schemeClr val="tx1"/>
                </a:solidFill>
                <a:effectLst/>
                <a:uLnTx/>
                <a:uFillTx/>
                <a:latin typeface="+mn-lt"/>
                <a:ea typeface="+mn-ea"/>
                <a:cs typeface="+mn-cs"/>
              </a:rPr>
              <a:t>is a structured unit of data sent between a </a:t>
            </a:r>
            <a:r>
              <a:rPr kumimoji="0" lang="en-GB" sz="1800" b="0" i="1" u="none" strike="noStrike" kern="0" cap="none" spc="0" normalizeH="0" baseline="0" noProof="0" dirty="0" smtClean="0">
                <a:ln>
                  <a:noFill/>
                </a:ln>
                <a:solidFill>
                  <a:schemeClr val="tx1"/>
                </a:solidFill>
                <a:effectLst/>
                <a:uLnTx/>
                <a:uFillTx/>
                <a:latin typeface="+mn-lt"/>
                <a:ea typeface="+mn-ea"/>
                <a:cs typeface="+mn-cs"/>
              </a:rPr>
              <a:t>Requester NSA</a:t>
            </a:r>
            <a:r>
              <a:rPr kumimoji="0" lang="en-GB" sz="1800" b="0" i="0" u="none" strike="noStrike" kern="0" cap="none" spc="0" normalizeH="0" baseline="0" noProof="0" dirty="0" smtClean="0">
                <a:ln>
                  <a:noFill/>
                </a:ln>
                <a:solidFill>
                  <a:schemeClr val="tx1"/>
                </a:solidFill>
                <a:effectLst/>
                <a:uLnTx/>
                <a:uFillTx/>
                <a:latin typeface="+mn-lt"/>
                <a:ea typeface="+mn-ea"/>
                <a:cs typeface="+mn-cs"/>
              </a:rPr>
              <a:t> and a </a:t>
            </a:r>
            <a:r>
              <a:rPr kumimoji="0" lang="en-GB" sz="1800" b="0" i="1" u="none" strike="noStrike" kern="0" cap="none" spc="0" normalizeH="0" baseline="0" noProof="0" dirty="0" smtClean="0">
                <a:ln>
                  <a:noFill/>
                </a:ln>
                <a:solidFill>
                  <a:schemeClr val="tx1"/>
                </a:solidFill>
                <a:effectLst/>
                <a:uLnTx/>
                <a:uFillTx/>
                <a:latin typeface="+mn-lt"/>
                <a:ea typeface="+mn-ea"/>
                <a:cs typeface="+mn-cs"/>
              </a:rPr>
              <a:t>Provider NSA</a:t>
            </a:r>
            <a:r>
              <a:rPr kumimoji="0" lang="en-GB" sz="18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Times" pitchFamily="18" charset="0"/>
              <a:buChar char="•"/>
              <a:tabLst/>
              <a:defRPr/>
            </a:pPr>
            <a:endParaRPr lang="en-GB" sz="1800" kern="0" dirty="0" smtClean="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Times" pitchFamily="18" charset="0"/>
              <a:buChar char="•"/>
              <a:tabLst/>
              <a:defRPr/>
            </a:pPr>
            <a:endParaRPr lang="en-GB" sz="1800" kern="0" dirty="0">
              <a:latin typeface="+mn-lt"/>
              <a:ea typeface="+mn-ea"/>
            </a:endParaRPr>
          </a:p>
          <a:p>
            <a:pPr marL="342900" lvl="0" indent="-342900" algn="l">
              <a:spcBef>
                <a:spcPct val="20000"/>
              </a:spcBef>
              <a:buClr>
                <a:schemeClr val="accent2"/>
              </a:buClr>
              <a:buFont typeface="Times" pitchFamily="18" charset="0"/>
              <a:buChar char="•"/>
            </a:pPr>
            <a:r>
              <a:rPr lang="en-GB" sz="2000" b="1" kern="0" dirty="0"/>
              <a:t>NSI </a:t>
            </a:r>
            <a:r>
              <a:rPr lang="en-GB" sz="2000" b="1" kern="0" dirty="0" smtClean="0"/>
              <a:t>Message Threads. </a:t>
            </a:r>
            <a:r>
              <a:rPr lang="en-GB" sz="1800" dirty="0"/>
              <a:t>An </a:t>
            </a:r>
            <a:r>
              <a:rPr lang="en-GB" sz="1800" i="1" dirty="0"/>
              <a:t>NSI Message Thread </a:t>
            </a:r>
            <a:r>
              <a:rPr lang="en-GB" sz="1800" dirty="0"/>
              <a:t>is a group of messages that belong to both a single service type and a single </a:t>
            </a:r>
            <a:r>
              <a:rPr lang="en-GB" sz="1800" i="1" dirty="0"/>
              <a:t>Connection </a:t>
            </a:r>
            <a:r>
              <a:rPr lang="en-GB" sz="1800" dirty="0" smtClean="0"/>
              <a:t>instance. (under discussion still)</a:t>
            </a:r>
          </a:p>
          <a:p>
            <a:pPr marL="342900" lvl="0" indent="-342900" algn="l">
              <a:spcBef>
                <a:spcPct val="20000"/>
              </a:spcBef>
              <a:buClr>
                <a:schemeClr val="accent2"/>
              </a:buClr>
              <a:buFont typeface="Times" pitchFamily="18" charset="0"/>
              <a:buChar char="•"/>
            </a:pPr>
            <a:endParaRPr kumimoji="0" lang="en-GB"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Times" pitchFamily="18" charset="0"/>
              <a:buChar char="•"/>
              <a:tabLst/>
              <a:defRPr/>
            </a:pPr>
            <a:endParaRPr lang="en-GB" sz="1600" kern="0" dirty="0" smtClean="0">
              <a:latin typeface="+mn-lt"/>
              <a:ea typeface="+mn-ea"/>
            </a:endParaRPr>
          </a:p>
          <a:p>
            <a:pPr marL="342900" marR="0" lvl="0" algn="l" defTabSz="914400" rtl="0" eaLnBrk="0" fontAlgn="base" latinLnBrk="0" hangingPunct="0">
              <a:lnSpc>
                <a:spcPct val="100000"/>
              </a:lnSpc>
              <a:spcBef>
                <a:spcPct val="20000"/>
              </a:spcBef>
              <a:spcAft>
                <a:spcPct val="0"/>
              </a:spcAft>
              <a:buClr>
                <a:schemeClr val="accent2"/>
              </a:buClr>
              <a:buSzTx/>
              <a:tabLst/>
              <a:defRPr/>
            </a:pPr>
            <a:r>
              <a:rPr kumimoji="0" lang="en-GB" sz="2000" b="0" i="1" u="none" strike="noStrike" kern="0" cap="none" spc="0" normalizeH="0" baseline="0" noProof="0" dirty="0" smtClean="0">
                <a:ln>
                  <a:noFill/>
                </a:ln>
                <a:solidFill>
                  <a:srgbClr val="FF0000"/>
                </a:solidFill>
                <a:effectLst/>
                <a:uLnTx/>
                <a:uFillTx/>
                <a:latin typeface="+mn-lt"/>
                <a:ea typeface="+mn-ea"/>
                <a:cs typeface="+mn-cs"/>
              </a:rPr>
              <a:t>A generic message format is required to support multiple service types</a:t>
            </a:r>
            <a:endParaRPr kumimoji="0" lang="en-GB" sz="2000" b="0" i="1" u="none" strike="noStrike" kern="0" cap="none" spc="0" normalizeH="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14348" y="0"/>
            <a:ext cx="7772400" cy="1143000"/>
          </a:xfrm>
        </p:spPr>
        <p:txBody>
          <a:bodyPr/>
          <a:lstStyle/>
          <a:p>
            <a:r>
              <a:rPr lang="en-GB" smtClean="0"/>
              <a:t>NSI architecture</a:t>
            </a:r>
          </a:p>
        </p:txBody>
      </p:sp>
      <p:sp>
        <p:nvSpPr>
          <p:cNvPr id="8195" name="Content Placeholder 2"/>
          <p:cNvSpPr>
            <a:spLocks noGrp="1"/>
          </p:cNvSpPr>
          <p:nvPr>
            <p:ph idx="1"/>
          </p:nvPr>
        </p:nvSpPr>
        <p:spPr>
          <a:xfrm>
            <a:off x="714348" y="2143116"/>
            <a:ext cx="4000528" cy="3643338"/>
          </a:xfrm>
        </p:spPr>
        <p:txBody>
          <a:bodyPr/>
          <a:lstStyle/>
          <a:p>
            <a:pPr indent="0">
              <a:buNone/>
            </a:pPr>
            <a:r>
              <a:rPr lang="en-GB" sz="2000" b="1" dirty="0" smtClean="0"/>
              <a:t>Network Resource Manager (NRM).  </a:t>
            </a:r>
          </a:p>
          <a:p>
            <a:pPr indent="0">
              <a:buNone/>
            </a:pPr>
            <a:endParaRPr lang="en-GB" sz="2000" b="1" dirty="0" smtClean="0"/>
          </a:p>
          <a:p>
            <a:pPr indent="0">
              <a:buNone/>
            </a:pPr>
            <a:r>
              <a:rPr lang="en-GB" sz="1800" dirty="0" smtClean="0"/>
              <a:t>The </a:t>
            </a:r>
            <a:r>
              <a:rPr lang="en-GB" sz="1800" i="1" dirty="0" smtClean="0"/>
              <a:t>Network Resource Manager</a:t>
            </a:r>
            <a:r>
              <a:rPr lang="en-GB" sz="1800" dirty="0" smtClean="0"/>
              <a:t> owns a particular set of transport resources and has ultimate responsibility for authorizing and managing the use of these resources.     Each NRM has a one-to-one mapping to an NSA. </a:t>
            </a:r>
            <a:endParaRPr lang="en-GB" sz="2000" dirty="0" smtClean="0"/>
          </a:p>
          <a:p>
            <a:pPr>
              <a:buFont typeface="Times" pitchFamily="18" charset="0"/>
              <a:buNone/>
            </a:pPr>
            <a:r>
              <a:rPr lang="en-GB" sz="2000" dirty="0" smtClean="0"/>
              <a:t> </a:t>
            </a:r>
          </a:p>
        </p:txBody>
      </p:sp>
      <p:sp>
        <p:nvSpPr>
          <p:cNvPr id="8196" name="Footer Placeholder 3"/>
          <p:cNvSpPr>
            <a:spLocks noGrp="1"/>
          </p:cNvSpPr>
          <p:nvPr>
            <p:ph type="ftr" sz="quarter" idx="10"/>
          </p:nvPr>
        </p:nvSpPr>
        <p:spPr>
          <a:noFill/>
        </p:spPr>
        <p:txBody>
          <a:bodyPr/>
          <a:lstStyle/>
          <a:p>
            <a:fld id="{173EE52E-6EDD-4B49-B08A-94F74083AED7}" type="slidenum">
              <a:rPr lang="ja-JP" altLang="en-US" smtClean="0"/>
              <a:pPr/>
              <a:t>9</a:t>
            </a:fld>
            <a:endParaRPr lang="en-US" altLang="ja-JP" smtClean="0"/>
          </a:p>
        </p:txBody>
      </p:sp>
      <p:grpSp>
        <p:nvGrpSpPr>
          <p:cNvPr id="5" name="Group 4"/>
          <p:cNvGrpSpPr/>
          <p:nvPr/>
        </p:nvGrpSpPr>
        <p:grpSpPr>
          <a:xfrm>
            <a:off x="4786314" y="2143116"/>
            <a:ext cx="3500463" cy="3238370"/>
            <a:chOff x="403655" y="1649163"/>
            <a:chExt cx="3500463" cy="3238370"/>
          </a:xfrm>
        </p:grpSpPr>
        <p:grpSp>
          <p:nvGrpSpPr>
            <p:cNvPr id="6" name="Group 5"/>
            <p:cNvGrpSpPr/>
            <p:nvPr/>
          </p:nvGrpSpPr>
          <p:grpSpPr>
            <a:xfrm>
              <a:off x="403655" y="3504534"/>
              <a:ext cx="2286000" cy="1382999"/>
              <a:chOff x="762000" y="4056892"/>
              <a:chExt cx="1295400" cy="930359"/>
            </a:xfrm>
          </p:grpSpPr>
          <p:sp>
            <p:nvSpPr>
              <p:cNvPr id="30" name="Oval 29"/>
              <p:cNvSpPr/>
              <p:nvPr/>
            </p:nvSpPr>
            <p:spPr>
              <a:xfrm>
                <a:off x="762000" y="4204733"/>
                <a:ext cx="1295400" cy="609600"/>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Oval 30"/>
              <p:cNvSpPr/>
              <p:nvPr/>
            </p:nvSpPr>
            <p:spPr>
              <a:xfrm>
                <a:off x="914400" y="4056892"/>
                <a:ext cx="609600" cy="930359"/>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Oval 31"/>
              <p:cNvSpPr/>
              <p:nvPr/>
            </p:nvSpPr>
            <p:spPr>
              <a:xfrm>
                <a:off x="1295400" y="4056892"/>
                <a:ext cx="609600" cy="930359"/>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Oval 6"/>
            <p:cNvSpPr/>
            <p:nvPr/>
          </p:nvSpPr>
          <p:spPr>
            <a:xfrm>
              <a:off x="1232435" y="1834375"/>
              <a:ext cx="609600" cy="6096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18"/>
            <p:cNvSpPr txBox="1"/>
            <p:nvPr/>
          </p:nvSpPr>
          <p:spPr>
            <a:xfrm>
              <a:off x="1774249" y="1649163"/>
              <a:ext cx="1903150"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Requester </a:t>
              </a:r>
              <a:r>
                <a:rPr lang="en-US" dirty="0"/>
                <a:t>Agent</a:t>
              </a:r>
            </a:p>
          </p:txBody>
        </p:sp>
        <p:sp>
          <p:nvSpPr>
            <p:cNvPr id="9" name="Oval 8"/>
            <p:cNvSpPr/>
            <p:nvPr/>
          </p:nvSpPr>
          <p:spPr>
            <a:xfrm>
              <a:off x="1093116" y="3840879"/>
              <a:ext cx="864851" cy="720734"/>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p:cNvGrpSpPr/>
            <p:nvPr/>
          </p:nvGrpSpPr>
          <p:grpSpPr>
            <a:xfrm flipH="1">
              <a:off x="1265138" y="2370701"/>
              <a:ext cx="612504" cy="823448"/>
              <a:chOff x="4121357" y="2831355"/>
              <a:chExt cx="612504" cy="1242607"/>
            </a:xfrm>
          </p:grpSpPr>
          <p:sp>
            <p:nvSpPr>
              <p:cNvPr id="28" name="Freeform 27"/>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p>
            </p:txBody>
          </p:sp>
          <p:sp>
            <p:nvSpPr>
              <p:cNvPr id="29" name="Freeform 28"/>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p>
            </p:txBody>
          </p:sp>
        </p:grpSp>
        <p:sp>
          <p:nvSpPr>
            <p:cNvPr id="11" name="TextBox 13"/>
            <p:cNvSpPr txBox="1"/>
            <p:nvPr/>
          </p:nvSpPr>
          <p:spPr>
            <a:xfrm>
              <a:off x="1774250" y="3489433"/>
              <a:ext cx="2129868" cy="584775"/>
            </a:xfrm>
            <a:prstGeom prst="rect">
              <a:avLst/>
            </a:prstGeom>
            <a:solidFill>
              <a:schemeClr val="bg1">
                <a:alpha val="60000"/>
              </a:schemeClr>
            </a:solidFill>
            <a:effectLst>
              <a:softEdge rad="8890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smtClean="0"/>
                <a:t>Network Resource </a:t>
              </a:r>
              <a:r>
                <a:rPr lang="en-US" sz="1600" dirty="0"/>
                <a:t>Manager </a:t>
              </a:r>
              <a:r>
                <a:rPr lang="en-US" sz="1600" dirty="0" smtClean="0"/>
                <a:t>(NRM</a:t>
              </a:r>
              <a:r>
                <a:rPr lang="en-US" sz="1600" dirty="0"/>
                <a:t>)</a:t>
              </a:r>
            </a:p>
          </p:txBody>
        </p:sp>
        <p:sp>
          <p:nvSpPr>
            <p:cNvPr id="12" name="TextBox 77"/>
            <p:cNvSpPr txBox="1"/>
            <p:nvPr/>
          </p:nvSpPr>
          <p:spPr>
            <a:xfrm>
              <a:off x="1877642" y="3092464"/>
              <a:ext cx="169882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Provider Agent</a:t>
              </a:r>
            </a:p>
          </p:txBody>
        </p:sp>
        <p:grpSp>
          <p:nvGrpSpPr>
            <p:cNvPr id="13" name="Group 12"/>
            <p:cNvGrpSpPr/>
            <p:nvPr/>
          </p:nvGrpSpPr>
          <p:grpSpPr>
            <a:xfrm>
              <a:off x="1510346" y="3746085"/>
              <a:ext cx="61044" cy="468407"/>
              <a:chOff x="8371092" y="2767619"/>
              <a:chExt cx="122088" cy="904699"/>
            </a:xfrm>
          </p:grpSpPr>
          <p:cxnSp>
            <p:nvCxnSpPr>
              <p:cNvPr id="23" name="Straight Connector 22"/>
              <p:cNvCxnSpPr/>
              <p:nvPr/>
            </p:nvCxnSpPr>
            <p:spPr bwMode="auto">
              <a:xfrm rot="5400000">
                <a:off x="8259935" y="2878776"/>
                <a:ext cx="344402" cy="1220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rot="5400000">
                <a:off x="8259935" y="3161083"/>
                <a:ext cx="344402" cy="1220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8371092" y="3049927"/>
                <a:ext cx="122088" cy="62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rot="5400000">
                <a:off x="8275371" y="3454509"/>
                <a:ext cx="348510" cy="871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8371092" y="3332954"/>
                <a:ext cx="122088" cy="6137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4" name="Straight Connector 13"/>
            <p:cNvCxnSpPr/>
            <p:nvPr/>
          </p:nvCxnSpPr>
          <p:spPr>
            <a:xfrm rot="10800000">
              <a:off x="1064606" y="2780836"/>
              <a:ext cx="1145194" cy="1588"/>
            </a:xfrm>
            <a:prstGeom prst="line">
              <a:avLst/>
            </a:prstGeom>
            <a:ln w="12700"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5" name="TextBox 179"/>
            <p:cNvSpPr txBox="1"/>
            <p:nvPr/>
          </p:nvSpPr>
          <p:spPr>
            <a:xfrm>
              <a:off x="2209800" y="2642336"/>
              <a:ext cx="1099430"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a:solidFill>
                    <a:srgbClr val="0000FF"/>
                  </a:solidFill>
                </a:rPr>
                <a:t>NSI protocol</a:t>
              </a:r>
            </a:p>
          </p:txBody>
        </p:sp>
        <p:sp>
          <p:nvSpPr>
            <p:cNvPr id="16" name="Oval 15"/>
            <p:cNvSpPr/>
            <p:nvPr/>
          </p:nvSpPr>
          <p:spPr>
            <a:xfrm>
              <a:off x="1284925" y="3156961"/>
              <a:ext cx="592211" cy="606405"/>
            </a:xfrm>
            <a:prstGeom prst="ellipse">
              <a:avLst/>
            </a:prstGeom>
            <a:gradFill flip="none" rotWithShape="1">
              <a:gsLst>
                <a:gs pos="40000">
                  <a:srgbClr val="03C603"/>
                </a:gs>
                <a:gs pos="60000">
                  <a:srgbClr val="FF0000"/>
                </a:gs>
              </a:gsLst>
              <a:lin ang="16200000" scaled="0"/>
              <a:tileRect/>
            </a:gra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Cube 16"/>
            <p:cNvSpPr/>
            <p:nvPr/>
          </p:nvSpPr>
          <p:spPr bwMode="auto">
            <a:xfrm>
              <a:off x="953796" y="4121708"/>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8" name="Cube 17"/>
            <p:cNvSpPr/>
            <p:nvPr/>
          </p:nvSpPr>
          <p:spPr bwMode="auto">
            <a:xfrm>
              <a:off x="1335947" y="4423343"/>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9" name="Cube 18"/>
            <p:cNvSpPr/>
            <p:nvPr/>
          </p:nvSpPr>
          <p:spPr bwMode="auto">
            <a:xfrm>
              <a:off x="1796479" y="4167857"/>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0" name="TextBox 181"/>
            <p:cNvSpPr txBox="1"/>
            <p:nvPr/>
          </p:nvSpPr>
          <p:spPr>
            <a:xfrm>
              <a:off x="1319232" y="3146162"/>
              <a:ext cx="604653" cy="33855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NSA</a:t>
              </a:r>
            </a:p>
          </p:txBody>
        </p:sp>
        <p:sp>
          <p:nvSpPr>
            <p:cNvPr id="21" name="TextBox 106"/>
            <p:cNvSpPr txBox="1"/>
            <p:nvPr/>
          </p:nvSpPr>
          <p:spPr>
            <a:xfrm>
              <a:off x="1260911" y="3435113"/>
              <a:ext cx="593432"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smtClean="0"/>
                <a:t>NRM</a:t>
              </a:r>
              <a:endParaRPr lang="en-US" sz="1400" dirty="0"/>
            </a:p>
          </p:txBody>
        </p:sp>
        <p:sp>
          <p:nvSpPr>
            <p:cNvPr id="22" name="TextBox 110"/>
            <p:cNvSpPr txBox="1"/>
            <p:nvPr/>
          </p:nvSpPr>
          <p:spPr>
            <a:xfrm>
              <a:off x="1189473" y="1954509"/>
              <a:ext cx="65915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NSA</a:t>
              </a:r>
            </a:p>
          </p:txBody>
        </p:sp>
      </p:grpSp>
    </p:spTree>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1008</TotalTime>
  <Words>878</Words>
  <Application>Microsoft Office PowerPoint</Application>
  <PresentationFormat>On-screen Show (4:3)</PresentationFormat>
  <Paragraphs>176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OGF PowerPoint Template v1.5</vt:lpstr>
      <vt:lpstr>Network Services Interface</vt:lpstr>
      <vt:lpstr>OGF IPR Policies Apply</vt:lpstr>
      <vt:lpstr>Planes</vt:lpstr>
      <vt:lpstr>Planes</vt:lpstr>
      <vt:lpstr>Inter-Network service </vt:lpstr>
      <vt:lpstr>Services</vt:lpstr>
      <vt:lpstr>NSI architecture</vt:lpstr>
      <vt:lpstr>Messages</vt:lpstr>
      <vt:lpstr>NSI architecture</vt:lpstr>
      <vt:lpstr>Hierarchical message handling</vt:lpstr>
      <vt:lpstr>The connection service</vt:lpstr>
      <vt:lpstr>Connections</vt:lpstr>
      <vt:lpstr>Inter-Network topology </vt:lpstr>
      <vt:lpstr>Connection attributes </vt:lpstr>
      <vt:lpstr>Full Copyright Notice</vt:lpstr>
    </vt:vector>
  </TitlesOfParts>
  <Company>DANTE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cp:lastModifiedBy>
  <cp:revision>74</cp:revision>
  <cp:lastPrinted>2006-08-17T17:55:00Z</cp:lastPrinted>
  <dcterms:created xsi:type="dcterms:W3CDTF">2009-03-03T10:05:42Z</dcterms:created>
  <dcterms:modified xsi:type="dcterms:W3CDTF">2010-03-17T14:46:39Z</dcterms:modified>
</cp:coreProperties>
</file>