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69" r:id="rId3"/>
    <p:sldId id="258" r:id="rId4"/>
    <p:sldId id="261" r:id="rId5"/>
    <p:sldId id="263" r:id="rId6"/>
    <p:sldId id="264" r:id="rId7"/>
    <p:sldId id="266" r:id="rId8"/>
    <p:sldId id="267" r:id="rId9"/>
    <p:sldId id="268" r:id="rId10"/>
    <p:sldId id="265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84" d="100"/>
          <a:sy n="84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96F16-612B-47C8-88B9-DE106D580AB8}" type="datetimeFigureOut">
              <a:rPr kumimoji="1" lang="ja-JP" altLang="en-US" smtClean="0"/>
              <a:pPr/>
              <a:t>2013/9/30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A46D0-9D3C-45FD-8188-8D7CA4BE667F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1" lang="ja-JP" altLang="en-US" smtClean="0">
              <a:latin typeface="Arial" pitchFamily="34" charset="0"/>
              <a:ea typeface="ＭＳ Ｐゴシック" pitchFamily="50" charset="-128"/>
            </a:endParaRPr>
          </a:p>
        </p:txBody>
      </p:sp>
      <p:sp>
        <p:nvSpPr>
          <p:cNvPr id="23556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042B82-2F42-4328-83D0-0F05336EEDE2}" type="slidenum">
              <a:rPr lang="ja-JP" altLang="en-US">
                <a:solidFill>
                  <a:prstClr val="black"/>
                </a:solidFill>
              </a:rPr>
              <a:pPr/>
              <a:t>7</a:t>
            </a:fld>
            <a:endParaRPr lang="en-US" altLang="ja-JP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8B7F-69B7-46B7-8D65-96070A14052C}" type="datetimeFigureOut">
              <a:rPr kumimoji="1" lang="ja-JP" altLang="en-US" smtClean="0"/>
              <a:pPr/>
              <a:t>2013/9/30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94CF-6E54-4FF1-922A-74F5EFE6D12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8B7F-69B7-46B7-8D65-96070A14052C}" type="datetimeFigureOut">
              <a:rPr kumimoji="1" lang="ja-JP" altLang="en-US" smtClean="0"/>
              <a:pPr/>
              <a:t>2013/9/30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94CF-6E54-4FF1-922A-74F5EFE6D12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8B7F-69B7-46B7-8D65-96070A14052C}" type="datetimeFigureOut">
              <a:rPr kumimoji="1" lang="ja-JP" altLang="en-US" smtClean="0"/>
              <a:pPr/>
              <a:t>2013/9/30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94CF-6E54-4FF1-922A-74F5EFE6D12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ja-JP" sz="600">
                <a:solidFill>
                  <a:srgbClr val="000000"/>
                </a:solidFill>
              </a:rPr>
              <a:t>© 2010 Open Grid Forum</a:t>
            </a:r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1447800" y="2743200"/>
            <a:ext cx="76962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altLang="ja-JP"/>
              <a:t>Titelmasterformat durch Klicken bearbeiten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24000" y="3657600"/>
            <a:ext cx="7620000" cy="533400"/>
          </a:xfrm>
          <a:solidFill>
            <a:srgbClr val="5DAD41"/>
          </a:solidFill>
        </p:spPr>
        <p:txBody>
          <a:bodyPr/>
          <a:lstStyle>
            <a:lvl1pPr marL="0" indent="0">
              <a:buFont typeface="Times" pitchFamily="18" charset="0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-24"/>
            <a:ext cx="7772400" cy="10001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58104-2EF9-4049-A7AF-2A49589E8773}" type="slidenum">
              <a:rPr lang="ja-JP" altLang="en-US">
                <a:solidFill>
                  <a:srgbClr val="808080"/>
                </a:solidFill>
              </a:rPr>
              <a:pPr>
                <a:defRPr/>
              </a:pPr>
              <a:t>&lt;#&gt;</a:t>
            </a:fld>
            <a:endParaRPr lang="en-US" altLang="ja-JP">
              <a:solidFill>
                <a:srgbClr val="80808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5EF74-CF47-4ADB-A2E7-DFB77DF6DC51}" type="slidenum">
              <a:rPr lang="ja-JP" altLang="en-US">
                <a:solidFill>
                  <a:srgbClr val="808080"/>
                </a:solidFill>
              </a:rPr>
              <a:pPr>
                <a:defRPr/>
              </a:pPr>
              <a:t>&lt;#&gt;</a:t>
            </a:fld>
            <a:endParaRPr lang="en-US" altLang="ja-JP">
              <a:solidFill>
                <a:srgbClr val="80808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DF94B-EADE-4E06-9570-AADC5304F1BA}" type="slidenum">
              <a:rPr lang="ja-JP" altLang="en-US">
                <a:solidFill>
                  <a:srgbClr val="808080"/>
                </a:solidFill>
              </a:rPr>
              <a:pPr>
                <a:defRPr/>
              </a:pPr>
              <a:t>&lt;#&gt;</a:t>
            </a:fld>
            <a:endParaRPr lang="en-US" altLang="ja-JP">
              <a:solidFill>
                <a:srgbClr val="80808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8572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63D87-01CB-4D69-A407-61CA3B761A03}" type="slidenum">
              <a:rPr lang="ja-JP" altLang="en-US">
                <a:solidFill>
                  <a:srgbClr val="808080"/>
                </a:solidFill>
              </a:rPr>
              <a:pPr>
                <a:defRPr/>
              </a:pPr>
              <a:t>&lt;#&gt;</a:t>
            </a:fld>
            <a:endParaRPr lang="en-US" altLang="ja-JP">
              <a:solidFill>
                <a:srgbClr val="80808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62938-BFDE-4DDF-B0C4-43320B76EA2B}" type="slidenum">
              <a:rPr lang="ja-JP" altLang="en-US">
                <a:solidFill>
                  <a:srgbClr val="808080"/>
                </a:solidFill>
              </a:rPr>
              <a:pPr>
                <a:defRPr/>
              </a:pPr>
              <a:t>&lt;#&gt;</a:t>
            </a:fld>
            <a:endParaRPr lang="en-US" altLang="ja-JP">
              <a:solidFill>
                <a:srgbClr val="80808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9828D-0B67-471A-B6FB-963030168A18}" type="slidenum">
              <a:rPr lang="ja-JP" altLang="en-US">
                <a:solidFill>
                  <a:srgbClr val="808080"/>
                </a:solidFill>
              </a:rPr>
              <a:pPr>
                <a:defRPr/>
              </a:pPr>
              <a:t>&lt;#&gt;</a:t>
            </a:fld>
            <a:endParaRPr lang="en-US" altLang="ja-JP">
              <a:solidFill>
                <a:srgbClr val="80808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64B95-E7AF-4D31-AF32-6B5B846A6B1D}" type="slidenum">
              <a:rPr lang="ja-JP" altLang="en-US">
                <a:solidFill>
                  <a:srgbClr val="808080"/>
                </a:solidFill>
              </a:rPr>
              <a:pPr>
                <a:defRPr/>
              </a:pPr>
              <a:t>&lt;#&gt;</a:t>
            </a:fld>
            <a:endParaRPr lang="en-US" altLang="ja-JP">
              <a:solidFill>
                <a:srgbClr val="80808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8B7F-69B7-46B7-8D65-96070A14052C}" type="datetimeFigureOut">
              <a:rPr kumimoji="1" lang="ja-JP" altLang="en-US" smtClean="0"/>
              <a:pPr/>
              <a:t>2013/9/30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94CF-6E54-4FF1-922A-74F5EFE6D12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0581B-D281-405B-80AB-A2064710A843}" type="slidenum">
              <a:rPr lang="ja-JP" altLang="en-US">
                <a:solidFill>
                  <a:srgbClr val="808080"/>
                </a:solidFill>
              </a:rPr>
              <a:pPr>
                <a:defRPr/>
              </a:pPr>
              <a:t>&lt;#&gt;</a:t>
            </a:fld>
            <a:endParaRPr lang="en-US" altLang="ja-JP">
              <a:solidFill>
                <a:srgbClr val="80808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12112-1668-4EEC-B0D8-751ED4BEB7B4}" type="slidenum">
              <a:rPr lang="ja-JP" altLang="en-US">
                <a:solidFill>
                  <a:srgbClr val="808080"/>
                </a:solidFill>
              </a:rPr>
              <a:pPr>
                <a:defRPr/>
              </a:pPr>
              <a:t>&lt;#&gt;</a:t>
            </a:fld>
            <a:endParaRPr lang="en-US" altLang="ja-JP">
              <a:solidFill>
                <a:srgbClr val="80808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08C6A-6D9C-4122-B628-1A76D0728F11}" type="slidenum">
              <a:rPr lang="ja-JP" altLang="en-US">
                <a:solidFill>
                  <a:srgbClr val="808080"/>
                </a:solidFill>
              </a:rPr>
              <a:pPr>
                <a:defRPr/>
              </a:pPr>
              <a:t>&lt;#&gt;</a:t>
            </a:fld>
            <a:endParaRPr lang="en-US" altLang="ja-JP">
              <a:solidFill>
                <a:srgbClr val="80808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8B7F-69B7-46B7-8D65-96070A14052C}" type="datetimeFigureOut">
              <a:rPr kumimoji="1" lang="ja-JP" altLang="en-US" smtClean="0"/>
              <a:pPr/>
              <a:t>2013/9/30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94CF-6E54-4FF1-922A-74F5EFE6D12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8B7F-69B7-46B7-8D65-96070A14052C}" type="datetimeFigureOut">
              <a:rPr kumimoji="1" lang="ja-JP" altLang="en-US" smtClean="0"/>
              <a:pPr/>
              <a:t>2013/9/30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94CF-6E54-4FF1-922A-74F5EFE6D12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8B7F-69B7-46B7-8D65-96070A14052C}" type="datetimeFigureOut">
              <a:rPr kumimoji="1" lang="ja-JP" altLang="en-US" smtClean="0"/>
              <a:pPr/>
              <a:t>2013/9/30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94CF-6E54-4FF1-922A-74F5EFE6D12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8B7F-69B7-46B7-8D65-96070A14052C}" type="datetimeFigureOut">
              <a:rPr kumimoji="1" lang="ja-JP" altLang="en-US" smtClean="0"/>
              <a:pPr/>
              <a:t>2013/9/30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94CF-6E54-4FF1-922A-74F5EFE6D12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8B7F-69B7-46B7-8D65-96070A14052C}" type="datetimeFigureOut">
              <a:rPr kumimoji="1" lang="ja-JP" altLang="en-US" smtClean="0"/>
              <a:pPr/>
              <a:t>2013/9/30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94CF-6E54-4FF1-922A-74F5EFE6D12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8B7F-69B7-46B7-8D65-96070A14052C}" type="datetimeFigureOut">
              <a:rPr kumimoji="1" lang="ja-JP" altLang="en-US" smtClean="0"/>
              <a:pPr/>
              <a:t>2013/9/30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94CF-6E54-4FF1-922A-74F5EFE6D12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8B7F-69B7-46B7-8D65-96070A14052C}" type="datetimeFigureOut">
              <a:rPr kumimoji="1" lang="ja-JP" altLang="en-US" smtClean="0"/>
              <a:pPr/>
              <a:t>2013/9/30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A94CF-6E54-4FF1-922A-74F5EFE6D12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88B7F-69B7-46B7-8D65-96070A14052C}" type="datetimeFigureOut">
              <a:rPr kumimoji="1" lang="ja-JP" altLang="en-US" smtClean="0"/>
              <a:pPr/>
              <a:t>2013/9/30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A94CF-6E54-4FF1-922A-74F5EFE6D12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81200" y="64008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chemeClr val="bg2"/>
                </a:solidFill>
                <a:latin typeface="Arial" charset="0"/>
                <a:ea typeface="ＭＳ Ｐゴシック" charset="-128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F3B8B4D-2454-437F-B7ED-F8FA451E391F}" type="slidenum">
              <a:rPr kumimoji="0" lang="ja-JP" altLang="en-US">
                <a:solidFill>
                  <a:srgbClr val="80808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&lt;#&gt;</a:t>
            </a:fld>
            <a:endParaRPr kumimoji="0" lang="en-US" altLang="ja-JP">
              <a:solidFill>
                <a:srgbClr val="808080"/>
              </a:solidFill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066800"/>
            <a:ext cx="9144000" cy="76200"/>
          </a:xfrm>
          <a:prstGeom prst="rect">
            <a:avLst/>
          </a:prstGeom>
          <a:solidFill>
            <a:srgbClr val="5DAD4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176D89"/>
              </a:buClr>
              <a:buFont typeface="Times" charset="0"/>
              <a:buNone/>
              <a:defRPr/>
            </a:pPr>
            <a:endParaRPr kumimoji="0" lang="ja-JP" altLang="en-US" sz="2800">
              <a:solidFill>
                <a:srgbClr val="FFFFFF"/>
              </a:solidFill>
            </a:endParaRP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142875"/>
            <a:ext cx="77724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Titelmasterformat durch Klicken</a:t>
            </a:r>
          </a:p>
        </p:txBody>
      </p:sp>
      <p:sp>
        <p:nvSpPr>
          <p:cNvPr id="2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428750"/>
            <a:ext cx="8715375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Textmasterformate durch Klicken bearbeiten</a:t>
            </a:r>
          </a:p>
          <a:p>
            <a:pPr lvl="1"/>
            <a:r>
              <a:rPr lang="en-US" altLang="ja-JP" smtClean="0"/>
              <a:t>Zweite Ebene</a:t>
            </a:r>
          </a:p>
          <a:p>
            <a:pPr lvl="2"/>
            <a:r>
              <a:rPr lang="en-US" altLang="ja-JP" smtClean="0"/>
              <a:t>Dritte Ebene</a:t>
            </a:r>
          </a:p>
          <a:p>
            <a:pPr lvl="3"/>
            <a:r>
              <a:rPr lang="en-US" altLang="ja-JP" smtClean="0"/>
              <a:t>Vierte Ebene</a:t>
            </a:r>
          </a:p>
          <a:p>
            <a:pPr lvl="4"/>
            <a:r>
              <a:rPr lang="en-US" altLang="ja-JP" smtClean="0"/>
              <a:t>Fünfte Ebene</a:t>
            </a:r>
          </a:p>
        </p:txBody>
      </p:sp>
      <p:sp>
        <p:nvSpPr>
          <p:cNvPr id="1045" name="Text Box 21"/>
          <p:cNvSpPr txBox="1">
            <a:spLocks noChangeArrowheads="1"/>
          </p:cNvSpPr>
          <p:nvPr/>
        </p:nvSpPr>
        <p:spPr bwMode="auto">
          <a:xfrm>
            <a:off x="990600" y="6477000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ja-JP" sz="600">
                <a:solidFill>
                  <a:srgbClr val="000000"/>
                </a:solidFill>
              </a:rPr>
              <a:t>© 2010 Open Grid Forum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pitchFamily="1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pitchFamily="1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pitchFamily="1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pitchFamily="1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pitchFamily="18" charset="0"/>
        <a:buChar char="•"/>
        <a:defRPr sz="2800">
          <a:solidFill>
            <a:schemeClr val="tx1"/>
          </a:solidFill>
          <a:latin typeface="+mn-lt"/>
          <a:ea typeface="+mn-ea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Thoughts on</a:t>
            </a:r>
            <a:br>
              <a:rPr kumimoji="1" lang="en-US" altLang="ja-JP" dirty="0" smtClean="0"/>
            </a:br>
            <a:r>
              <a:rPr kumimoji="1" lang="en-US" altLang="ja-JP" dirty="0" smtClean="0"/>
              <a:t>Protection and Service Definition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Tomohiro </a:t>
            </a:r>
            <a:r>
              <a:rPr kumimoji="1" lang="en-US" altLang="ja-JP" dirty="0" err="1" smtClean="0">
                <a:solidFill>
                  <a:schemeClr val="tx1"/>
                </a:solidFill>
              </a:rPr>
              <a:t>Kudoh</a:t>
            </a:r>
            <a:r>
              <a:rPr kumimoji="1" lang="en-US" altLang="ja-JP" dirty="0" smtClean="0">
                <a:solidFill>
                  <a:schemeClr val="tx1"/>
                </a:solidFill>
              </a:rPr>
              <a:t> (AIST)</a:t>
            </a:r>
          </a:p>
          <a:p>
            <a:endParaRPr lang="en-US" altLang="ja-JP" dirty="0" smtClean="0">
              <a:solidFill>
                <a:schemeClr val="tx1"/>
              </a:solidFill>
            </a:endParaRPr>
          </a:p>
          <a:p>
            <a:r>
              <a:rPr kumimoji="1" lang="en-US" altLang="ja-JP" dirty="0" smtClean="0">
                <a:solidFill>
                  <a:schemeClr val="tx1"/>
                </a:solidFill>
              </a:rPr>
              <a:t>OGF39@Madrid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Multi-domain protection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4155"/>
          </a:xfrm>
        </p:spPr>
        <p:txBody>
          <a:bodyPr>
            <a:normAutofit fontScale="92500"/>
          </a:bodyPr>
          <a:lstStyle/>
          <a:p>
            <a:r>
              <a:rPr kumimoji="1" lang="en-US" altLang="ja-JP" dirty="0" smtClean="0"/>
              <a:t>Path finding</a:t>
            </a:r>
          </a:p>
          <a:p>
            <a:pPr lvl="1"/>
            <a:r>
              <a:rPr lang="en-US" altLang="ja-JP" dirty="0" smtClean="0"/>
              <a:t>How to request disjoint paths</a:t>
            </a:r>
          </a:p>
          <a:p>
            <a:pPr lvl="2"/>
            <a:endParaRPr lang="en-US" altLang="ja-JP" dirty="0"/>
          </a:p>
          <a:p>
            <a:pPr lvl="2"/>
            <a:endParaRPr lang="en-US" altLang="ja-JP" dirty="0" smtClean="0"/>
          </a:p>
          <a:p>
            <a:pPr lvl="1"/>
            <a:r>
              <a:rPr lang="en-US" altLang="ja-JP" dirty="0" smtClean="0"/>
              <a:t>How to find disjoint paths in an abstracted topology</a:t>
            </a:r>
          </a:p>
          <a:p>
            <a:pPr lvl="1"/>
            <a:r>
              <a:rPr lang="en-US" altLang="ja-JP" strike="sngStrike" dirty="0" smtClean="0"/>
              <a:t>How to set up switches/servers which switch paths at the time of failures</a:t>
            </a:r>
          </a:p>
          <a:p>
            <a:r>
              <a:rPr lang="en-US" altLang="ja-JP" dirty="0" smtClean="0"/>
              <a:t>Notification</a:t>
            </a:r>
          </a:p>
          <a:p>
            <a:pPr lvl="1"/>
            <a:r>
              <a:rPr lang="en-US" altLang="ja-JP" dirty="0" smtClean="0"/>
              <a:t>What information should the </a:t>
            </a:r>
            <a:r>
              <a:rPr lang="en-US" altLang="ja-JP" dirty="0" err="1" smtClean="0"/>
              <a:t>uPA</a:t>
            </a:r>
            <a:r>
              <a:rPr lang="en-US" altLang="ja-JP" dirty="0" smtClean="0"/>
              <a:t> notify</a:t>
            </a:r>
          </a:p>
          <a:p>
            <a:r>
              <a:rPr kumimoji="1" lang="en-US" altLang="ja-JP" dirty="0" smtClean="0"/>
              <a:t>1:N, N:M, 1+1 protection support</a:t>
            </a:r>
            <a:endParaRPr kumimoji="1" lang="ja-JP" altLang="en-US" dirty="0"/>
          </a:p>
        </p:txBody>
      </p:sp>
      <p:sp>
        <p:nvSpPr>
          <p:cNvPr id="6" name="雲 5"/>
          <p:cNvSpPr/>
          <p:nvPr/>
        </p:nvSpPr>
        <p:spPr>
          <a:xfrm>
            <a:off x="3626895" y="2646530"/>
            <a:ext cx="765085" cy="360040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雲 6"/>
          <p:cNvSpPr/>
          <p:nvPr/>
        </p:nvSpPr>
        <p:spPr>
          <a:xfrm>
            <a:off x="4797025" y="2618910"/>
            <a:ext cx="765085" cy="837710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雲 7"/>
          <p:cNvSpPr/>
          <p:nvPr/>
        </p:nvSpPr>
        <p:spPr>
          <a:xfrm>
            <a:off x="3626895" y="3096580"/>
            <a:ext cx="765085" cy="360040"/>
          </a:xfrm>
          <a:prstGeom prst="clou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/>
          <p:cNvCxnSpPr>
            <a:endCxn id="6" idx="2"/>
          </p:cNvCxnSpPr>
          <p:nvPr/>
        </p:nvCxnSpPr>
        <p:spPr>
          <a:xfrm>
            <a:off x="2906815" y="2826550"/>
            <a:ext cx="7224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2906815" y="3186590"/>
            <a:ext cx="722453" cy="1350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4391980" y="2826550"/>
            <a:ext cx="5400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4391342" y="3366610"/>
            <a:ext cx="4056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5562110" y="2826550"/>
            <a:ext cx="4500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5562110" y="3231595"/>
            <a:ext cx="4500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4932040" y="2826550"/>
            <a:ext cx="6300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V="1">
            <a:off x="4797025" y="3231595"/>
            <a:ext cx="765085" cy="1350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3626895" y="2826550"/>
            <a:ext cx="7644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3629268" y="3366610"/>
            <a:ext cx="7644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円/楕円 31"/>
          <p:cNvSpPr/>
          <p:nvPr/>
        </p:nvSpPr>
        <p:spPr>
          <a:xfrm>
            <a:off x="5922150" y="2736540"/>
            <a:ext cx="585703" cy="585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2411122" y="2736540"/>
            <a:ext cx="585703" cy="585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4092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 smtClean="0"/>
              <a:t>serviceDefinitionName</a:t>
            </a:r>
            <a:r>
              <a:rPr kumimoji="1" lang="en-US" altLang="ja-JP" dirty="0" smtClean="0"/>
              <a:t> and Adaptation</a:t>
            </a:r>
            <a:endParaRPr kumimoji="1" lang="ja-JP" altLang="en-US" dirty="0"/>
          </a:p>
        </p:txBody>
      </p:sp>
      <p:sp>
        <p:nvSpPr>
          <p:cNvPr id="3" name="Cloud 3"/>
          <p:cNvSpPr/>
          <p:nvPr/>
        </p:nvSpPr>
        <p:spPr>
          <a:xfrm>
            <a:off x="1442055" y="1497120"/>
            <a:ext cx="2253225" cy="1564968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Cloud 4"/>
          <p:cNvSpPr/>
          <p:nvPr/>
        </p:nvSpPr>
        <p:spPr>
          <a:xfrm>
            <a:off x="5199616" y="1502031"/>
            <a:ext cx="2253225" cy="1564968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5" name="Straight Connector 6"/>
          <p:cNvCxnSpPr>
            <a:stCxn id="3" idx="0"/>
            <a:endCxn id="4" idx="2"/>
          </p:cNvCxnSpPr>
          <p:nvPr/>
        </p:nvCxnSpPr>
        <p:spPr>
          <a:xfrm>
            <a:off x="3693402" y="2279604"/>
            <a:ext cx="1513203" cy="4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7"/>
          <p:cNvSpPr/>
          <p:nvPr/>
        </p:nvSpPr>
        <p:spPr>
          <a:xfrm>
            <a:off x="3613355" y="2201764"/>
            <a:ext cx="155678" cy="1638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8"/>
          <p:cNvSpPr/>
          <p:nvPr/>
        </p:nvSpPr>
        <p:spPr>
          <a:xfrm>
            <a:off x="5117691" y="2206680"/>
            <a:ext cx="155678" cy="1638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9"/>
          <p:cNvSpPr/>
          <p:nvPr/>
        </p:nvSpPr>
        <p:spPr>
          <a:xfrm>
            <a:off x="7359446" y="2178824"/>
            <a:ext cx="155678" cy="1638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Oval 10"/>
          <p:cNvSpPr/>
          <p:nvPr/>
        </p:nvSpPr>
        <p:spPr>
          <a:xfrm>
            <a:off x="1366685" y="2208319"/>
            <a:ext cx="155678" cy="1638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extBox 11"/>
          <p:cNvSpPr txBox="1"/>
          <p:nvPr/>
        </p:nvSpPr>
        <p:spPr>
          <a:xfrm>
            <a:off x="851449" y="1820487"/>
            <a:ext cx="64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STP X1</a:t>
            </a:r>
          </a:p>
          <a:p>
            <a:r>
              <a:rPr lang="en-US" sz="1200" dirty="0" smtClean="0"/>
              <a:t>802.1Q</a:t>
            </a:r>
            <a:endParaRPr lang="en-US" sz="1200" dirty="0"/>
          </a:p>
        </p:txBody>
      </p:sp>
      <p:sp>
        <p:nvSpPr>
          <p:cNvPr id="11" name="TextBox 12"/>
          <p:cNvSpPr txBox="1"/>
          <p:nvPr/>
        </p:nvSpPr>
        <p:spPr>
          <a:xfrm>
            <a:off x="3617590" y="180082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STP X3</a:t>
            </a:r>
          </a:p>
          <a:p>
            <a:r>
              <a:rPr lang="en-US" sz="1200" dirty="0" smtClean="0"/>
              <a:t>802.1AH</a:t>
            </a:r>
            <a:endParaRPr lang="en-US" sz="1200" dirty="0"/>
          </a:p>
        </p:txBody>
      </p:sp>
      <p:sp>
        <p:nvSpPr>
          <p:cNvPr id="12" name="Oval 13"/>
          <p:cNvSpPr/>
          <p:nvPr/>
        </p:nvSpPr>
        <p:spPr>
          <a:xfrm>
            <a:off x="3192207" y="1428293"/>
            <a:ext cx="155678" cy="1638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4"/>
          <p:cNvSpPr txBox="1"/>
          <p:nvPr/>
        </p:nvSpPr>
        <p:spPr>
          <a:xfrm>
            <a:off x="2999801" y="1043735"/>
            <a:ext cx="64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STP X2</a:t>
            </a:r>
          </a:p>
          <a:p>
            <a:r>
              <a:rPr lang="en-US" sz="1200" dirty="0" smtClean="0"/>
              <a:t>802.1Q</a:t>
            </a:r>
            <a:endParaRPr lang="en-US" sz="1200" dirty="0"/>
          </a:p>
        </p:txBody>
      </p:sp>
      <p:sp>
        <p:nvSpPr>
          <p:cNvPr id="14" name="TextBox 15"/>
          <p:cNvSpPr txBox="1"/>
          <p:nvPr/>
        </p:nvSpPr>
        <p:spPr>
          <a:xfrm>
            <a:off x="4627048" y="1810661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STP Y1</a:t>
            </a:r>
          </a:p>
          <a:p>
            <a:r>
              <a:rPr lang="en-US" sz="1200" dirty="0" smtClean="0"/>
              <a:t>802.1AH</a:t>
            </a:r>
            <a:endParaRPr lang="en-US" sz="1200" dirty="0"/>
          </a:p>
        </p:txBody>
      </p:sp>
      <p:sp>
        <p:nvSpPr>
          <p:cNvPr id="15" name="TextBox 17"/>
          <p:cNvSpPr txBox="1"/>
          <p:nvPr/>
        </p:nvSpPr>
        <p:spPr>
          <a:xfrm>
            <a:off x="7388267" y="1769685"/>
            <a:ext cx="64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STP Y2</a:t>
            </a:r>
          </a:p>
          <a:p>
            <a:r>
              <a:rPr lang="en-US" sz="1200" dirty="0" smtClean="0"/>
              <a:t>802.1Q</a:t>
            </a:r>
            <a:endParaRPr lang="en-US" sz="1200" dirty="0"/>
          </a:p>
        </p:txBody>
      </p:sp>
      <p:sp>
        <p:nvSpPr>
          <p:cNvPr id="16" name="TextBox 18"/>
          <p:cNvSpPr txBox="1"/>
          <p:nvPr/>
        </p:nvSpPr>
        <p:spPr>
          <a:xfrm>
            <a:off x="4089538" y="2346515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SDP X3/Y1</a:t>
            </a:r>
          </a:p>
        </p:txBody>
      </p:sp>
      <p:sp>
        <p:nvSpPr>
          <p:cNvPr id="22" name="TextBox 38"/>
          <p:cNvSpPr txBox="1"/>
          <p:nvPr/>
        </p:nvSpPr>
        <p:spPr>
          <a:xfrm>
            <a:off x="1835366" y="1669224"/>
            <a:ext cx="1687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Service Provider X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MEF.EPL-AH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TextBox 39"/>
          <p:cNvSpPr txBox="1"/>
          <p:nvPr/>
        </p:nvSpPr>
        <p:spPr>
          <a:xfrm>
            <a:off x="5683059" y="1649560"/>
            <a:ext cx="1681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Service Provider 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MEF.EPL-AH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37" name="グループ化 36"/>
          <p:cNvGrpSpPr/>
          <p:nvPr/>
        </p:nvGrpSpPr>
        <p:grpSpPr>
          <a:xfrm>
            <a:off x="1691680" y="2767456"/>
            <a:ext cx="2061102" cy="896802"/>
            <a:chOff x="1691680" y="3040104"/>
            <a:chExt cx="2061102" cy="896802"/>
          </a:xfrm>
        </p:grpSpPr>
        <p:sp>
          <p:nvSpPr>
            <p:cNvPr id="24" name="Oval 13"/>
            <p:cNvSpPr/>
            <p:nvPr/>
          </p:nvSpPr>
          <p:spPr>
            <a:xfrm>
              <a:off x="3189231" y="3040104"/>
              <a:ext cx="155678" cy="163871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TextBox 14"/>
            <p:cNvSpPr txBox="1"/>
            <p:nvPr/>
          </p:nvSpPr>
          <p:spPr>
            <a:xfrm>
              <a:off x="3031110" y="3221251"/>
              <a:ext cx="721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STP X4</a:t>
              </a:r>
            </a:p>
            <a:p>
              <a:r>
                <a:rPr lang="en-US" sz="1200" dirty="0" smtClean="0"/>
                <a:t>802.1AD</a:t>
              </a:r>
              <a:endParaRPr lang="en-US" sz="1200" dirty="0"/>
            </a:p>
          </p:txBody>
        </p:sp>
        <p:sp>
          <p:nvSpPr>
            <p:cNvPr id="26" name="Oval 13"/>
            <p:cNvSpPr/>
            <p:nvPr/>
          </p:nvSpPr>
          <p:spPr>
            <a:xfrm>
              <a:off x="1849801" y="3158970"/>
              <a:ext cx="155678" cy="163871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TextBox 14"/>
            <p:cNvSpPr txBox="1"/>
            <p:nvPr/>
          </p:nvSpPr>
          <p:spPr>
            <a:xfrm>
              <a:off x="1691680" y="3340117"/>
              <a:ext cx="603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STP X5</a:t>
              </a:r>
            </a:p>
            <a:p>
              <a:r>
                <a:rPr lang="en-US" sz="1200" dirty="0" smtClean="0"/>
                <a:t>OTU2</a:t>
              </a:r>
              <a:endParaRPr lang="en-US" sz="1200" dirty="0"/>
            </a:p>
          </p:txBody>
        </p:sp>
        <p:sp>
          <p:nvSpPr>
            <p:cNvPr id="28" name="Oval 13"/>
            <p:cNvSpPr/>
            <p:nvPr/>
          </p:nvSpPr>
          <p:spPr>
            <a:xfrm>
              <a:off x="2574794" y="3294094"/>
              <a:ext cx="155678" cy="163871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TextBox 14"/>
            <p:cNvSpPr txBox="1"/>
            <p:nvPr/>
          </p:nvSpPr>
          <p:spPr>
            <a:xfrm>
              <a:off x="2416673" y="3475241"/>
              <a:ext cx="603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STP X6</a:t>
              </a:r>
            </a:p>
            <a:p>
              <a:r>
                <a:rPr lang="en-US" sz="1200" dirty="0" smtClean="0"/>
                <a:t>GRE</a:t>
              </a:r>
              <a:endParaRPr lang="en-US" sz="1200" dirty="0"/>
            </a:p>
          </p:txBody>
        </p:sp>
      </p:grpSp>
      <p:sp>
        <p:nvSpPr>
          <p:cNvPr id="30" name="Rectangle 46"/>
          <p:cNvSpPr/>
          <p:nvPr/>
        </p:nvSpPr>
        <p:spPr>
          <a:xfrm>
            <a:off x="1197904" y="3680446"/>
            <a:ext cx="3237534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 smtClean="0"/>
              <a:t>serviceDefinitionName</a:t>
            </a:r>
            <a:r>
              <a:rPr lang="en-US" sz="1400" dirty="0" smtClean="0"/>
              <a:t>=“MEF.EPL-AH”</a:t>
            </a:r>
            <a:r>
              <a:rPr lang="en-US" sz="1400" dirty="0"/>
              <a:t>, </a:t>
            </a:r>
            <a:r>
              <a:rPr lang="en-US" sz="1400" dirty="0" err="1"/>
              <a:t>sourceSTP</a:t>
            </a:r>
            <a:r>
              <a:rPr lang="en-US" sz="1400" dirty="0"/>
              <a:t>=“X.X1”, and </a:t>
            </a:r>
            <a:r>
              <a:rPr lang="en-US" sz="1400" dirty="0" err="1"/>
              <a:t>destSTP</a:t>
            </a:r>
            <a:r>
              <a:rPr lang="en-US" sz="1400" dirty="0" smtClean="0"/>
              <a:t>=“X.X3”.</a:t>
            </a:r>
          </a:p>
        </p:txBody>
      </p:sp>
      <p:sp>
        <p:nvSpPr>
          <p:cNvPr id="31" name="Rectangle 47"/>
          <p:cNvSpPr/>
          <p:nvPr/>
        </p:nvSpPr>
        <p:spPr>
          <a:xfrm>
            <a:off x="5557100" y="3652496"/>
            <a:ext cx="3129700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 smtClean="0"/>
              <a:t>serviceDefinitionName</a:t>
            </a:r>
            <a:r>
              <a:rPr lang="en-US" sz="1400" dirty="0" smtClean="0"/>
              <a:t>=“MEF.EPL-AH”</a:t>
            </a:r>
            <a:r>
              <a:rPr lang="en-US" sz="1400" dirty="0"/>
              <a:t>, </a:t>
            </a:r>
            <a:r>
              <a:rPr lang="en-US" sz="1400" dirty="0" err="1"/>
              <a:t>sourceSTP</a:t>
            </a:r>
            <a:r>
              <a:rPr lang="en-US" sz="1400" dirty="0"/>
              <a:t>=</a:t>
            </a:r>
            <a:r>
              <a:rPr lang="en-US" sz="1400" dirty="0" smtClean="0"/>
              <a:t>“Y.Y1</a:t>
            </a:r>
            <a:r>
              <a:rPr lang="en-US" sz="1400" dirty="0"/>
              <a:t>”, </a:t>
            </a:r>
            <a:r>
              <a:rPr lang="en-US" sz="1400" dirty="0" smtClean="0"/>
              <a:t>and </a:t>
            </a:r>
            <a:r>
              <a:rPr lang="en-US" sz="1400" dirty="0" err="1" smtClean="0"/>
              <a:t>destSTP</a:t>
            </a:r>
            <a:r>
              <a:rPr lang="en-US" sz="1400" dirty="0" smtClean="0"/>
              <a:t>=“Y.Y2</a:t>
            </a:r>
            <a:r>
              <a:rPr lang="en-US" sz="1400" dirty="0"/>
              <a:t>”</a:t>
            </a:r>
            <a:r>
              <a:rPr lang="en-US" sz="1400" dirty="0" smtClean="0"/>
              <a:t>.</a:t>
            </a:r>
          </a:p>
        </p:txBody>
      </p:sp>
      <p:sp>
        <p:nvSpPr>
          <p:cNvPr id="32" name="Rectangle 46"/>
          <p:cNvSpPr/>
          <p:nvPr/>
        </p:nvSpPr>
        <p:spPr>
          <a:xfrm>
            <a:off x="1366601" y="4734145"/>
            <a:ext cx="4316458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 smtClean="0"/>
              <a:t>serviceDefinitionName</a:t>
            </a:r>
            <a:r>
              <a:rPr lang="en-US" sz="1400" dirty="0" smtClean="0"/>
              <a:t>=“MEF.EPL-AH-</a:t>
            </a:r>
            <a:r>
              <a:rPr lang="en-US" sz="1400" dirty="0" err="1" smtClean="0"/>
              <a:t>QinQ</a:t>
            </a:r>
            <a:r>
              <a:rPr lang="en-US" sz="1400" dirty="0" smtClean="0"/>
              <a:t>-OTU-GRE”, </a:t>
            </a:r>
            <a:r>
              <a:rPr lang="en-US" sz="1400" dirty="0" err="1"/>
              <a:t>sourceSTP</a:t>
            </a:r>
            <a:r>
              <a:rPr lang="en-US" sz="1400" dirty="0"/>
              <a:t>=“X.X1”, and </a:t>
            </a:r>
            <a:r>
              <a:rPr lang="en-US" sz="1400" dirty="0" err="1"/>
              <a:t>destSTP</a:t>
            </a:r>
            <a:r>
              <a:rPr lang="en-US" sz="1400" dirty="0" smtClean="0"/>
              <a:t>=“X.X3”.</a:t>
            </a:r>
          </a:p>
        </p:txBody>
      </p:sp>
      <p:sp>
        <p:nvSpPr>
          <p:cNvPr id="33" name="Rectangle 46"/>
          <p:cNvSpPr/>
          <p:nvPr/>
        </p:nvSpPr>
        <p:spPr>
          <a:xfrm>
            <a:off x="1376645" y="5307595"/>
            <a:ext cx="3476324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 smtClean="0"/>
              <a:t>serviceDefinitionName</a:t>
            </a:r>
            <a:r>
              <a:rPr lang="en-US" sz="1400" dirty="0" smtClean="0"/>
              <a:t>=“MEF.EPL-AH”, </a:t>
            </a:r>
            <a:r>
              <a:rPr lang="en-US" sz="1400" dirty="0" err="1"/>
              <a:t>sourceSTP</a:t>
            </a:r>
            <a:r>
              <a:rPr lang="en-US" sz="1400" dirty="0"/>
              <a:t>=“X.X1”, and </a:t>
            </a:r>
            <a:r>
              <a:rPr lang="en-US" sz="1400" dirty="0" err="1"/>
              <a:t>destSTP</a:t>
            </a:r>
            <a:r>
              <a:rPr lang="en-US" sz="1400" dirty="0" smtClean="0"/>
              <a:t>=“X.X3”.</a:t>
            </a:r>
          </a:p>
        </p:txBody>
      </p:sp>
      <p:sp>
        <p:nvSpPr>
          <p:cNvPr id="34" name="Rectangle 46"/>
          <p:cNvSpPr/>
          <p:nvPr/>
        </p:nvSpPr>
        <p:spPr>
          <a:xfrm>
            <a:off x="1376645" y="5757645"/>
            <a:ext cx="3476324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 smtClean="0"/>
              <a:t>serviceDefinitionName</a:t>
            </a:r>
            <a:r>
              <a:rPr lang="en-US" sz="1400" dirty="0" smtClean="0"/>
              <a:t>=“???-AH-</a:t>
            </a:r>
            <a:r>
              <a:rPr lang="en-US" sz="1400" dirty="0" err="1" smtClean="0"/>
              <a:t>QinQ</a:t>
            </a:r>
            <a:r>
              <a:rPr lang="en-US" sz="1400" dirty="0" smtClean="0"/>
              <a:t>”, </a:t>
            </a:r>
            <a:r>
              <a:rPr lang="en-US" sz="1400" dirty="0" err="1"/>
              <a:t>sourceSTP</a:t>
            </a:r>
            <a:r>
              <a:rPr lang="en-US" sz="1400" dirty="0"/>
              <a:t>=“X.X1”, and </a:t>
            </a:r>
            <a:r>
              <a:rPr lang="en-US" sz="1400" dirty="0" err="1"/>
              <a:t>destSTP</a:t>
            </a:r>
            <a:r>
              <a:rPr lang="en-US" sz="1400" dirty="0" smtClean="0"/>
              <a:t>=“X.X4”.</a:t>
            </a:r>
          </a:p>
        </p:txBody>
      </p:sp>
      <p:sp>
        <p:nvSpPr>
          <p:cNvPr id="35" name="Rectangle 46"/>
          <p:cNvSpPr/>
          <p:nvPr/>
        </p:nvSpPr>
        <p:spPr>
          <a:xfrm>
            <a:off x="1376645" y="6207695"/>
            <a:ext cx="3476324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 smtClean="0"/>
              <a:t>serviceDefinitionName</a:t>
            </a:r>
            <a:r>
              <a:rPr lang="en-US" sz="1400" dirty="0" smtClean="0"/>
              <a:t>=“???-OTU-GRE”, </a:t>
            </a:r>
            <a:r>
              <a:rPr lang="en-US" sz="1400" dirty="0" err="1"/>
              <a:t>sourceSTP</a:t>
            </a:r>
            <a:r>
              <a:rPr lang="en-US" sz="1400" dirty="0"/>
              <a:t>=“</a:t>
            </a:r>
            <a:r>
              <a:rPr lang="en-US" sz="1400" dirty="0" smtClean="0"/>
              <a:t>X.X5”, </a:t>
            </a:r>
            <a:r>
              <a:rPr lang="en-US" sz="1400" dirty="0"/>
              <a:t>and </a:t>
            </a:r>
            <a:r>
              <a:rPr lang="en-US" sz="1400" dirty="0" err="1"/>
              <a:t>destSTP</a:t>
            </a:r>
            <a:r>
              <a:rPr lang="en-US" sz="1400" dirty="0" smtClean="0"/>
              <a:t>=“X.X6”.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4092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 smtClean="0"/>
              <a:t>serviceDefinitionName</a:t>
            </a:r>
            <a:r>
              <a:rPr kumimoji="1" lang="en-US" altLang="ja-JP" dirty="0" smtClean="0"/>
              <a:t> and Adaptation</a:t>
            </a:r>
            <a:endParaRPr kumimoji="1" lang="ja-JP" altLang="en-US" dirty="0"/>
          </a:p>
        </p:txBody>
      </p:sp>
      <p:sp>
        <p:nvSpPr>
          <p:cNvPr id="3" name="Cloud 3"/>
          <p:cNvSpPr/>
          <p:nvPr/>
        </p:nvSpPr>
        <p:spPr>
          <a:xfrm>
            <a:off x="1442055" y="1497120"/>
            <a:ext cx="2253225" cy="1564968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Cloud 4"/>
          <p:cNvSpPr/>
          <p:nvPr/>
        </p:nvSpPr>
        <p:spPr>
          <a:xfrm>
            <a:off x="5199616" y="1502031"/>
            <a:ext cx="2253225" cy="1564968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5" name="Straight Connector 6"/>
          <p:cNvCxnSpPr>
            <a:stCxn id="3" idx="0"/>
            <a:endCxn id="4" idx="2"/>
          </p:cNvCxnSpPr>
          <p:nvPr/>
        </p:nvCxnSpPr>
        <p:spPr>
          <a:xfrm>
            <a:off x="3693402" y="2279604"/>
            <a:ext cx="1513203" cy="4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7"/>
          <p:cNvSpPr/>
          <p:nvPr/>
        </p:nvSpPr>
        <p:spPr>
          <a:xfrm>
            <a:off x="3613355" y="2201764"/>
            <a:ext cx="155678" cy="1638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8"/>
          <p:cNvSpPr/>
          <p:nvPr/>
        </p:nvSpPr>
        <p:spPr>
          <a:xfrm>
            <a:off x="5117691" y="2206680"/>
            <a:ext cx="155678" cy="1638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9"/>
          <p:cNvSpPr/>
          <p:nvPr/>
        </p:nvSpPr>
        <p:spPr>
          <a:xfrm>
            <a:off x="7359446" y="2178824"/>
            <a:ext cx="155678" cy="1638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Oval 10"/>
          <p:cNvSpPr/>
          <p:nvPr/>
        </p:nvSpPr>
        <p:spPr>
          <a:xfrm>
            <a:off x="1366685" y="2208319"/>
            <a:ext cx="155678" cy="1638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extBox 11"/>
          <p:cNvSpPr txBox="1"/>
          <p:nvPr/>
        </p:nvSpPr>
        <p:spPr>
          <a:xfrm>
            <a:off x="851449" y="1820487"/>
            <a:ext cx="64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STP X1</a:t>
            </a:r>
          </a:p>
          <a:p>
            <a:r>
              <a:rPr lang="en-US" sz="1200" dirty="0" smtClean="0"/>
              <a:t>802.1Q</a:t>
            </a:r>
            <a:endParaRPr lang="en-US" sz="1200" dirty="0"/>
          </a:p>
        </p:txBody>
      </p:sp>
      <p:sp>
        <p:nvSpPr>
          <p:cNvPr id="11" name="TextBox 12"/>
          <p:cNvSpPr txBox="1"/>
          <p:nvPr/>
        </p:nvSpPr>
        <p:spPr>
          <a:xfrm>
            <a:off x="3617590" y="180082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STP X3</a:t>
            </a:r>
          </a:p>
          <a:p>
            <a:r>
              <a:rPr lang="en-US" sz="1200" dirty="0" smtClean="0"/>
              <a:t>802.1AH</a:t>
            </a:r>
            <a:endParaRPr lang="en-US" sz="1200" dirty="0"/>
          </a:p>
        </p:txBody>
      </p:sp>
      <p:sp>
        <p:nvSpPr>
          <p:cNvPr id="12" name="Oval 13"/>
          <p:cNvSpPr/>
          <p:nvPr/>
        </p:nvSpPr>
        <p:spPr>
          <a:xfrm>
            <a:off x="3192207" y="1428293"/>
            <a:ext cx="155678" cy="1638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4"/>
          <p:cNvSpPr txBox="1"/>
          <p:nvPr/>
        </p:nvSpPr>
        <p:spPr>
          <a:xfrm>
            <a:off x="2999801" y="1043735"/>
            <a:ext cx="64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STP X2</a:t>
            </a:r>
          </a:p>
          <a:p>
            <a:r>
              <a:rPr lang="en-US" sz="1200" dirty="0" smtClean="0"/>
              <a:t>802.1Q</a:t>
            </a:r>
            <a:endParaRPr lang="en-US" sz="1200" dirty="0"/>
          </a:p>
        </p:txBody>
      </p:sp>
      <p:sp>
        <p:nvSpPr>
          <p:cNvPr id="14" name="TextBox 15"/>
          <p:cNvSpPr txBox="1"/>
          <p:nvPr/>
        </p:nvSpPr>
        <p:spPr>
          <a:xfrm>
            <a:off x="4627048" y="1810661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STP Y1</a:t>
            </a:r>
          </a:p>
          <a:p>
            <a:r>
              <a:rPr lang="en-US" sz="1200" dirty="0" smtClean="0"/>
              <a:t>802.1AH</a:t>
            </a:r>
            <a:endParaRPr lang="en-US" sz="1200" dirty="0"/>
          </a:p>
        </p:txBody>
      </p:sp>
      <p:sp>
        <p:nvSpPr>
          <p:cNvPr id="15" name="TextBox 17"/>
          <p:cNvSpPr txBox="1"/>
          <p:nvPr/>
        </p:nvSpPr>
        <p:spPr>
          <a:xfrm>
            <a:off x="7388267" y="1769685"/>
            <a:ext cx="64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STP Y2</a:t>
            </a:r>
          </a:p>
          <a:p>
            <a:r>
              <a:rPr lang="en-US" sz="1200" dirty="0" smtClean="0"/>
              <a:t>802.1Q</a:t>
            </a:r>
            <a:endParaRPr lang="en-US" sz="1200" dirty="0"/>
          </a:p>
        </p:txBody>
      </p:sp>
      <p:sp>
        <p:nvSpPr>
          <p:cNvPr id="16" name="TextBox 18"/>
          <p:cNvSpPr txBox="1"/>
          <p:nvPr/>
        </p:nvSpPr>
        <p:spPr>
          <a:xfrm>
            <a:off x="4089538" y="2346515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SDP X3/Y1</a:t>
            </a:r>
          </a:p>
        </p:txBody>
      </p:sp>
      <p:sp>
        <p:nvSpPr>
          <p:cNvPr id="22" name="TextBox 38"/>
          <p:cNvSpPr txBox="1"/>
          <p:nvPr/>
        </p:nvSpPr>
        <p:spPr>
          <a:xfrm>
            <a:off x="1835366" y="1669224"/>
            <a:ext cx="1687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Service Provider X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Generic-TF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TextBox 39"/>
          <p:cNvSpPr txBox="1"/>
          <p:nvPr/>
        </p:nvSpPr>
        <p:spPr>
          <a:xfrm>
            <a:off x="5683059" y="1649560"/>
            <a:ext cx="1681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Service Provider 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Generic-TF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17" name="グループ化 36"/>
          <p:cNvGrpSpPr/>
          <p:nvPr/>
        </p:nvGrpSpPr>
        <p:grpSpPr>
          <a:xfrm>
            <a:off x="1691680" y="2767456"/>
            <a:ext cx="2061102" cy="896802"/>
            <a:chOff x="1691680" y="3040104"/>
            <a:chExt cx="2061102" cy="896802"/>
          </a:xfrm>
        </p:grpSpPr>
        <p:sp>
          <p:nvSpPr>
            <p:cNvPr id="24" name="Oval 13"/>
            <p:cNvSpPr/>
            <p:nvPr/>
          </p:nvSpPr>
          <p:spPr>
            <a:xfrm>
              <a:off x="3189231" y="3040104"/>
              <a:ext cx="155678" cy="163871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TextBox 14"/>
            <p:cNvSpPr txBox="1"/>
            <p:nvPr/>
          </p:nvSpPr>
          <p:spPr>
            <a:xfrm>
              <a:off x="3031110" y="3221251"/>
              <a:ext cx="721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STP X4</a:t>
              </a:r>
            </a:p>
            <a:p>
              <a:r>
                <a:rPr lang="en-US" sz="1200" dirty="0" smtClean="0"/>
                <a:t>802.1AD</a:t>
              </a:r>
              <a:endParaRPr lang="en-US" sz="1200" dirty="0"/>
            </a:p>
          </p:txBody>
        </p:sp>
        <p:sp>
          <p:nvSpPr>
            <p:cNvPr id="26" name="Oval 13"/>
            <p:cNvSpPr/>
            <p:nvPr/>
          </p:nvSpPr>
          <p:spPr>
            <a:xfrm>
              <a:off x="1849801" y="3158970"/>
              <a:ext cx="155678" cy="163871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TextBox 14"/>
            <p:cNvSpPr txBox="1"/>
            <p:nvPr/>
          </p:nvSpPr>
          <p:spPr>
            <a:xfrm>
              <a:off x="1691680" y="3340117"/>
              <a:ext cx="603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STP X5</a:t>
              </a:r>
            </a:p>
            <a:p>
              <a:r>
                <a:rPr lang="en-US" sz="1200" dirty="0" smtClean="0"/>
                <a:t>OTU2</a:t>
              </a:r>
              <a:endParaRPr lang="en-US" sz="1200" dirty="0"/>
            </a:p>
          </p:txBody>
        </p:sp>
        <p:sp>
          <p:nvSpPr>
            <p:cNvPr id="28" name="Oval 13"/>
            <p:cNvSpPr/>
            <p:nvPr/>
          </p:nvSpPr>
          <p:spPr>
            <a:xfrm>
              <a:off x="2574794" y="3294094"/>
              <a:ext cx="155678" cy="163871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TextBox 14"/>
            <p:cNvSpPr txBox="1"/>
            <p:nvPr/>
          </p:nvSpPr>
          <p:spPr>
            <a:xfrm>
              <a:off x="2416673" y="3475241"/>
              <a:ext cx="603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STP X6</a:t>
              </a:r>
            </a:p>
            <a:p>
              <a:r>
                <a:rPr lang="en-US" sz="1200" dirty="0" smtClean="0"/>
                <a:t>GRE</a:t>
              </a:r>
              <a:endParaRPr lang="en-US" sz="1200" dirty="0"/>
            </a:p>
          </p:txBody>
        </p:sp>
      </p:grpSp>
      <p:sp>
        <p:nvSpPr>
          <p:cNvPr id="30" name="Rectangle 46"/>
          <p:cNvSpPr/>
          <p:nvPr/>
        </p:nvSpPr>
        <p:spPr>
          <a:xfrm>
            <a:off x="1197902" y="3664258"/>
            <a:ext cx="5219303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 smtClean="0"/>
              <a:t>sourceSTP</a:t>
            </a:r>
            <a:r>
              <a:rPr lang="en-US" sz="1400" dirty="0"/>
              <a:t>=“X.X1</a:t>
            </a:r>
            <a:r>
              <a:rPr lang="en-US" sz="1400" dirty="0" smtClean="0"/>
              <a:t>”,serviceDefinitionName=“802.1Q”, </a:t>
            </a:r>
            <a:r>
              <a:rPr lang="en-US" sz="1400" dirty="0" err="1" smtClean="0"/>
              <a:t>vlan</a:t>
            </a:r>
            <a:r>
              <a:rPr lang="en-US" sz="1400" dirty="0" smtClean="0"/>
              <a:t>=xx</a:t>
            </a:r>
          </a:p>
          <a:p>
            <a:r>
              <a:rPr lang="en-US" sz="1400" dirty="0" smtClean="0"/>
              <a:t>and </a:t>
            </a:r>
            <a:r>
              <a:rPr lang="en-US" sz="1400" dirty="0" err="1"/>
              <a:t>destSTP</a:t>
            </a:r>
            <a:r>
              <a:rPr lang="en-US" sz="1400" dirty="0" smtClean="0"/>
              <a:t>=“X.X3”, </a:t>
            </a:r>
            <a:r>
              <a:rPr lang="en-US" sz="1400" dirty="0" err="1" smtClean="0"/>
              <a:t>serviceDefinitionName</a:t>
            </a:r>
            <a:r>
              <a:rPr lang="en-US" sz="1400" dirty="0" smtClean="0"/>
              <a:t>=“802.1AH”, xxx = xxx,</a:t>
            </a:r>
          </a:p>
          <a:p>
            <a:r>
              <a:rPr lang="en-US" sz="1400" dirty="0" smtClean="0"/>
              <a:t>Via TF=“X”, </a:t>
            </a:r>
            <a:r>
              <a:rPr lang="en-US" sz="1400" dirty="0" err="1" smtClean="0"/>
              <a:t>serviceDefinitionName</a:t>
            </a:r>
            <a:r>
              <a:rPr lang="en-US" sz="1400" dirty="0" smtClean="0"/>
              <a:t>=“Generic-TF”, latency &lt;=10ms</a:t>
            </a:r>
          </a:p>
        </p:txBody>
      </p:sp>
      <p:sp>
        <p:nvSpPr>
          <p:cNvPr id="33" name="Rectangle 46"/>
          <p:cNvSpPr/>
          <p:nvPr/>
        </p:nvSpPr>
        <p:spPr>
          <a:xfrm>
            <a:off x="1366685" y="4554125"/>
            <a:ext cx="5715635" cy="7386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400" dirty="0" err="1" smtClean="0"/>
              <a:t>sourceSTP</a:t>
            </a:r>
            <a:r>
              <a:rPr lang="en-US" altLang="ja-JP" sz="1400" dirty="0" smtClean="0"/>
              <a:t>=“X.X1”,serviceDefinitionName=“802.1Q”, </a:t>
            </a:r>
            <a:r>
              <a:rPr lang="en-US" altLang="ja-JP" sz="1400" dirty="0" err="1" smtClean="0"/>
              <a:t>vlan</a:t>
            </a:r>
            <a:r>
              <a:rPr lang="en-US" altLang="ja-JP" sz="1400" dirty="0" smtClean="0"/>
              <a:t>=xx</a:t>
            </a:r>
          </a:p>
          <a:p>
            <a:r>
              <a:rPr lang="en-US" altLang="ja-JP" sz="1400" dirty="0" smtClean="0"/>
              <a:t>and </a:t>
            </a:r>
            <a:r>
              <a:rPr lang="en-US" altLang="ja-JP" sz="1400" dirty="0" err="1" smtClean="0"/>
              <a:t>destSTP</a:t>
            </a:r>
            <a:r>
              <a:rPr lang="en-US" altLang="ja-JP" sz="1400" dirty="0" smtClean="0"/>
              <a:t>=“X.X4”, </a:t>
            </a:r>
            <a:r>
              <a:rPr lang="en-US" altLang="ja-JP" sz="1400" dirty="0" err="1" smtClean="0"/>
              <a:t>serviceDefinitionName</a:t>
            </a:r>
            <a:r>
              <a:rPr lang="en-US" altLang="ja-JP" sz="1400" dirty="0" smtClean="0"/>
              <a:t>=“802.1AD”, xxx = xxx,</a:t>
            </a:r>
          </a:p>
          <a:p>
            <a:r>
              <a:rPr lang="en-US" altLang="ja-JP" sz="1400" dirty="0" smtClean="0"/>
              <a:t>Via TF=“X”, </a:t>
            </a:r>
            <a:r>
              <a:rPr lang="en-US" altLang="ja-JP" sz="1400" dirty="0" err="1" smtClean="0"/>
              <a:t>serviceDefinitionName</a:t>
            </a:r>
            <a:r>
              <a:rPr lang="en-US" altLang="ja-JP" sz="1400" dirty="0" smtClean="0"/>
              <a:t>=“Generic-TF”, latency &lt;=9ms</a:t>
            </a:r>
          </a:p>
        </p:txBody>
      </p:sp>
      <p:sp>
        <p:nvSpPr>
          <p:cNvPr id="34" name="Rectangle 46"/>
          <p:cNvSpPr/>
          <p:nvPr/>
        </p:nvSpPr>
        <p:spPr>
          <a:xfrm>
            <a:off x="1366685" y="5319210"/>
            <a:ext cx="5715635" cy="7386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400" dirty="0" err="1" smtClean="0"/>
              <a:t>sourceSTP</a:t>
            </a:r>
            <a:r>
              <a:rPr lang="en-US" altLang="ja-JP" sz="1400" dirty="0" smtClean="0"/>
              <a:t>=“X.X5”,serviceDefinitionName=“OTU2”, </a:t>
            </a:r>
            <a:r>
              <a:rPr lang="en-US" altLang="ja-JP" sz="1400" dirty="0" err="1" smtClean="0"/>
              <a:t>ts</a:t>
            </a:r>
            <a:r>
              <a:rPr lang="en-US" altLang="ja-JP" sz="1400" dirty="0" smtClean="0"/>
              <a:t>=0-7</a:t>
            </a:r>
          </a:p>
          <a:p>
            <a:r>
              <a:rPr lang="en-US" altLang="ja-JP" sz="1400" dirty="0" smtClean="0"/>
              <a:t>and </a:t>
            </a:r>
            <a:r>
              <a:rPr lang="en-US" altLang="ja-JP" sz="1400" dirty="0" err="1" smtClean="0"/>
              <a:t>destSTP</a:t>
            </a:r>
            <a:r>
              <a:rPr lang="en-US" altLang="ja-JP" sz="1400" dirty="0" smtClean="0"/>
              <a:t>=“X.X6”, </a:t>
            </a:r>
            <a:r>
              <a:rPr lang="en-US" altLang="ja-JP" sz="1400" dirty="0" err="1" smtClean="0"/>
              <a:t>serviceDefinitionName</a:t>
            </a:r>
            <a:r>
              <a:rPr lang="en-US" altLang="ja-JP" sz="1400" dirty="0" smtClean="0"/>
              <a:t>=“GRE”, xxx = xxx,</a:t>
            </a:r>
          </a:p>
          <a:p>
            <a:r>
              <a:rPr lang="en-US" altLang="ja-JP" sz="1400" dirty="0" smtClean="0"/>
              <a:t>Via TF=“X”, </a:t>
            </a:r>
            <a:r>
              <a:rPr lang="en-US" altLang="ja-JP" sz="1400" dirty="0" err="1" smtClean="0"/>
              <a:t>serviceDefinitionName</a:t>
            </a:r>
            <a:r>
              <a:rPr lang="en-US" altLang="ja-JP" sz="1400" dirty="0" smtClean="0"/>
              <a:t>=“Generic-TF”, latency &lt;=5ms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4092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 smtClean="0"/>
              <a:t>serviceDefinitionName</a:t>
            </a:r>
            <a:r>
              <a:rPr kumimoji="1" lang="en-US" altLang="ja-JP" dirty="0" smtClean="0"/>
              <a:t> and Adaptation</a:t>
            </a:r>
            <a:endParaRPr kumimoji="1" lang="ja-JP" altLang="en-US" dirty="0"/>
          </a:p>
        </p:txBody>
      </p:sp>
      <p:sp>
        <p:nvSpPr>
          <p:cNvPr id="3" name="Cloud 3"/>
          <p:cNvSpPr/>
          <p:nvPr/>
        </p:nvSpPr>
        <p:spPr>
          <a:xfrm>
            <a:off x="1442055" y="1313765"/>
            <a:ext cx="2253225" cy="1564968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Cloud 4"/>
          <p:cNvSpPr/>
          <p:nvPr/>
        </p:nvSpPr>
        <p:spPr>
          <a:xfrm>
            <a:off x="5199616" y="1318676"/>
            <a:ext cx="2253225" cy="1564968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5" name="Straight Connector 6"/>
          <p:cNvCxnSpPr>
            <a:stCxn id="3" idx="0"/>
            <a:endCxn id="4" idx="2"/>
          </p:cNvCxnSpPr>
          <p:nvPr/>
        </p:nvCxnSpPr>
        <p:spPr>
          <a:xfrm>
            <a:off x="3693402" y="2096249"/>
            <a:ext cx="1513203" cy="4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7"/>
          <p:cNvSpPr/>
          <p:nvPr/>
        </p:nvSpPr>
        <p:spPr>
          <a:xfrm>
            <a:off x="3613355" y="2018409"/>
            <a:ext cx="155678" cy="1638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8"/>
          <p:cNvSpPr/>
          <p:nvPr/>
        </p:nvSpPr>
        <p:spPr>
          <a:xfrm>
            <a:off x="5117691" y="2023325"/>
            <a:ext cx="155678" cy="1638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9"/>
          <p:cNvSpPr/>
          <p:nvPr/>
        </p:nvSpPr>
        <p:spPr>
          <a:xfrm>
            <a:off x="7359446" y="1995469"/>
            <a:ext cx="155678" cy="1638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Oval 10"/>
          <p:cNvSpPr/>
          <p:nvPr/>
        </p:nvSpPr>
        <p:spPr>
          <a:xfrm>
            <a:off x="1366685" y="2024964"/>
            <a:ext cx="155678" cy="1638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extBox 11"/>
          <p:cNvSpPr txBox="1"/>
          <p:nvPr/>
        </p:nvSpPr>
        <p:spPr>
          <a:xfrm>
            <a:off x="851449" y="1637132"/>
            <a:ext cx="64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STP X1</a:t>
            </a:r>
          </a:p>
          <a:p>
            <a:r>
              <a:rPr lang="en-US" sz="1200" dirty="0" smtClean="0"/>
              <a:t>802.1Q</a:t>
            </a:r>
            <a:endParaRPr lang="en-US" sz="1200" dirty="0"/>
          </a:p>
        </p:txBody>
      </p:sp>
      <p:sp>
        <p:nvSpPr>
          <p:cNvPr id="11" name="TextBox 12"/>
          <p:cNvSpPr txBox="1"/>
          <p:nvPr/>
        </p:nvSpPr>
        <p:spPr>
          <a:xfrm>
            <a:off x="3617590" y="1617469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STP X3</a:t>
            </a:r>
          </a:p>
          <a:p>
            <a:r>
              <a:rPr lang="en-US" sz="1200" dirty="0" smtClean="0"/>
              <a:t>802.1AH</a:t>
            </a:r>
            <a:endParaRPr lang="en-US" sz="1200" dirty="0"/>
          </a:p>
        </p:txBody>
      </p:sp>
      <p:sp>
        <p:nvSpPr>
          <p:cNvPr id="14" name="TextBox 15"/>
          <p:cNvSpPr txBox="1"/>
          <p:nvPr/>
        </p:nvSpPr>
        <p:spPr>
          <a:xfrm>
            <a:off x="4627048" y="162730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STP Y1</a:t>
            </a:r>
          </a:p>
          <a:p>
            <a:r>
              <a:rPr lang="en-US" sz="1200" dirty="0" smtClean="0"/>
              <a:t>802.1AH</a:t>
            </a:r>
            <a:endParaRPr lang="en-US" sz="1200" dirty="0"/>
          </a:p>
        </p:txBody>
      </p:sp>
      <p:sp>
        <p:nvSpPr>
          <p:cNvPr id="15" name="TextBox 17"/>
          <p:cNvSpPr txBox="1"/>
          <p:nvPr/>
        </p:nvSpPr>
        <p:spPr>
          <a:xfrm>
            <a:off x="7388267" y="1586330"/>
            <a:ext cx="64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STP Y2</a:t>
            </a:r>
          </a:p>
          <a:p>
            <a:r>
              <a:rPr lang="en-US" sz="1200" dirty="0" smtClean="0"/>
              <a:t>802.1Q</a:t>
            </a:r>
            <a:endParaRPr lang="en-US" sz="1200" dirty="0"/>
          </a:p>
        </p:txBody>
      </p:sp>
      <p:sp>
        <p:nvSpPr>
          <p:cNvPr id="16" name="TextBox 18"/>
          <p:cNvSpPr txBox="1"/>
          <p:nvPr/>
        </p:nvSpPr>
        <p:spPr>
          <a:xfrm>
            <a:off x="4089538" y="2163160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SDP X3/Y1</a:t>
            </a:r>
          </a:p>
        </p:txBody>
      </p:sp>
      <p:sp>
        <p:nvSpPr>
          <p:cNvPr id="22" name="TextBox 38"/>
          <p:cNvSpPr txBox="1"/>
          <p:nvPr/>
        </p:nvSpPr>
        <p:spPr>
          <a:xfrm>
            <a:off x="1835366" y="1485869"/>
            <a:ext cx="1687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Service Provider X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Generic-TF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TextBox 39"/>
          <p:cNvSpPr txBox="1"/>
          <p:nvPr/>
        </p:nvSpPr>
        <p:spPr>
          <a:xfrm>
            <a:off x="5683059" y="1466205"/>
            <a:ext cx="1681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Service Provider 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Generic-TF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1" name="下矢印 30"/>
          <p:cNvSpPr/>
          <p:nvPr/>
        </p:nvSpPr>
        <p:spPr>
          <a:xfrm>
            <a:off x="3311860" y="3110630"/>
            <a:ext cx="2541905" cy="855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Cloud 3"/>
          <p:cNvSpPr/>
          <p:nvPr/>
        </p:nvSpPr>
        <p:spPr>
          <a:xfrm>
            <a:off x="1449651" y="4154376"/>
            <a:ext cx="2253225" cy="1564968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Cloud 4"/>
          <p:cNvSpPr/>
          <p:nvPr/>
        </p:nvSpPr>
        <p:spPr>
          <a:xfrm>
            <a:off x="5207212" y="4159287"/>
            <a:ext cx="2253225" cy="1564968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6" name="Straight Connector 6"/>
          <p:cNvCxnSpPr>
            <a:stCxn id="32" idx="0"/>
            <a:endCxn id="35" idx="2"/>
          </p:cNvCxnSpPr>
          <p:nvPr/>
        </p:nvCxnSpPr>
        <p:spPr>
          <a:xfrm>
            <a:off x="3700998" y="4936860"/>
            <a:ext cx="1513203" cy="4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7"/>
          <p:cNvSpPr/>
          <p:nvPr/>
        </p:nvSpPr>
        <p:spPr>
          <a:xfrm>
            <a:off x="3620951" y="4859020"/>
            <a:ext cx="155678" cy="1638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Oval 8"/>
          <p:cNvSpPr/>
          <p:nvPr/>
        </p:nvSpPr>
        <p:spPr>
          <a:xfrm>
            <a:off x="5125287" y="4863936"/>
            <a:ext cx="155678" cy="1638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Oval 9"/>
          <p:cNvSpPr/>
          <p:nvPr/>
        </p:nvSpPr>
        <p:spPr>
          <a:xfrm>
            <a:off x="7367042" y="4836080"/>
            <a:ext cx="155678" cy="1638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Oval 10"/>
          <p:cNvSpPr/>
          <p:nvPr/>
        </p:nvSpPr>
        <p:spPr>
          <a:xfrm>
            <a:off x="1374281" y="4865575"/>
            <a:ext cx="155678" cy="1638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TextBox 11"/>
          <p:cNvSpPr txBox="1"/>
          <p:nvPr/>
        </p:nvSpPr>
        <p:spPr>
          <a:xfrm>
            <a:off x="859045" y="4477743"/>
            <a:ext cx="64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STP X1</a:t>
            </a:r>
          </a:p>
          <a:p>
            <a:r>
              <a:rPr lang="en-US" sz="1200" dirty="0" smtClean="0"/>
              <a:t>802.1Q</a:t>
            </a:r>
            <a:endParaRPr lang="en-US" sz="1200" dirty="0"/>
          </a:p>
        </p:txBody>
      </p:sp>
      <p:sp>
        <p:nvSpPr>
          <p:cNvPr id="42" name="TextBox 12"/>
          <p:cNvSpPr txBox="1"/>
          <p:nvPr/>
        </p:nvSpPr>
        <p:spPr>
          <a:xfrm>
            <a:off x="3625186" y="4458080"/>
            <a:ext cx="64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STP X3</a:t>
            </a:r>
          </a:p>
          <a:p>
            <a:r>
              <a:rPr lang="en-US" sz="1200" dirty="0" smtClean="0"/>
              <a:t>802.1Q</a:t>
            </a:r>
            <a:endParaRPr lang="en-US" sz="1200" dirty="0"/>
          </a:p>
        </p:txBody>
      </p:sp>
      <p:sp>
        <p:nvSpPr>
          <p:cNvPr id="43" name="TextBox 15"/>
          <p:cNvSpPr txBox="1"/>
          <p:nvPr/>
        </p:nvSpPr>
        <p:spPr>
          <a:xfrm>
            <a:off x="4634644" y="4467917"/>
            <a:ext cx="64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STP Y1</a:t>
            </a:r>
          </a:p>
          <a:p>
            <a:r>
              <a:rPr lang="en-US" sz="1200" dirty="0" smtClean="0"/>
              <a:t>802.1Q</a:t>
            </a:r>
            <a:endParaRPr lang="en-US" sz="1200" dirty="0"/>
          </a:p>
        </p:txBody>
      </p:sp>
      <p:sp>
        <p:nvSpPr>
          <p:cNvPr id="44" name="TextBox 17"/>
          <p:cNvSpPr txBox="1"/>
          <p:nvPr/>
        </p:nvSpPr>
        <p:spPr>
          <a:xfrm>
            <a:off x="7395863" y="4426941"/>
            <a:ext cx="64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STP Y2</a:t>
            </a:r>
          </a:p>
          <a:p>
            <a:r>
              <a:rPr lang="en-US" sz="1200" dirty="0" smtClean="0"/>
              <a:t>802.1Q</a:t>
            </a:r>
            <a:endParaRPr lang="en-US" sz="1200" dirty="0"/>
          </a:p>
        </p:txBody>
      </p:sp>
      <p:sp>
        <p:nvSpPr>
          <p:cNvPr id="46" name="TextBox 38"/>
          <p:cNvSpPr txBox="1"/>
          <p:nvPr/>
        </p:nvSpPr>
        <p:spPr>
          <a:xfrm>
            <a:off x="1842962" y="4326480"/>
            <a:ext cx="1687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Service Provider X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Generic-TF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7" name="TextBox 39"/>
          <p:cNvSpPr txBox="1"/>
          <p:nvPr/>
        </p:nvSpPr>
        <p:spPr>
          <a:xfrm>
            <a:off x="5690655" y="4306816"/>
            <a:ext cx="1681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Service Provider 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Generic-TF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91928" y="5994285"/>
            <a:ext cx="6937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Provider X and Y can </a:t>
            </a:r>
            <a:r>
              <a:rPr lang="en-US" altLang="ja-JP" i="1" dirty="0" smtClean="0"/>
              <a:t>collude</a:t>
            </a:r>
            <a:r>
              <a:rPr lang="en-US" altLang="ja-JP" dirty="0" smtClean="0"/>
              <a:t> to </a:t>
            </a:r>
            <a:r>
              <a:rPr lang="en-US" altLang="ja-JP" i="1" dirty="0" smtClean="0"/>
              <a:t>masquerade</a:t>
            </a:r>
            <a:r>
              <a:rPr lang="en-US" altLang="ja-JP" dirty="0" smtClean="0"/>
              <a:t> the intermediate STPs as simple Ethernet  STPs.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4092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 smtClean="0"/>
              <a:t>serviceDefinitionName</a:t>
            </a:r>
            <a:r>
              <a:rPr kumimoji="1" lang="en-US" altLang="ja-JP" dirty="0" smtClean="0"/>
              <a:t> and Adaptation</a:t>
            </a:r>
            <a:endParaRPr kumimoji="1" lang="ja-JP" altLang="en-US" dirty="0"/>
          </a:p>
        </p:txBody>
      </p:sp>
      <p:sp>
        <p:nvSpPr>
          <p:cNvPr id="3" name="Cloud 3"/>
          <p:cNvSpPr/>
          <p:nvPr/>
        </p:nvSpPr>
        <p:spPr>
          <a:xfrm>
            <a:off x="1442055" y="1313765"/>
            <a:ext cx="2253225" cy="1564968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Cloud 4"/>
          <p:cNvSpPr/>
          <p:nvPr/>
        </p:nvSpPr>
        <p:spPr>
          <a:xfrm>
            <a:off x="5199616" y="1318676"/>
            <a:ext cx="2253225" cy="1564968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5" name="Straight Connector 6"/>
          <p:cNvCxnSpPr>
            <a:stCxn id="3" idx="0"/>
            <a:endCxn id="4" idx="2"/>
          </p:cNvCxnSpPr>
          <p:nvPr/>
        </p:nvCxnSpPr>
        <p:spPr>
          <a:xfrm>
            <a:off x="3693402" y="2096249"/>
            <a:ext cx="1513203" cy="4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7"/>
          <p:cNvSpPr/>
          <p:nvPr/>
        </p:nvSpPr>
        <p:spPr>
          <a:xfrm>
            <a:off x="3613355" y="2018409"/>
            <a:ext cx="155678" cy="1638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8"/>
          <p:cNvSpPr/>
          <p:nvPr/>
        </p:nvSpPr>
        <p:spPr>
          <a:xfrm>
            <a:off x="5117691" y="2023325"/>
            <a:ext cx="155678" cy="1638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9"/>
          <p:cNvSpPr/>
          <p:nvPr/>
        </p:nvSpPr>
        <p:spPr>
          <a:xfrm>
            <a:off x="7359446" y="1995469"/>
            <a:ext cx="155678" cy="1638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Oval 10"/>
          <p:cNvSpPr/>
          <p:nvPr/>
        </p:nvSpPr>
        <p:spPr>
          <a:xfrm>
            <a:off x="1366685" y="2024964"/>
            <a:ext cx="155678" cy="1638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extBox 11"/>
          <p:cNvSpPr txBox="1"/>
          <p:nvPr/>
        </p:nvSpPr>
        <p:spPr>
          <a:xfrm>
            <a:off x="851449" y="1637132"/>
            <a:ext cx="64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STP X1</a:t>
            </a:r>
          </a:p>
          <a:p>
            <a:r>
              <a:rPr lang="en-US" sz="1200" dirty="0" smtClean="0"/>
              <a:t>802.1Q</a:t>
            </a:r>
            <a:endParaRPr lang="en-US" sz="1200" dirty="0"/>
          </a:p>
        </p:txBody>
      </p:sp>
      <p:sp>
        <p:nvSpPr>
          <p:cNvPr id="11" name="TextBox 12"/>
          <p:cNvSpPr txBox="1"/>
          <p:nvPr/>
        </p:nvSpPr>
        <p:spPr>
          <a:xfrm>
            <a:off x="3617590" y="1617469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STP X3</a:t>
            </a:r>
          </a:p>
          <a:p>
            <a:r>
              <a:rPr lang="en-US" sz="1200" dirty="0" smtClean="0"/>
              <a:t>802.1AH</a:t>
            </a:r>
            <a:endParaRPr lang="en-US" sz="1200" dirty="0"/>
          </a:p>
        </p:txBody>
      </p:sp>
      <p:sp>
        <p:nvSpPr>
          <p:cNvPr id="14" name="TextBox 15"/>
          <p:cNvSpPr txBox="1"/>
          <p:nvPr/>
        </p:nvSpPr>
        <p:spPr>
          <a:xfrm>
            <a:off x="4627048" y="162730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STP Y1</a:t>
            </a:r>
          </a:p>
          <a:p>
            <a:r>
              <a:rPr lang="en-US" sz="1200" dirty="0" smtClean="0"/>
              <a:t>802.1AH</a:t>
            </a:r>
            <a:endParaRPr lang="en-US" sz="1200" dirty="0"/>
          </a:p>
        </p:txBody>
      </p:sp>
      <p:sp>
        <p:nvSpPr>
          <p:cNvPr id="15" name="TextBox 17"/>
          <p:cNvSpPr txBox="1"/>
          <p:nvPr/>
        </p:nvSpPr>
        <p:spPr>
          <a:xfrm>
            <a:off x="7388267" y="1586330"/>
            <a:ext cx="64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STP Y2</a:t>
            </a:r>
          </a:p>
          <a:p>
            <a:r>
              <a:rPr lang="en-US" sz="1200" dirty="0" smtClean="0"/>
              <a:t>802.1Q</a:t>
            </a:r>
            <a:endParaRPr lang="en-US" sz="1200" dirty="0"/>
          </a:p>
        </p:txBody>
      </p:sp>
      <p:sp>
        <p:nvSpPr>
          <p:cNvPr id="16" name="TextBox 18"/>
          <p:cNvSpPr txBox="1"/>
          <p:nvPr/>
        </p:nvSpPr>
        <p:spPr>
          <a:xfrm>
            <a:off x="4089538" y="2163160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SDP X3/Y1</a:t>
            </a:r>
          </a:p>
        </p:txBody>
      </p:sp>
      <p:sp>
        <p:nvSpPr>
          <p:cNvPr id="22" name="TextBox 38"/>
          <p:cNvSpPr txBox="1"/>
          <p:nvPr/>
        </p:nvSpPr>
        <p:spPr>
          <a:xfrm>
            <a:off x="1835366" y="1485869"/>
            <a:ext cx="1687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Service Provider X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Generic-TF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TextBox 39"/>
          <p:cNvSpPr txBox="1"/>
          <p:nvPr/>
        </p:nvSpPr>
        <p:spPr>
          <a:xfrm>
            <a:off x="5683059" y="1466205"/>
            <a:ext cx="1681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Service Provider 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Generic-TF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1" name="下矢印 30"/>
          <p:cNvSpPr/>
          <p:nvPr/>
        </p:nvSpPr>
        <p:spPr>
          <a:xfrm>
            <a:off x="3311860" y="3110630"/>
            <a:ext cx="2541905" cy="8550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Cloud 3"/>
          <p:cNvSpPr/>
          <p:nvPr/>
        </p:nvSpPr>
        <p:spPr>
          <a:xfrm>
            <a:off x="1449651" y="4154376"/>
            <a:ext cx="2253225" cy="1564968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Cloud 4"/>
          <p:cNvSpPr/>
          <p:nvPr/>
        </p:nvSpPr>
        <p:spPr>
          <a:xfrm>
            <a:off x="5207212" y="4159287"/>
            <a:ext cx="2253225" cy="1564968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6" name="Straight Connector 6"/>
          <p:cNvCxnSpPr>
            <a:stCxn id="32" idx="0"/>
            <a:endCxn id="35" idx="2"/>
          </p:cNvCxnSpPr>
          <p:nvPr/>
        </p:nvCxnSpPr>
        <p:spPr>
          <a:xfrm>
            <a:off x="3700998" y="4936860"/>
            <a:ext cx="1513203" cy="4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7"/>
          <p:cNvSpPr/>
          <p:nvPr/>
        </p:nvSpPr>
        <p:spPr>
          <a:xfrm>
            <a:off x="3620951" y="4859020"/>
            <a:ext cx="155678" cy="1638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Oval 8"/>
          <p:cNvSpPr/>
          <p:nvPr/>
        </p:nvSpPr>
        <p:spPr>
          <a:xfrm>
            <a:off x="5125287" y="4863936"/>
            <a:ext cx="155678" cy="1638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Oval 9"/>
          <p:cNvSpPr/>
          <p:nvPr/>
        </p:nvSpPr>
        <p:spPr>
          <a:xfrm>
            <a:off x="7367042" y="4836080"/>
            <a:ext cx="155678" cy="1638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Oval 10"/>
          <p:cNvSpPr/>
          <p:nvPr/>
        </p:nvSpPr>
        <p:spPr>
          <a:xfrm>
            <a:off x="1374281" y="4865575"/>
            <a:ext cx="155678" cy="1638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TextBox 11"/>
          <p:cNvSpPr txBox="1"/>
          <p:nvPr/>
        </p:nvSpPr>
        <p:spPr>
          <a:xfrm>
            <a:off x="859045" y="4477743"/>
            <a:ext cx="64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STP X1</a:t>
            </a:r>
          </a:p>
          <a:p>
            <a:r>
              <a:rPr lang="en-US" sz="1200" dirty="0" smtClean="0"/>
              <a:t>802.1Q</a:t>
            </a:r>
            <a:endParaRPr lang="en-US" sz="1200" dirty="0"/>
          </a:p>
        </p:txBody>
      </p:sp>
      <p:sp>
        <p:nvSpPr>
          <p:cNvPr id="42" name="TextBox 12"/>
          <p:cNvSpPr txBox="1"/>
          <p:nvPr/>
        </p:nvSpPr>
        <p:spPr>
          <a:xfrm>
            <a:off x="3625186" y="4458080"/>
            <a:ext cx="603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STP X3</a:t>
            </a:r>
          </a:p>
          <a:p>
            <a:r>
              <a:rPr lang="en-US" sz="1200" dirty="0" smtClean="0"/>
              <a:t>BASIC</a:t>
            </a:r>
            <a:endParaRPr lang="en-US" sz="1200" dirty="0"/>
          </a:p>
        </p:txBody>
      </p:sp>
      <p:sp>
        <p:nvSpPr>
          <p:cNvPr id="43" name="TextBox 15"/>
          <p:cNvSpPr txBox="1"/>
          <p:nvPr/>
        </p:nvSpPr>
        <p:spPr>
          <a:xfrm>
            <a:off x="4634644" y="4467917"/>
            <a:ext cx="598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STP Y1</a:t>
            </a:r>
          </a:p>
          <a:p>
            <a:r>
              <a:rPr lang="en-US" sz="1200" dirty="0" smtClean="0"/>
              <a:t>BASIC</a:t>
            </a:r>
            <a:endParaRPr lang="en-US" sz="1200" dirty="0"/>
          </a:p>
        </p:txBody>
      </p:sp>
      <p:sp>
        <p:nvSpPr>
          <p:cNvPr id="44" name="TextBox 17"/>
          <p:cNvSpPr txBox="1"/>
          <p:nvPr/>
        </p:nvSpPr>
        <p:spPr>
          <a:xfrm>
            <a:off x="7395863" y="4426941"/>
            <a:ext cx="64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STP Y2</a:t>
            </a:r>
          </a:p>
          <a:p>
            <a:r>
              <a:rPr lang="en-US" sz="1200" dirty="0" smtClean="0"/>
              <a:t>802.1Q</a:t>
            </a:r>
            <a:endParaRPr lang="en-US" sz="1200" dirty="0"/>
          </a:p>
        </p:txBody>
      </p:sp>
      <p:sp>
        <p:nvSpPr>
          <p:cNvPr id="46" name="TextBox 38"/>
          <p:cNvSpPr txBox="1"/>
          <p:nvPr/>
        </p:nvSpPr>
        <p:spPr>
          <a:xfrm>
            <a:off x="1842962" y="4326480"/>
            <a:ext cx="1687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Service Provider X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Generic-TF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7" name="TextBox 39"/>
          <p:cNvSpPr txBox="1"/>
          <p:nvPr/>
        </p:nvSpPr>
        <p:spPr>
          <a:xfrm>
            <a:off x="5690655" y="4306816"/>
            <a:ext cx="1681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Service Provider 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Generic-TF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091928" y="5994285"/>
            <a:ext cx="6937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Provider X and Y can </a:t>
            </a:r>
            <a:r>
              <a:rPr lang="en-US" altLang="ja-JP" i="1" dirty="0" smtClean="0"/>
              <a:t>collude</a:t>
            </a:r>
            <a:r>
              <a:rPr lang="en-US" altLang="ja-JP" dirty="0" smtClean="0"/>
              <a:t> to </a:t>
            </a:r>
            <a:r>
              <a:rPr lang="en-US" altLang="ja-JP" i="1" dirty="0" smtClean="0"/>
              <a:t>masquerade</a:t>
            </a:r>
            <a:r>
              <a:rPr lang="en-US" altLang="ja-JP" dirty="0" smtClean="0"/>
              <a:t> the intermediate STPs as simple (basic) STPs.</a:t>
            </a:r>
            <a:endParaRPr kumimoji="1" lang="ja-JP" altLang="en-US" dirty="0"/>
          </a:p>
        </p:txBody>
      </p:sp>
      <p:cxnSp>
        <p:nvCxnSpPr>
          <p:cNvPr id="33" name="Straight Connector 6"/>
          <p:cNvCxnSpPr/>
          <p:nvPr/>
        </p:nvCxnSpPr>
        <p:spPr>
          <a:xfrm>
            <a:off x="3712113" y="5089260"/>
            <a:ext cx="1513203" cy="4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7"/>
          <p:cNvSpPr/>
          <p:nvPr/>
        </p:nvSpPr>
        <p:spPr>
          <a:xfrm>
            <a:off x="3632066" y="5011420"/>
            <a:ext cx="155678" cy="1638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Oval 8"/>
          <p:cNvSpPr/>
          <p:nvPr/>
        </p:nvSpPr>
        <p:spPr>
          <a:xfrm>
            <a:off x="5136402" y="5016336"/>
            <a:ext cx="155678" cy="1638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9" name="Straight Connector 6"/>
          <p:cNvCxnSpPr/>
          <p:nvPr/>
        </p:nvCxnSpPr>
        <p:spPr>
          <a:xfrm>
            <a:off x="3723228" y="5241660"/>
            <a:ext cx="1513203" cy="4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7"/>
          <p:cNvSpPr/>
          <p:nvPr/>
        </p:nvSpPr>
        <p:spPr>
          <a:xfrm>
            <a:off x="3643181" y="5163820"/>
            <a:ext cx="155678" cy="1638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Oval 8"/>
          <p:cNvSpPr/>
          <p:nvPr/>
        </p:nvSpPr>
        <p:spPr>
          <a:xfrm>
            <a:off x="5147517" y="5168736"/>
            <a:ext cx="155678" cy="1638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2" name="Straight Connector 6"/>
          <p:cNvCxnSpPr/>
          <p:nvPr/>
        </p:nvCxnSpPr>
        <p:spPr>
          <a:xfrm>
            <a:off x="3734343" y="5394060"/>
            <a:ext cx="1513203" cy="4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7"/>
          <p:cNvSpPr/>
          <p:nvPr/>
        </p:nvSpPr>
        <p:spPr>
          <a:xfrm>
            <a:off x="3654296" y="5316220"/>
            <a:ext cx="155678" cy="1638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Oval 8"/>
          <p:cNvSpPr/>
          <p:nvPr/>
        </p:nvSpPr>
        <p:spPr>
          <a:xfrm>
            <a:off x="5158632" y="5321136"/>
            <a:ext cx="155678" cy="16387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タイトル 1"/>
          <p:cNvSpPr txBox="1">
            <a:spLocks/>
          </p:cNvSpPr>
          <p:nvPr/>
        </p:nvSpPr>
        <p:spPr>
          <a:xfrm>
            <a:off x="214313" y="0"/>
            <a:ext cx="7772400" cy="1000125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3200" kern="0" dirty="0">
              <a:solidFill>
                <a:srgbClr val="000000"/>
              </a:solidFill>
              <a:cs typeface="ＭＳ Ｐゴシック" charset="-128"/>
            </a:endParaRPr>
          </a:p>
        </p:txBody>
      </p:sp>
      <p:cxnSp>
        <p:nvCxnSpPr>
          <p:cNvPr id="94" name="直線矢印コネクタ 93"/>
          <p:cNvCxnSpPr>
            <a:stCxn id="16388" idx="3"/>
          </p:cNvCxnSpPr>
          <p:nvPr/>
        </p:nvCxnSpPr>
        <p:spPr>
          <a:xfrm flipV="1">
            <a:off x="1208088" y="2560638"/>
            <a:ext cx="842962" cy="12858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8" name="テキスト ボックス 96"/>
          <p:cNvSpPr txBox="1">
            <a:spLocks noChangeArrowheads="1"/>
          </p:cNvSpPr>
          <p:nvPr/>
        </p:nvSpPr>
        <p:spPr bwMode="auto">
          <a:xfrm>
            <a:off x="250825" y="2489200"/>
            <a:ext cx="957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2000" b="1" i="1">
                <a:solidFill>
                  <a:srgbClr val="000000"/>
                </a:solidFill>
                <a:latin typeface="Calibri" pitchFamily="34" charset="0"/>
              </a:rPr>
              <a:t>STP</a:t>
            </a:r>
            <a:r>
              <a:rPr kumimoji="0" lang="en-US" altLang="ja-JP" sz="2000">
                <a:solidFill>
                  <a:srgbClr val="000000"/>
                </a:solidFill>
                <a:latin typeface="Calibri" pitchFamily="34" charset="0"/>
              </a:rPr>
              <a:t>: X1</a:t>
            </a:r>
            <a:endParaRPr kumimoji="0" lang="ja-JP" alt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6389" name="テキスト ボックス 96"/>
          <p:cNvSpPr txBox="1">
            <a:spLocks noChangeArrowheads="1"/>
          </p:cNvSpPr>
          <p:nvPr/>
        </p:nvSpPr>
        <p:spPr bwMode="auto">
          <a:xfrm>
            <a:off x="971550" y="3425825"/>
            <a:ext cx="955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2000" b="1" i="1">
                <a:solidFill>
                  <a:srgbClr val="000000"/>
                </a:solidFill>
                <a:latin typeface="Calibri" pitchFamily="34" charset="0"/>
              </a:rPr>
              <a:t>STP</a:t>
            </a:r>
            <a:r>
              <a:rPr kumimoji="0" lang="en-US" altLang="ja-JP" sz="2000">
                <a:solidFill>
                  <a:srgbClr val="000000"/>
                </a:solidFill>
                <a:latin typeface="Calibri" pitchFamily="34" charset="0"/>
              </a:rPr>
              <a:t>: X2</a:t>
            </a:r>
            <a:endParaRPr kumimoji="0" lang="ja-JP" alt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6390" name="角丸四角形 32"/>
          <p:cNvSpPr>
            <a:spLocks noChangeArrowheads="1"/>
          </p:cNvSpPr>
          <p:nvPr/>
        </p:nvSpPr>
        <p:spPr bwMode="auto">
          <a:xfrm>
            <a:off x="2268538" y="1628775"/>
            <a:ext cx="1584325" cy="23034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400">
              <a:solidFill>
                <a:srgbClr val="000000"/>
              </a:solidFill>
            </a:endParaRPr>
          </a:p>
        </p:txBody>
      </p:sp>
      <p:sp>
        <p:nvSpPr>
          <p:cNvPr id="16391" name="角丸四角形 33"/>
          <p:cNvSpPr>
            <a:spLocks noChangeArrowheads="1"/>
          </p:cNvSpPr>
          <p:nvPr/>
        </p:nvSpPr>
        <p:spPr bwMode="auto">
          <a:xfrm>
            <a:off x="611188" y="1628775"/>
            <a:ext cx="1657350" cy="23034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ja-JP" altLang="en-US" sz="2400">
              <a:solidFill>
                <a:srgbClr val="000000"/>
              </a:solidFill>
            </a:endParaRPr>
          </a:p>
        </p:txBody>
      </p:sp>
      <p:sp>
        <p:nvSpPr>
          <p:cNvPr id="16392" name="テキスト ボックス 96"/>
          <p:cNvSpPr txBox="1">
            <a:spLocks noChangeArrowheads="1"/>
          </p:cNvSpPr>
          <p:nvPr/>
        </p:nvSpPr>
        <p:spPr bwMode="auto">
          <a:xfrm>
            <a:off x="755650" y="1844675"/>
            <a:ext cx="1198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2000" b="1" i="1">
                <a:solidFill>
                  <a:srgbClr val="000000"/>
                </a:solidFill>
                <a:latin typeface="Calibri" pitchFamily="34" charset="0"/>
              </a:rPr>
              <a:t>STP</a:t>
            </a:r>
            <a:r>
              <a:rPr kumimoji="0" lang="en-US" altLang="ja-JP" sz="2000">
                <a:solidFill>
                  <a:srgbClr val="000000"/>
                </a:solidFill>
                <a:latin typeface="Calibri" pitchFamily="34" charset="0"/>
              </a:rPr>
              <a:t>: X1/1</a:t>
            </a:r>
            <a:endParaRPr kumimoji="0" lang="ja-JP" alt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6393" name="テキスト ボックス 96"/>
          <p:cNvSpPr txBox="1">
            <a:spLocks noChangeArrowheads="1"/>
          </p:cNvSpPr>
          <p:nvPr/>
        </p:nvSpPr>
        <p:spPr bwMode="auto">
          <a:xfrm>
            <a:off x="755650" y="2092325"/>
            <a:ext cx="11826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2000" b="1" i="1">
                <a:solidFill>
                  <a:srgbClr val="000000"/>
                </a:solidFill>
                <a:latin typeface="Calibri" pitchFamily="34" charset="0"/>
              </a:rPr>
              <a:t>STP</a:t>
            </a:r>
            <a:r>
              <a:rPr kumimoji="0" lang="en-US" altLang="ja-JP" sz="2000">
                <a:solidFill>
                  <a:srgbClr val="000000"/>
                </a:solidFill>
                <a:latin typeface="Calibri" pitchFamily="34" charset="0"/>
              </a:rPr>
              <a:t>: X1/2</a:t>
            </a:r>
            <a:endParaRPr kumimoji="0" lang="ja-JP" alt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6394" name="テキスト ボックス 96"/>
          <p:cNvSpPr txBox="1">
            <a:spLocks noChangeArrowheads="1"/>
          </p:cNvSpPr>
          <p:nvPr/>
        </p:nvSpPr>
        <p:spPr bwMode="auto">
          <a:xfrm>
            <a:off x="755650" y="2852738"/>
            <a:ext cx="11826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2000" b="1" i="1">
                <a:solidFill>
                  <a:srgbClr val="000000"/>
                </a:solidFill>
                <a:latin typeface="Calibri" pitchFamily="34" charset="0"/>
              </a:rPr>
              <a:t>STP</a:t>
            </a:r>
            <a:r>
              <a:rPr kumimoji="0" lang="en-US" altLang="ja-JP" sz="2000">
                <a:solidFill>
                  <a:srgbClr val="000000"/>
                </a:solidFill>
                <a:latin typeface="Calibri" pitchFamily="34" charset="0"/>
              </a:rPr>
              <a:t>: X1/8</a:t>
            </a:r>
            <a:endParaRPr kumimoji="0" lang="ja-JP" alt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6395" name="テキスト ボックス 53"/>
          <p:cNvSpPr txBox="1">
            <a:spLocks noChangeArrowheads="1"/>
          </p:cNvSpPr>
          <p:nvPr/>
        </p:nvSpPr>
        <p:spPr bwMode="auto">
          <a:xfrm>
            <a:off x="827088" y="3932238"/>
            <a:ext cx="12366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</a:rPr>
              <a:t>Network A</a:t>
            </a: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6396" name="テキスト ボックス 54"/>
          <p:cNvSpPr txBox="1">
            <a:spLocks noChangeArrowheads="1"/>
          </p:cNvSpPr>
          <p:nvPr/>
        </p:nvSpPr>
        <p:spPr bwMode="auto">
          <a:xfrm>
            <a:off x="2555875" y="3932238"/>
            <a:ext cx="12493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</a:rPr>
              <a:t>Network B</a:t>
            </a: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6397" name="タイトル 5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Logical transport view and internal mappings</a:t>
            </a:r>
            <a:endParaRPr kumimoji="1" lang="ja-JP" altLang="en-US" smtClean="0"/>
          </a:p>
        </p:txBody>
      </p:sp>
      <p:sp>
        <p:nvSpPr>
          <p:cNvPr id="16398" name="コンテンツ プレースホルダ 60"/>
          <p:cNvSpPr>
            <a:spLocks noGrp="1"/>
          </p:cNvSpPr>
          <p:nvPr>
            <p:ph sz="half" idx="1"/>
          </p:nvPr>
        </p:nvSpPr>
        <p:spPr>
          <a:xfrm>
            <a:off x="468313" y="1196975"/>
            <a:ext cx="4027487" cy="504825"/>
          </a:xfrm>
        </p:spPr>
        <p:txBody>
          <a:bodyPr/>
          <a:lstStyle/>
          <a:p>
            <a:r>
              <a:rPr kumimoji="1" lang="en-US" altLang="ja-JP" sz="1800" smtClean="0"/>
              <a:t>Logical view (topology)</a:t>
            </a:r>
            <a:endParaRPr kumimoji="1" lang="ja-JP" altLang="en-US" sz="1800" smtClean="0"/>
          </a:p>
        </p:txBody>
      </p:sp>
      <p:sp>
        <p:nvSpPr>
          <p:cNvPr id="16399" name="コンテンツ プレースホルダ 61"/>
          <p:cNvSpPr>
            <a:spLocks noGrp="1"/>
          </p:cNvSpPr>
          <p:nvPr>
            <p:ph sz="half" idx="2"/>
          </p:nvPr>
        </p:nvSpPr>
        <p:spPr>
          <a:xfrm>
            <a:off x="4211638" y="1196975"/>
            <a:ext cx="4681537" cy="3455988"/>
          </a:xfrm>
        </p:spPr>
        <p:txBody>
          <a:bodyPr/>
          <a:lstStyle/>
          <a:p>
            <a:r>
              <a:rPr kumimoji="1" lang="en-US" altLang="ja-JP" sz="1800" smtClean="0"/>
              <a:t>Network A internal mapping:</a:t>
            </a:r>
          </a:p>
          <a:p>
            <a:pPr lvl="1">
              <a:buFontTx/>
              <a:buNone/>
            </a:pPr>
            <a:r>
              <a:rPr kumimoji="1" lang="en-US" altLang="ja-JP" sz="1400" smtClean="0"/>
              <a:t>Switch 1/Port8 		: X1</a:t>
            </a:r>
          </a:p>
          <a:p>
            <a:pPr lvl="1">
              <a:buFontTx/>
              <a:buNone/>
            </a:pPr>
            <a:r>
              <a:rPr kumimoji="1" lang="en-US" altLang="ja-JP" sz="1400" smtClean="0"/>
              <a:t>Switch1/Port8/VLAN1:	: X1/1</a:t>
            </a:r>
          </a:p>
          <a:p>
            <a:pPr lvl="1">
              <a:buFontTx/>
              <a:buNone/>
            </a:pPr>
            <a:endParaRPr kumimoji="1" lang="en-US" altLang="ja-JP" sz="1400" smtClean="0"/>
          </a:p>
          <a:p>
            <a:pPr lvl="1">
              <a:buFontTx/>
              <a:buNone/>
            </a:pPr>
            <a:r>
              <a:rPr kumimoji="1" lang="en-US" altLang="ja-JP" sz="1400" smtClean="0"/>
              <a:t>Switch 1/Port8/VLAN8	: X1/8</a:t>
            </a:r>
          </a:p>
          <a:p>
            <a:pPr lvl="1">
              <a:buFontTx/>
              <a:buNone/>
            </a:pPr>
            <a:r>
              <a:rPr kumimoji="1" lang="en-US" altLang="ja-JP" sz="1400" smtClean="0"/>
              <a:t>Switch 2/Port13		: X2</a:t>
            </a:r>
          </a:p>
          <a:p>
            <a:r>
              <a:rPr kumimoji="1" lang="en-US" altLang="ja-JP" sz="1800" smtClean="0"/>
              <a:t>Network B internal mapping:</a:t>
            </a:r>
          </a:p>
          <a:p>
            <a:pPr lvl="1">
              <a:buFontTx/>
              <a:buNone/>
            </a:pPr>
            <a:r>
              <a:rPr kumimoji="1" lang="en-US" altLang="ja-JP" sz="1400" smtClean="0"/>
              <a:t>Switch 1/Slot1/Port2	: YI</a:t>
            </a:r>
          </a:p>
          <a:p>
            <a:pPr lvl="1">
              <a:buFontTx/>
              <a:buNone/>
            </a:pPr>
            <a:r>
              <a:rPr kumimoji="1" lang="en-US" altLang="ja-JP" sz="1400" smtClean="0"/>
              <a:t>Switch 1/Slot1/Port2 /VLAN1	: Ya</a:t>
            </a:r>
          </a:p>
          <a:p>
            <a:pPr lvl="1">
              <a:buFontTx/>
              <a:buNone/>
            </a:pPr>
            <a:endParaRPr kumimoji="1" lang="en-US" altLang="ja-JP" sz="1400" smtClean="0"/>
          </a:p>
          <a:p>
            <a:pPr lvl="1">
              <a:buFontTx/>
              <a:buNone/>
            </a:pPr>
            <a:r>
              <a:rPr kumimoji="1" lang="en-US" altLang="ja-JP" sz="1400" smtClean="0"/>
              <a:t>Switch 1/Slot1/Port2 /VLAN8: Yh</a:t>
            </a:r>
          </a:p>
          <a:p>
            <a:pPr lvl="1">
              <a:buFontTx/>
              <a:buNone/>
            </a:pPr>
            <a:r>
              <a:rPr kumimoji="1" lang="en-US" altLang="ja-JP" sz="1400" smtClean="0"/>
              <a:t>Switch 1/Slot2/Port7	: YJ</a:t>
            </a:r>
          </a:p>
          <a:p>
            <a:pPr lvl="1">
              <a:buFontTx/>
              <a:buNone/>
            </a:pPr>
            <a:endParaRPr kumimoji="1" lang="ja-JP" altLang="en-US" sz="1400" smtClean="0"/>
          </a:p>
        </p:txBody>
      </p:sp>
      <p:sp>
        <p:nvSpPr>
          <p:cNvPr id="16400" name="テキスト ボックス 62"/>
          <p:cNvSpPr txBox="1">
            <a:spLocks noChangeArrowheads="1"/>
          </p:cNvSpPr>
          <p:nvPr/>
        </p:nvSpPr>
        <p:spPr bwMode="auto">
          <a:xfrm>
            <a:off x="539750" y="4219575"/>
            <a:ext cx="38338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00">
                <a:solidFill>
                  <a:srgbClr val="5DAD41"/>
                </a:solidFill>
              </a:rPr>
              <a:t>STP:X1, YI : GbE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00">
                <a:solidFill>
                  <a:srgbClr val="5DAD41"/>
                </a:solidFill>
              </a:rPr>
              <a:t>STP X1/1 – X1/8, Ya-Yh : VLAN on GbE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00">
                <a:solidFill>
                  <a:srgbClr val="FF0000"/>
                </a:solidFill>
              </a:rPr>
              <a:t>STP X2, YJ: 10GbE</a:t>
            </a:r>
            <a:endParaRPr lang="ja-JP" altLang="en-US" sz="1600">
              <a:solidFill>
                <a:srgbClr val="000000"/>
              </a:solidFill>
            </a:endParaRPr>
          </a:p>
        </p:txBody>
      </p:sp>
      <p:grpSp>
        <p:nvGrpSpPr>
          <p:cNvPr id="2" name="グループ化 64"/>
          <p:cNvGrpSpPr>
            <a:grpSpLocks/>
          </p:cNvGrpSpPr>
          <p:nvPr/>
        </p:nvGrpSpPr>
        <p:grpSpPr bwMode="auto">
          <a:xfrm>
            <a:off x="5940425" y="3643313"/>
            <a:ext cx="46038" cy="217487"/>
            <a:chOff x="6876256" y="3212976"/>
            <a:chExt cx="72008" cy="360040"/>
          </a:xfrm>
        </p:grpSpPr>
        <p:sp>
          <p:nvSpPr>
            <p:cNvPr id="16434" name="円/楕円 65"/>
            <p:cNvSpPr>
              <a:spLocks noChangeArrowheads="1"/>
            </p:cNvSpPr>
            <p:nvPr/>
          </p:nvSpPr>
          <p:spPr bwMode="auto">
            <a:xfrm>
              <a:off x="6876256" y="3212976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6435" name="円/楕円 66"/>
            <p:cNvSpPr>
              <a:spLocks noChangeArrowheads="1"/>
            </p:cNvSpPr>
            <p:nvPr/>
          </p:nvSpPr>
          <p:spPr bwMode="auto">
            <a:xfrm>
              <a:off x="6876256" y="3356992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6436" name="円/楕円 67"/>
            <p:cNvSpPr>
              <a:spLocks noChangeArrowheads="1"/>
            </p:cNvSpPr>
            <p:nvPr/>
          </p:nvSpPr>
          <p:spPr bwMode="auto">
            <a:xfrm>
              <a:off x="6876256" y="3501008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グループ化 68"/>
          <p:cNvGrpSpPr>
            <a:grpSpLocks/>
          </p:cNvGrpSpPr>
          <p:nvPr/>
        </p:nvGrpSpPr>
        <p:grpSpPr bwMode="auto">
          <a:xfrm>
            <a:off x="5940425" y="2060575"/>
            <a:ext cx="46038" cy="215900"/>
            <a:chOff x="6876256" y="3212976"/>
            <a:chExt cx="72008" cy="360040"/>
          </a:xfrm>
        </p:grpSpPr>
        <p:sp>
          <p:nvSpPr>
            <p:cNvPr id="16431" name="円/楕円 69"/>
            <p:cNvSpPr>
              <a:spLocks noChangeArrowheads="1"/>
            </p:cNvSpPr>
            <p:nvPr/>
          </p:nvSpPr>
          <p:spPr bwMode="auto">
            <a:xfrm>
              <a:off x="6876256" y="3212976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6432" name="円/楕円 70"/>
            <p:cNvSpPr>
              <a:spLocks noChangeArrowheads="1"/>
            </p:cNvSpPr>
            <p:nvPr/>
          </p:nvSpPr>
          <p:spPr bwMode="auto">
            <a:xfrm>
              <a:off x="6876256" y="3356992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6433" name="円/楕円 71"/>
            <p:cNvSpPr>
              <a:spLocks noChangeArrowheads="1"/>
            </p:cNvSpPr>
            <p:nvPr/>
          </p:nvSpPr>
          <p:spPr bwMode="auto">
            <a:xfrm>
              <a:off x="6876256" y="3501008"/>
              <a:ext cx="72008" cy="7200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グループ化 36"/>
          <p:cNvGrpSpPr>
            <a:grpSpLocks/>
          </p:cNvGrpSpPr>
          <p:nvPr/>
        </p:nvGrpSpPr>
        <p:grpSpPr bwMode="auto">
          <a:xfrm>
            <a:off x="2051050" y="1912938"/>
            <a:ext cx="217488" cy="1803400"/>
            <a:chOff x="2221444" y="2060848"/>
            <a:chExt cx="216024" cy="1803127"/>
          </a:xfrm>
        </p:grpSpPr>
        <p:sp>
          <p:nvSpPr>
            <p:cNvPr id="16422" name="円/楕円 29"/>
            <p:cNvSpPr>
              <a:spLocks noChangeArrowheads="1"/>
            </p:cNvSpPr>
            <p:nvPr/>
          </p:nvSpPr>
          <p:spPr bwMode="auto">
            <a:xfrm>
              <a:off x="2265363" y="3719513"/>
              <a:ext cx="144462" cy="144462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6423" name="円/楕円 38"/>
            <p:cNvSpPr>
              <a:spLocks noChangeArrowheads="1"/>
            </p:cNvSpPr>
            <p:nvPr/>
          </p:nvSpPr>
          <p:spPr bwMode="auto">
            <a:xfrm>
              <a:off x="2265363" y="2135188"/>
              <a:ext cx="144462" cy="144462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6424" name="円/楕円 39"/>
            <p:cNvSpPr>
              <a:spLocks noChangeArrowheads="1"/>
            </p:cNvSpPr>
            <p:nvPr/>
          </p:nvSpPr>
          <p:spPr bwMode="auto">
            <a:xfrm>
              <a:off x="2265363" y="2351088"/>
              <a:ext cx="144462" cy="144462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6425" name="円/楕円 42"/>
            <p:cNvSpPr>
              <a:spLocks noChangeArrowheads="1"/>
            </p:cNvSpPr>
            <p:nvPr/>
          </p:nvSpPr>
          <p:spPr bwMode="auto">
            <a:xfrm>
              <a:off x="2265363" y="3143250"/>
              <a:ext cx="144462" cy="144463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5" name="グループ化 46"/>
            <p:cNvGrpSpPr>
              <a:grpSpLocks/>
            </p:cNvGrpSpPr>
            <p:nvPr/>
          </p:nvGrpSpPr>
          <p:grpSpPr bwMode="auto">
            <a:xfrm>
              <a:off x="2301875" y="2640013"/>
              <a:ext cx="71438" cy="360362"/>
              <a:chOff x="6876256" y="3212976"/>
              <a:chExt cx="72008" cy="360040"/>
            </a:xfrm>
          </p:grpSpPr>
          <p:sp>
            <p:nvSpPr>
              <p:cNvPr id="16428" name="円/楕円 40"/>
              <p:cNvSpPr>
                <a:spLocks noChangeArrowheads="1"/>
              </p:cNvSpPr>
              <p:nvPr/>
            </p:nvSpPr>
            <p:spPr bwMode="auto">
              <a:xfrm>
                <a:off x="6876256" y="321297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29" name="円/楕円 43"/>
              <p:cNvSpPr>
                <a:spLocks noChangeArrowheads="1"/>
              </p:cNvSpPr>
              <p:nvPr/>
            </p:nvSpPr>
            <p:spPr bwMode="auto">
              <a:xfrm>
                <a:off x="6876256" y="335699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30" name="円/楕円 45"/>
              <p:cNvSpPr>
                <a:spLocks noChangeArrowheads="1"/>
              </p:cNvSpPr>
              <p:nvPr/>
            </p:nvSpPr>
            <p:spPr bwMode="auto">
              <a:xfrm>
                <a:off x="6876256" y="350100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6427" name="角丸四角形 35"/>
            <p:cNvSpPr>
              <a:spLocks noChangeArrowheads="1"/>
            </p:cNvSpPr>
            <p:nvPr/>
          </p:nvSpPr>
          <p:spPr bwMode="auto">
            <a:xfrm>
              <a:off x="2221444" y="2060848"/>
              <a:ext cx="216024" cy="1296144"/>
            </a:xfrm>
            <a:prstGeom prst="roundRect">
              <a:avLst>
                <a:gd name="adj" fmla="val 16667"/>
              </a:avLst>
            </a:prstGeom>
            <a:noFill/>
            <a:ln w="38100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グループ化 37"/>
          <p:cNvGrpSpPr>
            <a:grpSpLocks/>
          </p:cNvGrpSpPr>
          <p:nvPr/>
        </p:nvGrpSpPr>
        <p:grpSpPr bwMode="auto">
          <a:xfrm>
            <a:off x="2268538" y="1912938"/>
            <a:ext cx="215900" cy="1803400"/>
            <a:chOff x="2221444" y="2060848"/>
            <a:chExt cx="216024" cy="1803127"/>
          </a:xfrm>
        </p:grpSpPr>
        <p:sp>
          <p:nvSpPr>
            <p:cNvPr id="16413" name="円/楕円 29"/>
            <p:cNvSpPr>
              <a:spLocks noChangeArrowheads="1"/>
            </p:cNvSpPr>
            <p:nvPr/>
          </p:nvSpPr>
          <p:spPr bwMode="auto">
            <a:xfrm>
              <a:off x="2265363" y="3719513"/>
              <a:ext cx="144462" cy="144462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6414" name="円/楕円 38"/>
            <p:cNvSpPr>
              <a:spLocks noChangeArrowheads="1"/>
            </p:cNvSpPr>
            <p:nvPr/>
          </p:nvSpPr>
          <p:spPr bwMode="auto">
            <a:xfrm>
              <a:off x="2265363" y="2135188"/>
              <a:ext cx="144462" cy="144462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6415" name="円/楕円 39"/>
            <p:cNvSpPr>
              <a:spLocks noChangeArrowheads="1"/>
            </p:cNvSpPr>
            <p:nvPr/>
          </p:nvSpPr>
          <p:spPr bwMode="auto">
            <a:xfrm>
              <a:off x="2265363" y="2351088"/>
              <a:ext cx="144462" cy="144462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6416" name="円/楕円 42"/>
            <p:cNvSpPr>
              <a:spLocks noChangeArrowheads="1"/>
            </p:cNvSpPr>
            <p:nvPr/>
          </p:nvSpPr>
          <p:spPr bwMode="auto">
            <a:xfrm>
              <a:off x="2265363" y="3143250"/>
              <a:ext cx="144462" cy="144463"/>
            </a:xfrm>
            <a:prstGeom prst="ellipse">
              <a:avLst/>
            </a:prstGeom>
            <a:solidFill>
              <a:srgbClr val="5DAD41"/>
            </a:solidFill>
            <a:ln w="9525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7" name="グループ化 46"/>
            <p:cNvGrpSpPr>
              <a:grpSpLocks/>
            </p:cNvGrpSpPr>
            <p:nvPr/>
          </p:nvGrpSpPr>
          <p:grpSpPr bwMode="auto">
            <a:xfrm>
              <a:off x="2301875" y="2639995"/>
              <a:ext cx="71438" cy="360360"/>
              <a:chOff x="6876256" y="3212976"/>
              <a:chExt cx="72008" cy="360040"/>
            </a:xfrm>
          </p:grpSpPr>
          <p:sp>
            <p:nvSpPr>
              <p:cNvPr id="16419" name="円/楕円 40"/>
              <p:cNvSpPr>
                <a:spLocks noChangeArrowheads="1"/>
              </p:cNvSpPr>
              <p:nvPr/>
            </p:nvSpPr>
            <p:spPr bwMode="auto">
              <a:xfrm>
                <a:off x="6876256" y="321297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20" name="円/楕円 43"/>
              <p:cNvSpPr>
                <a:spLocks noChangeArrowheads="1"/>
              </p:cNvSpPr>
              <p:nvPr/>
            </p:nvSpPr>
            <p:spPr bwMode="auto">
              <a:xfrm>
                <a:off x="6876256" y="3356992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21" name="円/楕円 45"/>
              <p:cNvSpPr>
                <a:spLocks noChangeArrowheads="1"/>
              </p:cNvSpPr>
              <p:nvPr/>
            </p:nvSpPr>
            <p:spPr bwMode="auto">
              <a:xfrm>
                <a:off x="6876256" y="350100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ja-JP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6418" name="角丸四角形 43"/>
            <p:cNvSpPr>
              <a:spLocks noChangeArrowheads="1"/>
            </p:cNvSpPr>
            <p:nvPr/>
          </p:nvSpPr>
          <p:spPr bwMode="auto">
            <a:xfrm>
              <a:off x="2221444" y="2060848"/>
              <a:ext cx="216024" cy="1296144"/>
            </a:xfrm>
            <a:prstGeom prst="roundRect">
              <a:avLst>
                <a:gd name="adj" fmla="val 16667"/>
              </a:avLst>
            </a:prstGeom>
            <a:noFill/>
            <a:ln w="38100" algn="ctr">
              <a:solidFill>
                <a:srgbClr val="5DAD41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ja-JP" altLang="en-US" sz="2400">
                <a:solidFill>
                  <a:srgbClr val="000000"/>
                </a:solidFill>
              </a:endParaRPr>
            </a:p>
          </p:txBody>
        </p:sp>
      </p:grpSp>
      <p:cxnSp>
        <p:nvCxnSpPr>
          <p:cNvPr id="50" name="直線矢印コネクタ 49"/>
          <p:cNvCxnSpPr>
            <a:stCxn id="16406" idx="3"/>
          </p:cNvCxnSpPr>
          <p:nvPr/>
        </p:nvCxnSpPr>
        <p:spPr>
          <a:xfrm rot="10800000">
            <a:off x="2484438" y="2560638"/>
            <a:ext cx="796925" cy="12858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6" name="テキスト ボックス 96"/>
          <p:cNvSpPr txBox="1">
            <a:spLocks noChangeArrowheads="1"/>
          </p:cNvSpPr>
          <p:nvPr/>
        </p:nvSpPr>
        <p:spPr bwMode="auto">
          <a:xfrm flipH="1">
            <a:off x="3281363" y="2489200"/>
            <a:ext cx="8778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2000" b="1" i="1">
                <a:solidFill>
                  <a:srgbClr val="000000"/>
                </a:solidFill>
                <a:latin typeface="Calibri" pitchFamily="34" charset="0"/>
              </a:rPr>
              <a:t>STP</a:t>
            </a:r>
            <a:r>
              <a:rPr kumimoji="0" lang="en-US" altLang="ja-JP" sz="2000">
                <a:solidFill>
                  <a:srgbClr val="000000"/>
                </a:solidFill>
                <a:latin typeface="Calibri" pitchFamily="34" charset="0"/>
              </a:rPr>
              <a:t>: YI</a:t>
            </a:r>
            <a:endParaRPr kumimoji="0" lang="ja-JP" alt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6407" name="テキスト ボックス 96"/>
          <p:cNvSpPr txBox="1">
            <a:spLocks noChangeArrowheads="1"/>
          </p:cNvSpPr>
          <p:nvPr/>
        </p:nvSpPr>
        <p:spPr bwMode="auto">
          <a:xfrm flipH="1">
            <a:off x="2681288" y="3422650"/>
            <a:ext cx="8826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2000" b="1" i="1">
                <a:solidFill>
                  <a:srgbClr val="000000"/>
                </a:solidFill>
                <a:latin typeface="Calibri" pitchFamily="34" charset="0"/>
              </a:rPr>
              <a:t>STP</a:t>
            </a:r>
            <a:r>
              <a:rPr kumimoji="0" lang="en-US" altLang="ja-JP" sz="2000">
                <a:solidFill>
                  <a:srgbClr val="000000"/>
                </a:solidFill>
                <a:latin typeface="Calibri" pitchFamily="34" charset="0"/>
              </a:rPr>
              <a:t>: YJ</a:t>
            </a:r>
            <a:endParaRPr kumimoji="0" lang="ja-JP" alt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6408" name="テキスト ボックス 96"/>
          <p:cNvSpPr txBox="1">
            <a:spLocks noChangeArrowheads="1"/>
          </p:cNvSpPr>
          <p:nvPr/>
        </p:nvSpPr>
        <p:spPr bwMode="auto">
          <a:xfrm flipH="1">
            <a:off x="2581275" y="1841500"/>
            <a:ext cx="922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2000" b="1" i="1">
                <a:solidFill>
                  <a:srgbClr val="000000"/>
                </a:solidFill>
                <a:latin typeface="Calibri" pitchFamily="34" charset="0"/>
              </a:rPr>
              <a:t>STP</a:t>
            </a:r>
            <a:r>
              <a:rPr kumimoji="0" lang="en-US" altLang="ja-JP" sz="2000">
                <a:solidFill>
                  <a:srgbClr val="000000"/>
                </a:solidFill>
                <a:latin typeface="Calibri" pitchFamily="34" charset="0"/>
              </a:rPr>
              <a:t>: Ya</a:t>
            </a:r>
            <a:endParaRPr kumimoji="0" lang="ja-JP" alt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6409" name="テキスト ボックス 96"/>
          <p:cNvSpPr txBox="1">
            <a:spLocks noChangeArrowheads="1"/>
          </p:cNvSpPr>
          <p:nvPr/>
        </p:nvSpPr>
        <p:spPr bwMode="auto">
          <a:xfrm flipH="1">
            <a:off x="2597150" y="2089150"/>
            <a:ext cx="950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2000" b="1" i="1">
                <a:solidFill>
                  <a:srgbClr val="000000"/>
                </a:solidFill>
                <a:latin typeface="Calibri" pitchFamily="34" charset="0"/>
              </a:rPr>
              <a:t>STP</a:t>
            </a:r>
            <a:r>
              <a:rPr kumimoji="0" lang="en-US" altLang="ja-JP" sz="2000">
                <a:solidFill>
                  <a:srgbClr val="000000"/>
                </a:solidFill>
                <a:latin typeface="Calibri" pitchFamily="34" charset="0"/>
              </a:rPr>
              <a:t>: Yb</a:t>
            </a:r>
            <a:endParaRPr kumimoji="0" lang="ja-JP" alt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6410" name="テキスト ボックス 96"/>
          <p:cNvSpPr txBox="1">
            <a:spLocks noChangeArrowheads="1"/>
          </p:cNvSpPr>
          <p:nvPr/>
        </p:nvSpPr>
        <p:spPr bwMode="auto">
          <a:xfrm flipH="1">
            <a:off x="2597150" y="2849563"/>
            <a:ext cx="950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2000" b="1" i="1">
                <a:solidFill>
                  <a:srgbClr val="000000"/>
                </a:solidFill>
                <a:latin typeface="Calibri" pitchFamily="34" charset="0"/>
              </a:rPr>
              <a:t>STP</a:t>
            </a:r>
            <a:r>
              <a:rPr kumimoji="0" lang="en-US" altLang="ja-JP" sz="2000">
                <a:solidFill>
                  <a:srgbClr val="000000"/>
                </a:solidFill>
                <a:latin typeface="Calibri" pitchFamily="34" charset="0"/>
              </a:rPr>
              <a:t>: Yh</a:t>
            </a:r>
            <a:endParaRPr kumimoji="0" lang="ja-JP" alt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16411" name="Picture 5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375" y="4410075"/>
            <a:ext cx="489743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12" name="テキスト ボックス 52"/>
          <p:cNvSpPr txBox="1">
            <a:spLocks noChangeArrowheads="1"/>
          </p:cNvSpPr>
          <p:nvPr/>
        </p:nvSpPr>
        <p:spPr bwMode="auto">
          <a:xfrm>
            <a:off x="250825" y="5157788"/>
            <a:ext cx="2751138" cy="1322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ja-JP" sz="1600">
                <a:solidFill>
                  <a:srgbClr val="000000"/>
                </a:solidFill>
              </a:rPr>
              <a:t>Note: STP names are just symbols (labels) and do not necessarily correspond to physical implementation such as VLANs.</a:t>
            </a:r>
            <a:endParaRPr lang="ja-JP" altLang="en-US"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Example: Ethernet port can be used for no-VLAN and tagged-VLAN connection</a:t>
            </a:r>
          </a:p>
          <a:p>
            <a:r>
              <a:rPr kumimoji="1" lang="en-US" altLang="ja-JP" dirty="0" smtClean="0"/>
              <a:t>Solution 1: 1 to 1 mapping, and use attribute/parameter to designate technology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STP X  :  </a:t>
            </a:r>
            <a:r>
              <a:rPr lang="en-US" altLang="ja-JP" dirty="0" err="1" smtClean="0"/>
              <a:t>serviceDefinition</a:t>
            </a:r>
            <a:r>
              <a:rPr lang="en-US" altLang="ja-JP" dirty="0" smtClean="0"/>
              <a:t> Name=ETS, </a:t>
            </a:r>
            <a:r>
              <a:rPr lang="en-US" altLang="ja-JP" dirty="0" err="1" smtClean="0"/>
              <a:t>vlan_on</a:t>
            </a:r>
            <a:r>
              <a:rPr lang="en-US" altLang="ja-JP" dirty="0" smtClean="0"/>
              <a:t>=yes/no</a:t>
            </a:r>
          </a:p>
          <a:p>
            <a:r>
              <a:rPr kumimoji="1" lang="en-US" altLang="ja-JP" dirty="0" smtClean="0"/>
              <a:t>Solution 2: 1 to n mapping</a:t>
            </a:r>
          </a:p>
          <a:p>
            <a:pPr lvl="1"/>
            <a:r>
              <a:rPr lang="en-US" altLang="ja-JP" dirty="0" smtClean="0"/>
              <a:t>STP X : </a:t>
            </a:r>
            <a:r>
              <a:rPr lang="en-US" altLang="ja-JP" dirty="0" err="1" smtClean="0"/>
              <a:t>serviceDefinitonName</a:t>
            </a:r>
            <a:r>
              <a:rPr lang="en-US" altLang="ja-JP" dirty="0" smtClean="0"/>
              <a:t> = ETS/EVTS</a:t>
            </a:r>
          </a:p>
          <a:p>
            <a:r>
              <a:rPr kumimoji="1" lang="en-US" altLang="ja-JP" dirty="0" smtClean="0"/>
              <a:t>Solution 3: 2 separate STPs</a:t>
            </a:r>
          </a:p>
          <a:p>
            <a:pPr lvl="1"/>
            <a:r>
              <a:rPr lang="en-US" altLang="ja-JP" dirty="0" smtClean="0"/>
              <a:t>STP X1: </a:t>
            </a:r>
            <a:r>
              <a:rPr lang="en-US" altLang="ja-JP" dirty="0" err="1" smtClean="0"/>
              <a:t>serviceDefinitionName</a:t>
            </a:r>
            <a:r>
              <a:rPr lang="en-US" altLang="ja-JP" dirty="0" smtClean="0"/>
              <a:t> = ETS</a:t>
            </a:r>
          </a:p>
          <a:p>
            <a:pPr lvl="1"/>
            <a:r>
              <a:rPr kumimoji="1" lang="en-US" altLang="ja-JP" dirty="0" smtClean="0"/>
              <a:t>STP X2: </a:t>
            </a:r>
            <a:r>
              <a:rPr lang="en-US" altLang="ja-JP" dirty="0" err="1" smtClean="0"/>
              <a:t>serviceDefinitionName</a:t>
            </a:r>
            <a:r>
              <a:rPr lang="en-US" altLang="ja-JP" dirty="0" smtClean="0"/>
              <a:t> = EVTS</a:t>
            </a:r>
            <a:endParaRPr kumimoji="1"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9118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Possible ERO extension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23756"/>
            <a:ext cx="8229600" cy="4902408"/>
          </a:xfrm>
        </p:spPr>
        <p:txBody>
          <a:bodyPr/>
          <a:lstStyle/>
          <a:p>
            <a:r>
              <a:rPr kumimoji="1" lang="en-US" altLang="ja-JP" dirty="0" smtClean="0"/>
              <a:t>By specifying only </a:t>
            </a:r>
            <a:r>
              <a:rPr kumimoji="1" lang="en-US" altLang="ja-JP" dirty="0" err="1" smtClean="0"/>
              <a:t>serviceDefinitionName</a:t>
            </a:r>
            <a:r>
              <a:rPr kumimoji="1" lang="en-US" altLang="ja-JP" dirty="0" smtClean="0"/>
              <a:t> of </a:t>
            </a:r>
            <a:r>
              <a:rPr lang="en-US" altLang="ja-JP" dirty="0" smtClean="0"/>
              <a:t>middle</a:t>
            </a:r>
            <a:r>
              <a:rPr kumimoji="1" lang="en-US" altLang="ja-JP" dirty="0" smtClean="0"/>
              <a:t> STPs (without STP id),  requester can request routing via specific technology such as metro Ethernet.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GF PowerPoint Template v1.5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5DAD41"/>
      </a:accent1>
      <a:accent2>
        <a:srgbClr val="176D89"/>
      </a:accent2>
      <a:accent3>
        <a:srgbClr val="FFFFFF"/>
      </a:accent3>
      <a:accent4>
        <a:srgbClr val="000000"/>
      </a:accent4>
      <a:accent5>
        <a:srgbClr val="B6D3B0"/>
      </a:accent5>
      <a:accent6>
        <a:srgbClr val="14627C"/>
      </a:accent6>
      <a:hlink>
        <a:srgbClr val="009999"/>
      </a:hlink>
      <a:folHlink>
        <a:srgbClr val="99CC00"/>
      </a:folHlink>
    </a:clrScheme>
    <a:fontScheme name="OGF PowerPoint Template v1.5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kumimoji="1" sz="1600" dirty="0" smtClean="0"/>
        </a:defPPr>
      </a:lstStyle>
    </a:txDef>
  </a:objectDefaults>
  <a:extraClrSchemeLst>
    <a:extraClrScheme>
      <a:clrScheme name="OGF PowerPoint Template v1.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F PowerPoint Template v1.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F PowerPoint Template v1.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9094</TotalTime>
  <Words>618</Words>
  <Application>Microsoft Office PowerPoint</Application>
  <PresentationFormat>画面に合わせる (4:3)</PresentationFormat>
  <Paragraphs>180</Paragraphs>
  <Slides>9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9</vt:i4>
      </vt:variant>
    </vt:vector>
  </HeadingPairs>
  <TitlesOfParts>
    <vt:vector size="11" baseType="lpstr">
      <vt:lpstr>Office テーマ</vt:lpstr>
      <vt:lpstr>OGF PowerPoint Template v1.5</vt:lpstr>
      <vt:lpstr>Thoughts on Protection and Service Definition</vt:lpstr>
      <vt:lpstr>Multi-domain protection</vt:lpstr>
      <vt:lpstr>serviceDefinitionName and Adaptation</vt:lpstr>
      <vt:lpstr>serviceDefinitionName and Adaptation</vt:lpstr>
      <vt:lpstr>serviceDefinitionName and Adaptation</vt:lpstr>
      <vt:lpstr>serviceDefinitionName and Adaptation</vt:lpstr>
      <vt:lpstr>Logical transport view and internal mappings</vt:lpstr>
      <vt:lpstr>スライド 8</vt:lpstr>
      <vt:lpstr>Possible ERO extension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to be considered</dc:title>
  <dc:creator>Tomohiro Kudoh</dc:creator>
  <cp:lastModifiedBy>Tomohiro Kudoh</cp:lastModifiedBy>
  <cp:revision>5</cp:revision>
  <dcterms:created xsi:type="dcterms:W3CDTF">2013-09-12T10:57:14Z</dcterms:created>
  <dcterms:modified xsi:type="dcterms:W3CDTF">2013-09-30T05:39:03Z</dcterms:modified>
</cp:coreProperties>
</file>