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5"/>
  </p:notesMasterIdLst>
  <p:handoutMasterIdLst>
    <p:handoutMasterId r:id="rId36"/>
  </p:handoutMasterIdLst>
  <p:sldIdLst>
    <p:sldId id="259" r:id="rId2"/>
    <p:sldId id="264" r:id="rId3"/>
    <p:sldId id="270" r:id="rId4"/>
    <p:sldId id="380" r:id="rId5"/>
    <p:sldId id="377" r:id="rId6"/>
    <p:sldId id="381" r:id="rId7"/>
    <p:sldId id="382" r:id="rId8"/>
    <p:sldId id="383" r:id="rId9"/>
    <p:sldId id="384" r:id="rId10"/>
    <p:sldId id="379" r:id="rId11"/>
    <p:sldId id="389" r:id="rId12"/>
    <p:sldId id="385" r:id="rId13"/>
    <p:sldId id="388" r:id="rId14"/>
    <p:sldId id="391" r:id="rId15"/>
    <p:sldId id="392" r:id="rId16"/>
    <p:sldId id="393" r:id="rId17"/>
    <p:sldId id="394" r:id="rId18"/>
    <p:sldId id="395" r:id="rId19"/>
    <p:sldId id="396" r:id="rId20"/>
    <p:sldId id="404" r:id="rId21"/>
    <p:sldId id="397" r:id="rId22"/>
    <p:sldId id="398" r:id="rId23"/>
    <p:sldId id="399" r:id="rId24"/>
    <p:sldId id="400" r:id="rId25"/>
    <p:sldId id="401" r:id="rId26"/>
    <p:sldId id="406" r:id="rId27"/>
    <p:sldId id="407" r:id="rId28"/>
    <p:sldId id="408" r:id="rId29"/>
    <p:sldId id="409" r:id="rId30"/>
    <p:sldId id="410" r:id="rId31"/>
    <p:sldId id="411" r:id="rId32"/>
    <p:sldId id="405" r:id="rId33"/>
    <p:sldId id="402" r:id="rId34"/>
  </p:sldIdLst>
  <p:sldSz cx="9144000" cy="6858000" type="screen4x3"/>
  <p:notesSz cx="6858000" cy="9144000"/>
  <p:defaultTextStyle>
    <a:defPPr>
      <a:defRPr lang="en-US"/>
    </a:defPPr>
    <a:lvl1pPr algn="r" rtl="0" eaLnBrk="0" fontAlgn="base" hangingPunct="0">
      <a:spcBef>
        <a:spcPct val="0"/>
      </a:spcBef>
      <a:spcAft>
        <a:spcPct val="0"/>
      </a:spcAft>
      <a:defRPr sz="2400" kern="1200">
        <a:solidFill>
          <a:schemeClr val="tx1"/>
        </a:solidFill>
        <a:latin typeface="Arial" charset="0"/>
        <a:ea typeface="ＭＳ Ｐゴシック" charset="-128"/>
        <a:cs typeface="ＭＳ Ｐゴシック" charset="-128"/>
      </a:defRPr>
    </a:lvl1pPr>
    <a:lvl2pPr marL="457200" algn="r" rtl="0" eaLnBrk="0" fontAlgn="base" hangingPunct="0">
      <a:spcBef>
        <a:spcPct val="0"/>
      </a:spcBef>
      <a:spcAft>
        <a:spcPct val="0"/>
      </a:spcAft>
      <a:defRPr sz="2400" kern="1200">
        <a:solidFill>
          <a:schemeClr val="tx1"/>
        </a:solidFill>
        <a:latin typeface="Arial" charset="0"/>
        <a:ea typeface="ＭＳ Ｐゴシック" charset="-128"/>
        <a:cs typeface="ＭＳ Ｐゴシック" charset="-128"/>
      </a:defRPr>
    </a:lvl2pPr>
    <a:lvl3pPr marL="914400" algn="r" rtl="0" eaLnBrk="0" fontAlgn="base" hangingPunct="0">
      <a:spcBef>
        <a:spcPct val="0"/>
      </a:spcBef>
      <a:spcAft>
        <a:spcPct val="0"/>
      </a:spcAft>
      <a:defRPr sz="2400" kern="1200">
        <a:solidFill>
          <a:schemeClr val="tx1"/>
        </a:solidFill>
        <a:latin typeface="Arial" charset="0"/>
        <a:ea typeface="ＭＳ Ｐゴシック" charset="-128"/>
        <a:cs typeface="ＭＳ Ｐゴシック" charset="-128"/>
      </a:defRPr>
    </a:lvl3pPr>
    <a:lvl4pPr marL="1371600" algn="r" rtl="0" eaLnBrk="0" fontAlgn="base" hangingPunct="0">
      <a:spcBef>
        <a:spcPct val="0"/>
      </a:spcBef>
      <a:spcAft>
        <a:spcPct val="0"/>
      </a:spcAft>
      <a:defRPr sz="2400" kern="1200">
        <a:solidFill>
          <a:schemeClr val="tx1"/>
        </a:solidFill>
        <a:latin typeface="Arial" charset="0"/>
        <a:ea typeface="ＭＳ Ｐゴシック" charset="-128"/>
        <a:cs typeface="ＭＳ Ｐゴシック" charset="-128"/>
      </a:defRPr>
    </a:lvl4pPr>
    <a:lvl5pPr marL="1828800" algn="r" rtl="0" eaLnBrk="0" fontAlgn="base" hangingPunct="0">
      <a:spcBef>
        <a:spcPct val="0"/>
      </a:spcBef>
      <a:spcAft>
        <a:spcPct val="0"/>
      </a:spcAft>
      <a:defRPr sz="2400" kern="1200">
        <a:solidFill>
          <a:schemeClr val="tx1"/>
        </a:solidFill>
        <a:latin typeface="Arial" charset="0"/>
        <a:ea typeface="ＭＳ Ｐゴシック" charset="-128"/>
        <a:cs typeface="ＭＳ Ｐゴシック" charset="-128"/>
      </a:defRPr>
    </a:lvl5pPr>
    <a:lvl6pPr marL="2286000" algn="l" defTabSz="457200" rtl="0" eaLnBrk="1" latinLnBrk="0" hangingPunct="1">
      <a:defRPr sz="2400" kern="1200">
        <a:solidFill>
          <a:schemeClr val="tx1"/>
        </a:solidFill>
        <a:latin typeface="Arial" charset="0"/>
        <a:ea typeface="ＭＳ Ｐゴシック" charset="-128"/>
        <a:cs typeface="ＭＳ Ｐゴシック" charset="-128"/>
      </a:defRPr>
    </a:lvl6pPr>
    <a:lvl7pPr marL="2743200" algn="l" defTabSz="457200" rtl="0" eaLnBrk="1" latinLnBrk="0" hangingPunct="1">
      <a:defRPr sz="2400" kern="1200">
        <a:solidFill>
          <a:schemeClr val="tx1"/>
        </a:solidFill>
        <a:latin typeface="Arial" charset="0"/>
        <a:ea typeface="ＭＳ Ｐゴシック" charset="-128"/>
        <a:cs typeface="ＭＳ Ｐゴシック" charset="-128"/>
      </a:defRPr>
    </a:lvl7pPr>
    <a:lvl8pPr marL="3200400" algn="l" defTabSz="457200" rtl="0" eaLnBrk="1" latinLnBrk="0" hangingPunct="1">
      <a:defRPr sz="2400" kern="1200">
        <a:solidFill>
          <a:schemeClr val="tx1"/>
        </a:solidFill>
        <a:latin typeface="Arial" charset="0"/>
        <a:ea typeface="ＭＳ Ｐゴシック" charset="-128"/>
        <a:cs typeface="ＭＳ Ｐゴシック" charset="-128"/>
      </a:defRPr>
    </a:lvl8pPr>
    <a:lvl9pPr marL="3657600" algn="l" defTabSz="457200" rtl="0" eaLnBrk="1" latinLnBrk="0" hangingPunct="1">
      <a:defRPr sz="2400" kern="1200">
        <a:solidFill>
          <a:schemeClr val="tx1"/>
        </a:solidFill>
        <a:latin typeface="Arial" charset="0"/>
        <a:ea typeface="ＭＳ Ｐゴシック" charset="-128"/>
        <a:cs typeface="ＭＳ Ｐゴシック" charset="-128"/>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p:clrMru>
    <a:srgbClr val="4E402A"/>
    <a:srgbClr val="E4B3AD"/>
    <a:srgbClr val="F0DDB9"/>
    <a:srgbClr val="5DAD41"/>
    <a:srgbClr val="1E58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876" autoAdjust="0"/>
    <p:restoredTop sz="93275" autoAdjust="0"/>
  </p:normalViewPr>
  <p:slideViewPr>
    <p:cSldViewPr>
      <p:cViewPr>
        <p:scale>
          <a:sx n="100" d="100"/>
          <a:sy n="100" d="100"/>
        </p:scale>
        <p:origin x="-952" y="440"/>
      </p:cViewPr>
      <p:guideLst>
        <p:guide orient="horz" pos="2208"/>
        <p:guide pos="2880"/>
      </p:guideLst>
    </p:cSldViewPr>
  </p:slideViewPr>
  <p:notesTextViewPr>
    <p:cViewPr>
      <p:scale>
        <a:sx n="100" d="100"/>
        <a:sy n="100" d="100"/>
      </p:scale>
      <p:origin x="0" y="0"/>
    </p:cViewPr>
  </p:notesText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notesMaster" Target="notesMasters/notesMaster1.xml"/><Relationship Id="rId36" Type="http://schemas.openxmlformats.org/officeDocument/2006/relationships/handoutMaster" Target="handoutMasters/handoutMaster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printerSettings" Target="printerSettings/printerSettings1.bin"/><Relationship Id="rId38" Type="http://schemas.openxmlformats.org/officeDocument/2006/relationships/presProps" Target="presProps.xml"/><Relationship Id="rId39" Type="http://schemas.openxmlformats.org/officeDocument/2006/relationships/viewProps" Target="viewProps.xml"/><Relationship Id="rId40" Type="http://schemas.openxmlformats.org/officeDocument/2006/relationships/theme" Target="theme/theme1.xml"/><Relationship Id="rId41"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a:defRPr sz="1200"/>
            </a:lvl1pPr>
          </a:lstStyle>
          <a:p>
            <a:endParaRPr lang="en-US" altLang="ja-JP"/>
          </a:p>
        </p:txBody>
      </p:sp>
      <p:sp>
        <p:nvSpPr>
          <p:cNvPr id="16387"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lvl1pPr>
          </a:lstStyle>
          <a:p>
            <a:endParaRPr lang="en-US" altLang="ja-JP"/>
          </a:p>
        </p:txBody>
      </p:sp>
      <p:sp>
        <p:nvSpPr>
          <p:cNvPr id="16388"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a:defRPr sz="1200"/>
            </a:lvl1pPr>
          </a:lstStyle>
          <a:p>
            <a:endParaRPr lang="en-US" altLang="ja-JP"/>
          </a:p>
        </p:txBody>
      </p:sp>
      <p:sp>
        <p:nvSpPr>
          <p:cNvPr id="16389"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lvl1pPr>
          </a:lstStyle>
          <a:p>
            <a:fld id="{E16DE7F0-08BD-4B4A-B45A-52B86B934DE6}" type="slidenum">
              <a:rPr lang="ja-JP" altLang="en-US"/>
              <a:pPr/>
              <a:t>‹#›</a:t>
            </a:fld>
            <a:endParaRPr lang="en-US" altLang="ja-JP"/>
          </a:p>
        </p:txBody>
      </p:sp>
    </p:spTree>
    <p:extLst>
      <p:ext uri="{BB962C8B-B14F-4D97-AF65-F5344CB8AC3E}">
        <p14:creationId xmlns:p14="http://schemas.microsoft.com/office/powerpoint/2010/main" val="17421675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a:defRPr sz="1200"/>
            </a:lvl1pPr>
          </a:lstStyle>
          <a:p>
            <a:endParaRPr lang="en-US" altLang="ja-JP"/>
          </a:p>
        </p:txBody>
      </p:sp>
      <p:sp>
        <p:nvSpPr>
          <p:cNvPr id="5123" name="Rectangle 3"/>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lvl1pPr>
          </a:lstStyle>
          <a:p>
            <a:endParaRPr lang="en-US" altLang="ja-JP"/>
          </a:p>
        </p:txBody>
      </p:sp>
      <p:sp>
        <p:nvSpPr>
          <p:cNvPr id="51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5125"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p>
        </p:txBody>
      </p:sp>
      <p:sp>
        <p:nvSpPr>
          <p:cNvPr id="5126"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a:defRPr sz="1200"/>
            </a:lvl1pPr>
          </a:lstStyle>
          <a:p>
            <a:endParaRPr lang="en-US" altLang="ja-JP"/>
          </a:p>
        </p:txBody>
      </p:sp>
      <p:sp>
        <p:nvSpPr>
          <p:cNvPr id="5127"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lvl1pPr>
          </a:lstStyle>
          <a:p>
            <a:fld id="{D41F7C01-DFA4-6D48-A305-1DC4739CF012}" type="slidenum">
              <a:rPr lang="ja-JP" altLang="en-US"/>
              <a:pPr/>
              <a:t>‹#›</a:t>
            </a:fld>
            <a:endParaRPr lang="en-US" altLang="ja-JP"/>
          </a:p>
        </p:txBody>
      </p:sp>
    </p:spTree>
    <p:extLst>
      <p:ext uri="{BB962C8B-B14F-4D97-AF65-F5344CB8AC3E}">
        <p14:creationId xmlns:p14="http://schemas.microsoft.com/office/powerpoint/2010/main" val="354467932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ＭＳ Ｐゴシック" charset="-128"/>
        <a:cs typeface="ＭＳ Ｐゴシック" charset="-128"/>
      </a:defRPr>
    </a:lvl1pPr>
    <a:lvl2pPr marL="457200" algn="l" rtl="0" fontAlgn="base">
      <a:spcBef>
        <a:spcPct val="30000"/>
      </a:spcBef>
      <a:spcAft>
        <a:spcPct val="0"/>
      </a:spcAft>
      <a:defRPr sz="1200" kern="1200">
        <a:solidFill>
          <a:schemeClr val="tx1"/>
        </a:solidFill>
        <a:latin typeface="Arial" charset="0"/>
        <a:ea typeface="ＭＳ Ｐゴシック" charset="-128"/>
        <a:cs typeface="+mn-cs"/>
      </a:defRPr>
    </a:lvl2pPr>
    <a:lvl3pPr marL="914400" algn="l" rtl="0" fontAlgn="base">
      <a:spcBef>
        <a:spcPct val="30000"/>
      </a:spcBef>
      <a:spcAft>
        <a:spcPct val="0"/>
      </a:spcAft>
      <a:defRPr sz="1200" kern="1200">
        <a:solidFill>
          <a:schemeClr val="tx1"/>
        </a:solidFill>
        <a:latin typeface="Arial" charset="0"/>
        <a:ea typeface="ＭＳ Ｐゴシック" charset="-128"/>
        <a:cs typeface="+mn-cs"/>
      </a:defRPr>
    </a:lvl3pPr>
    <a:lvl4pPr marL="1371600" algn="l" rtl="0" fontAlgn="base">
      <a:spcBef>
        <a:spcPct val="30000"/>
      </a:spcBef>
      <a:spcAft>
        <a:spcPct val="0"/>
      </a:spcAft>
      <a:defRPr sz="1200" kern="1200">
        <a:solidFill>
          <a:schemeClr val="tx1"/>
        </a:solidFill>
        <a:latin typeface="Arial" charset="0"/>
        <a:ea typeface="ＭＳ Ｐゴシック" charset="-128"/>
        <a:cs typeface="+mn-cs"/>
      </a:defRPr>
    </a:lvl4pPr>
    <a:lvl5pPr marL="1828800" algn="l" rtl="0" fontAlgn="base">
      <a:spcBef>
        <a:spcPct val="30000"/>
      </a:spcBef>
      <a:spcAft>
        <a:spcPct val="0"/>
      </a:spcAft>
      <a:defRPr sz="1200" kern="1200">
        <a:solidFill>
          <a:schemeClr val="tx1"/>
        </a:solidFill>
        <a:latin typeface="Arial"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6326BFE-E8F9-C949-A4C8-DE93C3E3D262}" type="slidenum">
              <a:rPr lang="ja-JP" altLang="en-US"/>
              <a:pPr/>
              <a:t>2</a:t>
            </a:fld>
            <a:endParaRPr lang="en-US" altLang="ja-JP"/>
          </a:p>
        </p:txBody>
      </p:sp>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p:txBody>
          <a:bodyPr/>
          <a:lstStyle/>
          <a:p>
            <a:r>
              <a:rPr lang="en-US" altLang="ja-JP"/>
              <a:t>IPR Notices Note Well for OGF meetings</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41F7C01-DFA4-6D48-A305-1DC4739CF012}" type="slidenum">
              <a:rPr lang="ja-JP" altLang="en-US" smtClean="0"/>
              <a:pPr/>
              <a:t>12</a:t>
            </a:fld>
            <a:endParaRPr lang="en-US" altLang="ja-JP"/>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dirty="0" smtClean="0"/>
              <a:t>General; Previous; Current; Problem; </a:t>
            </a:r>
            <a:r>
              <a:rPr lang="en-US" dirty="0" err="1" smtClean="0"/>
              <a:t>NORDUnet</a:t>
            </a:r>
            <a:r>
              <a:rPr lang="en-US" dirty="0" smtClean="0"/>
              <a:t> proposal; Freek proposal; Topology Distribution; Future</a:t>
            </a:r>
          </a:p>
          <a:p>
            <a:endParaRPr lang="en-US" dirty="0"/>
          </a:p>
        </p:txBody>
      </p:sp>
      <p:sp>
        <p:nvSpPr>
          <p:cNvPr id="4" name="Slide Number Placeholder 3"/>
          <p:cNvSpPr>
            <a:spLocks noGrp="1"/>
          </p:cNvSpPr>
          <p:nvPr>
            <p:ph type="sldNum" sz="quarter" idx="10"/>
          </p:nvPr>
        </p:nvSpPr>
        <p:spPr/>
        <p:txBody>
          <a:bodyPr/>
          <a:lstStyle/>
          <a:p>
            <a:fld id="{D41F7C01-DFA4-6D48-A305-1DC4739CF012}" type="slidenum">
              <a:rPr lang="ja-JP" altLang="en-US" smtClean="0"/>
              <a:pPr/>
              <a:t>14</a:t>
            </a:fld>
            <a:endParaRPr lang="en-US" altLang="ja-JP"/>
          </a:p>
        </p:txBody>
      </p:sp>
    </p:spTree>
    <p:extLst>
      <p:ext uri="{BB962C8B-B14F-4D97-AF65-F5344CB8AC3E}">
        <p14:creationId xmlns:p14="http://schemas.microsoft.com/office/powerpoint/2010/main" val="20795878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sz="1200" dirty="0" smtClean="0"/>
              <a:t>By Lars Fischer and </a:t>
            </a:r>
            <a:r>
              <a:rPr lang="en-US" sz="1200" dirty="0" err="1" smtClean="0"/>
              <a:t>Henrik</a:t>
            </a:r>
            <a:endParaRPr lang="en-US" sz="1200" dirty="0" smtClean="0"/>
          </a:p>
          <a:p>
            <a:endParaRPr lang="en-US" dirty="0"/>
          </a:p>
        </p:txBody>
      </p:sp>
      <p:sp>
        <p:nvSpPr>
          <p:cNvPr id="4" name="Slide Number Placeholder 3"/>
          <p:cNvSpPr>
            <a:spLocks noGrp="1"/>
          </p:cNvSpPr>
          <p:nvPr>
            <p:ph type="sldNum" sz="quarter" idx="10"/>
          </p:nvPr>
        </p:nvSpPr>
        <p:spPr/>
        <p:txBody>
          <a:bodyPr/>
          <a:lstStyle/>
          <a:p>
            <a:fld id="{D41F7C01-DFA4-6D48-A305-1DC4739CF012}" type="slidenum">
              <a:rPr lang="ja-JP" altLang="en-US" smtClean="0"/>
              <a:pPr/>
              <a:t>19</a:t>
            </a:fld>
            <a:endParaRPr lang="en-US" altLang="ja-JP"/>
          </a:p>
        </p:txBody>
      </p:sp>
    </p:spTree>
    <p:extLst>
      <p:ext uri="{BB962C8B-B14F-4D97-AF65-F5344CB8AC3E}">
        <p14:creationId xmlns:p14="http://schemas.microsoft.com/office/powerpoint/2010/main" val="15224714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sz="1200" dirty="0" smtClean="0"/>
              <a:t>By Freek</a:t>
            </a:r>
            <a:r>
              <a:rPr lang="en-US" sz="1200" baseline="0" dirty="0" smtClean="0"/>
              <a:t> and </a:t>
            </a:r>
            <a:r>
              <a:rPr lang="en-US" sz="1200" baseline="0" dirty="0" err="1" smtClean="0"/>
              <a:t>Jeroen</a:t>
            </a:r>
            <a:endParaRPr lang="en-US" sz="1200" dirty="0" smtClean="0"/>
          </a:p>
          <a:p>
            <a:endParaRPr lang="en-US" dirty="0"/>
          </a:p>
        </p:txBody>
      </p:sp>
      <p:sp>
        <p:nvSpPr>
          <p:cNvPr id="4" name="Slide Number Placeholder 3"/>
          <p:cNvSpPr>
            <a:spLocks noGrp="1"/>
          </p:cNvSpPr>
          <p:nvPr>
            <p:ph type="sldNum" sz="quarter" idx="10"/>
          </p:nvPr>
        </p:nvSpPr>
        <p:spPr/>
        <p:txBody>
          <a:bodyPr/>
          <a:lstStyle/>
          <a:p>
            <a:fld id="{D41F7C01-DFA4-6D48-A305-1DC4739CF012}" type="slidenum">
              <a:rPr lang="ja-JP" altLang="en-US" smtClean="0"/>
              <a:pPr/>
              <a:t>20</a:t>
            </a:fld>
            <a:endParaRPr lang="en-US" altLang="ja-JP"/>
          </a:p>
        </p:txBody>
      </p:sp>
    </p:spTree>
    <p:extLst>
      <p:ext uri="{BB962C8B-B14F-4D97-AF65-F5344CB8AC3E}">
        <p14:creationId xmlns:p14="http://schemas.microsoft.com/office/powerpoint/2010/main" val="15224714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sz="1200" dirty="0" smtClean="0"/>
              <a:t>By Freek</a:t>
            </a:r>
            <a:r>
              <a:rPr lang="en-US" sz="1200" baseline="0" dirty="0" smtClean="0"/>
              <a:t> and </a:t>
            </a:r>
            <a:r>
              <a:rPr lang="en-US" sz="1200" baseline="0" dirty="0" err="1" smtClean="0"/>
              <a:t>Jeroen</a:t>
            </a:r>
            <a:endParaRPr lang="en-US" sz="1200" dirty="0" smtClean="0"/>
          </a:p>
          <a:p>
            <a:endParaRPr lang="en-US" dirty="0"/>
          </a:p>
        </p:txBody>
      </p:sp>
      <p:sp>
        <p:nvSpPr>
          <p:cNvPr id="4" name="Slide Number Placeholder 3"/>
          <p:cNvSpPr>
            <a:spLocks noGrp="1"/>
          </p:cNvSpPr>
          <p:nvPr>
            <p:ph type="sldNum" sz="quarter" idx="10"/>
          </p:nvPr>
        </p:nvSpPr>
        <p:spPr/>
        <p:txBody>
          <a:bodyPr/>
          <a:lstStyle/>
          <a:p>
            <a:fld id="{D41F7C01-DFA4-6D48-A305-1DC4739CF012}" type="slidenum">
              <a:rPr lang="ja-JP" altLang="en-US" smtClean="0"/>
              <a:pPr/>
              <a:t>21</a:t>
            </a:fld>
            <a:endParaRPr lang="en-US" altLang="ja-JP"/>
          </a:p>
        </p:txBody>
      </p:sp>
    </p:spTree>
    <p:extLst>
      <p:ext uri="{BB962C8B-B14F-4D97-AF65-F5344CB8AC3E}">
        <p14:creationId xmlns:p14="http://schemas.microsoft.com/office/powerpoint/2010/main" val="15224714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sz="1200" dirty="0" err="1" smtClean="0"/>
              <a:t>ESnet</a:t>
            </a:r>
            <a:r>
              <a:rPr lang="en-US" sz="1200" baseline="0" dirty="0" smtClean="0"/>
              <a:t> has </a:t>
            </a:r>
            <a:r>
              <a:rPr lang="en-US" sz="1200" dirty="0" smtClean="0"/>
              <a:t>SLS = Simple Lookup Service</a:t>
            </a:r>
          </a:p>
          <a:p>
            <a:pPr marL="0" marR="0" indent="0" algn="l" defTabSz="914400" rtl="0" eaLnBrk="1" fontAlgn="base" latinLnBrk="0" hangingPunct="1">
              <a:lnSpc>
                <a:spcPct val="100000"/>
              </a:lnSpc>
              <a:spcBef>
                <a:spcPct val="30000"/>
              </a:spcBef>
              <a:spcAft>
                <a:spcPct val="0"/>
              </a:spcAft>
              <a:buClrTx/>
              <a:buSzTx/>
              <a:buFontTx/>
              <a:buNone/>
              <a:tabLst/>
              <a:defRPr/>
            </a:pPr>
            <a:r>
              <a:rPr lang="en-US" sz="1200" dirty="0" smtClean="0"/>
              <a:t>A Key-value store implemented using </a:t>
            </a:r>
            <a:r>
              <a:rPr lang="en-US" sz="1200" dirty="0" err="1" smtClean="0"/>
              <a:t>MongoDB</a:t>
            </a:r>
            <a:r>
              <a:rPr lang="en-US" sz="1200" dirty="0" smtClean="0"/>
              <a:t>.</a:t>
            </a:r>
          </a:p>
        </p:txBody>
      </p:sp>
      <p:sp>
        <p:nvSpPr>
          <p:cNvPr id="4" name="Slide Number Placeholder 3"/>
          <p:cNvSpPr>
            <a:spLocks noGrp="1"/>
          </p:cNvSpPr>
          <p:nvPr>
            <p:ph type="sldNum" sz="quarter" idx="10"/>
          </p:nvPr>
        </p:nvSpPr>
        <p:spPr/>
        <p:txBody>
          <a:bodyPr/>
          <a:lstStyle/>
          <a:p>
            <a:fld id="{D41F7C01-DFA4-6D48-A305-1DC4739CF012}" type="slidenum">
              <a:rPr lang="ja-JP" altLang="en-US" smtClean="0"/>
              <a:pPr/>
              <a:t>22</a:t>
            </a:fld>
            <a:endParaRPr lang="en-US" altLang="ja-JP"/>
          </a:p>
        </p:txBody>
      </p:sp>
    </p:spTree>
    <p:extLst>
      <p:ext uri="{BB962C8B-B14F-4D97-AF65-F5344CB8AC3E}">
        <p14:creationId xmlns:p14="http://schemas.microsoft.com/office/powerpoint/2010/main" val="15224714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sz="1200" dirty="0" smtClean="0"/>
              <a:t>Handle: RFC 3651. Example:</a:t>
            </a:r>
            <a:r>
              <a:rPr lang="en-US" sz="1200" baseline="0" dirty="0" smtClean="0"/>
              <a:t> </a:t>
            </a:r>
            <a:r>
              <a:rPr lang="en-US" sz="1200" baseline="0" dirty="0" err="1" smtClean="0"/>
              <a:t>hdl.handle.net</a:t>
            </a:r>
            <a:r>
              <a:rPr lang="en-US" sz="1200" baseline="0" dirty="0" smtClean="0"/>
              <a:t> with  or 10.5240/5868-409E-7BFB-536A-6067-E</a:t>
            </a:r>
            <a:endParaRPr lang="en-US" sz="1200" dirty="0" smtClean="0"/>
          </a:p>
          <a:p>
            <a:endParaRPr lang="en-US" dirty="0"/>
          </a:p>
        </p:txBody>
      </p:sp>
      <p:sp>
        <p:nvSpPr>
          <p:cNvPr id="4" name="Slide Number Placeholder 3"/>
          <p:cNvSpPr>
            <a:spLocks noGrp="1"/>
          </p:cNvSpPr>
          <p:nvPr>
            <p:ph type="sldNum" sz="quarter" idx="10"/>
          </p:nvPr>
        </p:nvSpPr>
        <p:spPr/>
        <p:txBody>
          <a:bodyPr/>
          <a:lstStyle/>
          <a:p>
            <a:fld id="{D41F7C01-DFA4-6D48-A305-1DC4739CF012}" type="slidenum">
              <a:rPr lang="ja-JP" altLang="en-US" smtClean="0"/>
              <a:pPr/>
              <a:t>23</a:t>
            </a:fld>
            <a:endParaRPr lang="en-US" altLang="ja-JP"/>
          </a:p>
        </p:txBody>
      </p:sp>
    </p:spTree>
    <p:extLst>
      <p:ext uri="{BB962C8B-B14F-4D97-AF65-F5344CB8AC3E}">
        <p14:creationId xmlns:p14="http://schemas.microsoft.com/office/powerpoint/2010/main" val="15224714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sz="1200" dirty="0" smtClean="0"/>
              <a:t>Handle: RFC 3651. Example:</a:t>
            </a:r>
            <a:r>
              <a:rPr lang="en-US" sz="1200" baseline="0" dirty="0" smtClean="0"/>
              <a:t> </a:t>
            </a:r>
            <a:r>
              <a:rPr lang="en-US" sz="1200" baseline="0" dirty="0" err="1" smtClean="0"/>
              <a:t>hdl.handle.net</a:t>
            </a:r>
            <a:r>
              <a:rPr lang="en-US" sz="1200" baseline="0" dirty="0" smtClean="0"/>
              <a:t> with  or 10.5240/5868-409E-7BFB-536A-6067-E</a:t>
            </a:r>
            <a:endParaRPr lang="en-US" sz="1200" dirty="0" smtClean="0"/>
          </a:p>
          <a:p>
            <a:endParaRPr lang="en-US" dirty="0"/>
          </a:p>
        </p:txBody>
      </p:sp>
      <p:sp>
        <p:nvSpPr>
          <p:cNvPr id="4" name="Slide Number Placeholder 3"/>
          <p:cNvSpPr>
            <a:spLocks noGrp="1"/>
          </p:cNvSpPr>
          <p:nvPr>
            <p:ph type="sldNum" sz="quarter" idx="10"/>
          </p:nvPr>
        </p:nvSpPr>
        <p:spPr/>
        <p:txBody>
          <a:bodyPr/>
          <a:lstStyle/>
          <a:p>
            <a:fld id="{D41F7C01-DFA4-6D48-A305-1DC4739CF012}" type="slidenum">
              <a:rPr lang="ja-JP" altLang="en-US" smtClean="0"/>
              <a:pPr/>
              <a:t>26</a:t>
            </a:fld>
            <a:endParaRPr lang="en-US" altLang="ja-JP"/>
          </a:p>
        </p:txBody>
      </p:sp>
    </p:spTree>
    <p:extLst>
      <p:ext uri="{BB962C8B-B14F-4D97-AF65-F5344CB8AC3E}">
        <p14:creationId xmlns:p14="http://schemas.microsoft.com/office/powerpoint/2010/main" val="15224714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sz="1200" dirty="0" smtClean="0"/>
              <a:t>Handle: RFC 3651. Example:</a:t>
            </a:r>
            <a:r>
              <a:rPr lang="en-US" sz="1200" baseline="0" dirty="0" smtClean="0"/>
              <a:t> </a:t>
            </a:r>
            <a:r>
              <a:rPr lang="en-US" sz="1200" baseline="0" dirty="0" err="1" smtClean="0"/>
              <a:t>hdl.handle.net</a:t>
            </a:r>
            <a:r>
              <a:rPr lang="en-US" sz="1200" baseline="0" dirty="0" smtClean="0"/>
              <a:t> with  or 10.5240/5868-409E-7BFB-536A-6067-E</a:t>
            </a:r>
            <a:endParaRPr lang="en-US" sz="1200" dirty="0" smtClean="0"/>
          </a:p>
          <a:p>
            <a:endParaRPr lang="en-US" dirty="0"/>
          </a:p>
        </p:txBody>
      </p:sp>
      <p:sp>
        <p:nvSpPr>
          <p:cNvPr id="4" name="Slide Number Placeholder 3"/>
          <p:cNvSpPr>
            <a:spLocks noGrp="1"/>
          </p:cNvSpPr>
          <p:nvPr>
            <p:ph type="sldNum" sz="quarter" idx="10"/>
          </p:nvPr>
        </p:nvSpPr>
        <p:spPr/>
        <p:txBody>
          <a:bodyPr/>
          <a:lstStyle/>
          <a:p>
            <a:fld id="{D41F7C01-DFA4-6D48-A305-1DC4739CF012}" type="slidenum">
              <a:rPr lang="ja-JP" altLang="en-US" smtClean="0"/>
              <a:pPr/>
              <a:t>27</a:t>
            </a:fld>
            <a:endParaRPr lang="en-US" altLang="ja-JP"/>
          </a:p>
        </p:txBody>
      </p:sp>
    </p:spTree>
    <p:extLst>
      <p:ext uri="{BB962C8B-B14F-4D97-AF65-F5344CB8AC3E}">
        <p14:creationId xmlns:p14="http://schemas.microsoft.com/office/powerpoint/2010/main" val="15224714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sz="1200" dirty="0" smtClean="0"/>
              <a:t>Handle: RFC 3651. Example:</a:t>
            </a:r>
            <a:r>
              <a:rPr lang="en-US" sz="1200" baseline="0" dirty="0" smtClean="0"/>
              <a:t> </a:t>
            </a:r>
            <a:r>
              <a:rPr lang="en-US" sz="1200" baseline="0" dirty="0" err="1" smtClean="0"/>
              <a:t>hdl.handle.net</a:t>
            </a:r>
            <a:r>
              <a:rPr lang="en-US" sz="1200" baseline="0" dirty="0" smtClean="0"/>
              <a:t> with  or 10.5240/5868-409E-7BFB-536A-6067-E</a:t>
            </a:r>
            <a:endParaRPr lang="en-US" sz="1200" dirty="0" smtClean="0"/>
          </a:p>
          <a:p>
            <a:endParaRPr lang="en-US" dirty="0"/>
          </a:p>
        </p:txBody>
      </p:sp>
      <p:sp>
        <p:nvSpPr>
          <p:cNvPr id="4" name="Slide Number Placeholder 3"/>
          <p:cNvSpPr>
            <a:spLocks noGrp="1"/>
          </p:cNvSpPr>
          <p:nvPr>
            <p:ph type="sldNum" sz="quarter" idx="10"/>
          </p:nvPr>
        </p:nvSpPr>
        <p:spPr/>
        <p:txBody>
          <a:bodyPr/>
          <a:lstStyle/>
          <a:p>
            <a:fld id="{D41F7C01-DFA4-6D48-A305-1DC4739CF012}" type="slidenum">
              <a:rPr lang="ja-JP" altLang="en-US" smtClean="0"/>
              <a:pPr/>
              <a:t>28</a:t>
            </a:fld>
            <a:endParaRPr lang="en-US" altLang="ja-JP"/>
          </a:p>
        </p:txBody>
      </p:sp>
    </p:spTree>
    <p:extLst>
      <p:ext uri="{BB962C8B-B14F-4D97-AF65-F5344CB8AC3E}">
        <p14:creationId xmlns:p14="http://schemas.microsoft.com/office/powerpoint/2010/main" val="15224714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41F7C01-DFA4-6D48-A305-1DC4739CF012}" type="slidenum">
              <a:rPr lang="ja-JP" altLang="en-US" smtClean="0"/>
              <a:pPr/>
              <a:t>3</a:t>
            </a:fld>
            <a:endParaRPr lang="en-US" altLang="ja-JP"/>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sz="1200" dirty="0" smtClean="0"/>
              <a:t>Handle: RFC 3651. Example:</a:t>
            </a:r>
            <a:r>
              <a:rPr lang="en-US" sz="1200" baseline="0" dirty="0" smtClean="0"/>
              <a:t> </a:t>
            </a:r>
            <a:r>
              <a:rPr lang="en-US" sz="1200" baseline="0" dirty="0" err="1" smtClean="0"/>
              <a:t>hdl.handle.net</a:t>
            </a:r>
            <a:r>
              <a:rPr lang="en-US" sz="1200" baseline="0" dirty="0" smtClean="0"/>
              <a:t> with  or 10.5240/5868-409E-7BFB-536A-6067-E</a:t>
            </a:r>
            <a:endParaRPr lang="en-US" sz="1200" dirty="0" smtClean="0"/>
          </a:p>
          <a:p>
            <a:endParaRPr lang="en-US" dirty="0"/>
          </a:p>
        </p:txBody>
      </p:sp>
      <p:sp>
        <p:nvSpPr>
          <p:cNvPr id="4" name="Slide Number Placeholder 3"/>
          <p:cNvSpPr>
            <a:spLocks noGrp="1"/>
          </p:cNvSpPr>
          <p:nvPr>
            <p:ph type="sldNum" sz="quarter" idx="10"/>
          </p:nvPr>
        </p:nvSpPr>
        <p:spPr/>
        <p:txBody>
          <a:bodyPr/>
          <a:lstStyle/>
          <a:p>
            <a:fld id="{D41F7C01-DFA4-6D48-A305-1DC4739CF012}" type="slidenum">
              <a:rPr lang="ja-JP" altLang="en-US" smtClean="0"/>
              <a:pPr/>
              <a:t>29</a:t>
            </a:fld>
            <a:endParaRPr lang="en-US" altLang="ja-JP"/>
          </a:p>
        </p:txBody>
      </p:sp>
    </p:spTree>
    <p:extLst>
      <p:ext uri="{BB962C8B-B14F-4D97-AF65-F5344CB8AC3E}">
        <p14:creationId xmlns:p14="http://schemas.microsoft.com/office/powerpoint/2010/main" val="15224714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sz="1200" dirty="0" smtClean="0"/>
              <a:t>Handle: RFC 3651. Example:</a:t>
            </a:r>
            <a:r>
              <a:rPr lang="en-US" sz="1200" baseline="0" dirty="0" smtClean="0"/>
              <a:t> </a:t>
            </a:r>
            <a:r>
              <a:rPr lang="en-US" sz="1200" baseline="0" dirty="0" err="1" smtClean="0"/>
              <a:t>hdl.handle.net</a:t>
            </a:r>
            <a:r>
              <a:rPr lang="en-US" sz="1200" baseline="0" dirty="0" smtClean="0"/>
              <a:t> with  or 10.5240/5868-409E-7BFB-536A-6067-E</a:t>
            </a:r>
            <a:endParaRPr lang="en-US" sz="1200" dirty="0" smtClean="0"/>
          </a:p>
          <a:p>
            <a:endParaRPr lang="en-US" dirty="0"/>
          </a:p>
        </p:txBody>
      </p:sp>
      <p:sp>
        <p:nvSpPr>
          <p:cNvPr id="4" name="Slide Number Placeholder 3"/>
          <p:cNvSpPr>
            <a:spLocks noGrp="1"/>
          </p:cNvSpPr>
          <p:nvPr>
            <p:ph type="sldNum" sz="quarter" idx="10"/>
          </p:nvPr>
        </p:nvSpPr>
        <p:spPr/>
        <p:txBody>
          <a:bodyPr/>
          <a:lstStyle/>
          <a:p>
            <a:fld id="{D41F7C01-DFA4-6D48-A305-1DC4739CF012}" type="slidenum">
              <a:rPr lang="ja-JP" altLang="en-US" smtClean="0"/>
              <a:pPr/>
              <a:t>30</a:t>
            </a:fld>
            <a:endParaRPr lang="en-US" altLang="ja-JP"/>
          </a:p>
        </p:txBody>
      </p:sp>
    </p:spTree>
    <p:extLst>
      <p:ext uri="{BB962C8B-B14F-4D97-AF65-F5344CB8AC3E}">
        <p14:creationId xmlns:p14="http://schemas.microsoft.com/office/powerpoint/2010/main" val="15224714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sz="1200" dirty="0" smtClean="0"/>
              <a:t>Handle: RFC 3651. Example:</a:t>
            </a:r>
            <a:r>
              <a:rPr lang="en-US" sz="1200" baseline="0" dirty="0" smtClean="0"/>
              <a:t> </a:t>
            </a:r>
            <a:r>
              <a:rPr lang="en-US" sz="1200" baseline="0" dirty="0" err="1" smtClean="0"/>
              <a:t>hdl.handle.net</a:t>
            </a:r>
            <a:r>
              <a:rPr lang="en-US" sz="1200" baseline="0" dirty="0" smtClean="0"/>
              <a:t> with  or 10.5240/5868-409E-7BFB-536A-6067-E</a:t>
            </a:r>
            <a:endParaRPr lang="en-US" sz="1200" dirty="0" smtClean="0"/>
          </a:p>
          <a:p>
            <a:endParaRPr lang="en-US" dirty="0"/>
          </a:p>
        </p:txBody>
      </p:sp>
      <p:sp>
        <p:nvSpPr>
          <p:cNvPr id="4" name="Slide Number Placeholder 3"/>
          <p:cNvSpPr>
            <a:spLocks noGrp="1"/>
          </p:cNvSpPr>
          <p:nvPr>
            <p:ph type="sldNum" sz="quarter" idx="10"/>
          </p:nvPr>
        </p:nvSpPr>
        <p:spPr/>
        <p:txBody>
          <a:bodyPr/>
          <a:lstStyle/>
          <a:p>
            <a:fld id="{D41F7C01-DFA4-6D48-A305-1DC4739CF012}" type="slidenum">
              <a:rPr lang="ja-JP" altLang="en-US" smtClean="0"/>
              <a:pPr/>
              <a:t>31</a:t>
            </a:fld>
            <a:endParaRPr lang="en-US" altLang="ja-JP"/>
          </a:p>
        </p:txBody>
      </p:sp>
    </p:spTree>
    <p:extLst>
      <p:ext uri="{BB962C8B-B14F-4D97-AF65-F5344CB8AC3E}">
        <p14:creationId xmlns:p14="http://schemas.microsoft.com/office/powerpoint/2010/main" val="15224714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41F7C01-DFA4-6D48-A305-1DC4739CF012}" type="slidenum">
              <a:rPr lang="ja-JP" altLang="en-US" smtClean="0"/>
              <a:pPr/>
              <a:t>33</a:t>
            </a:fld>
            <a:endParaRPr lang="en-US" altLang="ja-JP"/>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355600" indent="-355600">
              <a:spcBef>
                <a:spcPts val="600"/>
              </a:spcBef>
              <a:tabLst>
                <a:tab pos="3594100" algn="l"/>
              </a:tabLst>
            </a:pPr>
            <a:r>
              <a:rPr lang="en-US" sz="1200" b="1" dirty="0" smtClean="0"/>
              <a:t>NML base</a:t>
            </a:r>
            <a:r>
              <a:rPr lang="en-US" sz="1200" dirty="0" smtClean="0"/>
              <a:t>: GFD.206 (May 2013)</a:t>
            </a:r>
          </a:p>
        </p:txBody>
      </p:sp>
      <p:sp>
        <p:nvSpPr>
          <p:cNvPr id="4" name="Slide Number Placeholder 3"/>
          <p:cNvSpPr>
            <a:spLocks noGrp="1"/>
          </p:cNvSpPr>
          <p:nvPr>
            <p:ph type="sldNum" sz="quarter" idx="10"/>
          </p:nvPr>
        </p:nvSpPr>
        <p:spPr/>
        <p:txBody>
          <a:bodyPr/>
          <a:lstStyle/>
          <a:p>
            <a:fld id="{D41F7C01-DFA4-6D48-A305-1DC4739CF012}" type="slidenum">
              <a:rPr lang="ja-JP" altLang="en-US" smtClean="0"/>
              <a:pPr/>
              <a:t>5</a:t>
            </a:fld>
            <a:endParaRPr lang="en-US" altLang="ja-JP"/>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What about ##local on the line before ##other?</a:t>
            </a:r>
            <a:endParaRPr lang="en-US" dirty="0"/>
          </a:p>
        </p:txBody>
      </p:sp>
      <p:sp>
        <p:nvSpPr>
          <p:cNvPr id="4" name="Slide Number Placeholder 3"/>
          <p:cNvSpPr>
            <a:spLocks noGrp="1"/>
          </p:cNvSpPr>
          <p:nvPr>
            <p:ph type="sldNum" sz="quarter" idx="10"/>
          </p:nvPr>
        </p:nvSpPr>
        <p:spPr/>
        <p:txBody>
          <a:bodyPr/>
          <a:lstStyle/>
          <a:p>
            <a:fld id="{D41F7C01-DFA4-6D48-A305-1DC4739CF012}" type="slidenum">
              <a:rPr lang="ja-JP" altLang="en-US" smtClean="0"/>
              <a:pPr/>
              <a:t>6</a:t>
            </a:fld>
            <a:endParaRPr lang="en-US" altLang="ja-JP"/>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Can this work with</a:t>
            </a:r>
            <a:r>
              <a:rPr lang="en-US" baseline="0" dirty="0" smtClean="0"/>
              <a:t> next proposed change?</a:t>
            </a:r>
            <a:endParaRPr lang="en-US" dirty="0"/>
          </a:p>
        </p:txBody>
      </p:sp>
      <p:sp>
        <p:nvSpPr>
          <p:cNvPr id="4" name="Slide Number Placeholder 3"/>
          <p:cNvSpPr>
            <a:spLocks noGrp="1"/>
          </p:cNvSpPr>
          <p:nvPr>
            <p:ph type="sldNum" sz="quarter" idx="10"/>
          </p:nvPr>
        </p:nvSpPr>
        <p:spPr/>
        <p:txBody>
          <a:bodyPr/>
          <a:lstStyle/>
          <a:p>
            <a:fld id="{D41F7C01-DFA4-6D48-A305-1DC4739CF012}" type="slidenum">
              <a:rPr lang="ja-JP" altLang="en-US" smtClean="0"/>
              <a:pPr/>
              <a:t>7</a:t>
            </a:fld>
            <a:endParaRPr lang="en-US" altLang="ja-JP"/>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41F7C01-DFA4-6D48-A305-1DC4739CF012}" type="slidenum">
              <a:rPr lang="ja-JP" altLang="en-US" smtClean="0"/>
              <a:pPr/>
              <a:t>8</a:t>
            </a:fld>
            <a:endParaRPr lang="en-US" altLang="ja-JP"/>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41F7C01-DFA4-6D48-A305-1DC4739CF012}" type="slidenum">
              <a:rPr lang="ja-JP" altLang="en-US" smtClean="0"/>
              <a:pPr/>
              <a:t>9</a:t>
            </a:fld>
            <a:endParaRPr lang="en-US" altLang="ja-JP"/>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41F7C01-DFA4-6D48-A305-1DC4739CF012}" type="slidenum">
              <a:rPr lang="ja-JP" altLang="en-US" smtClean="0"/>
              <a:pPr/>
              <a:t>10</a:t>
            </a:fld>
            <a:endParaRPr lang="en-US" altLang="ja-JP"/>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41F7C01-DFA4-6D48-A305-1DC4739CF012}" type="slidenum">
              <a:rPr lang="ja-JP" altLang="en-US" smtClean="0"/>
              <a:pPr/>
              <a:t>11</a:t>
            </a:fld>
            <a:endParaRPr lang="en-US" altLang="ja-JP"/>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7180" name="Rectangle 12"/>
          <p:cNvSpPr>
            <a:spLocks noGrp="1" noChangeArrowheads="1"/>
          </p:cNvSpPr>
          <p:nvPr>
            <p:ph type="ctrTitle" sz="quarter"/>
          </p:nvPr>
        </p:nvSpPr>
        <p:spPr>
          <a:xfrm>
            <a:off x="1447800" y="2743200"/>
            <a:ext cx="7696200" cy="1143000"/>
          </a:xfrm>
        </p:spPr>
        <p:txBody>
          <a:bodyPr/>
          <a:lstStyle>
            <a:lvl1pPr>
              <a:defRPr b="1"/>
            </a:lvl1pPr>
          </a:lstStyle>
          <a:p>
            <a:r>
              <a:rPr lang="en-US" altLang="ja-JP"/>
              <a:t>Titelmasterformat durch Klicken bearbeiten</a:t>
            </a:r>
          </a:p>
        </p:txBody>
      </p:sp>
      <p:sp>
        <p:nvSpPr>
          <p:cNvPr id="7181" name="Rectangle 13"/>
          <p:cNvSpPr>
            <a:spLocks noGrp="1" noChangeArrowheads="1"/>
          </p:cNvSpPr>
          <p:nvPr>
            <p:ph type="subTitle" sz="quarter" idx="1"/>
          </p:nvPr>
        </p:nvSpPr>
        <p:spPr>
          <a:xfrm>
            <a:off x="1524000" y="3657600"/>
            <a:ext cx="7620000" cy="533400"/>
          </a:xfrm>
          <a:solidFill>
            <a:srgbClr val="5DAD41"/>
          </a:solidFill>
        </p:spPr>
        <p:txBody>
          <a:bodyPr/>
          <a:lstStyle>
            <a:lvl1pPr marL="0" indent="0">
              <a:buFont typeface="Times" charset="0"/>
              <a:buNone/>
              <a:defRPr sz="2800">
                <a:solidFill>
                  <a:schemeClr val="bg1"/>
                </a:solidFill>
              </a:defRPr>
            </a:lvl1pPr>
          </a:lstStyle>
          <a:p>
            <a:r>
              <a:rPr lang="en-US" altLang="ja-JP"/>
              <a:t>Formatvorlage des Untertitelmasters durch Klicken bearbeiten</a:t>
            </a:r>
          </a:p>
        </p:txBody>
      </p:sp>
      <p:sp>
        <p:nvSpPr>
          <p:cNvPr id="7182" name="Text Box 14"/>
          <p:cNvSpPr txBox="1">
            <a:spLocks noChangeArrowheads="1"/>
          </p:cNvSpPr>
          <p:nvPr/>
        </p:nvSpPr>
        <p:spPr bwMode="auto">
          <a:xfrm>
            <a:off x="990600" y="6477000"/>
            <a:ext cx="1371600" cy="184150"/>
          </a:xfrm>
          <a:prstGeom prst="rect">
            <a:avLst/>
          </a:prstGeom>
          <a:noFill/>
          <a:ln w="9525">
            <a:noFill/>
            <a:miter lim="800000"/>
            <a:headEnd/>
            <a:tailEnd/>
          </a:ln>
          <a:effectLst/>
        </p:spPr>
        <p:txBody>
          <a:bodyPr>
            <a:prstTxWarp prst="textNoShape">
              <a:avLst/>
            </a:prstTxWarp>
            <a:spAutoFit/>
          </a:bodyPr>
          <a:lstStyle/>
          <a:p>
            <a:pPr algn="l">
              <a:spcBef>
                <a:spcPct val="50000"/>
              </a:spcBef>
            </a:pPr>
            <a:r>
              <a:rPr lang="en-US" altLang="ja-JP" sz="600"/>
              <a:t>© 2006 Open Grid Forum</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smtClean="0"/>
            </a:lvl1pPr>
          </a:lstStyle>
          <a:p>
            <a:fld id="{CE2B45AF-092E-4041-BFA3-303E5F060AE4}" type="slidenum">
              <a:rPr lang="ja-JP" altLang="en-US"/>
              <a:pPr/>
              <a:t>‹#›</a:t>
            </a:fld>
            <a:endParaRPr lang="en-US" altLang="ja-JP"/>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1524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1524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smtClean="0"/>
            </a:lvl1pPr>
          </a:lstStyle>
          <a:p>
            <a:fld id="{15708186-8EBB-3542-B320-0B97B56E9C78}" type="slidenum">
              <a:rPr lang="ja-JP" altLang="en-US"/>
              <a:pPr/>
              <a:t>‹#›</a:t>
            </a:fld>
            <a:endParaRPr lang="en-US" altLang="ja-JP"/>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smtClean="0"/>
            </a:lvl1pPr>
          </a:lstStyle>
          <a:p>
            <a:fld id="{3A89D963-6B98-E842-99E9-A858A8114BEE}" type="slidenum">
              <a:rPr lang="ja-JP" altLang="en-US"/>
              <a:pPr/>
              <a:t>‹#›</a:t>
            </a:fld>
            <a:endParaRPr lang="en-US" altLang="ja-JP"/>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oter Placeholder 3"/>
          <p:cNvSpPr>
            <a:spLocks noGrp="1"/>
          </p:cNvSpPr>
          <p:nvPr>
            <p:ph type="ftr" sz="quarter" idx="10"/>
          </p:nvPr>
        </p:nvSpPr>
        <p:spPr/>
        <p:txBody>
          <a:bodyPr/>
          <a:lstStyle>
            <a:lvl1pPr>
              <a:defRPr smtClean="0"/>
            </a:lvl1pPr>
          </a:lstStyle>
          <a:p>
            <a:fld id="{B683022E-E41A-5B4C-846D-A3B2D46BE784}" type="slidenum">
              <a:rPr lang="ja-JP" altLang="en-US"/>
              <a:pPr/>
              <a:t>‹#›</a:t>
            </a:fld>
            <a:endParaRPr lang="en-US" altLang="ja-JP"/>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5240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5240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p:txBody>
          <a:bodyPr/>
          <a:lstStyle>
            <a:lvl1pPr>
              <a:defRPr smtClean="0"/>
            </a:lvl1pPr>
          </a:lstStyle>
          <a:p>
            <a:fld id="{E174648C-2C41-B742-8773-41670124B5FA}" type="slidenum">
              <a:rPr lang="ja-JP" altLang="en-US"/>
              <a:pPr/>
              <a:t>‹#›</a:t>
            </a:fld>
            <a:endParaRPr lang="en-US" altLang="ja-JP"/>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6"/>
          <p:cNvSpPr>
            <a:spLocks noGrp="1"/>
          </p:cNvSpPr>
          <p:nvPr>
            <p:ph type="ftr" sz="quarter" idx="10"/>
          </p:nvPr>
        </p:nvSpPr>
        <p:spPr/>
        <p:txBody>
          <a:bodyPr/>
          <a:lstStyle>
            <a:lvl1pPr>
              <a:defRPr smtClean="0"/>
            </a:lvl1pPr>
          </a:lstStyle>
          <a:p>
            <a:fld id="{7DC17E06-CE10-F246-B224-4ED7C592BEE4}" type="slidenum">
              <a:rPr lang="ja-JP" altLang="en-US"/>
              <a:pPr/>
              <a:t>‹#›</a:t>
            </a:fld>
            <a:endParaRPr lang="en-US" altLang="ja-JP"/>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lvl1pPr>
              <a:defRPr smtClean="0"/>
            </a:lvl1pPr>
          </a:lstStyle>
          <a:p>
            <a:fld id="{1CB6D772-EFEE-434F-97F8-28942E3DF258}" type="slidenum">
              <a:rPr lang="ja-JP" altLang="en-US"/>
              <a:pPr/>
              <a:t>‹#›</a:t>
            </a:fld>
            <a:endParaRPr lang="en-US" altLang="ja-JP"/>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smtClean="0"/>
            </a:lvl1pPr>
          </a:lstStyle>
          <a:p>
            <a:fld id="{BE69CAC1-9ABD-D74A-A280-FB9E2760D39A}" type="slidenum">
              <a:rPr lang="ja-JP" altLang="en-US"/>
              <a:pPr/>
              <a:t>‹#›</a:t>
            </a:fld>
            <a:endParaRPr lang="en-US" altLang="ja-JP"/>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smtClean="0"/>
            </a:lvl1pPr>
          </a:lstStyle>
          <a:p>
            <a:fld id="{A778A468-EC9F-F74B-B8C1-F72F9AFF19CB}" type="slidenum">
              <a:rPr lang="ja-JP" altLang="en-US"/>
              <a:pPr/>
              <a:t>‹#›</a:t>
            </a:fld>
            <a:endParaRPr lang="en-US" altLang="ja-JP"/>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smtClean="0"/>
            </a:lvl1pPr>
          </a:lstStyle>
          <a:p>
            <a:fld id="{815ADBE0-45CD-2148-9FE9-9077ADB1409F}" type="slidenum">
              <a:rPr lang="ja-JP" altLang="en-US"/>
              <a:pPr/>
              <a:t>‹#›</a:t>
            </a:fld>
            <a:endParaRPr lang="en-US" altLang="ja-JP"/>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9" name="Rectangle 5"/>
          <p:cNvSpPr>
            <a:spLocks noGrp="1" noChangeArrowheads="1"/>
          </p:cNvSpPr>
          <p:nvPr>
            <p:ph type="ftr" sz="quarter" idx="3"/>
          </p:nvPr>
        </p:nvSpPr>
        <p:spPr bwMode="auto">
          <a:xfrm>
            <a:off x="1981200" y="6400800"/>
            <a:ext cx="5334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a:defRPr sz="1100">
                <a:solidFill>
                  <a:schemeClr val="bg2"/>
                </a:solidFill>
              </a:defRPr>
            </a:lvl1pPr>
          </a:lstStyle>
          <a:p>
            <a:fld id="{925D962B-5B02-5D44-8DFA-E427032EA04D}" type="slidenum">
              <a:rPr lang="ja-JP" altLang="en-US"/>
              <a:pPr/>
              <a:t>‹#›</a:t>
            </a:fld>
            <a:endParaRPr lang="en-US" altLang="ja-JP"/>
          </a:p>
        </p:txBody>
      </p:sp>
      <p:sp>
        <p:nvSpPr>
          <p:cNvPr id="1035" name="Rectangle 11"/>
          <p:cNvSpPr>
            <a:spLocks noChangeArrowheads="1"/>
          </p:cNvSpPr>
          <p:nvPr/>
        </p:nvSpPr>
        <p:spPr bwMode="auto">
          <a:xfrm>
            <a:off x="0" y="1066800"/>
            <a:ext cx="9144000" cy="76200"/>
          </a:xfrm>
          <a:prstGeom prst="rect">
            <a:avLst/>
          </a:prstGeom>
          <a:solidFill>
            <a:srgbClr val="5DAD41"/>
          </a:solidFill>
          <a:ln w="9525">
            <a:noFill/>
            <a:miter lim="800000"/>
            <a:headEnd/>
            <a:tailEnd/>
          </a:ln>
        </p:spPr>
        <p:txBody>
          <a:bodyPr>
            <a:prstTxWarp prst="textNoShape">
              <a:avLst/>
            </a:prstTxWarp>
          </a:bodyPr>
          <a:lstStyle/>
          <a:p>
            <a:pPr algn="l" eaLnBrk="1" hangingPunct="1">
              <a:spcBef>
                <a:spcPct val="20000"/>
              </a:spcBef>
              <a:buClr>
                <a:schemeClr val="accent2"/>
              </a:buClr>
              <a:buFont typeface="Times" charset="0"/>
              <a:buNone/>
            </a:pPr>
            <a:endParaRPr lang="ja-JP" altLang="en-US" sz="2800">
              <a:solidFill>
                <a:schemeClr val="bg1"/>
              </a:solidFill>
            </a:endParaRPr>
          </a:p>
        </p:txBody>
      </p:sp>
      <p:sp>
        <p:nvSpPr>
          <p:cNvPr id="1041" name="Rectangle 17"/>
          <p:cNvSpPr>
            <a:spLocks noGrp="1" noChangeArrowheads="1"/>
          </p:cNvSpPr>
          <p:nvPr>
            <p:ph type="title"/>
          </p:nvPr>
        </p:nvSpPr>
        <p:spPr bwMode="auto">
          <a:xfrm>
            <a:off x="685800" y="152400"/>
            <a:ext cx="77724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ltLang="ja-JP"/>
              <a:t>Titelmasterformat durch Klicken bearbeiten</a:t>
            </a:r>
          </a:p>
        </p:txBody>
      </p:sp>
      <p:sp>
        <p:nvSpPr>
          <p:cNvPr id="1042" name="Rectangle 18"/>
          <p:cNvSpPr>
            <a:spLocks noGrp="1" noChangeArrowheads="1"/>
          </p:cNvSpPr>
          <p:nvPr>
            <p:ph type="body" idx="1"/>
          </p:nvPr>
        </p:nvSpPr>
        <p:spPr bwMode="auto">
          <a:xfrm>
            <a:off x="685800" y="1524000"/>
            <a:ext cx="7772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ja-JP"/>
              <a:t>Textmasterformate durch Klicken bearbeiten</a:t>
            </a:r>
          </a:p>
          <a:p>
            <a:pPr lvl="1"/>
            <a:r>
              <a:rPr lang="en-US" altLang="ja-JP"/>
              <a:t>Zweite Ebene</a:t>
            </a:r>
          </a:p>
          <a:p>
            <a:pPr lvl="2"/>
            <a:r>
              <a:rPr lang="en-US" altLang="ja-JP"/>
              <a:t>Dritte Ebene</a:t>
            </a:r>
          </a:p>
          <a:p>
            <a:pPr lvl="3"/>
            <a:r>
              <a:rPr lang="en-US" altLang="ja-JP"/>
              <a:t>Vierte Ebene</a:t>
            </a:r>
          </a:p>
          <a:p>
            <a:pPr lvl="4"/>
            <a:r>
              <a:rPr lang="en-US" altLang="ja-JP"/>
              <a:t>Fünfte Ebene</a:t>
            </a:r>
          </a:p>
        </p:txBody>
      </p:sp>
      <p:sp>
        <p:nvSpPr>
          <p:cNvPr id="1045" name="Text Box 21"/>
          <p:cNvSpPr txBox="1">
            <a:spLocks noChangeArrowheads="1"/>
          </p:cNvSpPr>
          <p:nvPr/>
        </p:nvSpPr>
        <p:spPr bwMode="auto">
          <a:xfrm>
            <a:off x="990600" y="6477000"/>
            <a:ext cx="1371600" cy="184150"/>
          </a:xfrm>
          <a:prstGeom prst="rect">
            <a:avLst/>
          </a:prstGeom>
          <a:noFill/>
          <a:ln w="9525">
            <a:noFill/>
            <a:miter lim="800000"/>
            <a:headEnd/>
            <a:tailEnd/>
          </a:ln>
          <a:effectLst/>
        </p:spPr>
        <p:txBody>
          <a:bodyPr>
            <a:prstTxWarp prst="textNoShape">
              <a:avLst/>
            </a:prstTxWarp>
            <a:spAutoFit/>
          </a:bodyPr>
          <a:lstStyle/>
          <a:p>
            <a:pPr algn="l">
              <a:spcBef>
                <a:spcPct val="50000"/>
              </a:spcBef>
            </a:pPr>
            <a:r>
              <a:rPr lang="en-US" altLang="ja-JP" sz="600"/>
              <a:t>© 2006 Open Grid Forum</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rtl="0" fontAlgn="base">
        <a:spcBef>
          <a:spcPct val="0"/>
        </a:spcBef>
        <a:spcAft>
          <a:spcPct val="0"/>
        </a:spcAft>
        <a:defRPr sz="3500">
          <a:solidFill>
            <a:schemeClr val="tx1"/>
          </a:solidFill>
          <a:latin typeface="+mj-lt"/>
          <a:ea typeface="+mj-ea"/>
          <a:cs typeface="+mj-cs"/>
        </a:defRPr>
      </a:lvl1pPr>
      <a:lvl2pPr algn="l" rtl="0" fontAlgn="base">
        <a:spcBef>
          <a:spcPct val="0"/>
        </a:spcBef>
        <a:spcAft>
          <a:spcPct val="0"/>
        </a:spcAft>
        <a:defRPr sz="3500">
          <a:solidFill>
            <a:schemeClr val="tx1"/>
          </a:solidFill>
          <a:latin typeface="Arial" charset="0"/>
          <a:ea typeface="ＭＳ Ｐゴシック" charset="-128"/>
          <a:cs typeface="ＭＳ Ｐゴシック" charset="-128"/>
        </a:defRPr>
      </a:lvl2pPr>
      <a:lvl3pPr algn="l" rtl="0" fontAlgn="base">
        <a:spcBef>
          <a:spcPct val="0"/>
        </a:spcBef>
        <a:spcAft>
          <a:spcPct val="0"/>
        </a:spcAft>
        <a:defRPr sz="3500">
          <a:solidFill>
            <a:schemeClr val="tx1"/>
          </a:solidFill>
          <a:latin typeface="Arial" charset="0"/>
          <a:ea typeface="ＭＳ Ｐゴシック" charset="-128"/>
          <a:cs typeface="ＭＳ Ｐゴシック" charset="-128"/>
        </a:defRPr>
      </a:lvl3pPr>
      <a:lvl4pPr algn="l" rtl="0" fontAlgn="base">
        <a:spcBef>
          <a:spcPct val="0"/>
        </a:spcBef>
        <a:spcAft>
          <a:spcPct val="0"/>
        </a:spcAft>
        <a:defRPr sz="3500">
          <a:solidFill>
            <a:schemeClr val="tx1"/>
          </a:solidFill>
          <a:latin typeface="Arial" charset="0"/>
          <a:ea typeface="ＭＳ Ｐゴシック" charset="-128"/>
          <a:cs typeface="ＭＳ Ｐゴシック" charset="-128"/>
        </a:defRPr>
      </a:lvl4pPr>
      <a:lvl5pPr algn="l" rtl="0" fontAlgn="base">
        <a:spcBef>
          <a:spcPct val="0"/>
        </a:spcBef>
        <a:spcAft>
          <a:spcPct val="0"/>
        </a:spcAft>
        <a:defRPr sz="3500">
          <a:solidFill>
            <a:schemeClr val="tx1"/>
          </a:solidFill>
          <a:latin typeface="Arial" charset="0"/>
          <a:ea typeface="ＭＳ Ｐゴシック" charset="-128"/>
          <a:cs typeface="ＭＳ Ｐゴシック" charset="-128"/>
        </a:defRPr>
      </a:lvl5pPr>
      <a:lvl6pPr marL="457200" algn="l" rtl="0" fontAlgn="base">
        <a:spcBef>
          <a:spcPct val="0"/>
        </a:spcBef>
        <a:spcAft>
          <a:spcPct val="0"/>
        </a:spcAft>
        <a:defRPr sz="3500">
          <a:solidFill>
            <a:schemeClr val="tx1"/>
          </a:solidFill>
          <a:latin typeface="Arial" charset="0"/>
          <a:ea typeface="ＭＳ Ｐゴシック" charset="-128"/>
          <a:cs typeface="ＭＳ Ｐゴシック" charset="-128"/>
        </a:defRPr>
      </a:lvl6pPr>
      <a:lvl7pPr marL="914400" algn="l" rtl="0" fontAlgn="base">
        <a:spcBef>
          <a:spcPct val="0"/>
        </a:spcBef>
        <a:spcAft>
          <a:spcPct val="0"/>
        </a:spcAft>
        <a:defRPr sz="3500">
          <a:solidFill>
            <a:schemeClr val="tx1"/>
          </a:solidFill>
          <a:latin typeface="Arial" charset="0"/>
          <a:ea typeface="ＭＳ Ｐゴシック" charset="-128"/>
          <a:cs typeface="ＭＳ Ｐゴシック" charset="-128"/>
        </a:defRPr>
      </a:lvl7pPr>
      <a:lvl8pPr marL="1371600" algn="l" rtl="0" fontAlgn="base">
        <a:spcBef>
          <a:spcPct val="0"/>
        </a:spcBef>
        <a:spcAft>
          <a:spcPct val="0"/>
        </a:spcAft>
        <a:defRPr sz="3500">
          <a:solidFill>
            <a:schemeClr val="tx1"/>
          </a:solidFill>
          <a:latin typeface="Arial" charset="0"/>
          <a:ea typeface="ＭＳ Ｐゴシック" charset="-128"/>
          <a:cs typeface="ＭＳ Ｐゴシック" charset="-128"/>
        </a:defRPr>
      </a:lvl8pPr>
      <a:lvl9pPr marL="1828800" algn="l" rtl="0" fontAlgn="base">
        <a:spcBef>
          <a:spcPct val="0"/>
        </a:spcBef>
        <a:spcAft>
          <a:spcPct val="0"/>
        </a:spcAft>
        <a:defRPr sz="3500">
          <a:solidFill>
            <a:schemeClr val="tx1"/>
          </a:solidFill>
          <a:latin typeface="Arial" charset="0"/>
          <a:ea typeface="ＭＳ Ｐゴシック" charset="-128"/>
          <a:cs typeface="ＭＳ Ｐゴシック" charset="-128"/>
        </a:defRPr>
      </a:lvl9pPr>
    </p:titleStyle>
    <p:bodyStyle>
      <a:lvl1pPr marL="342900" indent="-342900" algn="l" rtl="0" fontAlgn="base">
        <a:spcBef>
          <a:spcPct val="20000"/>
        </a:spcBef>
        <a:spcAft>
          <a:spcPct val="0"/>
        </a:spcAft>
        <a:buClr>
          <a:schemeClr val="accent2"/>
        </a:buClr>
        <a:buFont typeface="Times" charset="0"/>
        <a:buChar char="•"/>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Char char="•"/>
        <a:defRPr sz="2800">
          <a:solidFill>
            <a:schemeClr val="tx1"/>
          </a:solidFill>
          <a:latin typeface="+mn-lt"/>
          <a:ea typeface="+mn-ea"/>
        </a:defRPr>
      </a:lvl2pPr>
      <a:lvl3pPr marL="1143000" indent="-228600" algn="l" rtl="0" fontAlgn="base">
        <a:spcBef>
          <a:spcPct val="20000"/>
        </a:spcBef>
        <a:spcAft>
          <a:spcPct val="0"/>
        </a:spcAft>
        <a:buClr>
          <a:schemeClr val="accent2"/>
        </a:buClr>
        <a:buChar char="•"/>
        <a:defRPr sz="2400">
          <a:solidFill>
            <a:schemeClr val="tx1"/>
          </a:solidFill>
          <a:latin typeface="+mn-lt"/>
          <a:ea typeface="+mn-ea"/>
        </a:defRPr>
      </a:lvl3pPr>
      <a:lvl4pPr marL="1600200" indent="-228600" algn="l" rtl="0" fontAlgn="base">
        <a:spcBef>
          <a:spcPct val="20000"/>
        </a:spcBef>
        <a:spcAft>
          <a:spcPct val="0"/>
        </a:spcAft>
        <a:defRPr sz="2000">
          <a:solidFill>
            <a:schemeClr val="tx1"/>
          </a:solidFill>
          <a:latin typeface="+mn-lt"/>
          <a:ea typeface="+mn-ea"/>
        </a:defRPr>
      </a:lvl4pPr>
      <a:lvl5pPr marL="2057400" indent="-228600" algn="l" rtl="0" fontAlgn="base">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jpe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jpe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9225" name="Rectangle 9"/>
          <p:cNvSpPr>
            <a:spLocks noGrp="1" noChangeArrowheads="1"/>
          </p:cNvSpPr>
          <p:nvPr>
            <p:ph type="ctrTitle"/>
          </p:nvPr>
        </p:nvSpPr>
        <p:spPr/>
        <p:txBody>
          <a:bodyPr/>
          <a:lstStyle/>
          <a:p>
            <a:r>
              <a:rPr lang="nl-NL" altLang="ja-JP" sz="3200" dirty="0" smtClean="0"/>
              <a:t>Network </a:t>
            </a:r>
            <a:r>
              <a:rPr lang="nl-NL" altLang="ja-JP" sz="3200" dirty="0" err="1" smtClean="0"/>
              <a:t>Markup</a:t>
            </a:r>
            <a:r>
              <a:rPr lang="nl-NL" altLang="ja-JP" sz="3200" dirty="0" smtClean="0"/>
              <a:t> Language (NML)</a:t>
            </a:r>
            <a:endParaRPr lang="ja-JP" altLang="en-US" sz="3200" dirty="0"/>
          </a:p>
        </p:txBody>
      </p:sp>
      <p:sp>
        <p:nvSpPr>
          <p:cNvPr id="9226" name="Rectangle 10"/>
          <p:cNvSpPr>
            <a:spLocks noGrp="1" noChangeArrowheads="1"/>
          </p:cNvSpPr>
          <p:nvPr>
            <p:ph type="subTitle" idx="1"/>
          </p:nvPr>
        </p:nvSpPr>
        <p:spPr/>
        <p:txBody>
          <a:bodyPr/>
          <a:lstStyle/>
          <a:p>
            <a:r>
              <a:rPr lang="nl-NL" altLang="ja-JP" dirty="0" smtClean="0"/>
              <a:t>OGF 40, Oxford</a:t>
            </a:r>
            <a:endParaRPr lang="ja-JP" altLang="en-US" dirty="0"/>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AdaptationService</a:t>
            </a:r>
            <a:endParaRPr lang="en-US" dirty="0"/>
          </a:p>
        </p:txBody>
      </p:sp>
      <p:sp>
        <p:nvSpPr>
          <p:cNvPr id="4" name="Footer Placeholder 3"/>
          <p:cNvSpPr>
            <a:spLocks noGrp="1"/>
          </p:cNvSpPr>
          <p:nvPr>
            <p:ph type="ftr" sz="quarter" idx="10"/>
          </p:nvPr>
        </p:nvSpPr>
        <p:spPr/>
        <p:txBody>
          <a:bodyPr/>
          <a:lstStyle/>
          <a:p>
            <a:fld id="{3A89D963-6B98-E842-99E9-A858A8114BEE}" type="slidenum">
              <a:rPr lang="ja-JP" altLang="en-US" smtClean="0"/>
              <a:pPr/>
              <a:t>10</a:t>
            </a:fld>
            <a:endParaRPr lang="en-US" altLang="ja-JP"/>
          </a:p>
        </p:txBody>
      </p:sp>
      <p:sp>
        <p:nvSpPr>
          <p:cNvPr id="7" name="Content Placeholder 6"/>
          <p:cNvSpPr>
            <a:spLocks noGrp="1"/>
          </p:cNvSpPr>
          <p:nvPr>
            <p:ph idx="1"/>
          </p:nvPr>
        </p:nvSpPr>
        <p:spPr>
          <a:xfrm>
            <a:off x="1066800" y="1335360"/>
            <a:ext cx="4153272" cy="5334000"/>
          </a:xfrm>
        </p:spPr>
        <p:txBody>
          <a:bodyPr/>
          <a:lstStyle/>
          <a:p>
            <a:pPr marL="0" indent="0">
              <a:spcBef>
                <a:spcPts val="600"/>
              </a:spcBef>
              <a:buNone/>
              <a:tabLst>
                <a:tab pos="3594100" algn="l"/>
              </a:tabLst>
            </a:pPr>
            <a:r>
              <a:rPr lang="en-US" b="1" dirty="0" smtClean="0"/>
              <a:t>Now:</a:t>
            </a:r>
          </a:p>
          <a:p>
            <a:pPr marL="0" indent="0">
              <a:spcBef>
                <a:spcPts val="600"/>
              </a:spcBef>
              <a:buNone/>
              <a:tabLst>
                <a:tab pos="3594100" algn="l"/>
              </a:tabLst>
            </a:pPr>
            <a:r>
              <a:rPr lang="en-US" dirty="0" smtClean="0"/>
              <a:t>Port </a:t>
            </a:r>
            <a:r>
              <a:rPr lang="en-US" dirty="0" smtClean="0">
                <a:sym typeface="Wingdings"/>
              </a:rPr>
              <a:t> </a:t>
            </a:r>
            <a:r>
              <a:rPr lang="en-US" dirty="0" err="1" smtClean="0">
                <a:sym typeface="Wingdings"/>
              </a:rPr>
              <a:t>AdaptationService</a:t>
            </a:r>
            <a:r>
              <a:rPr lang="en-US" dirty="0" smtClean="0">
                <a:sym typeface="Wingdings"/>
              </a:rPr>
              <a:t>  </a:t>
            </a:r>
            <a:r>
              <a:rPr lang="en-US" dirty="0" err="1" smtClean="0">
                <a:sym typeface="Wingdings"/>
              </a:rPr>
              <a:t>PortGroup</a:t>
            </a:r>
            <a:endParaRPr lang="en-US" dirty="0" smtClean="0"/>
          </a:p>
          <a:p>
            <a:pPr marL="0" indent="0">
              <a:spcBef>
                <a:spcPts val="600"/>
              </a:spcBef>
              <a:buNone/>
              <a:tabLst>
                <a:tab pos="3594100" algn="l"/>
              </a:tabLst>
            </a:pPr>
            <a:endParaRPr lang="en-US" b="1" dirty="0" smtClean="0"/>
          </a:p>
          <a:p>
            <a:pPr marL="0" indent="0">
              <a:spcBef>
                <a:spcPts val="600"/>
              </a:spcBef>
              <a:buNone/>
              <a:tabLst>
                <a:tab pos="3594100" algn="l"/>
              </a:tabLst>
            </a:pPr>
            <a:r>
              <a:rPr lang="en-US" b="1" dirty="0" smtClean="0"/>
              <a:t>Proposed:</a:t>
            </a:r>
          </a:p>
          <a:p>
            <a:pPr marL="0" indent="0">
              <a:spcBef>
                <a:spcPts val="600"/>
              </a:spcBef>
              <a:buNone/>
              <a:tabLst>
                <a:tab pos="3594100" algn="l"/>
              </a:tabLst>
            </a:pPr>
            <a:r>
              <a:rPr lang="en-US" dirty="0" err="1" smtClean="0"/>
              <a:t>PortGroup</a:t>
            </a:r>
            <a:r>
              <a:rPr lang="en-US" dirty="0" smtClean="0"/>
              <a:t> </a:t>
            </a:r>
            <a:r>
              <a:rPr lang="en-US" dirty="0">
                <a:sym typeface="Wingdings"/>
              </a:rPr>
              <a:t> </a:t>
            </a:r>
            <a:r>
              <a:rPr lang="en-US" dirty="0" err="1">
                <a:sym typeface="Wingdings"/>
              </a:rPr>
              <a:t>AdaptationService</a:t>
            </a:r>
            <a:r>
              <a:rPr lang="en-US" dirty="0">
                <a:sym typeface="Wingdings"/>
              </a:rPr>
              <a:t>  </a:t>
            </a:r>
            <a:r>
              <a:rPr lang="en-US" dirty="0" err="1" smtClean="0">
                <a:sym typeface="Wingdings"/>
              </a:rPr>
              <a:t>PortGroup</a:t>
            </a:r>
            <a:endParaRPr lang="en-US" dirty="0"/>
          </a:p>
        </p:txBody>
      </p:sp>
      <p:pic>
        <p:nvPicPr>
          <p:cNvPr id="3" name="Picture 2"/>
          <p:cNvPicPr>
            <a:picLocks noChangeAspect="1"/>
          </p:cNvPicPr>
          <p:nvPr/>
        </p:nvPicPr>
        <p:blipFill>
          <a:blip r:embed="rId3"/>
          <a:stretch>
            <a:fillRect/>
          </a:stretch>
        </p:blipFill>
        <p:spPr>
          <a:xfrm>
            <a:off x="5364088" y="1484784"/>
            <a:ext cx="3517900" cy="4940300"/>
          </a:xfrm>
          <a:prstGeom prst="rect">
            <a:avLst/>
          </a:prstGeom>
        </p:spPr>
      </p:pic>
    </p:spTree>
    <p:extLst>
      <p:ext uri="{BB962C8B-B14F-4D97-AF65-F5344CB8AC3E}">
        <p14:creationId xmlns:p14="http://schemas.microsoft.com/office/powerpoint/2010/main" val="969558627"/>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8134672" cy="1143000"/>
          </a:xfrm>
        </p:spPr>
        <p:txBody>
          <a:bodyPr/>
          <a:lstStyle/>
          <a:p>
            <a:r>
              <a:rPr lang="en-US" dirty="0" smtClean="0"/>
              <a:t>Capacity</a:t>
            </a:r>
            <a:endParaRPr lang="en-US" dirty="0"/>
          </a:p>
        </p:txBody>
      </p:sp>
      <p:sp>
        <p:nvSpPr>
          <p:cNvPr id="4" name="Footer Placeholder 3"/>
          <p:cNvSpPr>
            <a:spLocks noGrp="1"/>
          </p:cNvSpPr>
          <p:nvPr>
            <p:ph type="ftr" sz="quarter" idx="10"/>
          </p:nvPr>
        </p:nvSpPr>
        <p:spPr/>
        <p:txBody>
          <a:bodyPr/>
          <a:lstStyle/>
          <a:p>
            <a:fld id="{3A89D963-6B98-E842-99E9-A858A8114BEE}" type="slidenum">
              <a:rPr lang="ja-JP" altLang="en-US" smtClean="0"/>
              <a:pPr/>
              <a:t>11</a:t>
            </a:fld>
            <a:endParaRPr lang="en-US" altLang="ja-JP"/>
          </a:p>
        </p:txBody>
      </p:sp>
      <p:sp>
        <p:nvSpPr>
          <p:cNvPr id="3" name="Content Placeholder 2"/>
          <p:cNvSpPr>
            <a:spLocks noGrp="1"/>
          </p:cNvSpPr>
          <p:nvPr>
            <p:ph idx="1"/>
          </p:nvPr>
        </p:nvSpPr>
        <p:spPr/>
        <p:txBody>
          <a:bodyPr/>
          <a:lstStyle/>
          <a:p>
            <a:r>
              <a:rPr lang="en-US" sz="3000" dirty="0" smtClean="0"/>
              <a:t>Suggested, along with MTU and cost metric.</a:t>
            </a:r>
          </a:p>
          <a:p>
            <a:r>
              <a:rPr lang="en-US" sz="3000" dirty="0" smtClean="0"/>
              <a:t>Not in NML-base. Perhaps in NML Ethernet extension.</a:t>
            </a:r>
          </a:p>
          <a:p>
            <a:endParaRPr lang="en-US" sz="3000" dirty="0" smtClean="0"/>
          </a:p>
        </p:txBody>
      </p:sp>
    </p:spTree>
    <p:extLst>
      <p:ext uri="{BB962C8B-B14F-4D97-AF65-F5344CB8AC3E}">
        <p14:creationId xmlns:p14="http://schemas.microsoft.com/office/powerpoint/2010/main" val="2922899935"/>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proceed?</a:t>
            </a:r>
            <a:endParaRPr lang="en-US" dirty="0"/>
          </a:p>
        </p:txBody>
      </p:sp>
      <p:sp>
        <p:nvSpPr>
          <p:cNvPr id="4" name="Footer Placeholder 3"/>
          <p:cNvSpPr>
            <a:spLocks noGrp="1"/>
          </p:cNvSpPr>
          <p:nvPr>
            <p:ph type="ftr" sz="quarter" idx="10"/>
          </p:nvPr>
        </p:nvSpPr>
        <p:spPr/>
        <p:txBody>
          <a:bodyPr/>
          <a:lstStyle/>
          <a:p>
            <a:fld id="{3A89D963-6B98-E842-99E9-A858A8114BEE}" type="slidenum">
              <a:rPr lang="ja-JP" altLang="en-US" smtClean="0"/>
              <a:pPr/>
              <a:t>12</a:t>
            </a:fld>
            <a:endParaRPr lang="en-US" altLang="ja-JP"/>
          </a:p>
        </p:txBody>
      </p:sp>
      <p:sp>
        <p:nvSpPr>
          <p:cNvPr id="7" name="Content Placeholder 6"/>
          <p:cNvSpPr>
            <a:spLocks noGrp="1"/>
          </p:cNvSpPr>
          <p:nvPr>
            <p:ph idx="1"/>
          </p:nvPr>
        </p:nvSpPr>
        <p:spPr>
          <a:xfrm>
            <a:off x="1066800" y="1295400"/>
            <a:ext cx="7391400" cy="5334000"/>
          </a:xfrm>
        </p:spPr>
        <p:txBody>
          <a:bodyPr/>
          <a:lstStyle/>
          <a:p>
            <a:pPr marL="355600" indent="-355600">
              <a:spcBef>
                <a:spcPts val="600"/>
              </a:spcBef>
              <a:tabLst>
                <a:tab pos="3594100" algn="l"/>
              </a:tabLst>
            </a:pPr>
            <a:r>
              <a:rPr lang="en-US" b="1" dirty="0" smtClean="0"/>
              <a:t>Changes currently in </a:t>
            </a:r>
            <a:r>
              <a:rPr lang="en-US" dirty="0" err="1" smtClean="0"/>
              <a:t>nsi</a:t>
            </a:r>
            <a:r>
              <a:rPr lang="en-US" dirty="0"/>
              <a:t>-</a:t>
            </a:r>
            <a:r>
              <a:rPr lang="en-US" dirty="0" err="1"/>
              <a:t>wg</a:t>
            </a:r>
            <a:r>
              <a:rPr lang="en-US" dirty="0"/>
              <a:t>-</a:t>
            </a:r>
            <a:r>
              <a:rPr lang="en-US" dirty="0" smtClean="0"/>
              <a:t>topology repository</a:t>
            </a:r>
          </a:p>
          <a:p>
            <a:pPr marL="363538" indent="0">
              <a:spcBef>
                <a:spcPts val="600"/>
              </a:spcBef>
              <a:buNone/>
              <a:tabLst>
                <a:tab pos="3594100" algn="l"/>
              </a:tabLst>
            </a:pPr>
            <a:r>
              <a:rPr lang="en-US" sz="1200" dirty="0" smtClean="0"/>
              <a:t>https</a:t>
            </a:r>
            <a:r>
              <a:rPr lang="en-US" sz="1200" dirty="0"/>
              <a:t>://</a:t>
            </a:r>
            <a:r>
              <a:rPr lang="en-US" sz="1200" dirty="0" err="1"/>
              <a:t>redmine.ogf.org</a:t>
            </a:r>
            <a:r>
              <a:rPr lang="en-US" sz="1200" dirty="0"/>
              <a:t>/projects/</a:t>
            </a:r>
            <a:r>
              <a:rPr lang="en-US" sz="1200" dirty="0" err="1"/>
              <a:t>nsi</a:t>
            </a:r>
            <a:r>
              <a:rPr lang="en-US" sz="1200" dirty="0"/>
              <a:t>-</a:t>
            </a:r>
            <a:r>
              <a:rPr lang="en-US" sz="1200" dirty="0" err="1"/>
              <a:t>wg</a:t>
            </a:r>
            <a:r>
              <a:rPr lang="en-US" sz="1200" dirty="0"/>
              <a:t>-topology/repository/revisions/master/show/schemas</a:t>
            </a:r>
          </a:p>
          <a:p>
            <a:pPr marL="355600" indent="-355600">
              <a:spcBef>
                <a:spcPts val="600"/>
              </a:spcBef>
              <a:tabLst>
                <a:tab pos="3594100" algn="l"/>
              </a:tabLst>
            </a:pPr>
            <a:r>
              <a:rPr lang="en-US" dirty="0" smtClean="0"/>
              <a:t>Must be made into a NML 1.1 update</a:t>
            </a:r>
            <a:endParaRPr lang="en-US" dirty="0"/>
          </a:p>
          <a:p>
            <a:pPr marL="355600" indent="-355600">
              <a:spcBef>
                <a:spcPts val="600"/>
              </a:spcBef>
              <a:tabLst>
                <a:tab pos="3594100" algn="l"/>
              </a:tabLst>
            </a:pPr>
            <a:r>
              <a:rPr lang="en-US" dirty="0" smtClean="0"/>
              <a:t>Volunteers after NSI-TS (NSI Topology Service) publication</a:t>
            </a:r>
          </a:p>
        </p:txBody>
      </p:sp>
    </p:spTree>
    <p:extLst>
      <p:ext uri="{BB962C8B-B14F-4D97-AF65-F5344CB8AC3E}">
        <p14:creationId xmlns:p14="http://schemas.microsoft.com/office/powerpoint/2010/main" val="3823525403"/>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9225" name="Rectangle 9"/>
          <p:cNvSpPr>
            <a:spLocks noGrp="1" noChangeArrowheads="1"/>
          </p:cNvSpPr>
          <p:nvPr>
            <p:ph type="ctrTitle"/>
          </p:nvPr>
        </p:nvSpPr>
        <p:spPr/>
        <p:txBody>
          <a:bodyPr/>
          <a:lstStyle/>
          <a:p>
            <a:r>
              <a:rPr lang="nl-NL" altLang="ja-JP" sz="3200" dirty="0" err="1" smtClean="0"/>
              <a:t>Identifiers</a:t>
            </a:r>
            <a:r>
              <a:rPr lang="nl-NL" altLang="ja-JP" sz="3200" dirty="0" smtClean="0"/>
              <a:t>: </a:t>
            </a:r>
            <a:r>
              <a:rPr lang="nl-NL" altLang="ja-JP" sz="3200" dirty="0" err="1" smtClean="0"/>
              <a:t>From</a:t>
            </a:r>
            <a:r>
              <a:rPr lang="nl-NL" altLang="ja-JP" sz="3200" dirty="0" smtClean="0"/>
              <a:t> Port ID </a:t>
            </a:r>
            <a:r>
              <a:rPr lang="nl-NL" altLang="ja-JP" sz="3200" dirty="0" err="1" smtClean="0"/>
              <a:t>to</a:t>
            </a:r>
            <a:r>
              <a:rPr lang="nl-NL" altLang="ja-JP" sz="3200" dirty="0" smtClean="0"/>
              <a:t> NSA URL</a:t>
            </a:r>
            <a:endParaRPr lang="ja-JP" altLang="en-US" sz="3200" dirty="0"/>
          </a:p>
        </p:txBody>
      </p:sp>
      <p:sp>
        <p:nvSpPr>
          <p:cNvPr id="9226" name="Rectangle 10"/>
          <p:cNvSpPr>
            <a:spLocks noGrp="1" noChangeArrowheads="1"/>
          </p:cNvSpPr>
          <p:nvPr>
            <p:ph type="subTitle" idx="1"/>
          </p:nvPr>
        </p:nvSpPr>
        <p:spPr/>
        <p:txBody>
          <a:bodyPr/>
          <a:lstStyle/>
          <a:p>
            <a:r>
              <a:rPr lang="nl-NL" altLang="ja-JP" dirty="0" smtClean="0"/>
              <a:t>OGF 40, Oxford</a:t>
            </a:r>
            <a:endParaRPr lang="ja-JP" altLang="en-US" dirty="0"/>
          </a:p>
        </p:txBody>
      </p:sp>
    </p:spTree>
    <p:extLst>
      <p:ext uri="{BB962C8B-B14F-4D97-AF65-F5344CB8AC3E}">
        <p14:creationId xmlns:p14="http://schemas.microsoft.com/office/powerpoint/2010/main" val="1003747738"/>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r>
              <a:rPr lang="en-US" dirty="0" smtClean="0"/>
              <a:t>Heated discussion between </a:t>
            </a:r>
            <a:r>
              <a:rPr lang="en-US" dirty="0" err="1" smtClean="0"/>
              <a:t>Henrik</a:t>
            </a:r>
            <a:r>
              <a:rPr lang="en-US" dirty="0" smtClean="0"/>
              <a:t>, </a:t>
            </a:r>
            <a:r>
              <a:rPr lang="en-US" dirty="0" err="1" smtClean="0"/>
              <a:t>Jeroen</a:t>
            </a:r>
            <a:r>
              <a:rPr lang="en-US" dirty="0" smtClean="0"/>
              <a:t> and myself in Dec 2013.</a:t>
            </a:r>
          </a:p>
          <a:p>
            <a:r>
              <a:rPr lang="en-US" dirty="0" smtClean="0"/>
              <a:t>Problem: how to get from a Port identifier to a Topology, and NSA</a:t>
            </a:r>
            <a:r>
              <a:rPr lang="en-US" sz="3600" dirty="0" smtClean="0"/>
              <a:t>*</a:t>
            </a:r>
            <a:r>
              <a:rPr lang="en-US" dirty="0" smtClean="0"/>
              <a:t>?</a:t>
            </a:r>
          </a:p>
          <a:p>
            <a:pPr marL="0" indent="0">
              <a:buNone/>
            </a:pPr>
            <a:endParaRPr lang="en-US" dirty="0" smtClean="0"/>
          </a:p>
          <a:p>
            <a:pPr marL="0" indent="0">
              <a:buNone/>
            </a:pPr>
            <a:endParaRPr lang="en-US" dirty="0"/>
          </a:p>
          <a:p>
            <a:pPr marL="0" indent="0">
              <a:buNone/>
            </a:pPr>
            <a:endParaRPr lang="en-US" dirty="0" smtClean="0"/>
          </a:p>
          <a:p>
            <a:pPr marL="0" indent="0">
              <a:buNone/>
            </a:pPr>
            <a:r>
              <a:rPr lang="en-US" sz="1800" dirty="0" smtClean="0"/>
              <a:t>* The Network Service Agent, not your National </a:t>
            </a:r>
            <a:r>
              <a:rPr lang="en-US" sz="1800" dirty="0"/>
              <a:t>S</a:t>
            </a:r>
            <a:r>
              <a:rPr lang="en-US" sz="1800" dirty="0" smtClean="0"/>
              <a:t>pying </a:t>
            </a:r>
            <a:r>
              <a:rPr lang="en-US" sz="1800" dirty="0"/>
              <a:t>A</a:t>
            </a:r>
            <a:r>
              <a:rPr lang="en-US" sz="1800" dirty="0" smtClean="0"/>
              <a:t>trocity</a:t>
            </a:r>
          </a:p>
        </p:txBody>
      </p:sp>
    </p:spTree>
    <p:extLst>
      <p:ext uri="{BB962C8B-B14F-4D97-AF65-F5344CB8AC3E}">
        <p14:creationId xmlns:p14="http://schemas.microsoft.com/office/powerpoint/2010/main" val="17540372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a:t>
            </a:r>
            <a:endParaRPr lang="en-US" dirty="0"/>
          </a:p>
        </p:txBody>
      </p:sp>
      <p:sp>
        <p:nvSpPr>
          <p:cNvPr id="3" name="Content Placeholder 2"/>
          <p:cNvSpPr>
            <a:spLocks noGrp="1"/>
          </p:cNvSpPr>
          <p:nvPr>
            <p:ph idx="1"/>
          </p:nvPr>
        </p:nvSpPr>
        <p:spPr/>
        <p:txBody>
          <a:bodyPr/>
          <a:lstStyle/>
          <a:p>
            <a:r>
              <a:rPr lang="en-US" sz="2400" dirty="0" smtClean="0"/>
              <a:t>GFD.206 (NML-base): schema. Allows all URI </a:t>
            </a:r>
            <a:r>
              <a:rPr lang="en-US" sz="2400" dirty="0"/>
              <a:t>as </a:t>
            </a:r>
            <a:r>
              <a:rPr lang="en-US" sz="2400" dirty="0" smtClean="0"/>
              <a:t>identifiers. not </a:t>
            </a:r>
            <a:r>
              <a:rPr lang="en-US" sz="2400" dirty="0"/>
              <a:t>just </a:t>
            </a:r>
            <a:r>
              <a:rPr lang="en-US" sz="2400" dirty="0" err="1" smtClean="0">
                <a:latin typeface="Consolas"/>
                <a:cs typeface="Consolas"/>
              </a:rPr>
              <a:t>urn:ogf:network</a:t>
            </a:r>
            <a:r>
              <a:rPr lang="en-US" sz="2400" dirty="0" smtClean="0">
                <a:latin typeface="Consolas"/>
                <a:cs typeface="Consolas"/>
              </a:rPr>
              <a:t>:*</a:t>
            </a:r>
            <a:r>
              <a:rPr lang="en-US" sz="2400" dirty="0" smtClean="0"/>
              <a:t>.</a:t>
            </a:r>
          </a:p>
          <a:p>
            <a:r>
              <a:rPr lang="en-US" sz="2400" dirty="0" smtClean="0"/>
              <a:t>GFD</a:t>
            </a:r>
            <a:r>
              <a:rPr lang="en-US" sz="2400" dirty="0"/>
              <a:t>.</a:t>
            </a:r>
            <a:r>
              <a:rPr lang="en-US" sz="2400" dirty="0" smtClean="0"/>
              <a:t>202: </a:t>
            </a:r>
            <a:r>
              <a:rPr lang="en-US" sz="2400" dirty="0"/>
              <a:t>defines </a:t>
            </a:r>
            <a:r>
              <a:rPr lang="en-US" sz="2400" dirty="0" err="1" smtClean="0"/>
              <a:t>urn:ogf:network</a:t>
            </a:r>
            <a:r>
              <a:rPr lang="en-US" sz="2400" dirty="0" smtClean="0"/>
              <a:t> identifiers:</a:t>
            </a:r>
            <a:br>
              <a:rPr lang="en-US" sz="2400" dirty="0" smtClean="0"/>
            </a:br>
            <a:r>
              <a:rPr lang="en-US" sz="2400" dirty="0" smtClean="0">
                <a:latin typeface="Consolas"/>
                <a:cs typeface="Consolas"/>
              </a:rPr>
              <a:t>&lt;</a:t>
            </a:r>
            <a:r>
              <a:rPr lang="en-US" sz="2400" dirty="0">
                <a:latin typeface="Consolas"/>
                <a:cs typeface="Consolas"/>
              </a:rPr>
              <a:t>PREFIX&gt;:&lt;ID-OF-ASSIGNING-ORG&gt;:&lt;LOCAL PART&gt;</a:t>
            </a:r>
          </a:p>
          <a:p>
            <a:pPr lvl="1"/>
            <a:r>
              <a:rPr lang="en-US" sz="2400" dirty="0" smtClean="0">
                <a:latin typeface="Consolas"/>
                <a:cs typeface="Consolas"/>
              </a:rPr>
              <a:t>&lt;</a:t>
            </a:r>
            <a:r>
              <a:rPr lang="en-US" sz="2400" dirty="0">
                <a:latin typeface="Consolas"/>
                <a:cs typeface="Consolas"/>
              </a:rPr>
              <a:t>PREFIX&gt;</a:t>
            </a:r>
            <a:r>
              <a:rPr lang="en-US" sz="2400" dirty="0"/>
              <a:t> := '</a:t>
            </a:r>
            <a:r>
              <a:rPr lang="en-US" sz="2400" dirty="0" err="1" smtClean="0"/>
              <a:t>urn:ogf:network</a:t>
            </a:r>
            <a:r>
              <a:rPr lang="en-US" sz="2400" dirty="0" smtClean="0"/>
              <a:t>’</a:t>
            </a:r>
            <a:endParaRPr lang="en-US" sz="2400" dirty="0"/>
          </a:p>
          <a:p>
            <a:pPr lvl="1"/>
            <a:r>
              <a:rPr lang="en-US" sz="2400" dirty="0" smtClean="0">
                <a:latin typeface="Consolas"/>
                <a:cs typeface="Consolas"/>
              </a:rPr>
              <a:t>&lt;</a:t>
            </a:r>
            <a:r>
              <a:rPr lang="en-US" sz="2400" dirty="0">
                <a:latin typeface="Consolas"/>
                <a:cs typeface="Consolas"/>
              </a:rPr>
              <a:t>ID-OF-ASSIGNING-ORG&gt;</a:t>
            </a:r>
            <a:r>
              <a:rPr lang="en-US" sz="2400" dirty="0"/>
              <a:t> := domain + ":" + date</a:t>
            </a:r>
          </a:p>
          <a:p>
            <a:r>
              <a:rPr lang="en-US" sz="2400" dirty="0" smtClean="0"/>
              <a:t>Topology exchange not part of NML schema</a:t>
            </a:r>
            <a:endParaRPr lang="en-US" sz="2400" dirty="0"/>
          </a:p>
          <a:p>
            <a:r>
              <a:rPr lang="en-US" sz="2400" dirty="0" smtClean="0"/>
              <a:t>NML </a:t>
            </a:r>
            <a:r>
              <a:rPr lang="en-US" sz="2400" dirty="0"/>
              <a:t>is </a:t>
            </a:r>
            <a:r>
              <a:rPr lang="en-US" sz="2400" dirty="0" smtClean="0"/>
              <a:t>liberal</a:t>
            </a:r>
            <a:br>
              <a:rPr lang="en-US" sz="2400" dirty="0" smtClean="0"/>
            </a:br>
            <a:r>
              <a:rPr lang="en-US" sz="2400" dirty="0" smtClean="0"/>
              <a:t>NSI may need </a:t>
            </a:r>
            <a:r>
              <a:rPr lang="en-US" sz="2400" dirty="0"/>
              <a:t>restrictions on </a:t>
            </a:r>
            <a:r>
              <a:rPr lang="en-US" sz="2400" dirty="0" smtClean="0"/>
              <a:t>NML</a:t>
            </a:r>
            <a:endParaRPr lang="en-US" sz="2400" dirty="0"/>
          </a:p>
        </p:txBody>
      </p:sp>
    </p:spTree>
    <p:extLst>
      <p:ext uri="{BB962C8B-B14F-4D97-AF65-F5344CB8AC3E}">
        <p14:creationId xmlns:p14="http://schemas.microsoft.com/office/powerpoint/2010/main" val="42200087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Previously</a:t>
            </a:r>
            <a:endParaRPr lang="en-US" dirty="0"/>
          </a:p>
        </p:txBody>
      </p:sp>
      <p:sp>
        <p:nvSpPr>
          <p:cNvPr id="3" name="Content Placeholder 2"/>
          <p:cNvSpPr>
            <a:spLocks noGrp="1"/>
          </p:cNvSpPr>
          <p:nvPr>
            <p:ph idx="1"/>
          </p:nvPr>
        </p:nvSpPr>
        <p:spPr>
          <a:xfrm>
            <a:off x="685800" y="1524000"/>
            <a:ext cx="8206680" cy="4114800"/>
          </a:xfrm>
        </p:spPr>
        <p:txBody>
          <a:bodyPr/>
          <a:lstStyle/>
          <a:p>
            <a:r>
              <a:rPr lang="en-US" sz="2400" dirty="0" smtClean="0"/>
              <a:t>STP </a:t>
            </a:r>
            <a:r>
              <a:rPr lang="en-US" sz="2400" dirty="0"/>
              <a:t>:= triplet </a:t>
            </a:r>
            <a:br>
              <a:rPr lang="en-US" sz="2400" dirty="0"/>
            </a:br>
            <a:r>
              <a:rPr lang="en-US" sz="2400" dirty="0"/>
              <a:t>(Topology ID, source </a:t>
            </a:r>
            <a:r>
              <a:rPr lang="en-US" sz="2400" dirty="0" err="1"/>
              <a:t>PortGroup</a:t>
            </a:r>
            <a:r>
              <a:rPr lang="en-US" sz="2400" dirty="0"/>
              <a:t> ID, sink </a:t>
            </a:r>
            <a:r>
              <a:rPr lang="en-US" sz="2400" dirty="0" err="1"/>
              <a:t>PortGroup</a:t>
            </a:r>
            <a:r>
              <a:rPr lang="en-US" sz="2400" dirty="0"/>
              <a:t> ID)</a:t>
            </a:r>
          </a:p>
          <a:p>
            <a:r>
              <a:rPr lang="en-US" sz="2400" dirty="0" smtClean="0"/>
              <a:t>This </a:t>
            </a:r>
            <a:r>
              <a:rPr lang="en-US" sz="2400" dirty="0"/>
              <a:t>works, but is not very pretty.</a:t>
            </a:r>
          </a:p>
          <a:p>
            <a:r>
              <a:rPr lang="en-US" sz="2400" dirty="0" smtClean="0"/>
              <a:t>Problem</a:t>
            </a:r>
            <a:r>
              <a:rPr lang="en-US" sz="2400" dirty="0"/>
              <a:t>: </a:t>
            </a:r>
            <a:r>
              <a:rPr lang="en-US" sz="2400" dirty="0" err="1"/>
              <a:t>isAlias</a:t>
            </a:r>
            <a:r>
              <a:rPr lang="en-US" sz="2400" dirty="0"/>
              <a:t> only points to a Port, not a Topology.</a:t>
            </a:r>
          </a:p>
        </p:txBody>
      </p:sp>
    </p:spTree>
    <p:extLst>
      <p:ext uri="{BB962C8B-B14F-4D97-AF65-F5344CB8AC3E}">
        <p14:creationId xmlns:p14="http://schemas.microsoft.com/office/powerpoint/2010/main" val="11723024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Current</a:t>
            </a:r>
            <a:endParaRPr lang="en-US" dirty="0"/>
          </a:p>
        </p:txBody>
      </p:sp>
      <p:sp>
        <p:nvSpPr>
          <p:cNvPr id="3" name="Content Placeholder 2"/>
          <p:cNvSpPr>
            <a:spLocks noGrp="1"/>
          </p:cNvSpPr>
          <p:nvPr>
            <p:ph idx="1"/>
          </p:nvPr>
        </p:nvSpPr>
        <p:spPr/>
        <p:txBody>
          <a:bodyPr/>
          <a:lstStyle/>
          <a:p>
            <a:r>
              <a:rPr lang="en-US" sz="2400" dirty="0" smtClean="0"/>
              <a:t>STP </a:t>
            </a:r>
            <a:r>
              <a:rPr lang="en-US" sz="2400" dirty="0"/>
              <a:t>:= single NML Port identifier</a:t>
            </a:r>
          </a:p>
          <a:p>
            <a:r>
              <a:rPr lang="en-US" sz="2400" dirty="0" smtClean="0"/>
              <a:t>Triplet </a:t>
            </a:r>
            <a:r>
              <a:rPr lang="en-US" sz="2400" dirty="0"/>
              <a:t>is not used </a:t>
            </a:r>
            <a:r>
              <a:rPr lang="en-US" sz="2400" dirty="0" smtClean="0"/>
              <a:t>anymore</a:t>
            </a:r>
          </a:p>
          <a:p>
            <a:endParaRPr lang="en-US" sz="2400" dirty="0" smtClean="0"/>
          </a:p>
          <a:p>
            <a:endParaRPr lang="en-US" sz="2400" dirty="0"/>
          </a:p>
          <a:p>
            <a:endParaRPr lang="en-US" sz="2400" dirty="0" smtClean="0"/>
          </a:p>
          <a:p>
            <a:pPr marL="0" indent="0">
              <a:buNone/>
            </a:pPr>
            <a:endParaRPr lang="en-US" sz="2400" dirty="0"/>
          </a:p>
          <a:p>
            <a:r>
              <a:rPr lang="en-US" sz="2400" dirty="0"/>
              <a:t>Note: draft-</a:t>
            </a:r>
            <a:r>
              <a:rPr lang="en-US" sz="2400" dirty="0" err="1"/>
              <a:t>gwdi</a:t>
            </a:r>
            <a:r>
              <a:rPr lang="en-US" sz="2400" dirty="0"/>
              <a:t>-</a:t>
            </a:r>
            <a:r>
              <a:rPr lang="en-US" sz="2400" dirty="0" err="1"/>
              <a:t>nsi</a:t>
            </a:r>
            <a:r>
              <a:rPr lang="en-US" sz="2400" dirty="0"/>
              <a:t>-topology-</a:t>
            </a:r>
            <a:r>
              <a:rPr lang="en-US" sz="2400" dirty="0" smtClean="0"/>
              <a:t>service is not yet updated to reflect this change.</a:t>
            </a:r>
          </a:p>
          <a:p>
            <a:r>
              <a:rPr lang="en-US" sz="2400" dirty="0"/>
              <a:t>draft-</a:t>
            </a:r>
            <a:r>
              <a:rPr lang="en-US" sz="2400" dirty="0" err="1"/>
              <a:t>gwdrp</a:t>
            </a:r>
            <a:r>
              <a:rPr lang="en-US" sz="2400" dirty="0"/>
              <a:t>-</a:t>
            </a:r>
            <a:r>
              <a:rPr lang="en-US" sz="2400" dirty="0" err="1"/>
              <a:t>nsi</a:t>
            </a:r>
            <a:r>
              <a:rPr lang="en-US" sz="2400" dirty="0"/>
              <a:t>-topology-representation </a:t>
            </a:r>
            <a:r>
              <a:rPr lang="en-US" sz="2400" dirty="0" smtClean="0"/>
              <a:t>is up-to-date.</a:t>
            </a:r>
            <a:endParaRPr lang="en-US" sz="2400" dirty="0"/>
          </a:p>
          <a:p>
            <a:endParaRPr lang="en-US" sz="2400" dirty="0"/>
          </a:p>
        </p:txBody>
      </p:sp>
    </p:spTree>
    <p:extLst>
      <p:ext uri="{BB962C8B-B14F-4D97-AF65-F5344CB8AC3E}">
        <p14:creationId xmlns:p14="http://schemas.microsoft.com/office/powerpoint/2010/main" val="10561896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a:t>
            </a:r>
            <a:endParaRPr lang="en-US" dirty="0"/>
          </a:p>
        </p:txBody>
      </p:sp>
      <p:sp>
        <p:nvSpPr>
          <p:cNvPr id="3" name="Content Placeholder 2"/>
          <p:cNvSpPr>
            <a:spLocks noGrp="1"/>
          </p:cNvSpPr>
          <p:nvPr>
            <p:ph idx="1"/>
          </p:nvPr>
        </p:nvSpPr>
        <p:spPr/>
        <p:txBody>
          <a:bodyPr/>
          <a:lstStyle/>
          <a:p>
            <a:r>
              <a:rPr lang="en-US" sz="2400" dirty="0" smtClean="0"/>
              <a:t>How </a:t>
            </a:r>
            <a:r>
              <a:rPr lang="en-US" sz="2400" dirty="0"/>
              <a:t>to get </a:t>
            </a:r>
            <a:r>
              <a:rPr lang="en-US" sz="2400" b="1" dirty="0"/>
              <a:t>from</a:t>
            </a:r>
            <a:r>
              <a:rPr lang="en-US" sz="2400" dirty="0"/>
              <a:t> a </a:t>
            </a:r>
            <a:r>
              <a:rPr lang="en-US" sz="2400" dirty="0" smtClean="0"/>
              <a:t>NML </a:t>
            </a:r>
            <a:r>
              <a:rPr lang="en-US" sz="2400" b="1" dirty="0" smtClean="0"/>
              <a:t>Port </a:t>
            </a:r>
            <a:r>
              <a:rPr lang="en-US" sz="2400" dirty="0" smtClean="0"/>
              <a:t>identifier </a:t>
            </a:r>
            <a:r>
              <a:rPr lang="en-US" sz="2400" b="1" dirty="0"/>
              <a:t>to</a:t>
            </a:r>
            <a:r>
              <a:rPr lang="en-US" sz="2400" dirty="0"/>
              <a:t> </a:t>
            </a:r>
            <a:r>
              <a:rPr lang="en-US" sz="2400" dirty="0" smtClean="0"/>
              <a:t>a </a:t>
            </a:r>
            <a:r>
              <a:rPr lang="en-US" sz="2400" b="1" dirty="0" smtClean="0"/>
              <a:t>Topology</a:t>
            </a:r>
            <a:endParaRPr lang="en-US" sz="2400" b="1" dirty="0"/>
          </a:p>
          <a:p>
            <a:r>
              <a:rPr lang="en-US" sz="2400" dirty="0"/>
              <a:t>How to get </a:t>
            </a:r>
            <a:r>
              <a:rPr lang="en-US" sz="2400" b="1" dirty="0"/>
              <a:t>from</a:t>
            </a:r>
            <a:r>
              <a:rPr lang="en-US" sz="2400" dirty="0"/>
              <a:t> a </a:t>
            </a:r>
            <a:r>
              <a:rPr lang="en-US" sz="2400" b="1" dirty="0"/>
              <a:t>Topology</a:t>
            </a:r>
            <a:r>
              <a:rPr lang="en-US" sz="2400" dirty="0"/>
              <a:t> </a:t>
            </a:r>
            <a:r>
              <a:rPr lang="en-US" sz="2400" b="1" dirty="0"/>
              <a:t>to</a:t>
            </a:r>
            <a:r>
              <a:rPr lang="en-US" sz="2400" dirty="0"/>
              <a:t> a </a:t>
            </a:r>
            <a:r>
              <a:rPr lang="en-US" sz="2400" b="1" dirty="0"/>
              <a:t>NSA</a:t>
            </a:r>
            <a:endParaRPr lang="en-US" sz="2400" b="1" dirty="0" smtClean="0"/>
          </a:p>
          <a:p>
            <a:r>
              <a:rPr lang="en-US" sz="2400" dirty="0" smtClean="0"/>
              <a:t>Current </a:t>
            </a:r>
            <a:r>
              <a:rPr lang="en-US" sz="2400" dirty="0"/>
              <a:t>solution: </a:t>
            </a:r>
            <a:r>
              <a:rPr lang="en-US" sz="2400" dirty="0" err="1"/>
              <a:t>AutoGOLE</a:t>
            </a:r>
            <a:r>
              <a:rPr lang="en-US" sz="2400" dirty="0"/>
              <a:t> is using a bootstrap file to </a:t>
            </a:r>
            <a:r>
              <a:rPr lang="en-US" sz="2400" dirty="0" smtClean="0"/>
              <a:t>make </a:t>
            </a:r>
            <a:r>
              <a:rPr lang="en-US" sz="2400" dirty="0"/>
              <a:t>these mappings.</a:t>
            </a:r>
          </a:p>
          <a:p>
            <a:r>
              <a:rPr lang="en-US" sz="2400" dirty="0" err="1" smtClean="0"/>
              <a:t>AutoGOLE</a:t>
            </a:r>
            <a:r>
              <a:rPr lang="en-US" sz="2400" dirty="0" smtClean="0"/>
              <a:t> </a:t>
            </a:r>
            <a:r>
              <a:rPr lang="en-US" sz="2400" dirty="0"/>
              <a:t>solution does not scale, in particular if Topology and </a:t>
            </a:r>
            <a:r>
              <a:rPr lang="en-US" sz="2400" dirty="0" smtClean="0"/>
              <a:t>Port </a:t>
            </a:r>
            <a:r>
              <a:rPr lang="en-US" sz="2400" dirty="0"/>
              <a:t>identifiers are in different </a:t>
            </a:r>
            <a:r>
              <a:rPr lang="en-US" sz="2400" dirty="0" smtClean="0"/>
              <a:t>namespaces.</a:t>
            </a:r>
            <a:br>
              <a:rPr lang="en-US" sz="2400" dirty="0" smtClean="0"/>
            </a:br>
            <a:r>
              <a:rPr lang="en-US" sz="2400" dirty="0" smtClean="0"/>
              <a:t>e.g.:</a:t>
            </a:r>
            <a:r>
              <a:rPr lang="en-US" sz="2400" dirty="0"/>
              <a:t/>
            </a:r>
            <a:br>
              <a:rPr lang="en-US" sz="2400" dirty="0"/>
            </a:br>
            <a:r>
              <a:rPr lang="en-US" sz="1800" dirty="0" smtClean="0">
                <a:latin typeface="Consolas"/>
                <a:cs typeface="Consolas"/>
              </a:rPr>
              <a:t>Topology </a:t>
            </a:r>
            <a:r>
              <a:rPr lang="en-US" sz="1800" dirty="0">
                <a:latin typeface="Consolas"/>
                <a:cs typeface="Consolas"/>
              </a:rPr>
              <a:t>`http:/</a:t>
            </a:r>
            <a:r>
              <a:rPr lang="en-US" sz="1800" dirty="0" smtClean="0">
                <a:latin typeface="Consolas"/>
                <a:cs typeface="Consolas"/>
              </a:rPr>
              <a:t>/</a:t>
            </a:r>
            <a:r>
              <a:rPr lang="en-US" sz="1800" dirty="0" err="1" smtClean="0">
                <a:latin typeface="Consolas"/>
                <a:cs typeface="Consolas"/>
              </a:rPr>
              <a:t>some.example.org</a:t>
            </a:r>
            <a:r>
              <a:rPr lang="en-US" sz="1800" dirty="0">
                <a:latin typeface="Consolas"/>
                <a:cs typeface="Consolas"/>
              </a:rPr>
              <a:t>/our-network` </a:t>
            </a:r>
            <a:r>
              <a:rPr lang="en-US" sz="1800" dirty="0" err="1" smtClean="0">
                <a:latin typeface="Consolas"/>
                <a:cs typeface="Consolas"/>
              </a:rPr>
              <a:t>hasOutboundPort</a:t>
            </a:r>
            <a:r>
              <a:rPr lang="en-US" sz="1800" dirty="0" smtClean="0">
                <a:latin typeface="Consolas"/>
                <a:cs typeface="Consolas"/>
              </a:rPr>
              <a:t/>
            </a:r>
            <a:br>
              <a:rPr lang="en-US" sz="1800" dirty="0" smtClean="0">
                <a:latin typeface="Consolas"/>
                <a:cs typeface="Consolas"/>
              </a:rPr>
            </a:br>
            <a:r>
              <a:rPr lang="en-US" sz="1800" dirty="0" smtClean="0">
                <a:latin typeface="Consolas"/>
                <a:cs typeface="Consolas"/>
              </a:rPr>
              <a:t>Port </a:t>
            </a:r>
            <a:r>
              <a:rPr lang="en-US" sz="1800" dirty="0">
                <a:latin typeface="Consolas"/>
                <a:cs typeface="Consolas"/>
              </a:rPr>
              <a:t>`</a:t>
            </a:r>
            <a:r>
              <a:rPr lang="en-US" sz="1800" dirty="0" smtClean="0">
                <a:latin typeface="Consolas"/>
                <a:cs typeface="Consolas"/>
              </a:rPr>
              <a:t>urn:ogf:network:other.example.net</a:t>
            </a:r>
            <a:r>
              <a:rPr lang="en-US" sz="1800" dirty="0">
                <a:latin typeface="Consolas"/>
                <a:cs typeface="Consolas"/>
              </a:rPr>
              <a:t>:2013:port-12345</a:t>
            </a:r>
            <a:r>
              <a:rPr lang="en-US" sz="1800" dirty="0" smtClean="0">
                <a:latin typeface="Consolas"/>
                <a:cs typeface="Consolas"/>
              </a:rPr>
              <a:t>`</a:t>
            </a:r>
            <a:endParaRPr lang="en-US" sz="1800" dirty="0">
              <a:latin typeface="Consolas"/>
              <a:cs typeface="Consolas"/>
            </a:endParaRPr>
          </a:p>
        </p:txBody>
      </p:sp>
    </p:spTree>
    <p:extLst>
      <p:ext uri="{BB962C8B-B14F-4D97-AF65-F5344CB8AC3E}">
        <p14:creationId xmlns:p14="http://schemas.microsoft.com/office/powerpoint/2010/main" val="35295898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NORDUnet</a:t>
            </a:r>
            <a:r>
              <a:rPr lang="en-US" dirty="0" smtClean="0"/>
              <a:t> Proposal</a:t>
            </a:r>
            <a:endParaRPr lang="en-US" dirty="0"/>
          </a:p>
        </p:txBody>
      </p:sp>
      <p:sp>
        <p:nvSpPr>
          <p:cNvPr id="3" name="Content Placeholder 2"/>
          <p:cNvSpPr>
            <a:spLocks noGrp="1"/>
          </p:cNvSpPr>
          <p:nvPr>
            <p:ph idx="1"/>
          </p:nvPr>
        </p:nvSpPr>
        <p:spPr>
          <a:xfrm>
            <a:off x="685800" y="1524000"/>
            <a:ext cx="8350696" cy="4114800"/>
          </a:xfrm>
        </p:spPr>
        <p:txBody>
          <a:bodyPr/>
          <a:lstStyle/>
          <a:p>
            <a:r>
              <a:rPr lang="en-US" sz="2400" dirty="0" smtClean="0"/>
              <a:t>Topology identifier is created by appending the </a:t>
            </a:r>
            <a:r>
              <a:rPr lang="en-US" sz="2400" dirty="0" err="1" smtClean="0"/>
              <a:t>organisation</a:t>
            </a:r>
            <a:r>
              <a:rPr lang="en-US" sz="2400" dirty="0" smtClean="0"/>
              <a:t> prefix must </a:t>
            </a:r>
            <a:r>
              <a:rPr lang="en-US" sz="2400" dirty="0"/>
              <a:t>start with </a:t>
            </a:r>
            <a:r>
              <a:rPr lang="en-US" sz="2400" dirty="0" smtClean="0"/>
              <a:t>the </a:t>
            </a:r>
            <a:r>
              <a:rPr lang="en-US" sz="2400" dirty="0" smtClean="0"/>
              <a:t>word ‘</a:t>
            </a:r>
            <a:r>
              <a:rPr lang="en-US" sz="2400" dirty="0" smtClean="0"/>
              <a:t>Topology’</a:t>
            </a:r>
          </a:p>
          <a:p>
            <a:r>
              <a:rPr lang="en-US" sz="2400" dirty="0" smtClean="0"/>
              <a:t>e.g</a:t>
            </a:r>
            <a:r>
              <a:rPr lang="en-US" sz="2400" dirty="0"/>
              <a:t>.:</a:t>
            </a:r>
            <a:br>
              <a:rPr lang="en-US" sz="2400" dirty="0"/>
            </a:br>
            <a:r>
              <a:rPr lang="en-US" sz="1800" dirty="0" smtClean="0">
                <a:latin typeface="Consolas"/>
                <a:cs typeface="Consolas"/>
              </a:rPr>
              <a:t>Port     </a:t>
            </a:r>
            <a:r>
              <a:rPr lang="en-US" sz="1800" dirty="0" smtClean="0">
                <a:latin typeface="Consolas"/>
                <a:cs typeface="Consolas"/>
              </a:rPr>
              <a:t>`</a:t>
            </a:r>
            <a:r>
              <a:rPr lang="en-US" sz="1800" dirty="0">
                <a:latin typeface="Consolas"/>
                <a:cs typeface="Consolas"/>
              </a:rPr>
              <a:t>urn:ogf:network:example.net:2013</a:t>
            </a:r>
            <a:r>
              <a:rPr lang="en-US" sz="1800" dirty="0" smtClean="0">
                <a:latin typeface="Consolas"/>
                <a:cs typeface="Consolas"/>
              </a:rPr>
              <a:t>:port:12345</a:t>
            </a:r>
            <a:r>
              <a:rPr lang="en-US" sz="1800" dirty="0" smtClean="0">
                <a:latin typeface="Consolas"/>
                <a:cs typeface="Consolas"/>
              </a:rPr>
              <a:t>`</a:t>
            </a:r>
            <a:br>
              <a:rPr lang="en-US" sz="1800" dirty="0" smtClean="0">
                <a:latin typeface="Consolas"/>
                <a:cs typeface="Consolas"/>
              </a:rPr>
            </a:br>
            <a:r>
              <a:rPr lang="en-US" sz="1800" dirty="0" smtClean="0">
                <a:latin typeface="Consolas"/>
                <a:cs typeface="Consolas"/>
              </a:rPr>
              <a:t>Topology </a:t>
            </a:r>
            <a:r>
              <a:rPr lang="en-US" sz="1800" dirty="0">
                <a:latin typeface="Consolas"/>
                <a:cs typeface="Consolas"/>
              </a:rPr>
              <a:t>`urn:ogf:network:example.net:2013</a:t>
            </a:r>
            <a:r>
              <a:rPr lang="en-US" sz="1800" dirty="0" smtClean="0">
                <a:latin typeface="Consolas"/>
                <a:cs typeface="Consolas"/>
              </a:rPr>
              <a:t>:Topology`</a:t>
            </a:r>
            <a:endParaRPr lang="en-US" sz="2400" dirty="0" smtClean="0"/>
          </a:p>
          <a:p>
            <a:r>
              <a:rPr lang="en-US" sz="2400" dirty="0" smtClean="0"/>
              <a:t>Solves Port </a:t>
            </a:r>
            <a:r>
              <a:rPr lang="en-US" sz="2400" dirty="0" smtClean="0">
                <a:sym typeface="Wingdings"/>
              </a:rPr>
              <a:t></a:t>
            </a:r>
            <a:r>
              <a:rPr lang="en-US" sz="2400" dirty="0" smtClean="0"/>
              <a:t> Topology mapping</a:t>
            </a:r>
          </a:p>
          <a:p>
            <a:r>
              <a:rPr lang="en-US" sz="2400" dirty="0" smtClean="0"/>
              <a:t>Requires </a:t>
            </a:r>
            <a:r>
              <a:rPr lang="en-US" sz="2400" dirty="0" err="1" smtClean="0"/>
              <a:t>AutoGOLE</a:t>
            </a:r>
            <a:r>
              <a:rPr lang="en-US" sz="2400" dirty="0" smtClean="0"/>
              <a:t> </a:t>
            </a:r>
            <a:r>
              <a:rPr lang="en-US" sz="2400" dirty="0"/>
              <a:t>bootstrap </a:t>
            </a:r>
            <a:r>
              <a:rPr lang="en-US" sz="2400" dirty="0" smtClean="0"/>
              <a:t>file, or Topology </a:t>
            </a:r>
            <a:r>
              <a:rPr lang="en-US" sz="2400" dirty="0" smtClean="0"/>
              <a:t>distribution service </a:t>
            </a:r>
            <a:r>
              <a:rPr lang="en-US" sz="2400" dirty="0" smtClean="0"/>
              <a:t>for Topology </a:t>
            </a:r>
            <a:r>
              <a:rPr lang="en-US" sz="2400" dirty="0" smtClean="0">
                <a:sym typeface="Wingdings"/>
              </a:rPr>
              <a:t></a:t>
            </a:r>
            <a:r>
              <a:rPr lang="en-US" sz="2400" dirty="0" smtClean="0"/>
              <a:t> NSA</a:t>
            </a:r>
            <a:endParaRPr lang="en-US" sz="2400" dirty="0"/>
          </a:p>
        </p:txBody>
      </p:sp>
    </p:spTree>
    <p:extLst>
      <p:ext uri="{BB962C8B-B14F-4D97-AF65-F5344CB8AC3E}">
        <p14:creationId xmlns:p14="http://schemas.microsoft.com/office/powerpoint/2010/main" val="4676925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fld id="{CCB8A6FB-FEBE-A94A-B4E6-A8316AAAC8EB}" type="slidenum">
              <a:rPr lang="ja-JP" altLang="en-US"/>
              <a:pPr/>
              <a:t>2</a:t>
            </a:fld>
            <a:endParaRPr lang="en-US" altLang="ja-JP"/>
          </a:p>
        </p:txBody>
      </p:sp>
      <p:sp>
        <p:nvSpPr>
          <p:cNvPr id="52226" name="Rectangle 2"/>
          <p:cNvSpPr>
            <a:spLocks noGrp="1" noChangeArrowheads="1"/>
          </p:cNvSpPr>
          <p:nvPr>
            <p:ph type="title"/>
          </p:nvPr>
        </p:nvSpPr>
        <p:spPr/>
        <p:txBody>
          <a:bodyPr/>
          <a:lstStyle/>
          <a:p>
            <a:r>
              <a:rPr lang="en-US" altLang="ja-JP"/>
              <a:t>OGF IPR Policies Apply</a:t>
            </a:r>
          </a:p>
        </p:txBody>
      </p:sp>
      <p:sp>
        <p:nvSpPr>
          <p:cNvPr id="52227" name="Rectangle 3"/>
          <p:cNvSpPr>
            <a:spLocks noGrp="1" noChangeArrowheads="1"/>
          </p:cNvSpPr>
          <p:nvPr>
            <p:ph type="body" idx="1"/>
          </p:nvPr>
        </p:nvSpPr>
        <p:spPr>
          <a:xfrm>
            <a:off x="228600" y="1524000"/>
            <a:ext cx="8610600" cy="4572000"/>
          </a:xfrm>
        </p:spPr>
        <p:txBody>
          <a:bodyPr/>
          <a:lstStyle/>
          <a:p>
            <a:pPr marL="571500" indent="-228600">
              <a:spcBef>
                <a:spcPct val="0"/>
              </a:spcBef>
            </a:pPr>
            <a:r>
              <a:rPr lang="ja-JP" altLang="en-US" sz="1400" dirty="0">
                <a:latin typeface="Arial"/>
                <a:cs typeface="Arial"/>
              </a:rPr>
              <a:t>“</a:t>
            </a:r>
            <a:r>
              <a:rPr lang="en-US" altLang="ja-JP" sz="1400" dirty="0">
                <a:latin typeface="Arial"/>
                <a:cs typeface="Arial"/>
              </a:rPr>
              <a:t>I acknowledge that participation in this meeting is subject to the OGF Intellectual Property Policy.”</a:t>
            </a:r>
            <a:endParaRPr lang="en-US" altLang="ja-JP" sz="1400" dirty="0" smtClean="0">
              <a:latin typeface="Arial"/>
              <a:cs typeface="Arial"/>
            </a:endParaRPr>
          </a:p>
          <a:p>
            <a:pPr marL="571500" indent="-228600">
              <a:spcBef>
                <a:spcPct val="0"/>
              </a:spcBef>
            </a:pPr>
            <a:endParaRPr lang="en-US" altLang="ja-JP" sz="1400" dirty="0" smtClean="0">
              <a:latin typeface="Arial"/>
              <a:cs typeface="Arial"/>
            </a:endParaRPr>
          </a:p>
          <a:p>
            <a:pPr marL="571500" indent="-228600">
              <a:spcBef>
                <a:spcPct val="0"/>
              </a:spcBef>
            </a:pPr>
            <a:r>
              <a:rPr lang="en-US" altLang="ja-JP" sz="1400" dirty="0" smtClean="0">
                <a:latin typeface="Arial"/>
                <a:cs typeface="Arial"/>
              </a:rPr>
              <a:t>Intellectual </a:t>
            </a:r>
            <a:r>
              <a:rPr lang="en-US" altLang="ja-JP" sz="1400" dirty="0">
                <a:latin typeface="Arial"/>
                <a:cs typeface="Arial"/>
              </a:rPr>
              <a:t>Property Notices Note Well: </a:t>
            </a:r>
            <a:r>
              <a:rPr lang="en-US" altLang="ja-JP" sz="1400" dirty="0" smtClean="0">
                <a:latin typeface="Arial"/>
                <a:cs typeface="Arial"/>
              </a:rPr>
              <a:t> </a:t>
            </a:r>
            <a:br>
              <a:rPr lang="en-US" altLang="ja-JP" sz="1400" dirty="0" smtClean="0">
                <a:latin typeface="Arial"/>
                <a:cs typeface="Arial"/>
              </a:rPr>
            </a:br>
            <a:r>
              <a:rPr lang="en-US" altLang="ja-JP" sz="1400" dirty="0" smtClean="0">
                <a:solidFill>
                  <a:srgbClr val="444444"/>
                </a:solidFill>
                <a:latin typeface="Arial"/>
                <a:cs typeface="Arial"/>
              </a:rPr>
              <a:t>All </a:t>
            </a:r>
            <a:r>
              <a:rPr lang="en-US" altLang="ja-JP" sz="1400" dirty="0">
                <a:solidFill>
                  <a:srgbClr val="444444"/>
                </a:solidFill>
                <a:latin typeface="Arial"/>
                <a:cs typeface="Arial"/>
              </a:rPr>
              <a:t>statements related to the activities of the OGF and addressed to the OGF are subject to all provisions of Appendix B of GFD-C.1, which grants to the OGF and its participants certain licenses and rights in such statements. Such statements include verbal statements in OGF </a:t>
            </a:r>
            <a:r>
              <a:rPr lang="en-US" altLang="ja-JP" sz="1400" dirty="0" smtClean="0">
                <a:solidFill>
                  <a:srgbClr val="444444"/>
                </a:solidFill>
                <a:latin typeface="Arial"/>
                <a:cs typeface="Arial"/>
              </a:rPr>
              <a:t>meetings […]</a:t>
            </a:r>
            <a:endParaRPr lang="en-US" altLang="ja-JP" sz="1400" dirty="0" smtClean="0">
              <a:latin typeface="Arial"/>
              <a:cs typeface="Arial"/>
            </a:endParaRPr>
          </a:p>
          <a:p>
            <a:pPr marL="571500" indent="-228600">
              <a:spcBef>
                <a:spcPct val="0"/>
              </a:spcBef>
            </a:pPr>
            <a:endParaRPr lang="en-US" altLang="ja-JP" sz="1400" dirty="0" smtClean="0">
              <a:solidFill>
                <a:srgbClr val="444444"/>
              </a:solidFill>
              <a:latin typeface="Arial"/>
              <a:cs typeface="Arial"/>
            </a:endParaRPr>
          </a:p>
          <a:p>
            <a:pPr marL="571500" indent="-228600">
              <a:spcBef>
                <a:spcPct val="0"/>
              </a:spcBef>
            </a:pPr>
            <a:r>
              <a:rPr lang="en-US" altLang="ja-JP" sz="1400" dirty="0" smtClean="0">
                <a:solidFill>
                  <a:srgbClr val="000000"/>
                </a:solidFill>
                <a:latin typeface="Arial"/>
                <a:cs typeface="Arial"/>
              </a:rPr>
              <a:t>Excerpt </a:t>
            </a:r>
            <a:r>
              <a:rPr lang="en-US" altLang="ja-JP" sz="1400" dirty="0">
                <a:solidFill>
                  <a:srgbClr val="000000"/>
                </a:solidFill>
                <a:latin typeface="Arial"/>
                <a:cs typeface="Arial"/>
              </a:rPr>
              <a:t>from Appendix B of GFD-C.1:</a:t>
            </a:r>
            <a:r>
              <a:rPr lang="en-US" altLang="ja-JP" sz="1400" dirty="0" smtClean="0">
                <a:solidFill>
                  <a:srgbClr val="000000"/>
                </a:solidFill>
                <a:latin typeface="Arial"/>
                <a:cs typeface="Arial"/>
              </a:rPr>
              <a:t> </a:t>
            </a:r>
            <a:br>
              <a:rPr lang="en-US" altLang="ja-JP" sz="1400" dirty="0" smtClean="0">
                <a:solidFill>
                  <a:srgbClr val="000000"/>
                </a:solidFill>
                <a:latin typeface="Arial"/>
                <a:cs typeface="Arial"/>
              </a:rPr>
            </a:br>
            <a:r>
              <a:rPr lang="en-US" altLang="ja-JP" sz="1400" dirty="0" smtClean="0">
                <a:solidFill>
                  <a:srgbClr val="444444"/>
                </a:solidFill>
                <a:latin typeface="Arial"/>
                <a:cs typeface="Arial"/>
              </a:rPr>
              <a:t>”</a:t>
            </a:r>
            <a:r>
              <a:rPr lang="en-US" altLang="ja-JP" sz="1400" dirty="0">
                <a:solidFill>
                  <a:srgbClr val="444444"/>
                </a:solidFill>
                <a:latin typeface="Arial"/>
                <a:cs typeface="Arial"/>
              </a:rPr>
              <a:t>Where the OGF knows of rights, or claimed rights, the OGF secretariat shall attempt to obtain from the claimant of such rights, a written assurance that upon approval by the GFSG of the relevant OGF </a:t>
            </a:r>
            <a:r>
              <a:rPr lang="en-US" altLang="ja-JP" sz="1400" dirty="0" err="1">
                <a:solidFill>
                  <a:srgbClr val="444444"/>
                </a:solidFill>
                <a:latin typeface="Arial"/>
                <a:cs typeface="Arial"/>
              </a:rPr>
              <a:t>document(s</a:t>
            </a:r>
            <a:r>
              <a:rPr lang="en-US" altLang="ja-JP" sz="1400" dirty="0">
                <a:solidFill>
                  <a:srgbClr val="444444"/>
                </a:solidFill>
                <a:latin typeface="Arial"/>
                <a:cs typeface="Arial"/>
              </a:rPr>
              <a:t>), any party will be able to obtain the right to implement, use and distribute the technology or works when implementing, using or distributing technology based upon the specific </a:t>
            </a:r>
            <a:r>
              <a:rPr lang="en-US" altLang="ja-JP" sz="1400" dirty="0" err="1">
                <a:solidFill>
                  <a:srgbClr val="444444"/>
                </a:solidFill>
                <a:latin typeface="Arial"/>
                <a:cs typeface="Arial"/>
              </a:rPr>
              <a:t>specification(s</a:t>
            </a:r>
            <a:r>
              <a:rPr lang="en-US" altLang="ja-JP" sz="1400" dirty="0">
                <a:solidFill>
                  <a:srgbClr val="444444"/>
                </a:solidFill>
                <a:latin typeface="Arial"/>
                <a:cs typeface="Arial"/>
              </a:rPr>
              <a:t>) under openly specified, reasonable, non-discriminatory terms. The working group or research group proposing the use of the technology with respect to which the proprietary rights are claimed may assist the OGF secretariat in this effort. The results of this procedure shall not affect advancement of document, except that the GFSG may defer approval where a delay may facilitate the obtaining of such assurances. The results will, however, be recorded by the OGF Secretariat, and made available</a:t>
            </a:r>
            <a:r>
              <a:rPr lang="en-US" altLang="ja-JP" sz="1400" dirty="0" smtClean="0">
                <a:solidFill>
                  <a:srgbClr val="444444"/>
                </a:solidFill>
                <a:latin typeface="Arial"/>
                <a:cs typeface="Arial"/>
              </a:rPr>
              <a:t>. </a:t>
            </a:r>
            <a:r>
              <a:rPr lang="en-US" altLang="ja-JP" sz="1400" dirty="0">
                <a:solidFill>
                  <a:srgbClr val="444444"/>
                </a:solidFill>
                <a:latin typeface="Arial"/>
                <a:cs typeface="Arial"/>
              </a:rPr>
              <a:t>The GFSG may also direct that a summary of the results be included in any GFD published containing the specification.</a:t>
            </a:r>
            <a:r>
              <a:rPr lang="en-US" altLang="ja-JP" sz="1400" dirty="0" smtClean="0">
                <a:solidFill>
                  <a:srgbClr val="444444"/>
                </a:solidFill>
                <a:latin typeface="Arial"/>
                <a:cs typeface="Arial"/>
              </a:rPr>
              <a:t>” “If you did read this, you accept a free drink from Freek”</a:t>
            </a:r>
            <a:endParaRPr lang="en-US" altLang="ja-JP" sz="1400" dirty="0">
              <a:solidFill>
                <a:srgbClr val="444444"/>
              </a:solidFill>
              <a:latin typeface="Arial"/>
              <a:cs typeface="Arial"/>
            </a:endParaRPr>
          </a:p>
        </p:txBody>
      </p:sp>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Knights-of-the-URNs Proposal</a:t>
            </a:r>
            <a:endParaRPr lang="en-US" dirty="0"/>
          </a:p>
        </p:txBody>
      </p:sp>
      <p:sp>
        <p:nvSpPr>
          <p:cNvPr id="3" name="Content Placeholder 2"/>
          <p:cNvSpPr>
            <a:spLocks noGrp="1"/>
          </p:cNvSpPr>
          <p:nvPr>
            <p:ph idx="1"/>
          </p:nvPr>
        </p:nvSpPr>
        <p:spPr>
          <a:xfrm>
            <a:off x="685800" y="1524000"/>
            <a:ext cx="7990656" cy="4114800"/>
          </a:xfrm>
        </p:spPr>
        <p:txBody>
          <a:bodyPr/>
          <a:lstStyle/>
          <a:p>
            <a:r>
              <a:rPr lang="en-US" sz="2400" b="1" dirty="0" smtClean="0"/>
              <a:t>If and only if</a:t>
            </a:r>
            <a:r>
              <a:rPr lang="en-US" sz="2400" dirty="0" smtClean="0"/>
              <a:t> a strict Port ⟷ Topology mapping is necessary (besides the Port </a:t>
            </a:r>
            <a:r>
              <a:rPr lang="en-US" sz="2400" dirty="0" smtClean="0">
                <a:sym typeface="Wingdings"/>
              </a:rPr>
              <a:t> prefix mapping):</a:t>
            </a:r>
            <a:endParaRPr lang="en-US" sz="2000" dirty="0" smtClean="0"/>
          </a:p>
          <a:p>
            <a:r>
              <a:rPr lang="en-US" sz="2400" dirty="0" smtClean="0"/>
              <a:t>Assigning </a:t>
            </a:r>
            <a:r>
              <a:rPr lang="en-US" sz="2400" dirty="0" err="1" smtClean="0"/>
              <a:t>organisation</a:t>
            </a:r>
            <a:r>
              <a:rPr lang="en-US" sz="2400" dirty="0" smtClean="0"/>
              <a:t> prefix </a:t>
            </a:r>
            <a:r>
              <a:rPr lang="en-US" sz="2400" dirty="0" smtClean="0"/>
              <a:t>must </a:t>
            </a:r>
            <a:r>
              <a:rPr lang="en-US" sz="2400" dirty="0" smtClean="0"/>
              <a:t>be the same for Topology and the Ports it contains.</a:t>
            </a:r>
          </a:p>
          <a:p>
            <a:r>
              <a:rPr lang="en-US" sz="2400" dirty="0" smtClean="0"/>
              <a:t>e.g.:</a:t>
            </a:r>
            <a:br>
              <a:rPr lang="en-US" sz="2400" dirty="0" smtClean="0"/>
            </a:br>
            <a:r>
              <a:rPr lang="en-US" sz="1800" dirty="0" smtClean="0">
                <a:latin typeface="Consolas"/>
                <a:cs typeface="Consolas"/>
              </a:rPr>
              <a:t>Topology `urn:ogf:network:example.net:2013:network`</a:t>
            </a:r>
            <a:br>
              <a:rPr lang="en-US" sz="1800" dirty="0" smtClean="0">
                <a:latin typeface="Consolas"/>
                <a:cs typeface="Consolas"/>
              </a:rPr>
            </a:br>
            <a:r>
              <a:rPr lang="en-US" sz="1800" dirty="0" smtClean="0">
                <a:latin typeface="Consolas"/>
                <a:cs typeface="Consolas"/>
              </a:rPr>
              <a:t>Port     `urn:ogf:network:example.net:2013:port-12345`</a:t>
            </a:r>
          </a:p>
          <a:p>
            <a:endParaRPr lang="en-US" sz="1800" dirty="0">
              <a:cs typeface="Consolas"/>
            </a:endParaRPr>
          </a:p>
          <a:p>
            <a:r>
              <a:rPr lang="en-US" sz="2400" dirty="0" smtClean="0">
                <a:cs typeface="Consolas"/>
              </a:rPr>
              <a:t>Considered better than </a:t>
            </a:r>
            <a:r>
              <a:rPr lang="en-US" sz="2400" dirty="0" smtClean="0"/>
              <a:t>e.g</a:t>
            </a:r>
            <a:r>
              <a:rPr lang="en-US" sz="2400" dirty="0"/>
              <a:t>.:</a:t>
            </a:r>
            <a:br>
              <a:rPr lang="en-US" sz="2400" dirty="0"/>
            </a:br>
            <a:r>
              <a:rPr lang="en-US" sz="1800" dirty="0">
                <a:latin typeface="Consolas"/>
                <a:cs typeface="Consolas"/>
              </a:rPr>
              <a:t>Topology `urn:ogf:network:example.net:2013:network`</a:t>
            </a:r>
            <a:br>
              <a:rPr lang="en-US" sz="1800" dirty="0">
                <a:latin typeface="Consolas"/>
                <a:cs typeface="Consolas"/>
              </a:rPr>
            </a:br>
            <a:r>
              <a:rPr lang="en-US" sz="1800" dirty="0">
                <a:latin typeface="Consolas"/>
                <a:cs typeface="Consolas"/>
              </a:rPr>
              <a:t>Port     `urn:ogf:network:example.net:2013:network:port-12345`</a:t>
            </a:r>
            <a:endParaRPr lang="en-US" sz="2400" dirty="0"/>
          </a:p>
          <a:p>
            <a:endParaRPr lang="en-US" sz="1800" dirty="0" smtClean="0">
              <a:cs typeface="Consolas"/>
            </a:endParaRPr>
          </a:p>
          <a:p>
            <a:endParaRPr lang="en-US" sz="2400" dirty="0" smtClean="0"/>
          </a:p>
        </p:txBody>
      </p:sp>
    </p:spTree>
    <p:extLst>
      <p:ext uri="{BB962C8B-B14F-4D97-AF65-F5344CB8AC3E}">
        <p14:creationId xmlns:p14="http://schemas.microsoft.com/office/powerpoint/2010/main" val="7247215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Knights-of-the-URNs Proposal</a:t>
            </a:r>
            <a:endParaRPr lang="en-US" dirty="0"/>
          </a:p>
        </p:txBody>
      </p:sp>
      <p:sp>
        <p:nvSpPr>
          <p:cNvPr id="3" name="Content Placeholder 2"/>
          <p:cNvSpPr>
            <a:spLocks noGrp="1"/>
          </p:cNvSpPr>
          <p:nvPr>
            <p:ph idx="1"/>
          </p:nvPr>
        </p:nvSpPr>
        <p:spPr>
          <a:xfrm>
            <a:off x="685800" y="1524000"/>
            <a:ext cx="7990656" cy="4114800"/>
          </a:xfrm>
        </p:spPr>
        <p:txBody>
          <a:bodyPr/>
          <a:lstStyle/>
          <a:p>
            <a:r>
              <a:rPr lang="en-US" sz="2400" dirty="0" smtClean="0"/>
              <a:t>Only </a:t>
            </a:r>
            <a:r>
              <a:rPr lang="en-US" sz="2400" dirty="0"/>
              <a:t>use </a:t>
            </a:r>
            <a:r>
              <a:rPr lang="en-US" sz="2400" dirty="0" err="1"/>
              <a:t>urn:ogf:network</a:t>
            </a:r>
            <a:r>
              <a:rPr lang="en-US" sz="2400" dirty="0"/>
              <a:t> </a:t>
            </a:r>
            <a:r>
              <a:rPr lang="en-US" sz="2400" dirty="0" smtClean="0"/>
              <a:t>identifiers</a:t>
            </a:r>
          </a:p>
          <a:p>
            <a:pPr lvl="1"/>
            <a:r>
              <a:rPr lang="en-US" sz="2400" dirty="0" smtClean="0"/>
              <a:t>This ensures a Port identifier </a:t>
            </a:r>
            <a:r>
              <a:rPr lang="en-US" sz="2400" dirty="0" smtClean="0">
                <a:sym typeface="Wingdings"/>
              </a:rPr>
              <a:t> Prefix </a:t>
            </a:r>
            <a:r>
              <a:rPr lang="en-US" sz="2400" dirty="0" smtClean="0">
                <a:sym typeface="Wingdings"/>
              </a:rPr>
              <a:t>mapping</a:t>
            </a:r>
          </a:p>
          <a:p>
            <a:r>
              <a:rPr lang="en-US" sz="2400" dirty="0"/>
              <a:t>e.g.:</a:t>
            </a:r>
            <a:br>
              <a:rPr lang="en-US" sz="2400" dirty="0"/>
            </a:br>
            <a:r>
              <a:rPr lang="en-US" sz="1800" dirty="0" smtClean="0">
                <a:latin typeface="Consolas"/>
                <a:cs typeface="Consolas"/>
              </a:rPr>
              <a:t>Port   `</a:t>
            </a:r>
            <a:r>
              <a:rPr lang="en-US" sz="1800" dirty="0">
                <a:latin typeface="Consolas"/>
                <a:cs typeface="Consolas"/>
              </a:rPr>
              <a:t>urn:ogf:network:example.net:2013:network`</a:t>
            </a:r>
            <a:br>
              <a:rPr lang="en-US" sz="1800" dirty="0">
                <a:latin typeface="Consolas"/>
                <a:cs typeface="Consolas"/>
              </a:rPr>
            </a:br>
            <a:r>
              <a:rPr lang="en-US" sz="1800" dirty="0" smtClean="0">
                <a:latin typeface="Consolas"/>
                <a:cs typeface="Consolas"/>
              </a:rPr>
              <a:t>prefix </a:t>
            </a:r>
            <a:r>
              <a:rPr lang="en-US" sz="1800" dirty="0">
                <a:latin typeface="Consolas"/>
                <a:cs typeface="Consolas"/>
              </a:rPr>
              <a:t>`urn:ogf:network:example.net:</a:t>
            </a:r>
            <a:r>
              <a:rPr lang="en-US" sz="1800" dirty="0" smtClean="0">
                <a:latin typeface="Consolas"/>
                <a:cs typeface="Consolas"/>
              </a:rPr>
              <a:t>2013`</a:t>
            </a:r>
            <a:endParaRPr lang="en-US" sz="1800" dirty="0">
              <a:latin typeface="Consolas"/>
              <a:cs typeface="Consolas"/>
            </a:endParaRPr>
          </a:p>
          <a:p>
            <a:pPr marL="0" indent="0">
              <a:buNone/>
            </a:pPr>
            <a:endParaRPr lang="en-US" sz="2400" dirty="0" smtClean="0"/>
          </a:p>
          <a:p>
            <a:r>
              <a:rPr lang="en-US" sz="2400" dirty="0" smtClean="0"/>
              <a:t>Solves Port </a:t>
            </a:r>
            <a:r>
              <a:rPr lang="en-US" sz="2400" dirty="0" smtClean="0">
                <a:sym typeface="Wingdings"/>
              </a:rPr>
              <a:t></a:t>
            </a:r>
            <a:r>
              <a:rPr lang="en-US" sz="2400" dirty="0" smtClean="0"/>
              <a:t> prefix mapping</a:t>
            </a:r>
          </a:p>
          <a:p>
            <a:r>
              <a:rPr lang="en-US" sz="2400" dirty="0"/>
              <a:t>Requires </a:t>
            </a:r>
            <a:r>
              <a:rPr lang="en-US" sz="2400" dirty="0" err="1"/>
              <a:t>AutoGOLE</a:t>
            </a:r>
            <a:r>
              <a:rPr lang="en-US" sz="2400" dirty="0"/>
              <a:t> bootstrap file, or Topology lookup  service for </a:t>
            </a:r>
            <a:r>
              <a:rPr lang="en-US" sz="2400" dirty="0" smtClean="0"/>
              <a:t>prefix </a:t>
            </a:r>
            <a:r>
              <a:rPr lang="en-US" sz="2400" dirty="0" smtClean="0">
                <a:sym typeface="Wingdings"/>
              </a:rPr>
              <a:t></a:t>
            </a:r>
            <a:r>
              <a:rPr lang="en-US" sz="2400" dirty="0" smtClean="0"/>
              <a:t> NSA and prefix </a:t>
            </a:r>
            <a:r>
              <a:rPr lang="en-US" sz="2400" dirty="0" smtClean="0">
                <a:sym typeface="Wingdings"/>
              </a:rPr>
              <a:t> Topology mapping</a:t>
            </a:r>
          </a:p>
        </p:txBody>
      </p:sp>
    </p:spTree>
    <p:extLst>
      <p:ext uri="{BB962C8B-B14F-4D97-AF65-F5344CB8AC3E}">
        <p14:creationId xmlns:p14="http://schemas.microsoft.com/office/powerpoint/2010/main" val="24773051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Topology Distribution</a:t>
            </a:r>
            <a:endParaRPr lang="en-US" dirty="0"/>
          </a:p>
        </p:txBody>
      </p:sp>
      <p:sp>
        <p:nvSpPr>
          <p:cNvPr id="3" name="Content Placeholder 2"/>
          <p:cNvSpPr>
            <a:spLocks noGrp="1"/>
          </p:cNvSpPr>
          <p:nvPr>
            <p:ph idx="1"/>
          </p:nvPr>
        </p:nvSpPr>
        <p:spPr>
          <a:xfrm>
            <a:off x="685800" y="1524000"/>
            <a:ext cx="7990656" cy="4114800"/>
          </a:xfrm>
        </p:spPr>
        <p:txBody>
          <a:bodyPr/>
          <a:lstStyle/>
          <a:p>
            <a:pPr marL="0" indent="0">
              <a:buNone/>
            </a:pPr>
            <a:r>
              <a:rPr lang="en-US" sz="2400" dirty="0" smtClean="0"/>
              <a:t>from </a:t>
            </a:r>
            <a:r>
              <a:rPr lang="en-US" sz="2400" dirty="0"/>
              <a:t>draft-</a:t>
            </a:r>
            <a:r>
              <a:rPr lang="en-US" sz="2400" dirty="0" err="1"/>
              <a:t>gwdi</a:t>
            </a:r>
            <a:r>
              <a:rPr lang="en-US" sz="2400" dirty="0"/>
              <a:t>-</a:t>
            </a:r>
            <a:r>
              <a:rPr lang="en-US" sz="2400" dirty="0" err="1"/>
              <a:t>nsi</a:t>
            </a:r>
            <a:r>
              <a:rPr lang="en-US" sz="2400" dirty="0"/>
              <a:t>-topology-</a:t>
            </a:r>
            <a:r>
              <a:rPr lang="en-US" sz="2400" dirty="0" smtClean="0"/>
              <a:t>service:</a:t>
            </a:r>
          </a:p>
          <a:p>
            <a:r>
              <a:rPr lang="en-US" sz="2400" dirty="0"/>
              <a:t>Centralized Manual Distribution</a:t>
            </a:r>
          </a:p>
          <a:p>
            <a:r>
              <a:rPr lang="en-US" sz="2400" dirty="0"/>
              <a:t>Version Controlled Distribution (</a:t>
            </a:r>
            <a:r>
              <a:rPr lang="en-US" sz="2400" dirty="0" err="1"/>
              <a:t>AutoGOLE</a:t>
            </a:r>
            <a:r>
              <a:rPr lang="en-US" sz="2400" dirty="0"/>
              <a:t> </a:t>
            </a:r>
            <a:r>
              <a:rPr lang="en-US" sz="2400" dirty="0" err="1"/>
              <a:t>GitHub</a:t>
            </a:r>
            <a:r>
              <a:rPr lang="en-US" sz="2400" dirty="0"/>
              <a:t>)</a:t>
            </a:r>
          </a:p>
          <a:p>
            <a:r>
              <a:rPr lang="en-US" sz="2400" dirty="0"/>
              <a:t>(</a:t>
            </a:r>
            <a:r>
              <a:rPr lang="en-US" sz="2400" dirty="0" err="1"/>
              <a:t>PerfSonar</a:t>
            </a:r>
            <a:r>
              <a:rPr lang="en-US" sz="2400" dirty="0"/>
              <a:t>) Lookup Service</a:t>
            </a:r>
          </a:p>
          <a:p>
            <a:r>
              <a:rPr lang="en-US" sz="2400" dirty="0"/>
              <a:t>HTTP Distribution (hop by hop traversal)</a:t>
            </a:r>
          </a:p>
          <a:p>
            <a:r>
              <a:rPr lang="en-US" sz="2400" dirty="0"/>
              <a:t>A Peer-to-Peer Distribution </a:t>
            </a:r>
            <a:r>
              <a:rPr lang="en-US" sz="2400" dirty="0" smtClean="0"/>
              <a:t>Protocol</a:t>
            </a:r>
            <a:endParaRPr lang="en-US" sz="2400" dirty="0"/>
          </a:p>
        </p:txBody>
      </p:sp>
    </p:spTree>
    <p:extLst>
      <p:ext uri="{BB962C8B-B14F-4D97-AF65-F5344CB8AC3E}">
        <p14:creationId xmlns:p14="http://schemas.microsoft.com/office/powerpoint/2010/main" val="1074791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a:t>
            </a:r>
            <a:endParaRPr lang="en-US" dirty="0"/>
          </a:p>
        </p:txBody>
      </p:sp>
      <p:sp>
        <p:nvSpPr>
          <p:cNvPr id="3" name="Content Placeholder 2"/>
          <p:cNvSpPr>
            <a:spLocks noGrp="1"/>
          </p:cNvSpPr>
          <p:nvPr>
            <p:ph idx="1"/>
          </p:nvPr>
        </p:nvSpPr>
        <p:spPr>
          <a:xfrm>
            <a:off x="685800" y="1524000"/>
            <a:ext cx="8206680" cy="4114800"/>
          </a:xfrm>
        </p:spPr>
        <p:txBody>
          <a:bodyPr/>
          <a:lstStyle/>
          <a:p>
            <a:r>
              <a:rPr lang="en-US" sz="2400" dirty="0"/>
              <a:t>P</a:t>
            </a:r>
            <a:r>
              <a:rPr lang="en-US" sz="2400" dirty="0" smtClean="0"/>
              <a:t>refix </a:t>
            </a:r>
            <a:r>
              <a:rPr lang="en-US" sz="2400" dirty="0" smtClean="0">
                <a:sym typeface="Wingdings"/>
              </a:rPr>
              <a:t></a:t>
            </a:r>
            <a:r>
              <a:rPr lang="en-US" sz="2400" dirty="0" smtClean="0"/>
              <a:t> </a:t>
            </a:r>
            <a:r>
              <a:rPr lang="en-US" sz="2400" dirty="0"/>
              <a:t>NSA mapping still needs to be solved</a:t>
            </a:r>
          </a:p>
          <a:p>
            <a:r>
              <a:rPr lang="en-US" sz="2400" dirty="0" smtClean="0"/>
              <a:t>Freek thinks a lookup </a:t>
            </a:r>
            <a:r>
              <a:rPr lang="en-US" sz="2400" dirty="0"/>
              <a:t>service is best </a:t>
            </a:r>
            <a:r>
              <a:rPr lang="en-US" sz="2400" dirty="0" smtClean="0"/>
              <a:t>solution</a:t>
            </a:r>
          </a:p>
          <a:p>
            <a:r>
              <a:rPr lang="en-US" sz="2400" dirty="0" err="1" smtClean="0"/>
              <a:t>Jeroen</a:t>
            </a:r>
            <a:r>
              <a:rPr lang="en-US" sz="2400" dirty="0" smtClean="0"/>
              <a:t> (also) prefers a peer-to-peer solution</a:t>
            </a:r>
            <a:endParaRPr lang="en-US" sz="2400" dirty="0"/>
          </a:p>
          <a:p>
            <a:r>
              <a:rPr lang="en-US" sz="2400" dirty="0" smtClean="0"/>
              <a:t>Handle system (lookup service) would have been perfect</a:t>
            </a:r>
          </a:p>
          <a:p>
            <a:r>
              <a:rPr lang="en-US" sz="2400" dirty="0" smtClean="0"/>
              <a:t>If Freek would to things over, he'd have used the Handle system (DNS on steroids)</a:t>
            </a:r>
          </a:p>
          <a:p>
            <a:r>
              <a:rPr lang="en-US" sz="2400" dirty="0" smtClean="0"/>
              <a:t>Handle and DNS: lookup service, root &amp; delegation.</a:t>
            </a:r>
          </a:p>
          <a:p>
            <a:r>
              <a:rPr lang="en-US" sz="2400" dirty="0" smtClean="0"/>
              <a:t>URN: lookup service defined (RFC 3402), not used</a:t>
            </a:r>
          </a:p>
          <a:p>
            <a:r>
              <a:rPr lang="en-US" sz="2400" dirty="0" smtClean="0"/>
              <a:t>Simple Lookup Service by </a:t>
            </a:r>
            <a:r>
              <a:rPr lang="en-US" sz="2400" dirty="0" err="1" smtClean="0"/>
              <a:t>ESnet</a:t>
            </a:r>
            <a:r>
              <a:rPr lang="en-US" sz="2400" dirty="0" smtClean="0"/>
              <a:t>?</a:t>
            </a:r>
            <a:endParaRPr lang="en-US" sz="2400" dirty="0"/>
          </a:p>
        </p:txBody>
      </p:sp>
    </p:spTree>
    <p:extLst>
      <p:ext uri="{BB962C8B-B14F-4D97-AF65-F5344CB8AC3E}">
        <p14:creationId xmlns:p14="http://schemas.microsoft.com/office/powerpoint/2010/main" val="2527777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Intermezzo: The Handle System</a:t>
            </a:r>
            <a:endParaRPr lang="en-US" dirty="0"/>
          </a:p>
        </p:txBody>
      </p:sp>
      <p:sp>
        <p:nvSpPr>
          <p:cNvPr id="3" name="Content Placeholder 2"/>
          <p:cNvSpPr>
            <a:spLocks noGrp="1"/>
          </p:cNvSpPr>
          <p:nvPr>
            <p:ph idx="1"/>
          </p:nvPr>
        </p:nvSpPr>
        <p:spPr>
          <a:xfrm>
            <a:off x="685800" y="1524000"/>
            <a:ext cx="7772400" cy="2193032"/>
          </a:xfrm>
        </p:spPr>
        <p:txBody>
          <a:bodyPr/>
          <a:lstStyle/>
          <a:p>
            <a:r>
              <a:rPr lang="en-US" dirty="0" smtClean="0"/>
              <a:t>RFC 6531, ISO 26324</a:t>
            </a:r>
          </a:p>
          <a:p>
            <a:r>
              <a:rPr lang="en-US" dirty="0" smtClean="0"/>
              <a:t>General resolvers: </a:t>
            </a:r>
            <a:r>
              <a:rPr lang="en-US" dirty="0" err="1" smtClean="0"/>
              <a:t>hdl.handle.net</a:t>
            </a:r>
            <a:r>
              <a:rPr lang="en-US" dirty="0" smtClean="0"/>
              <a:t>, </a:t>
            </a:r>
            <a:r>
              <a:rPr lang="en-US" dirty="0" err="1" smtClean="0"/>
              <a:t>dx.doi.org</a:t>
            </a:r>
            <a:endParaRPr lang="en-US" dirty="0" smtClean="0"/>
          </a:p>
        </p:txBody>
      </p:sp>
      <p:sp>
        <p:nvSpPr>
          <p:cNvPr id="4" name="Footer Placeholder 3"/>
          <p:cNvSpPr>
            <a:spLocks noGrp="1"/>
          </p:cNvSpPr>
          <p:nvPr>
            <p:ph type="ftr" sz="quarter" idx="10"/>
          </p:nvPr>
        </p:nvSpPr>
        <p:spPr/>
        <p:txBody>
          <a:bodyPr/>
          <a:lstStyle/>
          <a:p>
            <a:fld id="{3A89D963-6B98-E842-99E9-A858A8114BEE}" type="slidenum">
              <a:rPr lang="ja-JP" altLang="en-US" smtClean="0"/>
              <a:pPr/>
              <a:t>24</a:t>
            </a:fld>
            <a:endParaRPr lang="en-US" altLang="ja-JP"/>
          </a:p>
        </p:txBody>
      </p:sp>
      <p:graphicFrame>
        <p:nvGraphicFramePr>
          <p:cNvPr id="5" name="Table 4"/>
          <p:cNvGraphicFramePr>
            <a:graphicFrameLocks noGrp="1"/>
          </p:cNvGraphicFramePr>
          <p:nvPr>
            <p:extLst>
              <p:ext uri="{D42A27DB-BD31-4B8C-83A1-F6EECF244321}">
                <p14:modId xmlns:p14="http://schemas.microsoft.com/office/powerpoint/2010/main" val="330203802"/>
              </p:ext>
            </p:extLst>
          </p:nvPr>
        </p:nvGraphicFramePr>
        <p:xfrm>
          <a:off x="539552" y="3212976"/>
          <a:ext cx="7992888" cy="2956596"/>
        </p:xfrm>
        <a:graphic>
          <a:graphicData uri="http://schemas.openxmlformats.org/drawingml/2006/table">
            <a:tbl>
              <a:tblPr firstRow="1" bandRow="1">
                <a:tableStyleId>{5C22544A-7EE6-4342-B048-85BDC9FD1C3A}</a:tableStyleId>
              </a:tblPr>
              <a:tblGrid>
                <a:gridCol w="3168352"/>
                <a:gridCol w="2160240"/>
                <a:gridCol w="2664296"/>
              </a:tblGrid>
              <a:tr h="558812">
                <a:tc>
                  <a:txBody>
                    <a:bodyPr/>
                    <a:lstStyle/>
                    <a:p>
                      <a:r>
                        <a:rPr lang="en-US" dirty="0" smtClean="0"/>
                        <a:t>Identifier</a:t>
                      </a:r>
                      <a:endParaRPr lang="en-US" dirty="0"/>
                    </a:p>
                  </a:txBody>
                  <a:tcPr/>
                </a:tc>
                <a:tc>
                  <a:txBody>
                    <a:bodyPr/>
                    <a:lstStyle/>
                    <a:p>
                      <a:r>
                        <a:rPr lang="en-US" dirty="0" smtClean="0"/>
                        <a:t>Resolver</a:t>
                      </a:r>
                      <a:endParaRPr lang="en-US" dirty="0"/>
                    </a:p>
                  </a:txBody>
                  <a:tcPr/>
                </a:tc>
                <a:tc>
                  <a:txBody>
                    <a:bodyPr/>
                    <a:lstStyle/>
                    <a:p>
                      <a:r>
                        <a:rPr lang="en-US" dirty="0" smtClean="0"/>
                        <a:t>Resource</a:t>
                      </a:r>
                      <a:endParaRPr lang="en-US" dirty="0"/>
                    </a:p>
                  </a:txBody>
                  <a:tcPr/>
                </a:tc>
              </a:tr>
              <a:tr h="558812">
                <a:tc>
                  <a:txBody>
                    <a:bodyPr/>
                    <a:lstStyle/>
                    <a:p>
                      <a:r>
                        <a:rPr lang="en-US" dirty="0" smtClean="0"/>
                        <a:t>10.5240/5868-409E-7BFB-536A-6067-E</a:t>
                      </a:r>
                      <a:endParaRPr lang="en-US" dirty="0"/>
                    </a:p>
                  </a:txBody>
                  <a:tcPr/>
                </a:tc>
                <a:tc>
                  <a:txBody>
                    <a:bodyPr/>
                    <a:lstStyle/>
                    <a:p>
                      <a:r>
                        <a:rPr lang="en-US" dirty="0" err="1" smtClean="0"/>
                        <a:t>resolve.eidr.org</a:t>
                      </a:r>
                      <a:endParaRPr lang="en-US" dirty="0"/>
                    </a:p>
                  </a:txBody>
                  <a:tcPr/>
                </a:tc>
                <a:tc>
                  <a:txBody>
                    <a:bodyPr/>
                    <a:lstStyle/>
                    <a:p>
                      <a:r>
                        <a:rPr lang="en-US" dirty="0" smtClean="0"/>
                        <a:t>Movie database</a:t>
                      </a:r>
                      <a:endParaRPr lang="en-US" dirty="0"/>
                    </a:p>
                  </a:txBody>
                  <a:tcPr/>
                </a:tc>
              </a:tr>
              <a:tr h="558812">
                <a:tc>
                  <a:txBody>
                    <a:bodyPr/>
                    <a:lstStyle/>
                    <a:p>
                      <a:r>
                        <a:rPr lang="sk-SK" dirty="0" smtClean="0"/>
                        <a:t>10.1016/j.future.2006.03.007</a:t>
                      </a:r>
                      <a:endParaRPr lang="en-US" dirty="0"/>
                    </a:p>
                  </a:txBody>
                  <a:tcPr/>
                </a:tc>
                <a:tc>
                  <a:txBody>
                    <a:bodyPr/>
                    <a:lstStyle/>
                    <a:p>
                      <a:r>
                        <a:rPr lang="en-US" dirty="0" err="1" smtClean="0"/>
                        <a:t>sciencedirect.com</a:t>
                      </a:r>
                      <a:endParaRPr lang="en-US" dirty="0"/>
                    </a:p>
                  </a:txBody>
                  <a:tcPr/>
                </a:tc>
                <a:tc>
                  <a:txBody>
                    <a:bodyPr/>
                    <a:lstStyle/>
                    <a:p>
                      <a:r>
                        <a:rPr lang="en-US" dirty="0" smtClean="0"/>
                        <a:t>Scientific</a:t>
                      </a:r>
                      <a:r>
                        <a:rPr lang="en-US" baseline="0" dirty="0" smtClean="0"/>
                        <a:t> publication</a:t>
                      </a:r>
                      <a:endParaRPr lang="en-US" dirty="0"/>
                    </a:p>
                  </a:txBody>
                  <a:tcPr/>
                </a:tc>
              </a:tr>
              <a:tr h="558812">
                <a:tc>
                  <a:txBody>
                    <a:bodyPr/>
                    <a:lstStyle/>
                    <a:p>
                      <a:r>
                        <a:rPr lang="pl-PL" dirty="0" smtClean="0"/>
                        <a:t>2333.1/v9s4mww5</a:t>
                      </a:r>
                      <a:endParaRPr lang="en-US" dirty="0"/>
                    </a:p>
                  </a:txBody>
                  <a:tcPr/>
                </a:tc>
                <a:tc>
                  <a:txBody>
                    <a:bodyPr/>
                    <a:lstStyle/>
                    <a:p>
                      <a:endParaRPr lang="en-US" dirty="0"/>
                    </a:p>
                  </a:txBody>
                  <a:tcPr/>
                </a:tc>
                <a:tc>
                  <a:txBody>
                    <a:bodyPr/>
                    <a:lstStyle/>
                    <a:p>
                      <a:r>
                        <a:rPr lang="en-US" dirty="0" smtClean="0"/>
                        <a:t>Files</a:t>
                      </a:r>
                      <a:endParaRPr lang="en-US" dirty="0"/>
                    </a:p>
                  </a:txBody>
                  <a:tcPr/>
                </a:tc>
              </a:tr>
              <a:tr h="575362">
                <a:tc>
                  <a:txBody>
                    <a:bodyPr/>
                    <a:lstStyle/>
                    <a:p>
                      <a:r>
                        <a:rPr lang="en-US" dirty="0" smtClean="0"/>
                        <a:t>10916/58405ca4-1f31-11e2-ba9d-14feb57d1255</a:t>
                      </a:r>
                      <a:endParaRPr lang="en-US" dirty="0"/>
                    </a:p>
                  </a:txBody>
                  <a:tcPr/>
                </a:tc>
                <a:tc>
                  <a:txBody>
                    <a:bodyPr/>
                    <a:lstStyle/>
                    <a:p>
                      <a:r>
                        <a:rPr lang="en-US" dirty="0" err="1" smtClean="0"/>
                        <a:t>epic.sara.nl</a:t>
                      </a:r>
                      <a:endParaRPr lang="en-US" dirty="0"/>
                    </a:p>
                  </a:txBody>
                  <a:tcPr/>
                </a:tc>
                <a:tc>
                  <a:txBody>
                    <a:bodyPr/>
                    <a:lstStyle/>
                    <a:p>
                      <a:r>
                        <a:rPr lang="en-US" dirty="0" smtClean="0"/>
                        <a:t>Scientific data</a:t>
                      </a:r>
                      <a:endParaRPr lang="en-US" dirty="0"/>
                    </a:p>
                  </a:txBody>
                  <a:tcPr/>
                </a:tc>
              </a:tr>
            </a:tbl>
          </a:graphicData>
        </a:graphic>
      </p:graphicFrame>
    </p:spTree>
    <p:extLst>
      <p:ext uri="{BB962C8B-B14F-4D97-AF65-F5344CB8AC3E}">
        <p14:creationId xmlns:p14="http://schemas.microsoft.com/office/powerpoint/2010/main" val="3054331805"/>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9225" name="Rectangle 9"/>
          <p:cNvSpPr>
            <a:spLocks noGrp="1" noChangeArrowheads="1"/>
          </p:cNvSpPr>
          <p:nvPr>
            <p:ph type="ctrTitle"/>
          </p:nvPr>
        </p:nvSpPr>
        <p:spPr/>
        <p:txBody>
          <a:bodyPr/>
          <a:lstStyle/>
          <a:p>
            <a:r>
              <a:rPr lang="nl-NL" altLang="ja-JP" sz="3200" dirty="0" err="1"/>
              <a:t>Identifiers</a:t>
            </a:r>
            <a:r>
              <a:rPr lang="nl-NL" altLang="ja-JP" sz="3200" dirty="0"/>
              <a:t>: </a:t>
            </a:r>
            <a:r>
              <a:rPr lang="nl-NL" altLang="ja-JP" sz="3200" dirty="0" err="1"/>
              <a:t>From</a:t>
            </a:r>
            <a:r>
              <a:rPr lang="nl-NL" altLang="ja-JP" sz="3200" dirty="0"/>
              <a:t> Port ID </a:t>
            </a:r>
            <a:r>
              <a:rPr lang="nl-NL" altLang="ja-JP" sz="3200" dirty="0" err="1"/>
              <a:t>to</a:t>
            </a:r>
            <a:r>
              <a:rPr lang="nl-NL" altLang="ja-JP" sz="3200" dirty="0"/>
              <a:t> NSA URL</a:t>
            </a:r>
            <a:endParaRPr lang="ja-JP" altLang="en-US" sz="3200" dirty="0"/>
          </a:p>
        </p:txBody>
      </p:sp>
      <p:sp>
        <p:nvSpPr>
          <p:cNvPr id="9226" name="Rectangle 10"/>
          <p:cNvSpPr>
            <a:spLocks noGrp="1" noChangeArrowheads="1"/>
          </p:cNvSpPr>
          <p:nvPr>
            <p:ph type="subTitle" idx="1"/>
          </p:nvPr>
        </p:nvSpPr>
        <p:spPr/>
        <p:txBody>
          <a:bodyPr/>
          <a:lstStyle/>
          <a:p>
            <a:r>
              <a:rPr lang="nl-NL" altLang="ja-JP" dirty="0" err="1" smtClean="0"/>
              <a:t>Overview</a:t>
            </a:r>
            <a:r>
              <a:rPr lang="nl-NL" altLang="ja-JP" dirty="0" smtClean="0"/>
              <a:t> of </a:t>
            </a:r>
            <a:r>
              <a:rPr lang="nl-NL" altLang="ja-JP" dirty="0" err="1" smtClean="0"/>
              <a:t>Solutions</a:t>
            </a:r>
            <a:endParaRPr lang="ja-JP" altLang="en-US" dirty="0"/>
          </a:p>
        </p:txBody>
      </p:sp>
    </p:spTree>
    <p:extLst>
      <p:ext uri="{BB962C8B-B14F-4D97-AF65-F5344CB8AC3E}">
        <p14:creationId xmlns:p14="http://schemas.microsoft.com/office/powerpoint/2010/main" val="1973405277"/>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a:t>
            </a:r>
            <a:endParaRPr lang="en-US" dirty="0"/>
          </a:p>
        </p:txBody>
      </p:sp>
      <p:sp>
        <p:nvSpPr>
          <p:cNvPr id="3" name="Content Placeholder 2"/>
          <p:cNvSpPr>
            <a:spLocks noGrp="1"/>
          </p:cNvSpPr>
          <p:nvPr>
            <p:ph idx="1"/>
          </p:nvPr>
        </p:nvSpPr>
        <p:spPr>
          <a:xfrm>
            <a:off x="685800" y="1524000"/>
            <a:ext cx="8206680" cy="4114800"/>
          </a:xfrm>
        </p:spPr>
        <p:txBody>
          <a:bodyPr/>
          <a:lstStyle/>
          <a:p>
            <a:r>
              <a:rPr lang="en-US" sz="2400" dirty="0"/>
              <a:t>How to get </a:t>
            </a:r>
            <a:r>
              <a:rPr lang="en-US" sz="2400" b="1" dirty="0"/>
              <a:t>from</a:t>
            </a:r>
            <a:r>
              <a:rPr lang="en-US" sz="2400" dirty="0"/>
              <a:t> a NML </a:t>
            </a:r>
            <a:r>
              <a:rPr lang="en-US" sz="2400" b="1" dirty="0"/>
              <a:t>Port </a:t>
            </a:r>
            <a:r>
              <a:rPr lang="en-US" sz="2400" dirty="0"/>
              <a:t>identifier </a:t>
            </a:r>
            <a:r>
              <a:rPr lang="en-US" sz="2400" b="1" dirty="0"/>
              <a:t>to</a:t>
            </a:r>
            <a:r>
              <a:rPr lang="en-US" sz="2400" dirty="0"/>
              <a:t> a </a:t>
            </a:r>
            <a:r>
              <a:rPr lang="en-US" sz="2400" b="1" dirty="0"/>
              <a:t>Topology</a:t>
            </a:r>
          </a:p>
          <a:p>
            <a:r>
              <a:rPr lang="en-US" sz="2400" dirty="0"/>
              <a:t>How to get </a:t>
            </a:r>
            <a:r>
              <a:rPr lang="en-US" sz="2400" b="1" dirty="0"/>
              <a:t>from</a:t>
            </a:r>
            <a:r>
              <a:rPr lang="en-US" sz="2400" dirty="0"/>
              <a:t> a NML </a:t>
            </a:r>
            <a:r>
              <a:rPr lang="en-US" sz="2400" b="1" dirty="0"/>
              <a:t>Port </a:t>
            </a:r>
            <a:r>
              <a:rPr lang="en-US" sz="2400" dirty="0"/>
              <a:t>identifier </a:t>
            </a:r>
            <a:r>
              <a:rPr lang="en-US" sz="2400" b="1" dirty="0"/>
              <a:t>to</a:t>
            </a:r>
            <a:r>
              <a:rPr lang="en-US" sz="2400" dirty="0"/>
              <a:t> a </a:t>
            </a:r>
            <a:r>
              <a:rPr lang="en-US" sz="2400" b="1" dirty="0" smtClean="0"/>
              <a:t>NSA</a:t>
            </a:r>
            <a:endParaRPr lang="en-US" sz="2400" b="1" dirty="0"/>
          </a:p>
        </p:txBody>
      </p:sp>
    </p:spTree>
    <p:extLst>
      <p:ext uri="{BB962C8B-B14F-4D97-AF65-F5344CB8AC3E}">
        <p14:creationId xmlns:p14="http://schemas.microsoft.com/office/powerpoint/2010/main" val="4077132847"/>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Cases</a:t>
            </a:r>
            <a:endParaRPr lang="en-US" dirty="0"/>
          </a:p>
        </p:txBody>
      </p:sp>
      <p:sp>
        <p:nvSpPr>
          <p:cNvPr id="3" name="Content Placeholder 2"/>
          <p:cNvSpPr>
            <a:spLocks noGrp="1"/>
          </p:cNvSpPr>
          <p:nvPr>
            <p:ph idx="1"/>
          </p:nvPr>
        </p:nvSpPr>
        <p:spPr>
          <a:xfrm>
            <a:off x="685800" y="1524000"/>
            <a:ext cx="8206680" cy="4114800"/>
          </a:xfrm>
        </p:spPr>
        <p:txBody>
          <a:bodyPr/>
          <a:lstStyle/>
          <a:p>
            <a:r>
              <a:rPr lang="en-US" sz="2400" dirty="0"/>
              <a:t>.</a:t>
            </a:r>
            <a:r>
              <a:rPr lang="en-US" sz="2400" dirty="0" smtClean="0"/>
              <a:t>.</a:t>
            </a:r>
            <a:r>
              <a:rPr lang="en-US" sz="2400" dirty="0"/>
              <a:t>.</a:t>
            </a:r>
          </a:p>
          <a:p>
            <a:r>
              <a:rPr lang="en-US" sz="2400" dirty="0" err="1" smtClean="0"/>
              <a:t>NORDUnet</a:t>
            </a:r>
            <a:r>
              <a:rPr lang="en-US" sz="2400" dirty="0"/>
              <a:t>: split network in two parts with other Topology ID</a:t>
            </a:r>
          </a:p>
          <a:p>
            <a:r>
              <a:rPr lang="en-US" sz="2400" dirty="0" err="1" smtClean="0"/>
              <a:t>SURFnet</a:t>
            </a:r>
            <a:r>
              <a:rPr lang="en-US" sz="2400" dirty="0"/>
              <a:t>: move a Port from </a:t>
            </a:r>
            <a:r>
              <a:rPr lang="en-US" sz="2400" dirty="0" err="1"/>
              <a:t>testbed</a:t>
            </a:r>
            <a:r>
              <a:rPr lang="en-US" sz="2400" dirty="0"/>
              <a:t> to production network</a:t>
            </a:r>
          </a:p>
          <a:p>
            <a:r>
              <a:rPr lang="en-US" sz="2400" dirty="0" smtClean="0"/>
              <a:t>.</a:t>
            </a:r>
            <a:r>
              <a:rPr lang="en-US" sz="2400" dirty="0"/>
              <a:t>..</a:t>
            </a:r>
          </a:p>
        </p:txBody>
      </p:sp>
    </p:spTree>
    <p:extLst>
      <p:ext uri="{BB962C8B-B14F-4D97-AF65-F5344CB8AC3E}">
        <p14:creationId xmlns:p14="http://schemas.microsoft.com/office/powerpoint/2010/main" val="2006233453"/>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Assumptions</a:t>
            </a:r>
            <a:endParaRPr lang="en-US" dirty="0"/>
          </a:p>
        </p:txBody>
      </p:sp>
      <p:sp>
        <p:nvSpPr>
          <p:cNvPr id="3" name="Content Placeholder 2"/>
          <p:cNvSpPr>
            <a:spLocks noGrp="1"/>
          </p:cNvSpPr>
          <p:nvPr>
            <p:ph idx="1"/>
          </p:nvPr>
        </p:nvSpPr>
        <p:spPr>
          <a:xfrm>
            <a:off x="685800" y="1524000"/>
            <a:ext cx="8206680" cy="4114800"/>
          </a:xfrm>
        </p:spPr>
        <p:txBody>
          <a:bodyPr/>
          <a:lstStyle/>
          <a:p>
            <a:r>
              <a:rPr lang="en-US" sz="2400" dirty="0" smtClean="0"/>
              <a:t>Port </a:t>
            </a:r>
            <a:r>
              <a:rPr lang="en-US" sz="2400" dirty="0"/>
              <a:t>and Topology </a:t>
            </a:r>
            <a:r>
              <a:rPr lang="en-US" sz="2400" b="1" dirty="0" smtClean="0"/>
              <a:t>must </a:t>
            </a:r>
            <a:r>
              <a:rPr lang="en-US" sz="2400" b="1" dirty="0"/>
              <a:t>use </a:t>
            </a:r>
            <a:r>
              <a:rPr lang="en-US" sz="2400" b="1" dirty="0" err="1"/>
              <a:t>urn:ogf:network</a:t>
            </a:r>
            <a:r>
              <a:rPr lang="en-US" sz="2400" b="1" dirty="0"/>
              <a:t> </a:t>
            </a:r>
            <a:r>
              <a:rPr lang="en-US" sz="2400" dirty="0"/>
              <a:t>identifiers.</a:t>
            </a:r>
          </a:p>
        </p:txBody>
      </p:sp>
    </p:spTree>
    <p:extLst>
      <p:ext uri="{BB962C8B-B14F-4D97-AF65-F5344CB8AC3E}">
        <p14:creationId xmlns:p14="http://schemas.microsoft.com/office/powerpoint/2010/main" val="3521901847"/>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Proposal 1 (</a:t>
            </a:r>
            <a:r>
              <a:rPr lang="en-US" dirty="0" err="1" smtClean="0"/>
              <a:t>Henrik</a:t>
            </a:r>
            <a:r>
              <a:rPr lang="en-US" dirty="0" smtClean="0"/>
              <a:t>)</a:t>
            </a:r>
            <a:endParaRPr lang="en-US" dirty="0"/>
          </a:p>
        </p:txBody>
      </p:sp>
      <p:sp>
        <p:nvSpPr>
          <p:cNvPr id="3" name="Content Placeholder 2"/>
          <p:cNvSpPr>
            <a:spLocks noGrp="1"/>
          </p:cNvSpPr>
          <p:nvPr>
            <p:ph idx="1"/>
          </p:nvPr>
        </p:nvSpPr>
        <p:spPr>
          <a:xfrm>
            <a:off x="683568" y="3789040"/>
            <a:ext cx="8206680" cy="2736304"/>
          </a:xfrm>
        </p:spPr>
        <p:txBody>
          <a:bodyPr/>
          <a:lstStyle/>
          <a:p>
            <a:pPr marL="0" indent="0">
              <a:buNone/>
            </a:pPr>
            <a:r>
              <a:rPr lang="en-US" sz="2400" b="1" dirty="0" smtClean="0"/>
              <a:t>Limitations</a:t>
            </a:r>
            <a:endParaRPr lang="en-US" sz="2400" b="1" dirty="0"/>
          </a:p>
          <a:p>
            <a:r>
              <a:rPr lang="en-US" sz="2400" b="1" dirty="0" smtClean="0"/>
              <a:t>Port </a:t>
            </a:r>
            <a:r>
              <a:rPr lang="en-US" sz="2400" b="1" dirty="0"/>
              <a:t>can't </a:t>
            </a:r>
            <a:r>
              <a:rPr lang="en-US" sz="2400" b="1" dirty="0" smtClean="0"/>
              <a:t>move </a:t>
            </a:r>
            <a:r>
              <a:rPr lang="en-US" sz="2400" dirty="0" smtClean="0"/>
              <a:t>to </a:t>
            </a:r>
            <a:r>
              <a:rPr lang="en-US" sz="2400" dirty="0"/>
              <a:t>another </a:t>
            </a:r>
            <a:r>
              <a:rPr lang="en-US" sz="2400" b="1" dirty="0"/>
              <a:t>Topology</a:t>
            </a:r>
            <a:r>
              <a:rPr lang="en-US" sz="2400" dirty="0"/>
              <a:t> later</a:t>
            </a:r>
          </a:p>
          <a:p>
            <a:r>
              <a:rPr lang="en-US" sz="2400" dirty="0" smtClean="0"/>
              <a:t>Max </a:t>
            </a:r>
            <a:r>
              <a:rPr lang="en-US" sz="2400" b="1" dirty="0"/>
              <a:t>1 Topology </a:t>
            </a:r>
            <a:r>
              <a:rPr lang="en-US" sz="2400" dirty="0"/>
              <a:t>ID </a:t>
            </a:r>
            <a:r>
              <a:rPr lang="en-US" sz="2400" dirty="0" smtClean="0"/>
              <a:t>and </a:t>
            </a:r>
            <a:r>
              <a:rPr lang="en-US" sz="2400" b="1" dirty="0" smtClean="0"/>
              <a:t>1 NSA</a:t>
            </a:r>
            <a:r>
              <a:rPr lang="en-US" sz="2400" dirty="0" smtClean="0"/>
              <a:t> </a:t>
            </a:r>
            <a:r>
              <a:rPr lang="en-US" sz="2400" b="1" dirty="0" smtClean="0"/>
              <a:t>per prefix</a:t>
            </a:r>
            <a:br>
              <a:rPr lang="en-US" sz="2400" b="1" dirty="0" smtClean="0"/>
            </a:br>
            <a:r>
              <a:rPr lang="en-US" sz="2400" dirty="0" smtClean="0"/>
              <a:t>(work-around: further interpretation of the URN)</a:t>
            </a:r>
            <a:endParaRPr lang="en-US" sz="2400" dirty="0"/>
          </a:p>
          <a:p>
            <a:r>
              <a:rPr lang="en-US" sz="2400" dirty="0" err="1"/>
              <a:t>O</a:t>
            </a:r>
            <a:r>
              <a:rPr lang="en-US" sz="2400" dirty="0" err="1" smtClean="0"/>
              <a:t>rganisations</a:t>
            </a:r>
            <a:r>
              <a:rPr lang="en-US" sz="2400" dirty="0" smtClean="0"/>
              <a:t> </a:t>
            </a:r>
            <a:r>
              <a:rPr lang="en-US" sz="2400" dirty="0"/>
              <a:t>can't freely pick</a:t>
            </a:r>
            <a:r>
              <a:rPr lang="en-US" sz="2400" b="1" dirty="0"/>
              <a:t> </a:t>
            </a:r>
            <a:r>
              <a:rPr lang="en-US" sz="2400" dirty="0"/>
              <a:t>their Topology </a:t>
            </a:r>
            <a:r>
              <a:rPr lang="en-US" sz="2400" dirty="0" smtClean="0"/>
              <a:t>identifier</a:t>
            </a:r>
          </a:p>
          <a:p>
            <a:r>
              <a:rPr lang="en-US" sz="2400" dirty="0" smtClean="0"/>
              <a:t>NSAs need </a:t>
            </a:r>
            <a:r>
              <a:rPr lang="en-US" sz="2400" dirty="0"/>
              <a:t>database with all Topology IDs</a:t>
            </a:r>
          </a:p>
        </p:txBody>
      </p:sp>
      <p:sp>
        <p:nvSpPr>
          <p:cNvPr id="4" name="TextBox 3"/>
          <p:cNvSpPr txBox="1"/>
          <p:nvPr/>
        </p:nvSpPr>
        <p:spPr>
          <a:xfrm>
            <a:off x="22920" y="2348880"/>
            <a:ext cx="1142410" cy="461665"/>
          </a:xfrm>
          <a:prstGeom prst="rect">
            <a:avLst/>
          </a:prstGeom>
          <a:noFill/>
        </p:spPr>
        <p:txBody>
          <a:bodyPr wrap="none" rtlCol="0">
            <a:spAutoFit/>
          </a:bodyPr>
          <a:lstStyle/>
          <a:p>
            <a:r>
              <a:rPr lang="en-US" dirty="0" smtClean="0"/>
              <a:t>Port ID</a:t>
            </a:r>
            <a:endParaRPr lang="en-US" dirty="0"/>
          </a:p>
        </p:txBody>
      </p:sp>
      <p:sp>
        <p:nvSpPr>
          <p:cNvPr id="5" name="TextBox 4"/>
          <p:cNvSpPr txBox="1"/>
          <p:nvPr/>
        </p:nvSpPr>
        <p:spPr>
          <a:xfrm>
            <a:off x="3491880" y="2348880"/>
            <a:ext cx="1809961" cy="461665"/>
          </a:xfrm>
          <a:prstGeom prst="rect">
            <a:avLst/>
          </a:prstGeom>
          <a:noFill/>
        </p:spPr>
        <p:txBody>
          <a:bodyPr wrap="none" rtlCol="0">
            <a:spAutoFit/>
          </a:bodyPr>
          <a:lstStyle/>
          <a:p>
            <a:r>
              <a:rPr lang="en-US" dirty="0" smtClean="0"/>
              <a:t>Topology ID</a:t>
            </a:r>
            <a:endParaRPr lang="en-US" dirty="0"/>
          </a:p>
        </p:txBody>
      </p:sp>
      <p:sp>
        <p:nvSpPr>
          <p:cNvPr id="6" name="TextBox 5"/>
          <p:cNvSpPr txBox="1"/>
          <p:nvPr/>
        </p:nvSpPr>
        <p:spPr>
          <a:xfrm>
            <a:off x="7524328" y="2348880"/>
            <a:ext cx="1490312" cy="461665"/>
          </a:xfrm>
          <a:prstGeom prst="rect">
            <a:avLst/>
          </a:prstGeom>
          <a:noFill/>
        </p:spPr>
        <p:txBody>
          <a:bodyPr wrap="none" rtlCol="0">
            <a:spAutoFit/>
          </a:bodyPr>
          <a:lstStyle/>
          <a:p>
            <a:r>
              <a:rPr lang="en-US" dirty="0" smtClean="0"/>
              <a:t>NSA URL</a:t>
            </a:r>
            <a:endParaRPr lang="en-US" dirty="0"/>
          </a:p>
        </p:txBody>
      </p:sp>
      <p:cxnSp>
        <p:nvCxnSpPr>
          <p:cNvPr id="8" name="Straight Arrow Connector 7"/>
          <p:cNvCxnSpPr>
            <a:stCxn id="4" idx="3"/>
            <a:endCxn id="5" idx="1"/>
          </p:cNvCxnSpPr>
          <p:nvPr/>
        </p:nvCxnSpPr>
        <p:spPr bwMode="auto">
          <a:xfrm>
            <a:off x="1165330" y="2579713"/>
            <a:ext cx="2326550"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0" name="Straight Arrow Connector 9"/>
          <p:cNvCxnSpPr>
            <a:stCxn id="5" idx="3"/>
            <a:endCxn id="6" idx="1"/>
          </p:cNvCxnSpPr>
          <p:nvPr/>
        </p:nvCxnSpPr>
        <p:spPr bwMode="auto">
          <a:xfrm>
            <a:off x="5301841" y="2579713"/>
            <a:ext cx="2222487"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3" name="TextBox 12"/>
          <p:cNvSpPr txBox="1"/>
          <p:nvPr/>
        </p:nvSpPr>
        <p:spPr>
          <a:xfrm>
            <a:off x="1331640" y="1988840"/>
            <a:ext cx="1799466" cy="430887"/>
          </a:xfrm>
          <a:prstGeom prst="rect">
            <a:avLst/>
          </a:prstGeom>
          <a:noFill/>
        </p:spPr>
        <p:txBody>
          <a:bodyPr wrap="none" rtlCol="0">
            <a:spAutoFit/>
          </a:bodyPr>
          <a:lstStyle/>
          <a:p>
            <a:r>
              <a:rPr lang="en-US" sz="2200" dirty="0" smtClean="0"/>
              <a:t>string rewrite</a:t>
            </a:r>
            <a:endParaRPr lang="en-US" sz="2200" dirty="0"/>
          </a:p>
        </p:txBody>
      </p:sp>
      <p:sp>
        <p:nvSpPr>
          <p:cNvPr id="14" name="TextBox 13"/>
          <p:cNvSpPr txBox="1"/>
          <p:nvPr/>
        </p:nvSpPr>
        <p:spPr>
          <a:xfrm>
            <a:off x="5436096" y="1988840"/>
            <a:ext cx="1799466" cy="430887"/>
          </a:xfrm>
          <a:prstGeom prst="rect">
            <a:avLst/>
          </a:prstGeom>
          <a:noFill/>
        </p:spPr>
        <p:txBody>
          <a:bodyPr wrap="none" rtlCol="0">
            <a:spAutoFit/>
          </a:bodyPr>
          <a:lstStyle/>
          <a:p>
            <a:r>
              <a:rPr lang="en-US" sz="2200" dirty="0" smtClean="0"/>
              <a:t>string rewrite</a:t>
            </a:r>
            <a:endParaRPr lang="en-US" sz="2200" dirty="0"/>
          </a:p>
        </p:txBody>
      </p:sp>
      <p:sp>
        <p:nvSpPr>
          <p:cNvPr id="15" name="Rectangle 14"/>
          <p:cNvSpPr/>
          <p:nvPr/>
        </p:nvSpPr>
        <p:spPr>
          <a:xfrm>
            <a:off x="1043608" y="2780928"/>
            <a:ext cx="2376264" cy="646331"/>
          </a:xfrm>
          <a:prstGeom prst="rect">
            <a:avLst/>
          </a:prstGeom>
        </p:spPr>
        <p:txBody>
          <a:bodyPr wrap="square">
            <a:spAutoFit/>
          </a:bodyPr>
          <a:lstStyle/>
          <a:p>
            <a:pPr algn="ctr"/>
            <a:r>
              <a:rPr lang="en-US" sz="1800" dirty="0" smtClean="0"/>
              <a:t>extract </a:t>
            </a:r>
            <a:r>
              <a:rPr lang="en-US" sz="1800" dirty="0"/>
              <a:t>prefix and </a:t>
            </a:r>
            <a:r>
              <a:rPr lang="en-US" sz="1800" dirty="0" smtClean="0"/>
              <a:t>add </a:t>
            </a:r>
            <a:r>
              <a:rPr lang="en-US" sz="1800" dirty="0"/>
              <a:t>the word 'Topology'</a:t>
            </a:r>
          </a:p>
        </p:txBody>
      </p:sp>
      <p:sp>
        <p:nvSpPr>
          <p:cNvPr id="16" name="TextBox 15"/>
          <p:cNvSpPr txBox="1"/>
          <p:nvPr/>
        </p:nvSpPr>
        <p:spPr>
          <a:xfrm>
            <a:off x="4799436" y="2780928"/>
            <a:ext cx="3084932" cy="646331"/>
          </a:xfrm>
          <a:prstGeom prst="rect">
            <a:avLst/>
          </a:prstGeom>
          <a:noFill/>
        </p:spPr>
        <p:txBody>
          <a:bodyPr wrap="square" rtlCol="0">
            <a:spAutoFit/>
          </a:bodyPr>
          <a:lstStyle/>
          <a:p>
            <a:pPr algn="ctr"/>
            <a:r>
              <a:rPr lang="en-US" sz="1800" dirty="0" smtClean="0"/>
              <a:t>build </a:t>
            </a:r>
            <a:r>
              <a:rPr lang="en-US" sz="1800" dirty="0"/>
              <a:t>by </a:t>
            </a:r>
            <a:r>
              <a:rPr lang="en-US" sz="1800" dirty="0" smtClean="0"/>
              <a:t>distribute reachability </a:t>
            </a:r>
            <a:r>
              <a:rPr lang="en-US" sz="1800" dirty="0"/>
              <a:t>between </a:t>
            </a:r>
            <a:r>
              <a:rPr lang="en-US" sz="1800" dirty="0" smtClean="0"/>
              <a:t>peers</a:t>
            </a:r>
            <a:endParaRPr lang="en-US" sz="1800" dirty="0"/>
          </a:p>
        </p:txBody>
      </p:sp>
    </p:spTree>
    <p:extLst>
      <p:ext uri="{BB962C8B-B14F-4D97-AF65-F5344CB8AC3E}">
        <p14:creationId xmlns:p14="http://schemas.microsoft.com/office/powerpoint/2010/main" val="3068162450"/>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4" name="Footer Placeholder 3"/>
          <p:cNvSpPr>
            <a:spLocks noGrp="1"/>
          </p:cNvSpPr>
          <p:nvPr>
            <p:ph type="ftr" sz="quarter" idx="10"/>
          </p:nvPr>
        </p:nvSpPr>
        <p:spPr/>
        <p:txBody>
          <a:bodyPr/>
          <a:lstStyle/>
          <a:p>
            <a:fld id="{3A89D963-6B98-E842-99E9-A858A8114BEE}" type="slidenum">
              <a:rPr lang="ja-JP" altLang="en-US" smtClean="0"/>
              <a:pPr/>
              <a:t>3</a:t>
            </a:fld>
            <a:endParaRPr lang="en-US" altLang="ja-JP"/>
          </a:p>
        </p:txBody>
      </p:sp>
      <p:sp>
        <p:nvSpPr>
          <p:cNvPr id="7" name="Content Placeholder 6"/>
          <p:cNvSpPr>
            <a:spLocks noGrp="1"/>
          </p:cNvSpPr>
          <p:nvPr>
            <p:ph idx="1"/>
          </p:nvPr>
        </p:nvSpPr>
        <p:spPr>
          <a:xfrm>
            <a:off x="1066800" y="1295400"/>
            <a:ext cx="7391400" cy="5334000"/>
          </a:xfrm>
        </p:spPr>
        <p:txBody>
          <a:bodyPr/>
          <a:lstStyle/>
          <a:p>
            <a:pPr marL="355600" indent="-355600">
              <a:tabLst>
                <a:tab pos="3594100" algn="l"/>
              </a:tabLst>
            </a:pPr>
            <a:r>
              <a:rPr lang="en-US" dirty="0" smtClean="0"/>
              <a:t>NML base (proposed) changes</a:t>
            </a:r>
            <a:endParaRPr lang="en-US" dirty="0"/>
          </a:p>
          <a:p>
            <a:pPr marL="355600" indent="-355600">
              <a:tabLst>
                <a:tab pos="3594100" algn="l"/>
              </a:tabLst>
            </a:pPr>
            <a:r>
              <a:rPr lang="en-US" dirty="0" smtClean="0"/>
              <a:t>Identifiers</a:t>
            </a:r>
          </a:p>
          <a:p>
            <a:pPr marL="0" indent="0">
              <a:buNone/>
              <a:tabLst>
                <a:tab pos="3594100" algn="l"/>
              </a:tabLst>
            </a:pPr>
            <a:endParaRPr lang="en-US" dirty="0"/>
          </a:p>
          <a:p>
            <a:pPr marL="355600" indent="-355600">
              <a:tabLst>
                <a:tab pos="3594100" algn="l"/>
              </a:tabLst>
            </a:pPr>
            <a:r>
              <a:rPr lang="en-US" dirty="0" smtClean="0"/>
              <a:t>Future documents</a:t>
            </a:r>
          </a:p>
          <a:p>
            <a:pPr marL="355600" indent="-355600">
              <a:tabLst>
                <a:tab pos="3594100" algn="l"/>
              </a:tabLst>
            </a:pPr>
            <a:r>
              <a:rPr lang="en-US" dirty="0" smtClean="0"/>
              <a:t>Future of the NML-WG</a:t>
            </a:r>
          </a:p>
          <a:p>
            <a:pPr marL="355600" indent="-355600">
              <a:tabLst>
                <a:tab pos="3594100" algn="l"/>
              </a:tabLst>
            </a:pPr>
            <a:endParaRPr lang="en-US" dirty="0" smtClean="0"/>
          </a:p>
          <a:p>
            <a:pPr marL="355600" indent="-355600">
              <a:tabLst>
                <a:tab pos="3594100" algn="l"/>
              </a:tabLst>
            </a:pPr>
            <a:r>
              <a:rPr lang="en-US" dirty="0" smtClean="0"/>
              <a:t>NSI Topology Exchange (John &amp; Chin)</a:t>
            </a:r>
          </a:p>
          <a:p>
            <a:pPr marL="355600" indent="-355600">
              <a:tabLst>
                <a:tab pos="3594100" algn="l"/>
              </a:tabLst>
            </a:pPr>
            <a:r>
              <a:rPr lang="en-US" dirty="0" smtClean="0"/>
              <a:t>NSI </a:t>
            </a:r>
            <a:r>
              <a:rPr lang="en-US" dirty="0"/>
              <a:t>for a data </a:t>
            </a:r>
            <a:r>
              <a:rPr lang="en-US" dirty="0" smtClean="0"/>
              <a:t>center</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Proposal 2 (Freek)</a:t>
            </a:r>
            <a:endParaRPr lang="en-US" dirty="0"/>
          </a:p>
        </p:txBody>
      </p:sp>
      <p:sp>
        <p:nvSpPr>
          <p:cNvPr id="3" name="Content Placeholder 2"/>
          <p:cNvSpPr>
            <a:spLocks noGrp="1"/>
          </p:cNvSpPr>
          <p:nvPr>
            <p:ph idx="1"/>
          </p:nvPr>
        </p:nvSpPr>
        <p:spPr>
          <a:xfrm>
            <a:off x="683568" y="3789040"/>
            <a:ext cx="8206680" cy="2736304"/>
          </a:xfrm>
        </p:spPr>
        <p:txBody>
          <a:bodyPr/>
          <a:lstStyle/>
          <a:p>
            <a:pPr marL="0" indent="0">
              <a:buNone/>
            </a:pPr>
            <a:r>
              <a:rPr lang="en-US" sz="2400" b="1" dirty="0" smtClean="0"/>
              <a:t>Limitations</a:t>
            </a:r>
            <a:endParaRPr lang="en-US" sz="2400" b="1" dirty="0"/>
          </a:p>
          <a:p>
            <a:r>
              <a:rPr lang="en-US" sz="2400" b="1" dirty="0" smtClean="0"/>
              <a:t>Port </a:t>
            </a:r>
            <a:r>
              <a:rPr lang="en-US" sz="2400" b="1" dirty="0"/>
              <a:t>can't </a:t>
            </a:r>
            <a:r>
              <a:rPr lang="en-US" sz="2400" b="1" dirty="0" smtClean="0"/>
              <a:t>move </a:t>
            </a:r>
            <a:r>
              <a:rPr lang="en-US" sz="2400" dirty="0" smtClean="0"/>
              <a:t>to </a:t>
            </a:r>
            <a:r>
              <a:rPr lang="en-US" sz="2400" dirty="0"/>
              <a:t>another </a:t>
            </a:r>
            <a:r>
              <a:rPr lang="en-US" sz="2400" b="1" dirty="0"/>
              <a:t>Topology</a:t>
            </a:r>
            <a:r>
              <a:rPr lang="en-US" sz="2400" dirty="0"/>
              <a:t> later</a:t>
            </a:r>
          </a:p>
          <a:p>
            <a:r>
              <a:rPr lang="en-US" sz="2400" dirty="0"/>
              <a:t>Max </a:t>
            </a:r>
            <a:r>
              <a:rPr lang="en-US" sz="2400" b="1" dirty="0"/>
              <a:t>1 Topology </a:t>
            </a:r>
            <a:r>
              <a:rPr lang="en-US" sz="2400" dirty="0"/>
              <a:t>ID and </a:t>
            </a:r>
            <a:r>
              <a:rPr lang="en-US" sz="2400" b="1" dirty="0"/>
              <a:t>1 NSA</a:t>
            </a:r>
            <a:r>
              <a:rPr lang="en-US" sz="2400" dirty="0"/>
              <a:t> </a:t>
            </a:r>
            <a:r>
              <a:rPr lang="en-US" sz="2400" b="1" dirty="0"/>
              <a:t>per prefix</a:t>
            </a:r>
            <a:br>
              <a:rPr lang="en-US" sz="2400" b="1" dirty="0"/>
            </a:br>
            <a:r>
              <a:rPr lang="en-US" sz="2400" dirty="0" smtClean="0"/>
              <a:t>(work-around: multiple prefixes per </a:t>
            </a:r>
            <a:r>
              <a:rPr lang="en-US" sz="2400" dirty="0" err="1" smtClean="0"/>
              <a:t>organisation</a:t>
            </a:r>
            <a:r>
              <a:rPr lang="en-US" sz="2400" dirty="0" smtClean="0"/>
              <a:t>)</a:t>
            </a:r>
          </a:p>
        </p:txBody>
      </p:sp>
      <p:sp>
        <p:nvSpPr>
          <p:cNvPr id="4" name="TextBox 3"/>
          <p:cNvSpPr txBox="1"/>
          <p:nvPr/>
        </p:nvSpPr>
        <p:spPr>
          <a:xfrm>
            <a:off x="22920" y="2348880"/>
            <a:ext cx="1142410" cy="461665"/>
          </a:xfrm>
          <a:prstGeom prst="rect">
            <a:avLst/>
          </a:prstGeom>
          <a:noFill/>
        </p:spPr>
        <p:txBody>
          <a:bodyPr wrap="none" rtlCol="0">
            <a:spAutoFit/>
          </a:bodyPr>
          <a:lstStyle/>
          <a:p>
            <a:r>
              <a:rPr lang="en-US" dirty="0" smtClean="0"/>
              <a:t>Port ID</a:t>
            </a:r>
            <a:endParaRPr lang="en-US" dirty="0"/>
          </a:p>
        </p:txBody>
      </p:sp>
      <p:sp>
        <p:nvSpPr>
          <p:cNvPr id="5" name="TextBox 4"/>
          <p:cNvSpPr txBox="1"/>
          <p:nvPr/>
        </p:nvSpPr>
        <p:spPr>
          <a:xfrm>
            <a:off x="2627784" y="2348880"/>
            <a:ext cx="941283" cy="461665"/>
          </a:xfrm>
          <a:prstGeom prst="rect">
            <a:avLst/>
          </a:prstGeom>
          <a:noFill/>
        </p:spPr>
        <p:txBody>
          <a:bodyPr wrap="none" rtlCol="0">
            <a:spAutoFit/>
          </a:bodyPr>
          <a:lstStyle/>
          <a:p>
            <a:r>
              <a:rPr lang="en-US" dirty="0" smtClean="0"/>
              <a:t>prefix</a:t>
            </a:r>
            <a:endParaRPr lang="en-US" dirty="0"/>
          </a:p>
        </p:txBody>
      </p:sp>
      <p:sp>
        <p:nvSpPr>
          <p:cNvPr id="6" name="TextBox 5"/>
          <p:cNvSpPr txBox="1"/>
          <p:nvPr/>
        </p:nvSpPr>
        <p:spPr>
          <a:xfrm>
            <a:off x="7524328" y="2060848"/>
            <a:ext cx="1490312" cy="461665"/>
          </a:xfrm>
          <a:prstGeom prst="rect">
            <a:avLst/>
          </a:prstGeom>
          <a:noFill/>
        </p:spPr>
        <p:txBody>
          <a:bodyPr wrap="none" rtlCol="0">
            <a:spAutoFit/>
          </a:bodyPr>
          <a:lstStyle/>
          <a:p>
            <a:r>
              <a:rPr lang="en-US" dirty="0" smtClean="0"/>
              <a:t>NSA URL</a:t>
            </a:r>
            <a:endParaRPr lang="en-US" dirty="0"/>
          </a:p>
        </p:txBody>
      </p:sp>
      <p:cxnSp>
        <p:nvCxnSpPr>
          <p:cNvPr id="8" name="Straight Arrow Connector 7"/>
          <p:cNvCxnSpPr>
            <a:stCxn id="4" idx="3"/>
            <a:endCxn id="5" idx="1"/>
          </p:cNvCxnSpPr>
          <p:nvPr/>
        </p:nvCxnSpPr>
        <p:spPr bwMode="auto">
          <a:xfrm>
            <a:off x="1165330" y="2579713"/>
            <a:ext cx="1462454"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0" name="Straight Arrow Connector 9"/>
          <p:cNvCxnSpPr>
            <a:stCxn id="5" idx="3"/>
            <a:endCxn id="6" idx="1"/>
          </p:cNvCxnSpPr>
          <p:nvPr/>
        </p:nvCxnSpPr>
        <p:spPr bwMode="auto">
          <a:xfrm flipV="1">
            <a:off x="3569067" y="2291681"/>
            <a:ext cx="3955261" cy="288032"/>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3" name="TextBox 12"/>
          <p:cNvSpPr txBox="1"/>
          <p:nvPr/>
        </p:nvSpPr>
        <p:spPr>
          <a:xfrm>
            <a:off x="1331640" y="1988840"/>
            <a:ext cx="1031327" cy="430887"/>
          </a:xfrm>
          <a:prstGeom prst="rect">
            <a:avLst/>
          </a:prstGeom>
          <a:noFill/>
        </p:spPr>
        <p:txBody>
          <a:bodyPr wrap="none" rtlCol="0">
            <a:spAutoFit/>
          </a:bodyPr>
          <a:lstStyle/>
          <a:p>
            <a:r>
              <a:rPr lang="en-US" sz="2200" dirty="0" smtClean="0"/>
              <a:t>extract</a:t>
            </a:r>
            <a:endParaRPr lang="en-US" sz="2200" dirty="0"/>
          </a:p>
        </p:txBody>
      </p:sp>
      <p:sp>
        <p:nvSpPr>
          <p:cNvPr id="14" name="TextBox 13"/>
          <p:cNvSpPr txBox="1"/>
          <p:nvPr/>
        </p:nvSpPr>
        <p:spPr>
          <a:xfrm>
            <a:off x="4499992" y="1988840"/>
            <a:ext cx="1988057" cy="430887"/>
          </a:xfrm>
          <a:prstGeom prst="rect">
            <a:avLst/>
          </a:prstGeom>
          <a:noFill/>
        </p:spPr>
        <p:txBody>
          <a:bodyPr wrap="none" rtlCol="0">
            <a:spAutoFit/>
          </a:bodyPr>
          <a:lstStyle/>
          <a:p>
            <a:r>
              <a:rPr lang="en-US" sz="2200" dirty="0"/>
              <a:t>lookup service</a:t>
            </a:r>
          </a:p>
        </p:txBody>
      </p:sp>
      <p:sp>
        <p:nvSpPr>
          <p:cNvPr id="16" name="TextBox 15"/>
          <p:cNvSpPr txBox="1"/>
          <p:nvPr/>
        </p:nvSpPr>
        <p:spPr>
          <a:xfrm>
            <a:off x="3995936" y="2852936"/>
            <a:ext cx="3084932" cy="646331"/>
          </a:xfrm>
          <a:prstGeom prst="rect">
            <a:avLst/>
          </a:prstGeom>
          <a:noFill/>
        </p:spPr>
        <p:txBody>
          <a:bodyPr wrap="square" rtlCol="0">
            <a:spAutoFit/>
          </a:bodyPr>
          <a:lstStyle/>
          <a:p>
            <a:pPr algn="ctr"/>
            <a:r>
              <a:rPr lang="en-US" sz="1800" dirty="0"/>
              <a:t>lookup by prefix </a:t>
            </a:r>
            <a:r>
              <a:rPr lang="en-US" sz="1800" dirty="0" smtClean="0"/>
              <a:t>in global lookup service (</a:t>
            </a:r>
            <a:r>
              <a:rPr lang="en-US" sz="1800" dirty="0" err="1" smtClean="0"/>
              <a:t>gLS</a:t>
            </a:r>
            <a:r>
              <a:rPr lang="en-US" sz="1800" dirty="0" smtClean="0"/>
              <a:t>)</a:t>
            </a:r>
            <a:endParaRPr lang="en-US" sz="1800" dirty="0"/>
          </a:p>
        </p:txBody>
      </p:sp>
      <p:sp>
        <p:nvSpPr>
          <p:cNvPr id="17" name="TextBox 16"/>
          <p:cNvSpPr txBox="1"/>
          <p:nvPr/>
        </p:nvSpPr>
        <p:spPr>
          <a:xfrm>
            <a:off x="7204679" y="2708920"/>
            <a:ext cx="1809961" cy="461665"/>
          </a:xfrm>
          <a:prstGeom prst="rect">
            <a:avLst/>
          </a:prstGeom>
          <a:noFill/>
        </p:spPr>
        <p:txBody>
          <a:bodyPr wrap="none" rtlCol="0">
            <a:spAutoFit/>
          </a:bodyPr>
          <a:lstStyle/>
          <a:p>
            <a:r>
              <a:rPr lang="en-US" dirty="0" smtClean="0"/>
              <a:t>Topology ID</a:t>
            </a:r>
            <a:endParaRPr lang="en-US" dirty="0"/>
          </a:p>
        </p:txBody>
      </p:sp>
      <p:cxnSp>
        <p:nvCxnSpPr>
          <p:cNvPr id="18" name="Straight Arrow Connector 17"/>
          <p:cNvCxnSpPr>
            <a:stCxn id="5" idx="3"/>
            <a:endCxn id="17" idx="1"/>
          </p:cNvCxnSpPr>
          <p:nvPr/>
        </p:nvCxnSpPr>
        <p:spPr bwMode="auto">
          <a:xfrm>
            <a:off x="3569067" y="2579713"/>
            <a:ext cx="3635612" cy="36004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Tree>
    <p:extLst>
      <p:ext uri="{BB962C8B-B14F-4D97-AF65-F5344CB8AC3E}">
        <p14:creationId xmlns:p14="http://schemas.microsoft.com/office/powerpoint/2010/main" val="1036711386"/>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Proposal 3 (Freek)</a:t>
            </a:r>
            <a:endParaRPr lang="en-US" dirty="0"/>
          </a:p>
        </p:txBody>
      </p:sp>
      <p:sp>
        <p:nvSpPr>
          <p:cNvPr id="3" name="Content Placeholder 2"/>
          <p:cNvSpPr>
            <a:spLocks noGrp="1"/>
          </p:cNvSpPr>
          <p:nvPr>
            <p:ph idx="1"/>
          </p:nvPr>
        </p:nvSpPr>
        <p:spPr>
          <a:xfrm>
            <a:off x="323528" y="4968552"/>
            <a:ext cx="8460432" cy="2060848"/>
          </a:xfrm>
        </p:spPr>
        <p:txBody>
          <a:bodyPr/>
          <a:lstStyle/>
          <a:p>
            <a:pPr marL="0" indent="0">
              <a:buNone/>
            </a:pPr>
            <a:r>
              <a:rPr lang="en-US" sz="2400" b="1" dirty="0" smtClean="0"/>
              <a:t>Limitations</a:t>
            </a:r>
            <a:endParaRPr lang="en-US" sz="2400" b="1" dirty="0"/>
          </a:p>
          <a:p>
            <a:r>
              <a:rPr lang="en-US" sz="2400" b="1" dirty="0" smtClean="0"/>
              <a:t>Lookup per Port </a:t>
            </a:r>
            <a:r>
              <a:rPr lang="en-US" sz="2400" dirty="0" smtClean="0"/>
              <a:t>ID, instead of per prefix or per Topology</a:t>
            </a:r>
          </a:p>
          <a:p>
            <a:pPr marL="0" indent="0">
              <a:buNone/>
            </a:pPr>
            <a:r>
              <a:rPr lang="en-US" sz="2400" b="1" dirty="0" smtClean="0"/>
              <a:t>Advantage</a:t>
            </a:r>
          </a:p>
          <a:p>
            <a:r>
              <a:rPr lang="en-US" sz="2400" dirty="0" smtClean="0"/>
              <a:t>Easier to extend to </a:t>
            </a:r>
            <a:r>
              <a:rPr lang="en-US" sz="2400" dirty="0" err="1" smtClean="0"/>
              <a:t>non-URN:OGF:network</a:t>
            </a:r>
            <a:r>
              <a:rPr lang="en-US" sz="2400" dirty="0" smtClean="0"/>
              <a:t> identifiers</a:t>
            </a:r>
          </a:p>
        </p:txBody>
      </p:sp>
      <p:sp>
        <p:nvSpPr>
          <p:cNvPr id="4" name="TextBox 3"/>
          <p:cNvSpPr txBox="1"/>
          <p:nvPr/>
        </p:nvSpPr>
        <p:spPr>
          <a:xfrm>
            <a:off x="1889949" y="1484784"/>
            <a:ext cx="1142410" cy="461665"/>
          </a:xfrm>
          <a:prstGeom prst="rect">
            <a:avLst/>
          </a:prstGeom>
          <a:noFill/>
        </p:spPr>
        <p:txBody>
          <a:bodyPr wrap="none" rtlCol="0">
            <a:spAutoFit/>
          </a:bodyPr>
          <a:lstStyle/>
          <a:p>
            <a:r>
              <a:rPr lang="en-US" dirty="0" smtClean="0"/>
              <a:t>Port ID</a:t>
            </a:r>
            <a:endParaRPr lang="en-US" dirty="0"/>
          </a:p>
        </p:txBody>
      </p:sp>
      <p:sp>
        <p:nvSpPr>
          <p:cNvPr id="13" name="TextBox 12"/>
          <p:cNvSpPr txBox="1"/>
          <p:nvPr/>
        </p:nvSpPr>
        <p:spPr>
          <a:xfrm>
            <a:off x="3347864" y="1269921"/>
            <a:ext cx="1031327" cy="430887"/>
          </a:xfrm>
          <a:prstGeom prst="rect">
            <a:avLst/>
          </a:prstGeom>
          <a:noFill/>
        </p:spPr>
        <p:txBody>
          <a:bodyPr wrap="none" rtlCol="0">
            <a:spAutoFit/>
          </a:bodyPr>
          <a:lstStyle/>
          <a:p>
            <a:r>
              <a:rPr lang="en-US" sz="2200" dirty="0" smtClean="0"/>
              <a:t>extract</a:t>
            </a:r>
            <a:endParaRPr lang="en-US" sz="2200" dirty="0"/>
          </a:p>
        </p:txBody>
      </p:sp>
      <p:sp>
        <p:nvSpPr>
          <p:cNvPr id="15" name="TextBox 14"/>
          <p:cNvSpPr txBox="1"/>
          <p:nvPr/>
        </p:nvSpPr>
        <p:spPr>
          <a:xfrm>
            <a:off x="4638829" y="1484784"/>
            <a:ext cx="941283" cy="461665"/>
          </a:xfrm>
          <a:prstGeom prst="rect">
            <a:avLst/>
          </a:prstGeom>
          <a:noFill/>
        </p:spPr>
        <p:txBody>
          <a:bodyPr wrap="none" rtlCol="0">
            <a:spAutoFit/>
          </a:bodyPr>
          <a:lstStyle/>
          <a:p>
            <a:r>
              <a:rPr lang="en-US" dirty="0" smtClean="0"/>
              <a:t>prefix</a:t>
            </a:r>
            <a:endParaRPr lang="en-US" dirty="0"/>
          </a:p>
        </p:txBody>
      </p:sp>
      <p:cxnSp>
        <p:nvCxnSpPr>
          <p:cNvPr id="19" name="Straight Arrow Connector 18"/>
          <p:cNvCxnSpPr>
            <a:stCxn id="4" idx="3"/>
            <a:endCxn id="15" idx="1"/>
          </p:cNvCxnSpPr>
          <p:nvPr/>
        </p:nvCxnSpPr>
        <p:spPr bwMode="auto">
          <a:xfrm>
            <a:off x="3032359" y="1715617"/>
            <a:ext cx="1606470"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20" name="TextBox 19"/>
          <p:cNvSpPr txBox="1"/>
          <p:nvPr/>
        </p:nvSpPr>
        <p:spPr>
          <a:xfrm>
            <a:off x="2051720" y="2276872"/>
            <a:ext cx="3240360" cy="430887"/>
          </a:xfrm>
          <a:prstGeom prst="rect">
            <a:avLst/>
          </a:prstGeom>
          <a:noFill/>
        </p:spPr>
        <p:txBody>
          <a:bodyPr wrap="square" rtlCol="0">
            <a:spAutoFit/>
          </a:bodyPr>
          <a:lstStyle/>
          <a:p>
            <a:pPr algn="ctr"/>
            <a:r>
              <a:rPr lang="en-US" sz="2200" dirty="0" smtClean="0"/>
              <a:t>global lookup </a:t>
            </a:r>
            <a:r>
              <a:rPr lang="en-US" sz="2200" dirty="0"/>
              <a:t>service</a:t>
            </a:r>
          </a:p>
        </p:txBody>
      </p:sp>
      <p:sp>
        <p:nvSpPr>
          <p:cNvPr id="36" name="TextBox 35"/>
          <p:cNvSpPr txBox="1"/>
          <p:nvPr/>
        </p:nvSpPr>
        <p:spPr>
          <a:xfrm>
            <a:off x="1594724" y="3862789"/>
            <a:ext cx="2185188" cy="830997"/>
          </a:xfrm>
          <a:prstGeom prst="rect">
            <a:avLst/>
          </a:prstGeom>
          <a:noFill/>
        </p:spPr>
        <p:txBody>
          <a:bodyPr wrap="square" rtlCol="0">
            <a:spAutoFit/>
          </a:bodyPr>
          <a:lstStyle/>
          <a:p>
            <a:pPr algn="ctr"/>
            <a:r>
              <a:rPr lang="en-US" dirty="0"/>
              <a:t>home lookup </a:t>
            </a:r>
            <a:r>
              <a:rPr lang="en-US" dirty="0" smtClean="0"/>
              <a:t>service URL</a:t>
            </a:r>
            <a:endParaRPr lang="en-US" dirty="0"/>
          </a:p>
        </p:txBody>
      </p:sp>
      <p:sp>
        <p:nvSpPr>
          <p:cNvPr id="37" name="TextBox 36"/>
          <p:cNvSpPr txBox="1"/>
          <p:nvPr/>
        </p:nvSpPr>
        <p:spPr>
          <a:xfrm>
            <a:off x="7524328" y="3574757"/>
            <a:ext cx="1490312" cy="461665"/>
          </a:xfrm>
          <a:prstGeom prst="rect">
            <a:avLst/>
          </a:prstGeom>
          <a:noFill/>
        </p:spPr>
        <p:txBody>
          <a:bodyPr wrap="none" rtlCol="0">
            <a:spAutoFit/>
          </a:bodyPr>
          <a:lstStyle/>
          <a:p>
            <a:r>
              <a:rPr lang="en-US" dirty="0" smtClean="0"/>
              <a:t>NSA URL</a:t>
            </a:r>
            <a:endParaRPr lang="en-US" dirty="0"/>
          </a:p>
        </p:txBody>
      </p:sp>
      <p:cxnSp>
        <p:nvCxnSpPr>
          <p:cNvPr id="38" name="Straight Arrow Connector 37"/>
          <p:cNvCxnSpPr>
            <a:stCxn id="36" idx="3"/>
            <a:endCxn id="37" idx="1"/>
          </p:cNvCxnSpPr>
          <p:nvPr/>
        </p:nvCxnSpPr>
        <p:spPr bwMode="auto">
          <a:xfrm flipV="1">
            <a:off x="3779912" y="3805590"/>
            <a:ext cx="3744416" cy="47269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39" name="TextBox 38"/>
          <p:cNvSpPr txBox="1"/>
          <p:nvPr/>
        </p:nvSpPr>
        <p:spPr>
          <a:xfrm>
            <a:off x="4211960" y="3356992"/>
            <a:ext cx="2772176" cy="430887"/>
          </a:xfrm>
          <a:prstGeom prst="rect">
            <a:avLst/>
          </a:prstGeom>
          <a:noFill/>
        </p:spPr>
        <p:txBody>
          <a:bodyPr wrap="none" rtlCol="0">
            <a:spAutoFit/>
          </a:bodyPr>
          <a:lstStyle/>
          <a:p>
            <a:r>
              <a:rPr lang="en-US" sz="2200" dirty="0" smtClean="0"/>
              <a:t>home lookup </a:t>
            </a:r>
            <a:r>
              <a:rPr lang="en-US" sz="2200" dirty="0"/>
              <a:t>service</a:t>
            </a:r>
          </a:p>
        </p:txBody>
      </p:sp>
      <p:sp>
        <p:nvSpPr>
          <p:cNvPr id="40" name="TextBox 39"/>
          <p:cNvSpPr txBox="1"/>
          <p:nvPr/>
        </p:nvSpPr>
        <p:spPr>
          <a:xfrm>
            <a:off x="3995936" y="4366845"/>
            <a:ext cx="3084932" cy="646331"/>
          </a:xfrm>
          <a:prstGeom prst="rect">
            <a:avLst/>
          </a:prstGeom>
          <a:noFill/>
        </p:spPr>
        <p:txBody>
          <a:bodyPr wrap="square" rtlCol="0">
            <a:spAutoFit/>
          </a:bodyPr>
          <a:lstStyle/>
          <a:p>
            <a:pPr algn="ctr"/>
            <a:r>
              <a:rPr lang="en-US" sz="1800" dirty="0"/>
              <a:t>lookup by Port ID in </a:t>
            </a:r>
            <a:r>
              <a:rPr lang="en-US" sz="1800" dirty="0" smtClean="0"/>
              <a:t>home lookup </a:t>
            </a:r>
            <a:r>
              <a:rPr lang="en-US" sz="1800" dirty="0"/>
              <a:t>service </a:t>
            </a:r>
            <a:r>
              <a:rPr lang="en-US" sz="1800" dirty="0" smtClean="0"/>
              <a:t>(</a:t>
            </a:r>
            <a:r>
              <a:rPr lang="en-US" sz="1800" dirty="0" err="1" smtClean="0"/>
              <a:t>hLS</a:t>
            </a:r>
            <a:r>
              <a:rPr lang="en-US" sz="1800" dirty="0"/>
              <a:t>)</a:t>
            </a:r>
            <a:endParaRPr lang="en-US" sz="1800" dirty="0"/>
          </a:p>
        </p:txBody>
      </p:sp>
      <p:sp>
        <p:nvSpPr>
          <p:cNvPr id="41" name="TextBox 40"/>
          <p:cNvSpPr txBox="1"/>
          <p:nvPr/>
        </p:nvSpPr>
        <p:spPr>
          <a:xfrm>
            <a:off x="7204679" y="4222829"/>
            <a:ext cx="1809961" cy="461665"/>
          </a:xfrm>
          <a:prstGeom prst="rect">
            <a:avLst/>
          </a:prstGeom>
          <a:noFill/>
        </p:spPr>
        <p:txBody>
          <a:bodyPr wrap="none" rtlCol="0">
            <a:spAutoFit/>
          </a:bodyPr>
          <a:lstStyle/>
          <a:p>
            <a:r>
              <a:rPr lang="en-US" dirty="0" smtClean="0"/>
              <a:t>Topology ID</a:t>
            </a:r>
            <a:endParaRPr lang="en-US" dirty="0"/>
          </a:p>
        </p:txBody>
      </p:sp>
      <p:cxnSp>
        <p:nvCxnSpPr>
          <p:cNvPr id="42" name="Straight Arrow Connector 41"/>
          <p:cNvCxnSpPr>
            <a:stCxn id="36" idx="3"/>
            <a:endCxn id="41" idx="1"/>
          </p:cNvCxnSpPr>
          <p:nvPr/>
        </p:nvCxnSpPr>
        <p:spPr bwMode="auto">
          <a:xfrm>
            <a:off x="3779912" y="4278288"/>
            <a:ext cx="3424767" cy="175374"/>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51" name="Rectangle 50"/>
          <p:cNvSpPr/>
          <p:nvPr/>
        </p:nvSpPr>
        <p:spPr>
          <a:xfrm>
            <a:off x="2699792" y="2708920"/>
            <a:ext cx="2934072" cy="646331"/>
          </a:xfrm>
          <a:prstGeom prst="rect">
            <a:avLst/>
          </a:prstGeom>
        </p:spPr>
        <p:txBody>
          <a:bodyPr wrap="square">
            <a:spAutoFit/>
          </a:bodyPr>
          <a:lstStyle/>
          <a:p>
            <a:pPr algn="ctr"/>
            <a:r>
              <a:rPr lang="en-US" sz="1800" dirty="0"/>
              <a:t>lookup by </a:t>
            </a:r>
            <a:r>
              <a:rPr lang="en-US" sz="1800" dirty="0" smtClean="0"/>
              <a:t>prefix in </a:t>
            </a:r>
            <a:r>
              <a:rPr lang="en-US" sz="1800" dirty="0"/>
              <a:t>global lookup service (</a:t>
            </a:r>
            <a:r>
              <a:rPr lang="en-US" sz="1800" dirty="0" err="1"/>
              <a:t>gLS</a:t>
            </a:r>
            <a:r>
              <a:rPr lang="en-US" sz="1800" dirty="0"/>
              <a:t>)</a:t>
            </a:r>
            <a:endParaRPr lang="en-US" sz="1800" dirty="0"/>
          </a:p>
        </p:txBody>
      </p:sp>
      <p:cxnSp>
        <p:nvCxnSpPr>
          <p:cNvPr id="53" name="Elbow Connector 52"/>
          <p:cNvCxnSpPr>
            <a:stCxn id="15" idx="2"/>
            <a:endCxn id="36" idx="0"/>
          </p:cNvCxnSpPr>
          <p:nvPr/>
        </p:nvCxnSpPr>
        <p:spPr bwMode="auto">
          <a:xfrm rot="5400000">
            <a:off x="2940225" y="1693543"/>
            <a:ext cx="1916340" cy="2422153"/>
          </a:xfrm>
          <a:prstGeom prst="bentConnector3">
            <a:avLst>
              <a:gd name="adj1" fmla="val 40722"/>
            </a:avLst>
          </a:prstGeom>
          <a:solidFill>
            <a:schemeClr val="accent1"/>
          </a:solidFill>
          <a:ln w="9525" cap="flat" cmpd="sng" algn="ctr">
            <a:solidFill>
              <a:schemeClr val="tx1"/>
            </a:solidFill>
            <a:prstDash val="solid"/>
            <a:round/>
            <a:headEnd type="none" w="med" len="med"/>
            <a:tailEnd type="arrow"/>
          </a:ln>
          <a:effectLst/>
        </p:spPr>
      </p:cxnSp>
    </p:spTree>
    <p:extLst>
      <p:ext uri="{BB962C8B-B14F-4D97-AF65-F5344CB8AC3E}">
        <p14:creationId xmlns:p14="http://schemas.microsoft.com/office/powerpoint/2010/main" val="3577203449"/>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9225" name="Rectangle 9"/>
          <p:cNvSpPr>
            <a:spLocks noGrp="1" noChangeArrowheads="1"/>
          </p:cNvSpPr>
          <p:nvPr>
            <p:ph type="ctrTitle"/>
          </p:nvPr>
        </p:nvSpPr>
        <p:spPr/>
        <p:txBody>
          <a:bodyPr/>
          <a:lstStyle/>
          <a:p>
            <a:r>
              <a:rPr lang="nl-NL" altLang="ja-JP" sz="3200" dirty="0" err="1" smtClean="0"/>
              <a:t>Future</a:t>
            </a:r>
            <a:r>
              <a:rPr lang="nl-NL" altLang="ja-JP" sz="3200" dirty="0" smtClean="0"/>
              <a:t> </a:t>
            </a:r>
            <a:r>
              <a:rPr lang="nl-NL" altLang="ja-JP" sz="3200" dirty="0" err="1" smtClean="0"/>
              <a:t>Documents</a:t>
            </a:r>
            <a:endParaRPr lang="ja-JP" altLang="en-US" sz="3200" dirty="0"/>
          </a:p>
        </p:txBody>
      </p:sp>
      <p:sp>
        <p:nvSpPr>
          <p:cNvPr id="9226" name="Rectangle 10"/>
          <p:cNvSpPr>
            <a:spLocks noGrp="1" noChangeArrowheads="1"/>
          </p:cNvSpPr>
          <p:nvPr>
            <p:ph type="subTitle" idx="1"/>
          </p:nvPr>
        </p:nvSpPr>
        <p:spPr/>
        <p:txBody>
          <a:bodyPr/>
          <a:lstStyle/>
          <a:p>
            <a:r>
              <a:rPr lang="nl-NL" altLang="ja-JP" dirty="0" smtClean="0"/>
              <a:t>OGF 40, Oxford</a:t>
            </a:r>
            <a:endParaRPr lang="ja-JP" altLang="en-US" dirty="0"/>
          </a:p>
        </p:txBody>
      </p:sp>
    </p:spTree>
    <p:extLst>
      <p:ext uri="{BB962C8B-B14F-4D97-AF65-F5344CB8AC3E}">
        <p14:creationId xmlns:p14="http://schemas.microsoft.com/office/powerpoint/2010/main" val="1717575869"/>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documents</a:t>
            </a:r>
            <a:endParaRPr lang="en-US" dirty="0"/>
          </a:p>
        </p:txBody>
      </p:sp>
      <p:sp>
        <p:nvSpPr>
          <p:cNvPr id="4" name="Footer Placeholder 3"/>
          <p:cNvSpPr>
            <a:spLocks noGrp="1"/>
          </p:cNvSpPr>
          <p:nvPr>
            <p:ph type="ftr" sz="quarter" idx="10"/>
          </p:nvPr>
        </p:nvSpPr>
        <p:spPr/>
        <p:txBody>
          <a:bodyPr/>
          <a:lstStyle/>
          <a:p>
            <a:fld id="{3A89D963-6B98-E842-99E9-A858A8114BEE}" type="slidenum">
              <a:rPr lang="ja-JP" altLang="en-US" smtClean="0"/>
              <a:pPr/>
              <a:t>33</a:t>
            </a:fld>
            <a:endParaRPr lang="en-US" altLang="ja-JP"/>
          </a:p>
        </p:txBody>
      </p:sp>
      <p:sp>
        <p:nvSpPr>
          <p:cNvPr id="7" name="Content Placeholder 6"/>
          <p:cNvSpPr>
            <a:spLocks noGrp="1"/>
          </p:cNvSpPr>
          <p:nvPr>
            <p:ph idx="1"/>
          </p:nvPr>
        </p:nvSpPr>
        <p:spPr>
          <a:xfrm>
            <a:off x="179512" y="1295400"/>
            <a:ext cx="8856984" cy="5334000"/>
          </a:xfrm>
        </p:spPr>
        <p:txBody>
          <a:bodyPr/>
          <a:lstStyle/>
          <a:p>
            <a:pPr marL="355600" indent="-355600">
              <a:spcBef>
                <a:spcPts val="600"/>
              </a:spcBef>
              <a:tabLst>
                <a:tab pos="3594100" algn="l"/>
              </a:tabLst>
            </a:pPr>
            <a:r>
              <a:rPr lang="en-US" sz="2400" b="1" dirty="0"/>
              <a:t>NSI Topology Representation</a:t>
            </a:r>
            <a:r>
              <a:rPr lang="en-US" sz="2400" dirty="0"/>
              <a:t>: </a:t>
            </a:r>
            <a:r>
              <a:rPr lang="en-US" sz="2400" dirty="0" err="1"/>
              <a:t>Jeroen</a:t>
            </a:r>
            <a:r>
              <a:rPr lang="en-US" sz="2400" dirty="0"/>
              <a:t>, John</a:t>
            </a:r>
          </a:p>
          <a:p>
            <a:pPr marL="355600" indent="-355600">
              <a:spcBef>
                <a:spcPts val="600"/>
              </a:spcBef>
              <a:tabLst>
                <a:tab pos="3594100" algn="l"/>
              </a:tabLst>
            </a:pPr>
            <a:r>
              <a:rPr lang="en-US" sz="2400" b="1" dirty="0"/>
              <a:t>Topology Distribution Mechanisms</a:t>
            </a:r>
            <a:r>
              <a:rPr lang="en-US" sz="2400" dirty="0"/>
              <a:t>: </a:t>
            </a:r>
            <a:r>
              <a:rPr lang="en-US" sz="2400" dirty="0" err="1" smtClean="0"/>
              <a:t>Jeroen</a:t>
            </a:r>
            <a:r>
              <a:rPr lang="en-US" sz="2400" dirty="0" smtClean="0"/>
              <a:t> (done)</a:t>
            </a:r>
            <a:endParaRPr lang="en-US" sz="2400" dirty="0"/>
          </a:p>
          <a:p>
            <a:pPr marL="355600" indent="-355600">
              <a:spcBef>
                <a:spcPts val="600"/>
              </a:spcBef>
              <a:tabLst>
                <a:tab pos="3594100" algn="l"/>
              </a:tabLst>
            </a:pPr>
            <a:r>
              <a:rPr lang="en-US" sz="2400" b="1" dirty="0" smtClean="0"/>
              <a:t>Topology Distribution </a:t>
            </a:r>
            <a:r>
              <a:rPr lang="en-US" sz="2400" b="1" dirty="0"/>
              <a:t>S</a:t>
            </a:r>
            <a:r>
              <a:rPr lang="en-US" sz="2400" b="1" dirty="0" smtClean="0"/>
              <a:t>pecification</a:t>
            </a:r>
            <a:r>
              <a:rPr lang="en-US" sz="2400" dirty="0" smtClean="0"/>
              <a:t>: </a:t>
            </a:r>
            <a:r>
              <a:rPr lang="en-US" sz="2400" dirty="0" err="1"/>
              <a:t>Henrik</a:t>
            </a:r>
            <a:r>
              <a:rPr lang="en-US" sz="2400" dirty="0"/>
              <a:t>, </a:t>
            </a:r>
            <a:r>
              <a:rPr lang="en-US" sz="2400" dirty="0" smtClean="0"/>
              <a:t>Chin (possibly different proposals)</a:t>
            </a:r>
            <a:endParaRPr lang="en-US" sz="2400" dirty="0"/>
          </a:p>
          <a:p>
            <a:pPr marL="355600" indent="-355600">
              <a:spcBef>
                <a:spcPts val="600"/>
              </a:spcBef>
              <a:tabLst>
                <a:tab pos="3594100" algn="l"/>
              </a:tabLst>
            </a:pPr>
            <a:r>
              <a:rPr lang="en-US" sz="2400" b="1" dirty="0"/>
              <a:t>Changes to NML-base:</a:t>
            </a:r>
            <a:r>
              <a:rPr lang="en-US" sz="2400" dirty="0"/>
              <a:t> Freek</a:t>
            </a:r>
          </a:p>
          <a:p>
            <a:pPr marL="355600" indent="-355600">
              <a:spcBef>
                <a:spcPts val="600"/>
              </a:spcBef>
              <a:tabLst>
                <a:tab pos="3594100" algn="l"/>
              </a:tabLst>
            </a:pPr>
            <a:r>
              <a:rPr lang="en-US" sz="2400" b="1" dirty="0"/>
              <a:t>Experience Document:</a:t>
            </a:r>
            <a:r>
              <a:rPr lang="en-US" sz="2400" dirty="0"/>
              <a:t> </a:t>
            </a:r>
            <a:r>
              <a:rPr lang="en-US" sz="2400" dirty="0" smtClean="0"/>
              <a:t>postpone to later</a:t>
            </a:r>
            <a:endParaRPr lang="en-US" sz="2400" dirty="0"/>
          </a:p>
          <a:p>
            <a:pPr marL="355600" indent="-355600">
              <a:spcBef>
                <a:spcPts val="600"/>
              </a:spcBef>
              <a:tabLst>
                <a:tab pos="3594100" algn="l"/>
              </a:tabLst>
            </a:pPr>
            <a:r>
              <a:rPr lang="en-US" sz="2400" b="1" dirty="0"/>
              <a:t>JSON syntax</a:t>
            </a:r>
            <a:r>
              <a:rPr lang="en-US" sz="2400" dirty="0" smtClean="0"/>
              <a:t>: </a:t>
            </a:r>
            <a:r>
              <a:rPr lang="en-US" sz="2400" dirty="0"/>
              <a:t>contributions </a:t>
            </a:r>
            <a:r>
              <a:rPr lang="en-US" sz="2400" dirty="0" smtClean="0"/>
              <a:t>welcome</a:t>
            </a:r>
          </a:p>
          <a:p>
            <a:pPr marL="355600" indent="-355600">
              <a:spcBef>
                <a:spcPts val="600"/>
              </a:spcBef>
              <a:tabLst>
                <a:tab pos="3594100" algn="l"/>
              </a:tabLst>
            </a:pPr>
            <a:r>
              <a:rPr lang="en-US" sz="2400" b="1" dirty="0" smtClean="0"/>
              <a:t>Ethernet </a:t>
            </a:r>
            <a:r>
              <a:rPr lang="en-US" sz="2400" b="1" dirty="0"/>
              <a:t>extensions</a:t>
            </a:r>
            <a:r>
              <a:rPr lang="en-US" sz="2400" dirty="0"/>
              <a:t>: John, Freek</a:t>
            </a:r>
          </a:p>
          <a:p>
            <a:pPr marL="355600" indent="-355600">
              <a:spcBef>
                <a:spcPts val="600"/>
              </a:spcBef>
              <a:tabLst>
                <a:tab pos="3594100" algn="l"/>
              </a:tabLst>
            </a:pPr>
            <a:r>
              <a:rPr lang="en-US" sz="2400" b="1" dirty="0"/>
              <a:t>IP extensions</a:t>
            </a:r>
            <a:r>
              <a:rPr lang="en-US" sz="2400" dirty="0"/>
              <a:t>: </a:t>
            </a:r>
            <a:r>
              <a:rPr lang="en-US" sz="2400" dirty="0" smtClean="0"/>
              <a:t>contributions welcome</a:t>
            </a:r>
            <a:endParaRPr lang="en-US" sz="2400" dirty="0"/>
          </a:p>
          <a:p>
            <a:pPr marL="355600" indent="-355600">
              <a:spcBef>
                <a:spcPts val="600"/>
              </a:spcBef>
              <a:tabLst>
                <a:tab pos="3594100" algn="l"/>
              </a:tabLst>
            </a:pPr>
            <a:r>
              <a:rPr lang="en-US" sz="2400" b="1" dirty="0" err="1"/>
              <a:t>OpenFlow</a:t>
            </a:r>
            <a:r>
              <a:rPr lang="en-US" sz="2400" b="1" dirty="0"/>
              <a:t> extensions</a:t>
            </a:r>
            <a:r>
              <a:rPr lang="en-US" sz="2400" dirty="0"/>
              <a:t>: </a:t>
            </a:r>
            <a:r>
              <a:rPr lang="en-US" sz="2400" dirty="0" err="1"/>
              <a:t>Radek</a:t>
            </a:r>
            <a:r>
              <a:rPr lang="en-US" sz="2400" dirty="0"/>
              <a:t>, Lucas, </a:t>
            </a:r>
            <a:r>
              <a:rPr lang="en-US" sz="2400" dirty="0" err="1"/>
              <a:t>Diederik</a:t>
            </a:r>
            <a:r>
              <a:rPr lang="en-US" sz="2400" dirty="0"/>
              <a:t>, </a:t>
            </a:r>
            <a:r>
              <a:rPr lang="en-US" sz="2400" dirty="0" err="1"/>
              <a:t>Miroslav</a:t>
            </a:r>
            <a:endParaRPr lang="en-US" sz="2400" dirty="0"/>
          </a:p>
          <a:p>
            <a:pPr marL="355600" indent="-355600">
              <a:spcBef>
                <a:spcPts val="600"/>
              </a:spcBef>
              <a:tabLst>
                <a:tab pos="3594100" algn="l"/>
              </a:tabLst>
            </a:pPr>
            <a:r>
              <a:rPr lang="en-US" sz="2400" b="1" dirty="0"/>
              <a:t>Experimental Features</a:t>
            </a:r>
            <a:r>
              <a:rPr lang="en-US" sz="2400" dirty="0"/>
              <a:t>: Freek</a:t>
            </a:r>
          </a:p>
          <a:p>
            <a:pPr marL="355600" indent="-355600">
              <a:spcBef>
                <a:spcPts val="600"/>
              </a:spcBef>
              <a:tabLst>
                <a:tab pos="3594100" algn="l"/>
              </a:tabLst>
            </a:pPr>
            <a:r>
              <a:rPr lang="en-US" sz="2400" b="1" dirty="0" err="1"/>
              <a:t>AutoGOLE</a:t>
            </a:r>
            <a:r>
              <a:rPr lang="en-US" sz="2400" b="1" dirty="0"/>
              <a:t> NSI-CS </a:t>
            </a:r>
            <a:r>
              <a:rPr lang="en-US" sz="2400" b="1" dirty="0" err="1"/>
              <a:t>sci</a:t>
            </a:r>
            <a:r>
              <a:rPr lang="en-US" sz="2400" b="1" dirty="0"/>
              <a:t> paper</a:t>
            </a:r>
            <a:r>
              <a:rPr lang="en-US" sz="2400" dirty="0"/>
              <a:t>: </a:t>
            </a:r>
            <a:r>
              <a:rPr lang="en-US" sz="2400" dirty="0" err="1"/>
              <a:t>Miroslav</a:t>
            </a:r>
            <a:r>
              <a:rPr lang="en-US" sz="2400" dirty="0"/>
              <a:t> (</a:t>
            </a:r>
            <a:r>
              <a:rPr lang="en-US" sz="2400" dirty="0" err="1"/>
              <a:t>UvA</a:t>
            </a:r>
            <a:r>
              <a:rPr lang="en-US" sz="2400" dirty="0"/>
              <a:t>)</a:t>
            </a:r>
            <a:endParaRPr lang="en-US" sz="2400" dirty="0"/>
          </a:p>
        </p:txBody>
      </p:sp>
    </p:spTree>
    <p:extLst>
      <p:ext uri="{BB962C8B-B14F-4D97-AF65-F5344CB8AC3E}">
        <p14:creationId xmlns:p14="http://schemas.microsoft.com/office/powerpoint/2010/main" val="125782729"/>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9225" name="Rectangle 9"/>
          <p:cNvSpPr>
            <a:spLocks noGrp="1" noChangeArrowheads="1"/>
          </p:cNvSpPr>
          <p:nvPr>
            <p:ph type="ctrTitle"/>
          </p:nvPr>
        </p:nvSpPr>
        <p:spPr/>
        <p:txBody>
          <a:bodyPr/>
          <a:lstStyle/>
          <a:p>
            <a:r>
              <a:rPr lang="nl-NL" altLang="ja-JP" sz="3200" dirty="0" smtClean="0"/>
              <a:t>(</a:t>
            </a:r>
            <a:r>
              <a:rPr lang="nl-NL" altLang="ja-JP" sz="3200" dirty="0" err="1" smtClean="0"/>
              <a:t>Proposed</a:t>
            </a:r>
            <a:r>
              <a:rPr lang="nl-NL" altLang="ja-JP" sz="3200" dirty="0" smtClean="0"/>
              <a:t>) Changes in NML</a:t>
            </a:r>
            <a:endParaRPr lang="ja-JP" altLang="en-US" sz="3200" dirty="0"/>
          </a:p>
        </p:txBody>
      </p:sp>
      <p:sp>
        <p:nvSpPr>
          <p:cNvPr id="9226" name="Rectangle 10"/>
          <p:cNvSpPr>
            <a:spLocks noGrp="1" noChangeArrowheads="1"/>
          </p:cNvSpPr>
          <p:nvPr>
            <p:ph type="subTitle" idx="1"/>
          </p:nvPr>
        </p:nvSpPr>
        <p:spPr/>
        <p:txBody>
          <a:bodyPr/>
          <a:lstStyle/>
          <a:p>
            <a:r>
              <a:rPr lang="nl-NL" altLang="ja-JP" dirty="0" smtClean="0"/>
              <a:t>OGF 40, Oxford</a:t>
            </a:r>
            <a:endParaRPr lang="ja-JP" altLang="en-US" dirty="0"/>
          </a:p>
        </p:txBody>
      </p:sp>
    </p:spTree>
    <p:extLst>
      <p:ext uri="{BB962C8B-B14F-4D97-AF65-F5344CB8AC3E}">
        <p14:creationId xmlns:p14="http://schemas.microsoft.com/office/powerpoint/2010/main" val="1790088108"/>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Proposed Changes</a:t>
            </a:r>
            <a:endParaRPr lang="en-US" dirty="0"/>
          </a:p>
        </p:txBody>
      </p:sp>
      <p:sp>
        <p:nvSpPr>
          <p:cNvPr id="4" name="Footer Placeholder 3"/>
          <p:cNvSpPr>
            <a:spLocks noGrp="1"/>
          </p:cNvSpPr>
          <p:nvPr>
            <p:ph type="ftr" sz="quarter" idx="10"/>
          </p:nvPr>
        </p:nvSpPr>
        <p:spPr/>
        <p:txBody>
          <a:bodyPr/>
          <a:lstStyle/>
          <a:p>
            <a:fld id="{3A89D963-6B98-E842-99E9-A858A8114BEE}" type="slidenum">
              <a:rPr lang="ja-JP" altLang="en-US" smtClean="0"/>
              <a:pPr/>
              <a:t>5</a:t>
            </a:fld>
            <a:endParaRPr lang="en-US" altLang="ja-JP"/>
          </a:p>
        </p:txBody>
      </p:sp>
      <p:sp>
        <p:nvSpPr>
          <p:cNvPr id="7" name="Content Placeholder 6"/>
          <p:cNvSpPr>
            <a:spLocks noGrp="1"/>
          </p:cNvSpPr>
          <p:nvPr>
            <p:ph idx="1"/>
          </p:nvPr>
        </p:nvSpPr>
        <p:spPr>
          <a:xfrm>
            <a:off x="899592" y="1407368"/>
            <a:ext cx="8077200" cy="5334000"/>
          </a:xfrm>
        </p:spPr>
        <p:txBody>
          <a:bodyPr/>
          <a:lstStyle/>
          <a:p>
            <a:pPr marL="355600" indent="-355600">
              <a:spcBef>
                <a:spcPts val="600"/>
              </a:spcBef>
              <a:tabLst>
                <a:tab pos="3594100" algn="l"/>
              </a:tabLst>
            </a:pPr>
            <a:r>
              <a:rPr lang="en-US" sz="2800" dirty="0" smtClean="0">
                <a:sym typeface="Wingdings"/>
              </a:rPr>
              <a:t>Schema fixes for libxml2</a:t>
            </a:r>
          </a:p>
          <a:p>
            <a:pPr marL="355600" indent="-355600">
              <a:spcBef>
                <a:spcPts val="600"/>
              </a:spcBef>
              <a:tabLst>
                <a:tab pos="3594100" algn="l"/>
              </a:tabLst>
            </a:pPr>
            <a:endParaRPr lang="en-US" sz="2800" dirty="0" smtClean="0">
              <a:sym typeface="Wingdings"/>
            </a:endParaRPr>
          </a:p>
          <a:p>
            <a:pPr marL="355600" indent="-355600">
              <a:spcBef>
                <a:spcPts val="600"/>
              </a:spcBef>
              <a:tabLst>
                <a:tab pos="3594100" algn="l"/>
              </a:tabLst>
            </a:pPr>
            <a:r>
              <a:rPr lang="en-US" sz="2800" dirty="0" smtClean="0">
                <a:sym typeface="Wingdings"/>
              </a:rPr>
              <a:t>Add </a:t>
            </a:r>
            <a:r>
              <a:rPr lang="en-US" sz="2800" dirty="0" err="1" smtClean="0">
                <a:sym typeface="Wingdings"/>
              </a:rPr>
              <a:t>labelType</a:t>
            </a:r>
            <a:r>
              <a:rPr lang="en-US" sz="2800" dirty="0" smtClean="0">
                <a:sym typeface="Wingdings"/>
              </a:rPr>
              <a:t> attribute to </a:t>
            </a:r>
            <a:r>
              <a:rPr lang="en-US" sz="2800" dirty="0" err="1" smtClean="0">
                <a:sym typeface="Wingdings"/>
              </a:rPr>
              <a:t>SwitchingService</a:t>
            </a:r>
            <a:endParaRPr lang="en-US" sz="2800" dirty="0" smtClean="0">
              <a:sym typeface="Wingdings"/>
            </a:endParaRPr>
          </a:p>
          <a:p>
            <a:pPr marL="355600" indent="-355600">
              <a:spcBef>
                <a:spcPts val="600"/>
              </a:spcBef>
              <a:tabLst>
                <a:tab pos="3594100" algn="l"/>
              </a:tabLst>
            </a:pPr>
            <a:r>
              <a:rPr lang="en-US" sz="2800" dirty="0" smtClean="0">
                <a:sym typeface="Wingdings"/>
              </a:rPr>
              <a:t>Ports with different labels in a </a:t>
            </a:r>
            <a:r>
              <a:rPr lang="en-US" sz="2800" dirty="0" err="1" smtClean="0">
                <a:sym typeface="Wingdings"/>
              </a:rPr>
              <a:t>SwitchingService</a:t>
            </a:r>
            <a:endParaRPr lang="en-US" sz="2800" dirty="0" smtClean="0">
              <a:sym typeface="Wingdings"/>
            </a:endParaRPr>
          </a:p>
          <a:p>
            <a:pPr marL="355600" indent="-355600">
              <a:spcBef>
                <a:spcPts val="600"/>
              </a:spcBef>
              <a:tabLst>
                <a:tab pos="3594100" algn="l"/>
              </a:tabLst>
            </a:pPr>
            <a:endParaRPr lang="en-US" sz="2800" dirty="0" smtClean="0">
              <a:sym typeface="Wingdings"/>
            </a:endParaRPr>
          </a:p>
          <a:p>
            <a:pPr marL="355600" indent="-355600">
              <a:spcBef>
                <a:spcPts val="600"/>
              </a:spcBef>
              <a:tabLst>
                <a:tab pos="3594100" algn="l"/>
              </a:tabLst>
            </a:pPr>
            <a:r>
              <a:rPr lang="en-US" sz="2800" dirty="0" err="1" smtClean="0"/>
              <a:t>AdaptationService</a:t>
            </a:r>
            <a:r>
              <a:rPr lang="en-US" sz="2800" dirty="0" smtClean="0"/>
              <a:t> between two </a:t>
            </a:r>
            <a:r>
              <a:rPr lang="en-US" sz="2800" dirty="0" err="1" smtClean="0"/>
              <a:t>PortGroups</a:t>
            </a:r>
            <a:r>
              <a:rPr lang="en-US" sz="2800" dirty="0" smtClean="0"/>
              <a:t> / </a:t>
            </a:r>
            <a:r>
              <a:rPr lang="en-US" sz="2800" dirty="0" err="1" smtClean="0"/>
              <a:t>SwitchingServices</a:t>
            </a:r>
            <a:endParaRPr lang="en-US" sz="2800" dirty="0" smtClean="0"/>
          </a:p>
          <a:p>
            <a:pPr marL="355600" indent="-355600">
              <a:spcBef>
                <a:spcPts val="600"/>
              </a:spcBef>
              <a:tabLst>
                <a:tab pos="3594100" algn="l"/>
              </a:tabLst>
            </a:pPr>
            <a:endParaRPr lang="en-US" sz="2800" dirty="0"/>
          </a:p>
          <a:p>
            <a:pPr marL="355600" indent="-355600">
              <a:spcBef>
                <a:spcPts val="600"/>
              </a:spcBef>
              <a:tabLst>
                <a:tab pos="3594100" algn="l"/>
              </a:tabLst>
            </a:pPr>
            <a:r>
              <a:rPr lang="en-US" sz="2800" dirty="0" smtClean="0"/>
              <a:t>Capacity, MTU, cost metric</a:t>
            </a:r>
            <a:endParaRPr lang="en-US" sz="2800" dirty="0"/>
          </a:p>
        </p:txBody>
      </p:sp>
    </p:spTree>
    <p:extLst>
      <p:ext uri="{BB962C8B-B14F-4D97-AF65-F5344CB8AC3E}">
        <p14:creationId xmlns:p14="http://schemas.microsoft.com/office/powerpoint/2010/main" val="447522413"/>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Schema fixes for libxml2/</a:t>
            </a:r>
            <a:r>
              <a:rPr lang="en-US" dirty="0" err="1" smtClean="0"/>
              <a:t>xmllint</a:t>
            </a:r>
            <a:endParaRPr lang="en-US" dirty="0"/>
          </a:p>
        </p:txBody>
      </p:sp>
      <p:sp>
        <p:nvSpPr>
          <p:cNvPr id="4" name="Footer Placeholder 3"/>
          <p:cNvSpPr>
            <a:spLocks noGrp="1"/>
          </p:cNvSpPr>
          <p:nvPr>
            <p:ph type="ftr" sz="quarter" idx="10"/>
          </p:nvPr>
        </p:nvSpPr>
        <p:spPr/>
        <p:txBody>
          <a:bodyPr/>
          <a:lstStyle/>
          <a:p>
            <a:fld id="{3A89D963-6B98-E842-99E9-A858A8114BEE}" type="slidenum">
              <a:rPr lang="ja-JP" altLang="en-US" smtClean="0"/>
              <a:pPr/>
              <a:t>6</a:t>
            </a:fld>
            <a:endParaRPr lang="en-US" altLang="ja-JP"/>
          </a:p>
        </p:txBody>
      </p:sp>
      <p:sp>
        <p:nvSpPr>
          <p:cNvPr id="7" name="Content Placeholder 6"/>
          <p:cNvSpPr>
            <a:spLocks noGrp="1"/>
          </p:cNvSpPr>
          <p:nvPr>
            <p:ph idx="1"/>
          </p:nvPr>
        </p:nvSpPr>
        <p:spPr>
          <a:xfrm>
            <a:off x="899592" y="1407368"/>
            <a:ext cx="8077200" cy="5334000"/>
          </a:xfrm>
        </p:spPr>
        <p:txBody>
          <a:bodyPr/>
          <a:lstStyle/>
          <a:p>
            <a:pPr marL="717550" indent="-717550">
              <a:spcBef>
                <a:spcPts val="600"/>
              </a:spcBef>
              <a:buNone/>
              <a:tabLst>
                <a:tab pos="3594100" algn="l"/>
              </a:tabLst>
            </a:pPr>
            <a:r>
              <a:rPr lang="en-US" sz="1600" dirty="0"/>
              <a:t> &lt;</a:t>
            </a:r>
            <a:r>
              <a:rPr lang="en-US" sz="1600" dirty="0" err="1">
                <a:solidFill>
                  <a:srgbClr val="FF0000"/>
                </a:solidFill>
              </a:rPr>
              <a:t>xs:complexType</a:t>
            </a:r>
            <a:r>
              <a:rPr lang="en-US" sz="1600" dirty="0">
                <a:solidFill>
                  <a:srgbClr val="FF0000"/>
                </a:solidFill>
              </a:rPr>
              <a:t> </a:t>
            </a:r>
            <a:r>
              <a:rPr lang="en-US" sz="1600" dirty="0"/>
              <a:t>name=</a:t>
            </a:r>
            <a:r>
              <a:rPr lang="en-US" sz="1600" dirty="0">
                <a:solidFill>
                  <a:srgbClr val="1E58FF"/>
                </a:solidFill>
              </a:rPr>
              <a:t>"</a:t>
            </a:r>
            <a:r>
              <a:rPr lang="en-US" sz="1600" dirty="0" err="1">
                <a:solidFill>
                  <a:srgbClr val="1E58FF"/>
                </a:solidFill>
              </a:rPr>
              <a:t>SwitchingServiceType</a:t>
            </a:r>
            <a:r>
              <a:rPr lang="en-US" sz="1600" dirty="0">
                <a:solidFill>
                  <a:srgbClr val="1E58FF"/>
                </a:solidFill>
              </a:rPr>
              <a:t>"</a:t>
            </a:r>
            <a:r>
              <a:rPr lang="en-US" sz="1600" dirty="0"/>
              <a:t>&gt;</a:t>
            </a:r>
          </a:p>
          <a:p>
            <a:pPr marL="717550" indent="-717550">
              <a:spcBef>
                <a:spcPts val="600"/>
              </a:spcBef>
              <a:buNone/>
              <a:tabLst>
                <a:tab pos="3594100" algn="l"/>
              </a:tabLst>
            </a:pPr>
            <a:r>
              <a:rPr lang="en-US" sz="1600" dirty="0"/>
              <a:t>    &lt;</a:t>
            </a:r>
            <a:r>
              <a:rPr lang="en-US" sz="1600" dirty="0" err="1">
                <a:solidFill>
                  <a:srgbClr val="FF0000"/>
                </a:solidFill>
              </a:rPr>
              <a:t>xs:complexContent</a:t>
            </a:r>
            <a:r>
              <a:rPr lang="en-US" sz="1600" dirty="0"/>
              <a:t>&gt;</a:t>
            </a:r>
          </a:p>
          <a:p>
            <a:pPr marL="717550" indent="-717550">
              <a:spcBef>
                <a:spcPts val="600"/>
              </a:spcBef>
              <a:buNone/>
              <a:tabLst>
                <a:tab pos="3594100" algn="l"/>
              </a:tabLst>
            </a:pPr>
            <a:r>
              <a:rPr lang="en-US" sz="1600" dirty="0"/>
              <a:t>      &lt;</a:t>
            </a:r>
            <a:r>
              <a:rPr lang="en-US" sz="1600" dirty="0" err="1">
                <a:solidFill>
                  <a:srgbClr val="FF0000"/>
                </a:solidFill>
              </a:rPr>
              <a:t>xs:extension</a:t>
            </a:r>
            <a:r>
              <a:rPr lang="en-US" sz="1600" dirty="0">
                <a:solidFill>
                  <a:srgbClr val="FF0000"/>
                </a:solidFill>
              </a:rPr>
              <a:t>  </a:t>
            </a:r>
            <a:r>
              <a:rPr lang="en-US" sz="1600" dirty="0"/>
              <a:t>base=</a:t>
            </a:r>
            <a:r>
              <a:rPr lang="en-US" sz="1600" dirty="0">
                <a:solidFill>
                  <a:srgbClr val="1E58FF"/>
                </a:solidFill>
              </a:rPr>
              <a:t>"</a:t>
            </a:r>
            <a:r>
              <a:rPr lang="en-US" sz="1600" dirty="0" err="1">
                <a:solidFill>
                  <a:srgbClr val="1E58FF"/>
                </a:solidFill>
              </a:rPr>
              <a:t>nml:NetworkObject</a:t>
            </a:r>
            <a:r>
              <a:rPr lang="en-US" sz="1600" dirty="0">
                <a:solidFill>
                  <a:srgbClr val="1E58FF"/>
                </a:solidFill>
              </a:rPr>
              <a:t>"</a:t>
            </a:r>
            <a:r>
              <a:rPr lang="en-US" sz="1600" dirty="0"/>
              <a:t>&gt;</a:t>
            </a:r>
          </a:p>
          <a:p>
            <a:pPr marL="717550" indent="-717550">
              <a:spcBef>
                <a:spcPts val="600"/>
              </a:spcBef>
              <a:buNone/>
              <a:tabLst>
                <a:tab pos="3594100" algn="l"/>
              </a:tabLst>
            </a:pPr>
            <a:r>
              <a:rPr lang="en-US" sz="1600" dirty="0"/>
              <a:t>        &lt;</a:t>
            </a:r>
            <a:r>
              <a:rPr lang="en-US" sz="1600" dirty="0" err="1">
                <a:solidFill>
                  <a:srgbClr val="FF0000"/>
                </a:solidFill>
              </a:rPr>
              <a:t>xs:sequence</a:t>
            </a:r>
            <a:r>
              <a:rPr lang="en-US" sz="1600" dirty="0"/>
              <a:t>&gt;</a:t>
            </a:r>
          </a:p>
          <a:p>
            <a:pPr marL="717550" indent="-717550">
              <a:spcBef>
                <a:spcPts val="600"/>
              </a:spcBef>
              <a:buNone/>
              <a:tabLst>
                <a:tab pos="3594100" algn="l"/>
              </a:tabLst>
            </a:pPr>
            <a:r>
              <a:rPr lang="en-US" sz="1600" dirty="0"/>
              <a:t>          &lt;</a:t>
            </a:r>
            <a:r>
              <a:rPr lang="en-US" sz="1600" dirty="0" err="1">
                <a:solidFill>
                  <a:srgbClr val="FF0000"/>
                </a:solidFill>
              </a:rPr>
              <a:t>xs:element</a:t>
            </a:r>
            <a:r>
              <a:rPr lang="en-US" sz="1600" dirty="0">
                <a:solidFill>
                  <a:srgbClr val="FF0000"/>
                </a:solidFill>
              </a:rPr>
              <a:t>  </a:t>
            </a:r>
            <a:r>
              <a:rPr lang="en-US" sz="1600" dirty="0"/>
              <a:t>name=</a:t>
            </a:r>
            <a:r>
              <a:rPr lang="en-US" sz="1600" dirty="0">
                <a:solidFill>
                  <a:srgbClr val="1E58FF"/>
                </a:solidFill>
              </a:rPr>
              <a:t>"Relation"</a:t>
            </a:r>
            <a:r>
              <a:rPr lang="en-US" sz="1600" dirty="0"/>
              <a:t>  type=</a:t>
            </a:r>
            <a:r>
              <a:rPr lang="en-US" sz="1600" dirty="0">
                <a:solidFill>
                  <a:srgbClr val="1E58FF"/>
                </a:solidFill>
              </a:rPr>
              <a:t>"</a:t>
            </a:r>
            <a:r>
              <a:rPr lang="en-US" sz="1600" dirty="0" err="1">
                <a:solidFill>
                  <a:srgbClr val="1E58FF"/>
                </a:solidFill>
              </a:rPr>
              <a:t>nml:SwitchingServiceRelationType</a:t>
            </a:r>
            <a:r>
              <a:rPr lang="en-US" sz="1600" dirty="0">
                <a:solidFill>
                  <a:srgbClr val="1E58FF"/>
                </a:solidFill>
              </a:rPr>
              <a:t>”</a:t>
            </a:r>
            <a:r>
              <a:rPr lang="en-US" sz="1600" dirty="0"/>
              <a:t> </a:t>
            </a:r>
            <a:r>
              <a:rPr lang="en-US" sz="1600" dirty="0" err="1"/>
              <a:t>minOccurs</a:t>
            </a:r>
            <a:r>
              <a:rPr lang="en-US" sz="1600" dirty="0"/>
              <a:t>=</a:t>
            </a:r>
            <a:r>
              <a:rPr lang="en-US" sz="1600" dirty="0">
                <a:solidFill>
                  <a:srgbClr val="1E58FF"/>
                </a:solidFill>
              </a:rPr>
              <a:t>"0"</a:t>
            </a:r>
            <a:r>
              <a:rPr lang="en-US" sz="1600" dirty="0"/>
              <a:t>  </a:t>
            </a:r>
            <a:r>
              <a:rPr lang="en-US" sz="1600" dirty="0" err="1"/>
              <a:t>maxOccurs</a:t>
            </a:r>
            <a:r>
              <a:rPr lang="en-US" sz="1600" dirty="0"/>
              <a:t>=</a:t>
            </a:r>
            <a:r>
              <a:rPr lang="en-US" sz="1600" dirty="0">
                <a:solidFill>
                  <a:srgbClr val="1E58FF"/>
                </a:solidFill>
              </a:rPr>
              <a:t>"unbounded"</a:t>
            </a:r>
            <a:r>
              <a:rPr lang="en-US" sz="1600" dirty="0"/>
              <a:t>/&gt;</a:t>
            </a:r>
          </a:p>
          <a:p>
            <a:pPr marL="717550" indent="-717550">
              <a:spcBef>
                <a:spcPts val="600"/>
              </a:spcBef>
              <a:buNone/>
              <a:tabLst>
                <a:tab pos="3594100" algn="l"/>
              </a:tabLst>
            </a:pPr>
            <a:r>
              <a:rPr lang="en-US" sz="1600" b="1" dirty="0"/>
              <a:t>          &lt;</a:t>
            </a:r>
            <a:r>
              <a:rPr lang="en-US" sz="1600" b="1" dirty="0" err="1">
                <a:solidFill>
                  <a:srgbClr val="FF0000"/>
                </a:solidFill>
              </a:rPr>
              <a:t>xs:any</a:t>
            </a:r>
            <a:r>
              <a:rPr lang="en-US" sz="1600" b="1" dirty="0">
                <a:solidFill>
                  <a:srgbClr val="FF0000"/>
                </a:solidFill>
              </a:rPr>
              <a:t>      </a:t>
            </a:r>
            <a:r>
              <a:rPr lang="en-US" sz="1600" b="1" dirty="0"/>
              <a:t>namespace=</a:t>
            </a:r>
            <a:r>
              <a:rPr lang="en-US" sz="1600" b="1" dirty="0">
                <a:solidFill>
                  <a:srgbClr val="1E58FF"/>
                </a:solidFill>
              </a:rPr>
              <a:t>"##other"</a:t>
            </a:r>
            <a:r>
              <a:rPr lang="en-US" sz="1600" b="1" dirty="0"/>
              <a:t>  </a:t>
            </a:r>
            <a:r>
              <a:rPr lang="en-US" sz="1600" b="1" dirty="0" err="1"/>
              <a:t>processContents</a:t>
            </a:r>
            <a:r>
              <a:rPr lang="en-US" sz="1600" b="1" dirty="0"/>
              <a:t>=</a:t>
            </a:r>
            <a:r>
              <a:rPr lang="en-US" sz="1600" b="1" dirty="0">
                <a:solidFill>
                  <a:srgbClr val="1E58FF"/>
                </a:solidFill>
              </a:rPr>
              <a:t>"lax"</a:t>
            </a:r>
            <a:r>
              <a:rPr lang="en-US" sz="1600" b="1" dirty="0"/>
              <a:t> </a:t>
            </a:r>
            <a:r>
              <a:rPr lang="en-US" sz="1600" b="1" dirty="0" err="1"/>
              <a:t>minOccurs</a:t>
            </a:r>
            <a:r>
              <a:rPr lang="en-US" sz="1600" b="1" dirty="0"/>
              <a:t>=</a:t>
            </a:r>
            <a:r>
              <a:rPr lang="en-US" sz="1600" b="1" dirty="0">
                <a:solidFill>
                  <a:srgbClr val="1E58FF"/>
                </a:solidFill>
              </a:rPr>
              <a:t>"0"</a:t>
            </a:r>
            <a:r>
              <a:rPr lang="en-US" sz="1600" b="1" dirty="0"/>
              <a:t>  </a:t>
            </a:r>
            <a:r>
              <a:rPr lang="en-US" sz="1600" b="1" dirty="0" err="1"/>
              <a:t>maxOccurs</a:t>
            </a:r>
            <a:r>
              <a:rPr lang="en-US" sz="1600" b="1" dirty="0"/>
              <a:t>=</a:t>
            </a:r>
            <a:r>
              <a:rPr lang="en-US" sz="1600" b="1" dirty="0">
                <a:solidFill>
                  <a:srgbClr val="1E58FF"/>
                </a:solidFill>
              </a:rPr>
              <a:t>"unbounded"</a:t>
            </a:r>
            <a:r>
              <a:rPr lang="en-US" sz="1600" b="1" dirty="0"/>
              <a:t>/&gt;</a:t>
            </a:r>
          </a:p>
          <a:p>
            <a:pPr marL="717550" indent="-717550">
              <a:spcBef>
                <a:spcPts val="600"/>
              </a:spcBef>
              <a:buNone/>
              <a:tabLst>
                <a:tab pos="3594100" algn="l"/>
              </a:tabLst>
            </a:pPr>
            <a:r>
              <a:rPr lang="en-US" sz="1600" dirty="0"/>
              <a:t>        &lt;/</a:t>
            </a:r>
            <a:r>
              <a:rPr lang="en-US" sz="1600" dirty="0" err="1">
                <a:solidFill>
                  <a:srgbClr val="FF0000"/>
                </a:solidFill>
              </a:rPr>
              <a:t>xs:sequence</a:t>
            </a:r>
            <a:r>
              <a:rPr lang="en-US" sz="1600" dirty="0"/>
              <a:t>&gt;</a:t>
            </a:r>
          </a:p>
          <a:p>
            <a:pPr marL="717550" indent="-717550">
              <a:spcBef>
                <a:spcPts val="600"/>
              </a:spcBef>
              <a:buNone/>
              <a:tabLst>
                <a:tab pos="3594100" algn="l"/>
              </a:tabLst>
            </a:pPr>
            <a:r>
              <a:rPr lang="en-US" sz="1600" dirty="0"/>
              <a:t>        &lt;</a:t>
            </a:r>
            <a:r>
              <a:rPr lang="en-US" sz="1600" dirty="0" err="1">
                <a:solidFill>
                  <a:srgbClr val="FF0000"/>
                </a:solidFill>
              </a:rPr>
              <a:t>xs:attribute</a:t>
            </a:r>
            <a:r>
              <a:rPr lang="en-US" sz="1600" dirty="0">
                <a:solidFill>
                  <a:srgbClr val="FF0000"/>
                </a:solidFill>
              </a:rPr>
              <a:t>  </a:t>
            </a:r>
            <a:r>
              <a:rPr lang="en-US" sz="1600" dirty="0"/>
              <a:t>name=</a:t>
            </a:r>
            <a:r>
              <a:rPr lang="en-US" sz="1600" dirty="0">
                <a:solidFill>
                  <a:srgbClr val="1E58FF"/>
                </a:solidFill>
              </a:rPr>
              <a:t>"encoding"</a:t>
            </a:r>
            <a:r>
              <a:rPr lang="en-US" sz="1600" dirty="0"/>
              <a:t>       type=</a:t>
            </a:r>
            <a:r>
              <a:rPr lang="en-US" sz="1600" dirty="0">
                <a:solidFill>
                  <a:srgbClr val="1E58FF"/>
                </a:solidFill>
              </a:rPr>
              <a:t>"</a:t>
            </a:r>
            <a:r>
              <a:rPr lang="en-US" sz="1600" dirty="0" err="1">
                <a:solidFill>
                  <a:srgbClr val="1E58FF"/>
                </a:solidFill>
              </a:rPr>
              <a:t>xs:anyURI</a:t>
            </a:r>
            <a:r>
              <a:rPr lang="en-US" sz="1600" dirty="0">
                <a:solidFill>
                  <a:srgbClr val="1E58FF"/>
                </a:solidFill>
              </a:rPr>
              <a:t>"</a:t>
            </a:r>
            <a:r>
              <a:rPr lang="en-US" sz="1600" dirty="0"/>
              <a:t>   use=</a:t>
            </a:r>
            <a:r>
              <a:rPr lang="en-US" sz="1600" dirty="0">
                <a:solidFill>
                  <a:srgbClr val="1E58FF"/>
                </a:solidFill>
              </a:rPr>
              <a:t>"optional"</a:t>
            </a:r>
            <a:r>
              <a:rPr lang="en-US" sz="1600" dirty="0"/>
              <a:t>/&gt;</a:t>
            </a:r>
          </a:p>
          <a:p>
            <a:pPr marL="717550" indent="-717550">
              <a:spcBef>
                <a:spcPts val="600"/>
              </a:spcBef>
              <a:buNone/>
              <a:tabLst>
                <a:tab pos="3594100" algn="l"/>
              </a:tabLst>
            </a:pPr>
            <a:r>
              <a:rPr lang="en-US" sz="1600" dirty="0"/>
              <a:t>        &lt;</a:t>
            </a:r>
            <a:r>
              <a:rPr lang="en-US" sz="1600" dirty="0" err="1">
                <a:solidFill>
                  <a:srgbClr val="FF0000"/>
                </a:solidFill>
              </a:rPr>
              <a:t>xs:attribute</a:t>
            </a:r>
            <a:r>
              <a:rPr lang="en-US" sz="1600" dirty="0">
                <a:solidFill>
                  <a:srgbClr val="FF0000"/>
                </a:solidFill>
              </a:rPr>
              <a:t>  </a:t>
            </a:r>
            <a:r>
              <a:rPr lang="en-US" sz="1600" dirty="0"/>
              <a:t>name=</a:t>
            </a:r>
            <a:r>
              <a:rPr lang="en-US" sz="1600" dirty="0">
                <a:solidFill>
                  <a:srgbClr val="1E58FF"/>
                </a:solidFill>
              </a:rPr>
              <a:t>"</a:t>
            </a:r>
            <a:r>
              <a:rPr lang="en-US" sz="1600" dirty="0" err="1">
                <a:solidFill>
                  <a:srgbClr val="1E58FF"/>
                </a:solidFill>
              </a:rPr>
              <a:t>labelSwapping</a:t>
            </a:r>
            <a:r>
              <a:rPr lang="en-US" sz="1600" dirty="0">
                <a:solidFill>
                  <a:srgbClr val="1E58FF"/>
                </a:solidFill>
              </a:rPr>
              <a:t>"</a:t>
            </a:r>
            <a:r>
              <a:rPr lang="en-US" sz="1600" dirty="0"/>
              <a:t>  type=</a:t>
            </a:r>
            <a:r>
              <a:rPr lang="en-US" sz="1600" dirty="0">
                <a:solidFill>
                  <a:srgbClr val="1E58FF"/>
                </a:solidFill>
              </a:rPr>
              <a:t>"</a:t>
            </a:r>
            <a:r>
              <a:rPr lang="en-US" sz="1600" dirty="0" err="1">
                <a:solidFill>
                  <a:srgbClr val="1E58FF"/>
                </a:solidFill>
              </a:rPr>
              <a:t>xs:boolean</a:t>
            </a:r>
            <a:r>
              <a:rPr lang="en-US" sz="1600" dirty="0">
                <a:solidFill>
                  <a:srgbClr val="1E58FF"/>
                </a:solidFill>
              </a:rPr>
              <a:t>" </a:t>
            </a:r>
            <a:r>
              <a:rPr lang="en-US" sz="1600" dirty="0"/>
              <a:t> use=</a:t>
            </a:r>
            <a:r>
              <a:rPr lang="en-US" sz="1600" dirty="0">
                <a:solidFill>
                  <a:srgbClr val="1E58FF"/>
                </a:solidFill>
              </a:rPr>
              <a:t>"optional"</a:t>
            </a:r>
            <a:r>
              <a:rPr lang="en-US" sz="1600" dirty="0"/>
              <a:t>/&gt;</a:t>
            </a:r>
          </a:p>
          <a:p>
            <a:pPr marL="717550" indent="-717550">
              <a:spcBef>
                <a:spcPts val="600"/>
              </a:spcBef>
              <a:buNone/>
              <a:tabLst>
                <a:tab pos="3594100" algn="l"/>
              </a:tabLst>
            </a:pPr>
            <a:r>
              <a:rPr lang="en-US" sz="1600" dirty="0"/>
              <a:t>        &lt;</a:t>
            </a:r>
            <a:r>
              <a:rPr lang="en-US" sz="1600" dirty="0" err="1">
                <a:solidFill>
                  <a:srgbClr val="FF0000"/>
                </a:solidFill>
              </a:rPr>
              <a:t>xs:attribute</a:t>
            </a:r>
            <a:r>
              <a:rPr lang="en-US" sz="1600" dirty="0">
                <a:solidFill>
                  <a:srgbClr val="FF0000"/>
                </a:solidFill>
              </a:rPr>
              <a:t>  </a:t>
            </a:r>
            <a:r>
              <a:rPr lang="en-US" sz="1600" dirty="0"/>
              <a:t>name=</a:t>
            </a:r>
            <a:r>
              <a:rPr lang="en-US" sz="1600" dirty="0">
                <a:solidFill>
                  <a:srgbClr val="1E58FF"/>
                </a:solidFill>
              </a:rPr>
              <a:t>"</a:t>
            </a:r>
            <a:r>
              <a:rPr lang="en-US" sz="1600" dirty="0" err="1">
                <a:solidFill>
                  <a:srgbClr val="1E58FF"/>
                </a:solidFill>
              </a:rPr>
              <a:t>labelType</a:t>
            </a:r>
            <a:r>
              <a:rPr lang="en-US" sz="1600" dirty="0">
                <a:solidFill>
                  <a:srgbClr val="1E58FF"/>
                </a:solidFill>
              </a:rPr>
              <a:t>" </a:t>
            </a:r>
            <a:r>
              <a:rPr lang="en-US" sz="1600" dirty="0"/>
              <a:t>     type=</a:t>
            </a:r>
            <a:r>
              <a:rPr lang="en-US" sz="1600" dirty="0">
                <a:solidFill>
                  <a:srgbClr val="1E58FF"/>
                </a:solidFill>
              </a:rPr>
              <a:t>"</a:t>
            </a:r>
            <a:r>
              <a:rPr lang="en-US" sz="1600" dirty="0" err="1">
                <a:solidFill>
                  <a:srgbClr val="1E58FF"/>
                </a:solidFill>
              </a:rPr>
              <a:t>xs:anyURI</a:t>
            </a:r>
            <a:r>
              <a:rPr lang="en-US" sz="1600" dirty="0">
                <a:solidFill>
                  <a:srgbClr val="1E58FF"/>
                </a:solidFill>
              </a:rPr>
              <a:t>"</a:t>
            </a:r>
            <a:r>
              <a:rPr lang="en-US" sz="1600" dirty="0"/>
              <a:t>   use=</a:t>
            </a:r>
            <a:r>
              <a:rPr lang="en-US" sz="1600" dirty="0">
                <a:solidFill>
                  <a:srgbClr val="1E58FF"/>
                </a:solidFill>
              </a:rPr>
              <a:t>"optional"</a:t>
            </a:r>
            <a:r>
              <a:rPr lang="en-US" sz="1600" dirty="0"/>
              <a:t>/&gt;</a:t>
            </a:r>
          </a:p>
          <a:p>
            <a:pPr marL="717550" indent="-717550">
              <a:spcBef>
                <a:spcPts val="600"/>
              </a:spcBef>
              <a:buNone/>
              <a:tabLst>
                <a:tab pos="3594100" algn="l"/>
              </a:tabLst>
            </a:pPr>
            <a:r>
              <a:rPr lang="en-US" sz="1600" dirty="0"/>
              <a:t>      &lt;/</a:t>
            </a:r>
            <a:r>
              <a:rPr lang="en-US" sz="1600" dirty="0" err="1">
                <a:solidFill>
                  <a:srgbClr val="FF0000"/>
                </a:solidFill>
              </a:rPr>
              <a:t>xs:extension</a:t>
            </a:r>
            <a:r>
              <a:rPr lang="en-US" sz="1600" dirty="0"/>
              <a:t>&gt;</a:t>
            </a:r>
          </a:p>
          <a:p>
            <a:pPr marL="717550" indent="-717550">
              <a:spcBef>
                <a:spcPts val="600"/>
              </a:spcBef>
              <a:buNone/>
              <a:tabLst>
                <a:tab pos="3594100" algn="l"/>
              </a:tabLst>
            </a:pPr>
            <a:r>
              <a:rPr lang="en-US" sz="1600" dirty="0"/>
              <a:t>    &lt;/</a:t>
            </a:r>
            <a:r>
              <a:rPr lang="en-US" sz="1600" dirty="0" err="1">
                <a:solidFill>
                  <a:srgbClr val="FF0000"/>
                </a:solidFill>
              </a:rPr>
              <a:t>xs:complexContent</a:t>
            </a:r>
            <a:r>
              <a:rPr lang="en-US" sz="1600" dirty="0"/>
              <a:t>&gt;</a:t>
            </a:r>
          </a:p>
          <a:p>
            <a:pPr marL="717550" indent="-717550">
              <a:spcBef>
                <a:spcPts val="600"/>
              </a:spcBef>
              <a:buNone/>
              <a:tabLst>
                <a:tab pos="3594100" algn="l"/>
              </a:tabLst>
            </a:pPr>
            <a:r>
              <a:rPr lang="en-US" sz="1600" dirty="0"/>
              <a:t>  &lt;/</a:t>
            </a:r>
            <a:r>
              <a:rPr lang="en-US" sz="1600" dirty="0" err="1">
                <a:solidFill>
                  <a:srgbClr val="FF0000"/>
                </a:solidFill>
              </a:rPr>
              <a:t>xs:complexType</a:t>
            </a:r>
            <a:r>
              <a:rPr lang="en-US" sz="1600" dirty="0"/>
              <a:t>&gt;</a:t>
            </a:r>
          </a:p>
        </p:txBody>
      </p:sp>
    </p:spTree>
    <p:extLst>
      <p:ext uri="{BB962C8B-B14F-4D97-AF65-F5344CB8AC3E}">
        <p14:creationId xmlns:p14="http://schemas.microsoft.com/office/powerpoint/2010/main" val="2312563826"/>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8062664" cy="1143000"/>
          </a:xfrm>
        </p:spPr>
        <p:txBody>
          <a:bodyPr/>
          <a:lstStyle/>
          <a:p>
            <a:r>
              <a:rPr lang="en-US" dirty="0" err="1" smtClean="0"/>
              <a:t>labelType</a:t>
            </a:r>
            <a:r>
              <a:rPr lang="en-US" dirty="0" smtClean="0"/>
              <a:t> attribute for </a:t>
            </a:r>
            <a:r>
              <a:rPr lang="en-US" dirty="0" err="1" smtClean="0"/>
              <a:t>SwitchingService</a:t>
            </a:r>
            <a:endParaRPr lang="en-US" dirty="0"/>
          </a:p>
        </p:txBody>
      </p:sp>
      <p:sp>
        <p:nvSpPr>
          <p:cNvPr id="4" name="Footer Placeholder 3"/>
          <p:cNvSpPr>
            <a:spLocks noGrp="1"/>
          </p:cNvSpPr>
          <p:nvPr>
            <p:ph type="ftr" sz="quarter" idx="10"/>
          </p:nvPr>
        </p:nvSpPr>
        <p:spPr/>
        <p:txBody>
          <a:bodyPr/>
          <a:lstStyle/>
          <a:p>
            <a:fld id="{3A89D963-6B98-E842-99E9-A858A8114BEE}" type="slidenum">
              <a:rPr lang="ja-JP" altLang="en-US" smtClean="0"/>
              <a:pPr/>
              <a:t>7</a:t>
            </a:fld>
            <a:endParaRPr lang="en-US" altLang="ja-JP"/>
          </a:p>
        </p:txBody>
      </p:sp>
      <p:sp>
        <p:nvSpPr>
          <p:cNvPr id="7" name="Content Placeholder 6"/>
          <p:cNvSpPr>
            <a:spLocks noGrp="1"/>
          </p:cNvSpPr>
          <p:nvPr>
            <p:ph idx="1"/>
          </p:nvPr>
        </p:nvSpPr>
        <p:spPr>
          <a:xfrm>
            <a:off x="899592" y="1407368"/>
            <a:ext cx="8077200" cy="5334000"/>
          </a:xfrm>
        </p:spPr>
        <p:txBody>
          <a:bodyPr/>
          <a:lstStyle/>
          <a:p>
            <a:pPr marL="717550" indent="-717550">
              <a:spcBef>
                <a:spcPts val="600"/>
              </a:spcBef>
              <a:buNone/>
              <a:tabLst>
                <a:tab pos="3594100" algn="l"/>
              </a:tabLst>
            </a:pPr>
            <a:r>
              <a:rPr lang="en-US" sz="1600" dirty="0"/>
              <a:t> &lt;</a:t>
            </a:r>
            <a:r>
              <a:rPr lang="en-US" sz="1600" dirty="0" err="1">
                <a:solidFill>
                  <a:srgbClr val="FF0000"/>
                </a:solidFill>
              </a:rPr>
              <a:t>xs:complexType</a:t>
            </a:r>
            <a:r>
              <a:rPr lang="en-US" sz="1600" dirty="0">
                <a:solidFill>
                  <a:srgbClr val="FF0000"/>
                </a:solidFill>
              </a:rPr>
              <a:t> </a:t>
            </a:r>
            <a:r>
              <a:rPr lang="en-US" sz="1600" dirty="0"/>
              <a:t>name=</a:t>
            </a:r>
            <a:r>
              <a:rPr lang="en-US" sz="1600" dirty="0">
                <a:solidFill>
                  <a:srgbClr val="1E58FF"/>
                </a:solidFill>
              </a:rPr>
              <a:t>"</a:t>
            </a:r>
            <a:r>
              <a:rPr lang="en-US" sz="1600" dirty="0" err="1">
                <a:solidFill>
                  <a:srgbClr val="1E58FF"/>
                </a:solidFill>
              </a:rPr>
              <a:t>SwitchingServiceType</a:t>
            </a:r>
            <a:r>
              <a:rPr lang="en-US" sz="1600" dirty="0">
                <a:solidFill>
                  <a:srgbClr val="1E58FF"/>
                </a:solidFill>
              </a:rPr>
              <a:t>"</a:t>
            </a:r>
            <a:r>
              <a:rPr lang="en-US" sz="1600" dirty="0"/>
              <a:t>&gt;</a:t>
            </a:r>
          </a:p>
          <a:p>
            <a:pPr marL="717550" indent="-717550">
              <a:spcBef>
                <a:spcPts val="600"/>
              </a:spcBef>
              <a:buNone/>
              <a:tabLst>
                <a:tab pos="3594100" algn="l"/>
              </a:tabLst>
            </a:pPr>
            <a:r>
              <a:rPr lang="en-US" sz="1600" dirty="0"/>
              <a:t>    &lt;</a:t>
            </a:r>
            <a:r>
              <a:rPr lang="en-US" sz="1600" dirty="0" err="1">
                <a:solidFill>
                  <a:srgbClr val="FF0000"/>
                </a:solidFill>
              </a:rPr>
              <a:t>xs:complexContent</a:t>
            </a:r>
            <a:r>
              <a:rPr lang="en-US" sz="1600" dirty="0"/>
              <a:t>&gt;</a:t>
            </a:r>
          </a:p>
          <a:p>
            <a:pPr marL="717550" indent="-717550">
              <a:spcBef>
                <a:spcPts val="600"/>
              </a:spcBef>
              <a:buNone/>
              <a:tabLst>
                <a:tab pos="3594100" algn="l"/>
              </a:tabLst>
            </a:pPr>
            <a:r>
              <a:rPr lang="en-US" sz="1600" dirty="0"/>
              <a:t>      &lt;</a:t>
            </a:r>
            <a:r>
              <a:rPr lang="en-US" sz="1600" dirty="0" err="1">
                <a:solidFill>
                  <a:srgbClr val="FF0000"/>
                </a:solidFill>
              </a:rPr>
              <a:t>xs:extension</a:t>
            </a:r>
            <a:r>
              <a:rPr lang="en-US" sz="1600" dirty="0">
                <a:solidFill>
                  <a:srgbClr val="FF0000"/>
                </a:solidFill>
              </a:rPr>
              <a:t>  </a:t>
            </a:r>
            <a:r>
              <a:rPr lang="en-US" sz="1600" dirty="0"/>
              <a:t>base=</a:t>
            </a:r>
            <a:r>
              <a:rPr lang="en-US" sz="1600" dirty="0">
                <a:solidFill>
                  <a:srgbClr val="1E58FF"/>
                </a:solidFill>
              </a:rPr>
              <a:t>"</a:t>
            </a:r>
            <a:r>
              <a:rPr lang="en-US" sz="1600" dirty="0" err="1">
                <a:solidFill>
                  <a:srgbClr val="1E58FF"/>
                </a:solidFill>
              </a:rPr>
              <a:t>nml:NetworkObject</a:t>
            </a:r>
            <a:r>
              <a:rPr lang="en-US" sz="1600" dirty="0">
                <a:solidFill>
                  <a:srgbClr val="1E58FF"/>
                </a:solidFill>
              </a:rPr>
              <a:t>"</a:t>
            </a:r>
            <a:r>
              <a:rPr lang="en-US" sz="1600" dirty="0"/>
              <a:t>&gt;</a:t>
            </a:r>
          </a:p>
          <a:p>
            <a:pPr marL="717550" indent="-717550">
              <a:spcBef>
                <a:spcPts val="600"/>
              </a:spcBef>
              <a:buNone/>
              <a:tabLst>
                <a:tab pos="3594100" algn="l"/>
              </a:tabLst>
            </a:pPr>
            <a:r>
              <a:rPr lang="en-US" sz="1600" dirty="0"/>
              <a:t>        &lt;</a:t>
            </a:r>
            <a:r>
              <a:rPr lang="en-US" sz="1600" dirty="0" err="1">
                <a:solidFill>
                  <a:srgbClr val="FF0000"/>
                </a:solidFill>
              </a:rPr>
              <a:t>xs:sequence</a:t>
            </a:r>
            <a:r>
              <a:rPr lang="en-US" sz="1600" dirty="0"/>
              <a:t>&gt;</a:t>
            </a:r>
          </a:p>
          <a:p>
            <a:pPr marL="717550" indent="-717550">
              <a:spcBef>
                <a:spcPts val="600"/>
              </a:spcBef>
              <a:buNone/>
              <a:tabLst>
                <a:tab pos="3594100" algn="l"/>
              </a:tabLst>
            </a:pPr>
            <a:r>
              <a:rPr lang="en-US" sz="1600" dirty="0"/>
              <a:t>          &lt;</a:t>
            </a:r>
            <a:r>
              <a:rPr lang="en-US" sz="1600" dirty="0" err="1">
                <a:solidFill>
                  <a:srgbClr val="FF0000"/>
                </a:solidFill>
              </a:rPr>
              <a:t>xs:element</a:t>
            </a:r>
            <a:r>
              <a:rPr lang="en-US" sz="1600" dirty="0">
                <a:solidFill>
                  <a:srgbClr val="FF0000"/>
                </a:solidFill>
              </a:rPr>
              <a:t>  </a:t>
            </a:r>
            <a:r>
              <a:rPr lang="en-US" sz="1600" dirty="0"/>
              <a:t>name=</a:t>
            </a:r>
            <a:r>
              <a:rPr lang="en-US" sz="1600" dirty="0">
                <a:solidFill>
                  <a:srgbClr val="1E58FF"/>
                </a:solidFill>
              </a:rPr>
              <a:t>"Relation"</a:t>
            </a:r>
            <a:r>
              <a:rPr lang="en-US" sz="1600" dirty="0"/>
              <a:t>  type=</a:t>
            </a:r>
            <a:r>
              <a:rPr lang="en-US" sz="1600" dirty="0">
                <a:solidFill>
                  <a:srgbClr val="1E58FF"/>
                </a:solidFill>
              </a:rPr>
              <a:t>"</a:t>
            </a:r>
            <a:r>
              <a:rPr lang="en-US" sz="1600" dirty="0" err="1" smtClean="0">
                <a:solidFill>
                  <a:srgbClr val="1E58FF"/>
                </a:solidFill>
              </a:rPr>
              <a:t>nml:SwitchingServiceRelationType</a:t>
            </a:r>
            <a:r>
              <a:rPr lang="en-US" sz="1600" dirty="0" smtClean="0">
                <a:solidFill>
                  <a:srgbClr val="1E58FF"/>
                </a:solidFill>
              </a:rPr>
              <a:t>”</a:t>
            </a:r>
            <a:r>
              <a:rPr lang="en-US" sz="1600" dirty="0" smtClean="0"/>
              <a:t> </a:t>
            </a:r>
            <a:r>
              <a:rPr lang="en-US" sz="1600" dirty="0" err="1" smtClean="0"/>
              <a:t>minOccurs</a:t>
            </a:r>
            <a:r>
              <a:rPr lang="en-US" sz="1600" dirty="0"/>
              <a:t>=</a:t>
            </a:r>
            <a:r>
              <a:rPr lang="en-US" sz="1600" dirty="0">
                <a:solidFill>
                  <a:srgbClr val="1E58FF"/>
                </a:solidFill>
              </a:rPr>
              <a:t>"0"</a:t>
            </a:r>
            <a:r>
              <a:rPr lang="en-US" sz="1600" dirty="0"/>
              <a:t>  </a:t>
            </a:r>
            <a:r>
              <a:rPr lang="en-US" sz="1600" dirty="0" err="1"/>
              <a:t>maxOccurs</a:t>
            </a:r>
            <a:r>
              <a:rPr lang="en-US" sz="1600" dirty="0"/>
              <a:t>=</a:t>
            </a:r>
            <a:r>
              <a:rPr lang="en-US" sz="1600" dirty="0">
                <a:solidFill>
                  <a:srgbClr val="1E58FF"/>
                </a:solidFill>
              </a:rPr>
              <a:t>"unbounded"</a:t>
            </a:r>
            <a:r>
              <a:rPr lang="en-US" sz="1600" dirty="0"/>
              <a:t>/&gt;</a:t>
            </a:r>
          </a:p>
          <a:p>
            <a:pPr marL="717550" indent="-717550">
              <a:spcBef>
                <a:spcPts val="600"/>
              </a:spcBef>
              <a:buNone/>
              <a:tabLst>
                <a:tab pos="3594100" algn="l"/>
              </a:tabLst>
            </a:pPr>
            <a:r>
              <a:rPr lang="en-US" sz="1600" dirty="0"/>
              <a:t>    </a:t>
            </a:r>
            <a:r>
              <a:rPr lang="en-US" sz="1600" b="1" dirty="0"/>
              <a:t>   </a:t>
            </a:r>
            <a:r>
              <a:rPr lang="en-US" sz="1600" dirty="0"/>
              <a:t>   &lt;</a:t>
            </a:r>
            <a:r>
              <a:rPr lang="en-US" sz="1600" dirty="0" err="1">
                <a:solidFill>
                  <a:srgbClr val="FF0000"/>
                </a:solidFill>
              </a:rPr>
              <a:t>xs:any</a:t>
            </a:r>
            <a:r>
              <a:rPr lang="en-US" sz="1600" dirty="0">
                <a:solidFill>
                  <a:srgbClr val="FF0000"/>
                </a:solidFill>
              </a:rPr>
              <a:t>      </a:t>
            </a:r>
            <a:r>
              <a:rPr lang="en-US" sz="1600" dirty="0"/>
              <a:t>namespace=</a:t>
            </a:r>
            <a:r>
              <a:rPr lang="en-US" sz="1600" dirty="0">
                <a:solidFill>
                  <a:srgbClr val="1E58FF"/>
                </a:solidFill>
              </a:rPr>
              <a:t>"##other"</a:t>
            </a:r>
            <a:r>
              <a:rPr lang="en-US" sz="1600" dirty="0"/>
              <a:t>  </a:t>
            </a:r>
            <a:r>
              <a:rPr lang="en-US" sz="1600" dirty="0" err="1"/>
              <a:t>processContents</a:t>
            </a:r>
            <a:r>
              <a:rPr lang="en-US" sz="1600" dirty="0"/>
              <a:t>=</a:t>
            </a:r>
            <a:r>
              <a:rPr lang="en-US" sz="1600" dirty="0">
                <a:solidFill>
                  <a:srgbClr val="1E58FF"/>
                </a:solidFill>
              </a:rPr>
              <a:t>"lax"</a:t>
            </a:r>
            <a:r>
              <a:rPr lang="en-US" sz="1600" dirty="0"/>
              <a:t> </a:t>
            </a:r>
            <a:r>
              <a:rPr lang="en-US" sz="1600" dirty="0" err="1"/>
              <a:t>minOccurs</a:t>
            </a:r>
            <a:r>
              <a:rPr lang="en-US" sz="1600" dirty="0"/>
              <a:t>=</a:t>
            </a:r>
            <a:r>
              <a:rPr lang="en-US" sz="1600" dirty="0">
                <a:solidFill>
                  <a:srgbClr val="1E58FF"/>
                </a:solidFill>
              </a:rPr>
              <a:t>"0"</a:t>
            </a:r>
            <a:r>
              <a:rPr lang="en-US" sz="1600" dirty="0"/>
              <a:t>  </a:t>
            </a:r>
            <a:r>
              <a:rPr lang="en-US" sz="1600" dirty="0" err="1"/>
              <a:t>maxOccurs</a:t>
            </a:r>
            <a:r>
              <a:rPr lang="en-US" sz="1600" dirty="0"/>
              <a:t>=</a:t>
            </a:r>
            <a:r>
              <a:rPr lang="en-US" sz="1600" dirty="0">
                <a:solidFill>
                  <a:srgbClr val="1E58FF"/>
                </a:solidFill>
              </a:rPr>
              <a:t>"unbounded"</a:t>
            </a:r>
            <a:r>
              <a:rPr lang="en-US" sz="1600" dirty="0"/>
              <a:t>/&gt;</a:t>
            </a:r>
          </a:p>
          <a:p>
            <a:pPr marL="717550" indent="-717550">
              <a:spcBef>
                <a:spcPts val="600"/>
              </a:spcBef>
              <a:buNone/>
              <a:tabLst>
                <a:tab pos="3594100" algn="l"/>
              </a:tabLst>
            </a:pPr>
            <a:r>
              <a:rPr lang="en-US" sz="1600" dirty="0"/>
              <a:t>        &lt;/</a:t>
            </a:r>
            <a:r>
              <a:rPr lang="en-US" sz="1600" dirty="0" err="1">
                <a:solidFill>
                  <a:srgbClr val="FF0000"/>
                </a:solidFill>
              </a:rPr>
              <a:t>xs:sequence</a:t>
            </a:r>
            <a:r>
              <a:rPr lang="en-US" sz="1600" dirty="0"/>
              <a:t>&gt;</a:t>
            </a:r>
          </a:p>
          <a:p>
            <a:pPr marL="717550" indent="-717550">
              <a:spcBef>
                <a:spcPts val="600"/>
              </a:spcBef>
              <a:buNone/>
              <a:tabLst>
                <a:tab pos="3594100" algn="l"/>
              </a:tabLst>
            </a:pPr>
            <a:r>
              <a:rPr lang="en-US" sz="1600" dirty="0"/>
              <a:t>        &lt;</a:t>
            </a:r>
            <a:r>
              <a:rPr lang="en-US" sz="1600" dirty="0" err="1">
                <a:solidFill>
                  <a:srgbClr val="FF0000"/>
                </a:solidFill>
              </a:rPr>
              <a:t>xs:attribute</a:t>
            </a:r>
            <a:r>
              <a:rPr lang="en-US" sz="1600" dirty="0">
                <a:solidFill>
                  <a:srgbClr val="FF0000"/>
                </a:solidFill>
              </a:rPr>
              <a:t>  </a:t>
            </a:r>
            <a:r>
              <a:rPr lang="en-US" sz="1600" dirty="0"/>
              <a:t>name=</a:t>
            </a:r>
            <a:r>
              <a:rPr lang="en-US" sz="1600" dirty="0">
                <a:solidFill>
                  <a:srgbClr val="1E58FF"/>
                </a:solidFill>
              </a:rPr>
              <a:t>"encoding"</a:t>
            </a:r>
            <a:r>
              <a:rPr lang="en-US" sz="1600" dirty="0"/>
              <a:t>       type=</a:t>
            </a:r>
            <a:r>
              <a:rPr lang="en-US" sz="1600" dirty="0">
                <a:solidFill>
                  <a:srgbClr val="1E58FF"/>
                </a:solidFill>
              </a:rPr>
              <a:t>"</a:t>
            </a:r>
            <a:r>
              <a:rPr lang="en-US" sz="1600" dirty="0" err="1">
                <a:solidFill>
                  <a:srgbClr val="1E58FF"/>
                </a:solidFill>
              </a:rPr>
              <a:t>xs:anyURI</a:t>
            </a:r>
            <a:r>
              <a:rPr lang="en-US" sz="1600" dirty="0">
                <a:solidFill>
                  <a:srgbClr val="1E58FF"/>
                </a:solidFill>
              </a:rPr>
              <a:t>"</a:t>
            </a:r>
            <a:r>
              <a:rPr lang="en-US" sz="1600" dirty="0"/>
              <a:t>   use=</a:t>
            </a:r>
            <a:r>
              <a:rPr lang="en-US" sz="1600" dirty="0">
                <a:solidFill>
                  <a:srgbClr val="1E58FF"/>
                </a:solidFill>
              </a:rPr>
              <a:t>"optional"</a:t>
            </a:r>
            <a:r>
              <a:rPr lang="en-US" sz="1600" dirty="0"/>
              <a:t>/&gt;</a:t>
            </a:r>
          </a:p>
          <a:p>
            <a:pPr marL="717550" indent="-717550">
              <a:spcBef>
                <a:spcPts val="600"/>
              </a:spcBef>
              <a:buNone/>
              <a:tabLst>
                <a:tab pos="3594100" algn="l"/>
              </a:tabLst>
            </a:pPr>
            <a:r>
              <a:rPr lang="en-US" sz="1600" dirty="0"/>
              <a:t>        &lt;</a:t>
            </a:r>
            <a:r>
              <a:rPr lang="en-US" sz="1600" dirty="0" err="1">
                <a:solidFill>
                  <a:srgbClr val="FF0000"/>
                </a:solidFill>
              </a:rPr>
              <a:t>xs:attribute</a:t>
            </a:r>
            <a:r>
              <a:rPr lang="en-US" sz="1600" dirty="0">
                <a:solidFill>
                  <a:srgbClr val="FF0000"/>
                </a:solidFill>
              </a:rPr>
              <a:t>  </a:t>
            </a:r>
            <a:r>
              <a:rPr lang="en-US" sz="1600" dirty="0"/>
              <a:t>name=</a:t>
            </a:r>
            <a:r>
              <a:rPr lang="en-US" sz="1600" dirty="0">
                <a:solidFill>
                  <a:srgbClr val="1E58FF"/>
                </a:solidFill>
              </a:rPr>
              <a:t>"</a:t>
            </a:r>
            <a:r>
              <a:rPr lang="en-US" sz="1600" dirty="0" err="1">
                <a:solidFill>
                  <a:srgbClr val="1E58FF"/>
                </a:solidFill>
              </a:rPr>
              <a:t>labelSwapping</a:t>
            </a:r>
            <a:r>
              <a:rPr lang="en-US" sz="1600" dirty="0">
                <a:solidFill>
                  <a:srgbClr val="1E58FF"/>
                </a:solidFill>
              </a:rPr>
              <a:t>"</a:t>
            </a:r>
            <a:r>
              <a:rPr lang="en-US" sz="1600" dirty="0"/>
              <a:t>  type=</a:t>
            </a:r>
            <a:r>
              <a:rPr lang="en-US" sz="1600" dirty="0">
                <a:solidFill>
                  <a:srgbClr val="1E58FF"/>
                </a:solidFill>
              </a:rPr>
              <a:t>"</a:t>
            </a:r>
            <a:r>
              <a:rPr lang="en-US" sz="1600" dirty="0" err="1">
                <a:solidFill>
                  <a:srgbClr val="1E58FF"/>
                </a:solidFill>
              </a:rPr>
              <a:t>xs:boolean</a:t>
            </a:r>
            <a:r>
              <a:rPr lang="en-US" sz="1600" dirty="0">
                <a:solidFill>
                  <a:srgbClr val="1E58FF"/>
                </a:solidFill>
              </a:rPr>
              <a:t>" </a:t>
            </a:r>
            <a:r>
              <a:rPr lang="en-US" sz="1600" dirty="0"/>
              <a:t> use=</a:t>
            </a:r>
            <a:r>
              <a:rPr lang="en-US" sz="1600" dirty="0">
                <a:solidFill>
                  <a:srgbClr val="1E58FF"/>
                </a:solidFill>
              </a:rPr>
              <a:t>"optional"</a:t>
            </a:r>
            <a:r>
              <a:rPr lang="en-US" sz="1600" dirty="0"/>
              <a:t>/&gt;</a:t>
            </a:r>
          </a:p>
          <a:p>
            <a:pPr marL="717550" indent="-717550">
              <a:spcBef>
                <a:spcPts val="600"/>
              </a:spcBef>
              <a:buNone/>
              <a:tabLst>
                <a:tab pos="3594100" algn="l"/>
              </a:tabLst>
            </a:pPr>
            <a:r>
              <a:rPr lang="en-US" sz="1600" dirty="0"/>
              <a:t>        </a:t>
            </a:r>
            <a:r>
              <a:rPr lang="en-US" sz="1600" b="1" dirty="0"/>
              <a:t>&lt;</a:t>
            </a:r>
            <a:r>
              <a:rPr lang="en-US" sz="1600" b="1" dirty="0" err="1">
                <a:solidFill>
                  <a:srgbClr val="FF0000"/>
                </a:solidFill>
              </a:rPr>
              <a:t>xs:attribute</a:t>
            </a:r>
            <a:r>
              <a:rPr lang="en-US" sz="1600" b="1" dirty="0">
                <a:solidFill>
                  <a:srgbClr val="FF0000"/>
                </a:solidFill>
              </a:rPr>
              <a:t>  </a:t>
            </a:r>
            <a:r>
              <a:rPr lang="en-US" sz="1600" b="1" dirty="0"/>
              <a:t>name=</a:t>
            </a:r>
            <a:r>
              <a:rPr lang="en-US" sz="1600" b="1" dirty="0">
                <a:solidFill>
                  <a:srgbClr val="1E58FF"/>
                </a:solidFill>
              </a:rPr>
              <a:t>"</a:t>
            </a:r>
            <a:r>
              <a:rPr lang="en-US" sz="1600" b="1" dirty="0" err="1">
                <a:solidFill>
                  <a:srgbClr val="1E58FF"/>
                </a:solidFill>
              </a:rPr>
              <a:t>labelType</a:t>
            </a:r>
            <a:r>
              <a:rPr lang="en-US" sz="1600" b="1" dirty="0">
                <a:solidFill>
                  <a:srgbClr val="1E58FF"/>
                </a:solidFill>
              </a:rPr>
              <a:t>" </a:t>
            </a:r>
            <a:r>
              <a:rPr lang="en-US" sz="1600" b="1" dirty="0"/>
              <a:t>     type=</a:t>
            </a:r>
            <a:r>
              <a:rPr lang="en-US" sz="1600" b="1" dirty="0">
                <a:solidFill>
                  <a:srgbClr val="1E58FF"/>
                </a:solidFill>
              </a:rPr>
              <a:t>"</a:t>
            </a:r>
            <a:r>
              <a:rPr lang="en-US" sz="1600" b="1" dirty="0" err="1">
                <a:solidFill>
                  <a:srgbClr val="1E58FF"/>
                </a:solidFill>
              </a:rPr>
              <a:t>xs:anyURI</a:t>
            </a:r>
            <a:r>
              <a:rPr lang="en-US" sz="1600" b="1" dirty="0">
                <a:solidFill>
                  <a:srgbClr val="1E58FF"/>
                </a:solidFill>
              </a:rPr>
              <a:t>"</a:t>
            </a:r>
            <a:r>
              <a:rPr lang="en-US" sz="1600" b="1" dirty="0"/>
              <a:t>   use=</a:t>
            </a:r>
            <a:r>
              <a:rPr lang="en-US" sz="1600" b="1" dirty="0">
                <a:solidFill>
                  <a:srgbClr val="1E58FF"/>
                </a:solidFill>
              </a:rPr>
              <a:t>"optional"</a:t>
            </a:r>
            <a:r>
              <a:rPr lang="en-US" sz="1600" b="1" dirty="0"/>
              <a:t>/&gt;</a:t>
            </a:r>
          </a:p>
          <a:p>
            <a:pPr marL="717550" indent="-717550">
              <a:spcBef>
                <a:spcPts val="600"/>
              </a:spcBef>
              <a:buNone/>
              <a:tabLst>
                <a:tab pos="3594100" algn="l"/>
              </a:tabLst>
            </a:pPr>
            <a:r>
              <a:rPr lang="en-US" sz="1600" dirty="0"/>
              <a:t>      &lt;/</a:t>
            </a:r>
            <a:r>
              <a:rPr lang="en-US" sz="1600" dirty="0" err="1">
                <a:solidFill>
                  <a:srgbClr val="FF0000"/>
                </a:solidFill>
              </a:rPr>
              <a:t>xs:extension</a:t>
            </a:r>
            <a:r>
              <a:rPr lang="en-US" sz="1600" dirty="0"/>
              <a:t>&gt;</a:t>
            </a:r>
          </a:p>
          <a:p>
            <a:pPr marL="717550" indent="-717550">
              <a:spcBef>
                <a:spcPts val="600"/>
              </a:spcBef>
              <a:buNone/>
              <a:tabLst>
                <a:tab pos="3594100" algn="l"/>
              </a:tabLst>
            </a:pPr>
            <a:r>
              <a:rPr lang="en-US" sz="1600" dirty="0"/>
              <a:t>    &lt;/</a:t>
            </a:r>
            <a:r>
              <a:rPr lang="en-US" sz="1600" dirty="0" err="1">
                <a:solidFill>
                  <a:srgbClr val="FF0000"/>
                </a:solidFill>
              </a:rPr>
              <a:t>xs:complexContent</a:t>
            </a:r>
            <a:r>
              <a:rPr lang="en-US" sz="1600" dirty="0"/>
              <a:t>&gt;</a:t>
            </a:r>
          </a:p>
          <a:p>
            <a:pPr marL="717550" indent="-717550">
              <a:spcBef>
                <a:spcPts val="600"/>
              </a:spcBef>
              <a:buNone/>
              <a:tabLst>
                <a:tab pos="3594100" algn="l"/>
              </a:tabLst>
            </a:pPr>
            <a:r>
              <a:rPr lang="en-US" sz="1600" dirty="0"/>
              <a:t>  &lt;/</a:t>
            </a:r>
            <a:r>
              <a:rPr lang="en-US" sz="1600" dirty="0" err="1">
                <a:solidFill>
                  <a:srgbClr val="FF0000"/>
                </a:solidFill>
              </a:rPr>
              <a:t>xs:complexType</a:t>
            </a:r>
            <a:r>
              <a:rPr lang="en-US" sz="1600" dirty="0"/>
              <a:t>&gt;</a:t>
            </a:r>
          </a:p>
        </p:txBody>
      </p:sp>
    </p:spTree>
    <p:extLst>
      <p:ext uri="{BB962C8B-B14F-4D97-AF65-F5344CB8AC3E}">
        <p14:creationId xmlns:p14="http://schemas.microsoft.com/office/powerpoint/2010/main" val="972181348"/>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8134672" cy="1143000"/>
          </a:xfrm>
        </p:spPr>
        <p:txBody>
          <a:bodyPr/>
          <a:lstStyle/>
          <a:p>
            <a:r>
              <a:rPr lang="en-US" dirty="0" smtClean="0"/>
              <a:t>Different </a:t>
            </a:r>
            <a:r>
              <a:rPr lang="en-US" dirty="0" err="1" smtClean="0"/>
              <a:t>labelType</a:t>
            </a:r>
            <a:r>
              <a:rPr lang="en-US" dirty="0"/>
              <a:t> </a:t>
            </a:r>
            <a:r>
              <a:rPr lang="en-US" dirty="0" smtClean="0"/>
              <a:t>in </a:t>
            </a:r>
            <a:r>
              <a:rPr lang="en-US" dirty="0" err="1" smtClean="0"/>
              <a:t>SwitchingService</a:t>
            </a:r>
            <a:endParaRPr lang="en-US" dirty="0"/>
          </a:p>
        </p:txBody>
      </p:sp>
      <p:sp>
        <p:nvSpPr>
          <p:cNvPr id="4" name="Footer Placeholder 3"/>
          <p:cNvSpPr>
            <a:spLocks noGrp="1"/>
          </p:cNvSpPr>
          <p:nvPr>
            <p:ph type="ftr" sz="quarter" idx="10"/>
          </p:nvPr>
        </p:nvSpPr>
        <p:spPr/>
        <p:txBody>
          <a:bodyPr/>
          <a:lstStyle/>
          <a:p>
            <a:fld id="{3A89D963-6B98-E842-99E9-A858A8114BEE}" type="slidenum">
              <a:rPr lang="ja-JP" altLang="en-US" smtClean="0"/>
              <a:pPr/>
              <a:t>8</a:t>
            </a:fld>
            <a:endParaRPr lang="en-US" altLang="ja-JP"/>
          </a:p>
        </p:txBody>
      </p:sp>
      <p:sp>
        <p:nvSpPr>
          <p:cNvPr id="3" name="Content Placeholder 2"/>
          <p:cNvSpPr>
            <a:spLocks noGrp="1"/>
          </p:cNvSpPr>
          <p:nvPr>
            <p:ph idx="1"/>
          </p:nvPr>
        </p:nvSpPr>
        <p:spPr/>
        <p:txBody>
          <a:bodyPr/>
          <a:lstStyle/>
          <a:p>
            <a:r>
              <a:rPr lang="en-US" sz="3000" b="1" dirty="0" smtClean="0"/>
              <a:t>encoding := frame format</a:t>
            </a:r>
            <a:br>
              <a:rPr lang="en-US" sz="3000" b="1" dirty="0" smtClean="0"/>
            </a:br>
            <a:r>
              <a:rPr lang="en-US" sz="3000" dirty="0" smtClean="0"/>
              <a:t>e.g. Ethernet, SDH, WDM)</a:t>
            </a:r>
          </a:p>
          <a:p>
            <a:r>
              <a:rPr lang="en-US" sz="3000" b="1" dirty="0" err="1" smtClean="0"/>
              <a:t>labeltype</a:t>
            </a:r>
            <a:r>
              <a:rPr lang="en-US" sz="3000" b="1" dirty="0" smtClean="0"/>
              <a:t> := channel identifier type</a:t>
            </a:r>
            <a:br>
              <a:rPr lang="en-US" sz="3000" b="1" dirty="0" smtClean="0"/>
            </a:br>
            <a:r>
              <a:rPr lang="en-US" sz="3000" dirty="0" smtClean="0"/>
              <a:t>e.g. C-VLAN, S-VLAN, or I-SID for Ethernet</a:t>
            </a:r>
            <a:br>
              <a:rPr lang="en-US" sz="3000" dirty="0" smtClean="0"/>
            </a:br>
            <a:r>
              <a:rPr lang="en-US" sz="3000" dirty="0" smtClean="0"/>
              <a:t>e.g. K, L, M, or U label for SDH</a:t>
            </a:r>
            <a:br>
              <a:rPr lang="en-US" sz="3000" dirty="0" smtClean="0"/>
            </a:br>
            <a:r>
              <a:rPr lang="en-US" sz="3000" dirty="0" smtClean="0"/>
              <a:t>e.g. wavelength (CWDM), or frequency (DWDM) for WDM.</a:t>
            </a:r>
          </a:p>
          <a:p>
            <a:r>
              <a:rPr lang="en-US" sz="3000" b="1" dirty="0" smtClean="0"/>
              <a:t>1:∞ relation between </a:t>
            </a:r>
            <a:r>
              <a:rPr lang="en-US" sz="3000" b="1" dirty="0" err="1" smtClean="0"/>
              <a:t>encoding:label</a:t>
            </a:r>
            <a:endParaRPr lang="en-US" sz="3000" b="1" dirty="0" smtClean="0"/>
          </a:p>
        </p:txBody>
      </p:sp>
    </p:spTree>
    <p:extLst>
      <p:ext uri="{BB962C8B-B14F-4D97-AF65-F5344CB8AC3E}">
        <p14:creationId xmlns:p14="http://schemas.microsoft.com/office/powerpoint/2010/main" val="5180866"/>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8134672" cy="1143000"/>
          </a:xfrm>
        </p:spPr>
        <p:txBody>
          <a:bodyPr/>
          <a:lstStyle/>
          <a:p>
            <a:r>
              <a:rPr lang="en-US" dirty="0" smtClean="0"/>
              <a:t>Different </a:t>
            </a:r>
            <a:r>
              <a:rPr lang="en-US" dirty="0" err="1" smtClean="0"/>
              <a:t>labelType</a:t>
            </a:r>
            <a:r>
              <a:rPr lang="en-US" dirty="0"/>
              <a:t> </a:t>
            </a:r>
            <a:r>
              <a:rPr lang="en-US" dirty="0" smtClean="0"/>
              <a:t>in </a:t>
            </a:r>
            <a:r>
              <a:rPr lang="en-US" dirty="0" err="1" smtClean="0"/>
              <a:t>SwitchingService</a:t>
            </a:r>
            <a:endParaRPr lang="en-US" dirty="0"/>
          </a:p>
        </p:txBody>
      </p:sp>
      <p:sp>
        <p:nvSpPr>
          <p:cNvPr id="4" name="Footer Placeholder 3"/>
          <p:cNvSpPr>
            <a:spLocks noGrp="1"/>
          </p:cNvSpPr>
          <p:nvPr>
            <p:ph type="ftr" sz="quarter" idx="10"/>
          </p:nvPr>
        </p:nvSpPr>
        <p:spPr/>
        <p:txBody>
          <a:bodyPr/>
          <a:lstStyle/>
          <a:p>
            <a:fld id="{3A89D963-6B98-E842-99E9-A858A8114BEE}" type="slidenum">
              <a:rPr lang="ja-JP" altLang="en-US" smtClean="0"/>
              <a:pPr/>
              <a:t>9</a:t>
            </a:fld>
            <a:endParaRPr lang="en-US" altLang="ja-JP"/>
          </a:p>
        </p:txBody>
      </p:sp>
      <p:sp>
        <p:nvSpPr>
          <p:cNvPr id="3" name="Content Placeholder 2"/>
          <p:cNvSpPr>
            <a:spLocks noGrp="1"/>
          </p:cNvSpPr>
          <p:nvPr>
            <p:ph idx="1"/>
          </p:nvPr>
        </p:nvSpPr>
        <p:spPr/>
        <p:txBody>
          <a:bodyPr/>
          <a:lstStyle/>
          <a:p>
            <a:pPr marL="0" indent="0">
              <a:buNone/>
            </a:pPr>
            <a:r>
              <a:rPr lang="en-US" sz="3000" b="1" dirty="0"/>
              <a:t>E</a:t>
            </a:r>
            <a:r>
              <a:rPr lang="en-US" sz="3000" b="1" dirty="0" smtClean="0"/>
              <a:t>xample: Ethernet switch with tagged (802.1q label) and untagged (no label) Ports.</a:t>
            </a:r>
          </a:p>
        </p:txBody>
      </p:sp>
      <p:graphicFrame>
        <p:nvGraphicFramePr>
          <p:cNvPr id="5" name="Table 4"/>
          <p:cNvGraphicFramePr>
            <a:graphicFrameLocks noGrp="1"/>
          </p:cNvGraphicFramePr>
          <p:nvPr>
            <p:extLst>
              <p:ext uri="{D42A27DB-BD31-4B8C-83A1-F6EECF244321}">
                <p14:modId xmlns:p14="http://schemas.microsoft.com/office/powerpoint/2010/main" val="1915302400"/>
              </p:ext>
            </p:extLst>
          </p:nvPr>
        </p:nvGraphicFramePr>
        <p:xfrm>
          <a:off x="683568" y="3284984"/>
          <a:ext cx="8136904" cy="3024336"/>
        </p:xfrm>
        <a:graphic>
          <a:graphicData uri="http://schemas.openxmlformats.org/drawingml/2006/table">
            <a:tbl>
              <a:tblPr firstRow="1" bandRow="1">
                <a:tableStyleId>{5C22544A-7EE6-4342-B048-85BDC9FD1C3A}</a:tableStyleId>
              </a:tblPr>
              <a:tblGrid>
                <a:gridCol w="1800200"/>
                <a:gridCol w="6336704"/>
              </a:tblGrid>
              <a:tr h="1008112">
                <a:tc>
                  <a:txBody>
                    <a:bodyPr/>
                    <a:lstStyle/>
                    <a:p>
                      <a:r>
                        <a:rPr lang="en-US" sz="2400" dirty="0" smtClean="0"/>
                        <a:t>label-Swapping</a:t>
                      </a:r>
                      <a:endParaRPr lang="en-US" sz="2400" dirty="0"/>
                    </a:p>
                  </a:txBody>
                  <a:tcPr/>
                </a:tc>
                <a:tc>
                  <a:txBody>
                    <a:bodyPr/>
                    <a:lstStyle/>
                    <a:p>
                      <a:r>
                        <a:rPr lang="en-US" sz="2400" dirty="0" smtClean="0"/>
                        <a:t>Meaning</a:t>
                      </a:r>
                      <a:endParaRPr lang="en-US" sz="2400" dirty="0"/>
                    </a:p>
                  </a:txBody>
                  <a:tcPr/>
                </a:tc>
              </a:tr>
              <a:tr h="1008112">
                <a:tc>
                  <a:txBody>
                    <a:bodyPr/>
                    <a:lstStyle/>
                    <a:p>
                      <a:r>
                        <a:rPr lang="en-US" sz="2400" dirty="0" smtClean="0"/>
                        <a:t>false</a:t>
                      </a:r>
                      <a:endParaRPr lang="en-US" sz="2400" dirty="0"/>
                    </a:p>
                  </a:txBody>
                  <a:tcPr/>
                </a:tc>
                <a:tc>
                  <a:txBody>
                    <a:bodyPr/>
                    <a:lstStyle/>
                    <a:p>
                      <a:r>
                        <a:rPr lang="en-US" sz="2400" dirty="0" smtClean="0"/>
                        <a:t>Both label and </a:t>
                      </a:r>
                      <a:r>
                        <a:rPr lang="en-US" sz="2400" dirty="0" err="1" smtClean="0"/>
                        <a:t>labeltype</a:t>
                      </a:r>
                      <a:r>
                        <a:rPr lang="en-US" sz="2400" dirty="0" smtClean="0"/>
                        <a:t> must match</a:t>
                      </a:r>
                      <a:endParaRPr lang="en-US" sz="2400" dirty="0"/>
                    </a:p>
                  </a:txBody>
                  <a:tcPr/>
                </a:tc>
              </a:tr>
              <a:tr h="1008112">
                <a:tc>
                  <a:txBody>
                    <a:bodyPr/>
                    <a:lstStyle/>
                    <a:p>
                      <a:r>
                        <a:rPr lang="en-US" sz="2400" dirty="0" smtClean="0"/>
                        <a:t>true</a:t>
                      </a:r>
                      <a:endParaRPr lang="en-US" sz="2400" dirty="0"/>
                    </a:p>
                  </a:txBody>
                  <a:tcPr/>
                </a:tc>
                <a:tc>
                  <a:txBody>
                    <a:bodyPr/>
                    <a:lstStyle/>
                    <a:p>
                      <a:r>
                        <a:rPr lang="en-US" sz="2400" dirty="0" smtClean="0"/>
                        <a:t>All Ports can exchange data; no restriction with regard to label type or value</a:t>
                      </a:r>
                      <a:endParaRPr lang="en-US" sz="2400" dirty="0"/>
                    </a:p>
                  </a:txBody>
                  <a:tcPr/>
                </a:tc>
              </a:tr>
            </a:tbl>
          </a:graphicData>
        </a:graphic>
      </p:graphicFrame>
    </p:spTree>
    <p:extLst>
      <p:ext uri="{BB962C8B-B14F-4D97-AF65-F5344CB8AC3E}">
        <p14:creationId xmlns:p14="http://schemas.microsoft.com/office/powerpoint/2010/main" val="125538730"/>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GF PowerPoint Template v1.5">
  <a:themeElements>
    <a:clrScheme name="">
      <a:dk1>
        <a:srgbClr val="000000"/>
      </a:dk1>
      <a:lt1>
        <a:srgbClr val="FFFFFF"/>
      </a:lt1>
      <a:dk2>
        <a:srgbClr val="FFFFFF"/>
      </a:dk2>
      <a:lt2>
        <a:srgbClr val="808080"/>
      </a:lt2>
      <a:accent1>
        <a:srgbClr val="5DAD41"/>
      </a:accent1>
      <a:accent2>
        <a:srgbClr val="176D89"/>
      </a:accent2>
      <a:accent3>
        <a:srgbClr val="FFFFFF"/>
      </a:accent3>
      <a:accent4>
        <a:srgbClr val="000000"/>
      </a:accent4>
      <a:accent5>
        <a:srgbClr val="B6D3B0"/>
      </a:accent5>
      <a:accent6>
        <a:srgbClr val="14627C"/>
      </a:accent6>
      <a:hlink>
        <a:srgbClr val="009999"/>
      </a:hlink>
      <a:folHlink>
        <a:srgbClr val="99CC00"/>
      </a:folHlink>
    </a:clrScheme>
    <a:fontScheme name="OGF PowerPoint Template v1.4">
      <a:majorFont>
        <a:latin typeface="Arial"/>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charset="0"/>
            <a:ea typeface="ＭＳ Ｐゴシック" charset="-128"/>
            <a:cs typeface="ＭＳ Ｐゴシック"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charset="0"/>
            <a:ea typeface="ＭＳ Ｐゴシック" charset="-128"/>
            <a:cs typeface="ＭＳ Ｐゴシック" charset="-128"/>
          </a:defRPr>
        </a:defPPr>
      </a:lstStyle>
    </a:lnDef>
  </a:objectDefaults>
  <a:extraClrSchemeLst>
    <a:extraClrScheme>
      <a:clrScheme name="OGF PowerPoint Template v1.4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GF PowerPoint Template v1.4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GF PowerPoint Template v1.4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GF PowerPoint Template v1.4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GF PowerPoint Template v1.4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GF PowerPoint Template v1.4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GF PowerPoint Template v1.4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GF PowerPoint Template v1.4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GF PowerPoint Template v1.4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GF PowerPoint Template v1.4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GF PowerPoint Template v1.4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GF PowerPoint Template v1.4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OGF PowerPoint Template v1.5.pot</Template>
  <TotalTime>11044</TotalTime>
  <Words>1656</Words>
  <Application>Microsoft Macintosh PowerPoint</Application>
  <PresentationFormat>On-screen Show (4:3)</PresentationFormat>
  <Paragraphs>284</Paragraphs>
  <Slides>33</Slides>
  <Notes>23</Notes>
  <HiddenSlides>8</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OGF PowerPoint Template v1.5</vt:lpstr>
      <vt:lpstr>Network Markup Language (NML)</vt:lpstr>
      <vt:lpstr>OGF IPR Policies Apply</vt:lpstr>
      <vt:lpstr>Agenda</vt:lpstr>
      <vt:lpstr>(Proposed) Changes in NML</vt:lpstr>
      <vt:lpstr>Proposed Changes</vt:lpstr>
      <vt:lpstr>Schema fixes for libxml2/xmllint</vt:lpstr>
      <vt:lpstr>labelType attribute for SwitchingService</vt:lpstr>
      <vt:lpstr>Different labelType in SwitchingService</vt:lpstr>
      <vt:lpstr>Different labelType in SwitchingService</vt:lpstr>
      <vt:lpstr>AdaptationService</vt:lpstr>
      <vt:lpstr>Capacity</vt:lpstr>
      <vt:lpstr>How to proceed?</vt:lpstr>
      <vt:lpstr>Identifiers: From Port ID to NSA URL</vt:lpstr>
      <vt:lpstr>Outline</vt:lpstr>
      <vt:lpstr>General</vt:lpstr>
      <vt:lpstr>Previously</vt:lpstr>
      <vt:lpstr>Current</vt:lpstr>
      <vt:lpstr>Problem</vt:lpstr>
      <vt:lpstr>NORDUnet Proposal</vt:lpstr>
      <vt:lpstr>Knights-of-the-URNs Proposal</vt:lpstr>
      <vt:lpstr>Knights-of-the-URNs Proposal</vt:lpstr>
      <vt:lpstr>Topology Distribution</vt:lpstr>
      <vt:lpstr>Future</vt:lpstr>
      <vt:lpstr>Intermezzo: The Handle System</vt:lpstr>
      <vt:lpstr>Identifiers: From Port ID to NSA URL</vt:lpstr>
      <vt:lpstr>Problem</vt:lpstr>
      <vt:lpstr>Use Cases</vt:lpstr>
      <vt:lpstr>Assumptions</vt:lpstr>
      <vt:lpstr>Proposal 1 (Henrik)</vt:lpstr>
      <vt:lpstr>Proposal 2 (Freek)</vt:lpstr>
      <vt:lpstr>Proposal 3 (Freek)</vt:lpstr>
      <vt:lpstr>Future Documents</vt:lpstr>
      <vt:lpstr>Future documents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NML Progress</dc:title>
  <dc:creator>Freek Dijkstra</dc:creator>
  <cp:lastModifiedBy>Freek Dijkstra</cp:lastModifiedBy>
  <cp:revision>179</cp:revision>
  <cp:lastPrinted>2011-09-20T02:13:30Z</cp:lastPrinted>
  <dcterms:created xsi:type="dcterms:W3CDTF">2012-06-11T07:54:27Z</dcterms:created>
  <dcterms:modified xsi:type="dcterms:W3CDTF">2014-01-16T23:28:05Z</dcterms:modified>
</cp:coreProperties>
</file>