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handoutMasterIdLst>
    <p:handoutMasterId r:id="rId19"/>
  </p:handoutMasterIdLst>
  <p:sldIdLst>
    <p:sldId id="266" r:id="rId2"/>
    <p:sldId id="264" r:id="rId3"/>
    <p:sldId id="263" r:id="rId4"/>
    <p:sldId id="267" r:id="rId5"/>
    <p:sldId id="268" r:id="rId6"/>
    <p:sldId id="269" r:id="rId7"/>
    <p:sldId id="270" r:id="rId8"/>
    <p:sldId id="271" r:id="rId9"/>
    <p:sldId id="272" r:id="rId10"/>
    <p:sldId id="273" r:id="rId11"/>
    <p:sldId id="274" r:id="rId12"/>
    <p:sldId id="275" r:id="rId13"/>
    <p:sldId id="276" r:id="rId14"/>
    <p:sldId id="277" r:id="rId15"/>
    <p:sldId id="278" r:id="rId16"/>
    <p:sldId id="265" r:id="rId17"/>
  </p:sldIdLst>
  <p:sldSz cx="9144000" cy="6858000" type="screen4x3"/>
  <p:notesSz cx="6858000" cy="9144000"/>
  <p:defaultTextStyle>
    <a:defPPr>
      <a:defRPr lang="en-US"/>
    </a:defPPr>
    <a:lvl1pPr algn="r"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r"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r"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r"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r"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AD41"/>
    <a:srgbClr val="1E5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200" y="-104"/>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vl1pPr>
          </a:lstStyle>
          <a:p>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vl1pPr>
          </a:lstStyle>
          <a:p>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fld id="{DF544FA0-B67B-104B-B398-ED4FE979846F}" type="slidenum">
              <a:rPr lang="ja-JP" altLang="en-US"/>
              <a:pPr/>
              <a:t>‹Nr.›</a:t>
            </a:fld>
            <a:endParaRPr lang="en-US" altLang="ja-JP"/>
          </a:p>
        </p:txBody>
      </p:sp>
    </p:spTree>
    <p:extLst>
      <p:ext uri="{BB962C8B-B14F-4D97-AF65-F5344CB8AC3E}">
        <p14:creationId xmlns:p14="http://schemas.microsoft.com/office/powerpoint/2010/main" val="6662621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vl1pPr>
          </a:lstStyle>
          <a:p>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vl1pPr>
          </a:lstStyle>
          <a:p>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fld id="{BBE6FDDD-70CA-444F-BF3C-126DE37928A9}" type="slidenum">
              <a:rPr lang="ja-JP" altLang="en-US"/>
              <a:pPr/>
              <a:t>‹Nr.›</a:t>
            </a:fld>
            <a:endParaRPr lang="en-US" altLang="ja-JP"/>
          </a:p>
        </p:txBody>
      </p:sp>
    </p:spTree>
    <p:extLst>
      <p:ext uri="{BB962C8B-B14F-4D97-AF65-F5344CB8AC3E}">
        <p14:creationId xmlns:p14="http://schemas.microsoft.com/office/powerpoint/2010/main" val="1428899091"/>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fontAlgn="base">
      <a:spcBef>
        <a:spcPct val="30000"/>
      </a:spcBef>
      <a:spcAft>
        <a:spcPct val="0"/>
      </a:spcAft>
      <a:defRPr sz="1200" kern="1200">
        <a:solidFill>
          <a:schemeClr val="tx1"/>
        </a:solidFill>
        <a:latin typeface="Arial" charset="0"/>
        <a:ea typeface="ＭＳ Ｐゴシック"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8E22C7-6747-154B-B9D0-B011F8B07796}" type="slidenum">
              <a:rPr lang="ja-JP" altLang="en-US"/>
              <a:pPr/>
              <a:t>2</a:t>
            </a:fld>
            <a:endParaRPr lang="en-US" altLang="ja-JP"/>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US" altLang="ja-JP"/>
              <a:t>IPR Notices Note Well for OGF meetings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32B719-7579-3A4B-A061-C8DD646E1635}" type="slidenum">
              <a:rPr lang="ja-JP" altLang="en-US"/>
              <a:pPr/>
              <a:t>16</a:t>
            </a:fld>
            <a:endParaRPr lang="en-US" altLang="ja-JP"/>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lang="en-US" altLang="ja-JP"/>
              <a:t>OGF Full Copyright Notice if necessary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a:t>Titelmasterformat durch Klicken bearbeiten</a:t>
            </a:r>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charset="0"/>
              <a:buNone/>
              <a:defRPr sz="2800">
                <a:solidFill>
                  <a:schemeClr val="bg1"/>
                </a:solidFill>
              </a:defRPr>
            </a:lvl1pPr>
          </a:lstStyle>
          <a:p>
            <a:r>
              <a:rPr lang="en-US" altLang="ja-JP"/>
              <a:t>Formatvorlage des Untertitelmasters durch Klicken bearbeiten</a:t>
            </a:r>
          </a:p>
        </p:txBody>
      </p:sp>
      <p:sp>
        <p:nvSpPr>
          <p:cNvPr id="7182" name="Text Box 14"/>
          <p:cNvSpPr txBox="1">
            <a:spLocks noChangeArrowheads="1"/>
          </p:cNvSpPr>
          <p:nvPr/>
        </p:nvSpPr>
        <p:spPr bwMode="auto">
          <a:xfrm>
            <a:off x="990600" y="6477000"/>
            <a:ext cx="1371600" cy="184150"/>
          </a:xfrm>
          <a:prstGeom prst="rect">
            <a:avLst/>
          </a:prstGeom>
          <a:noFill/>
          <a:ln w="9525">
            <a:noFill/>
            <a:miter lim="800000"/>
            <a:headEnd/>
            <a:tailEnd/>
          </a:ln>
          <a:effectLst/>
        </p:spPr>
        <p:txBody>
          <a:bodyPr>
            <a:prstTxWarp prst="textNoShape">
              <a:avLst/>
            </a:prstTxWarp>
            <a:spAutoFit/>
          </a:bodyPr>
          <a:lstStyle/>
          <a:p>
            <a:pPr algn="l">
              <a:spcBef>
                <a:spcPct val="50000"/>
              </a:spcBef>
            </a:pPr>
            <a:r>
              <a:rPr lang="en-US" altLang="ja-JP" sz="600"/>
              <a:t>© 2006 Open Grid Forum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Vertikaler Textplatzhalter 2"/>
          <p:cNvSpPr>
            <a:spLocks noGrp="1"/>
          </p:cNvSpPr>
          <p:nvPr>
            <p:ph type="body" orient="vert" idx="1"/>
          </p:nvPr>
        </p:nvSpPr>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Fußzeilenplatzhalter 3"/>
          <p:cNvSpPr>
            <a:spLocks noGrp="1"/>
          </p:cNvSpPr>
          <p:nvPr>
            <p:ph type="ftr" sz="quarter" idx="10"/>
          </p:nvPr>
        </p:nvSpPr>
        <p:spPr/>
        <p:txBody>
          <a:bodyPr/>
          <a:lstStyle>
            <a:lvl1pPr>
              <a:defRPr smtClean="0"/>
            </a:lvl1pPr>
          </a:lstStyle>
          <a:p>
            <a:r>
              <a:rPr lang="de-DE" altLang="ja-JP" smtClean="0"/>
              <a:t>Cloudscape II, Brussels, Belgium</a:t>
            </a:r>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15100" y="152400"/>
            <a:ext cx="1943100" cy="5486400"/>
          </a:xfrm>
        </p:spPr>
        <p:txBody>
          <a:bodyPr vert="eaVert"/>
          <a:lstStyle/>
          <a:p>
            <a:r>
              <a:rPr lang="de-DE" smtClean="0"/>
              <a:t>Mastertitelformat bearbeiten</a:t>
            </a:r>
            <a:endParaRPr lang="de-DE"/>
          </a:p>
        </p:txBody>
      </p:sp>
      <p:sp>
        <p:nvSpPr>
          <p:cNvPr id="3" name="Vertikaler Textplatzhalter 2"/>
          <p:cNvSpPr>
            <a:spLocks noGrp="1"/>
          </p:cNvSpPr>
          <p:nvPr>
            <p:ph type="body" orient="vert" idx="1"/>
          </p:nvPr>
        </p:nvSpPr>
        <p:spPr>
          <a:xfrm>
            <a:off x="685800" y="152400"/>
            <a:ext cx="5676900" cy="5486400"/>
          </a:xfr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Fußzeilenplatzhalter 3"/>
          <p:cNvSpPr>
            <a:spLocks noGrp="1"/>
          </p:cNvSpPr>
          <p:nvPr>
            <p:ph type="ftr" sz="quarter" idx="10"/>
          </p:nvPr>
        </p:nvSpPr>
        <p:spPr/>
        <p:txBody>
          <a:bodyPr/>
          <a:lstStyle>
            <a:lvl1pPr>
              <a:defRPr smtClean="0"/>
            </a:lvl1pPr>
          </a:lstStyle>
          <a:p>
            <a:r>
              <a:rPr lang="de-DE" altLang="ja-JP" smtClean="0"/>
              <a:t>Cloudscape II, Brussels, Belgium</a:t>
            </a:r>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Fußzeilenplatzhalter 3"/>
          <p:cNvSpPr>
            <a:spLocks noGrp="1"/>
          </p:cNvSpPr>
          <p:nvPr>
            <p:ph type="ftr" sz="quarter" idx="10"/>
          </p:nvPr>
        </p:nvSpPr>
        <p:spPr/>
        <p:txBody>
          <a:bodyPr/>
          <a:lstStyle>
            <a:lvl1pPr>
              <a:defRPr smtClean="0"/>
            </a:lvl1pPr>
          </a:lstStyle>
          <a:p>
            <a:r>
              <a:rPr lang="de-DE" altLang="ja-JP" smtClean="0"/>
              <a:t>Cloudscape II, Brussels, Belgium</a:t>
            </a:r>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Mastertitelformat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Mastertextformat bearbeiten</a:t>
            </a:r>
          </a:p>
        </p:txBody>
      </p:sp>
      <p:sp>
        <p:nvSpPr>
          <p:cNvPr id="4" name="Fußzeilenplatzhalter 3"/>
          <p:cNvSpPr>
            <a:spLocks noGrp="1"/>
          </p:cNvSpPr>
          <p:nvPr>
            <p:ph type="ftr" sz="quarter" idx="10"/>
          </p:nvPr>
        </p:nvSpPr>
        <p:spPr/>
        <p:txBody>
          <a:bodyPr/>
          <a:lstStyle>
            <a:lvl1pPr>
              <a:defRPr smtClean="0"/>
            </a:lvl1pPr>
          </a:lstStyle>
          <a:p>
            <a:r>
              <a:rPr lang="de-DE" altLang="ja-JP" smtClean="0"/>
              <a:t>Cloudscape II, Brussels, Belgium</a:t>
            </a:r>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Fußzeilenplatzhalter 4"/>
          <p:cNvSpPr>
            <a:spLocks noGrp="1"/>
          </p:cNvSpPr>
          <p:nvPr>
            <p:ph type="ftr" sz="quarter" idx="10"/>
          </p:nvPr>
        </p:nvSpPr>
        <p:spPr/>
        <p:txBody>
          <a:bodyPr/>
          <a:lstStyle>
            <a:lvl1pPr>
              <a:defRPr smtClean="0"/>
            </a:lvl1pPr>
          </a:lstStyle>
          <a:p>
            <a:r>
              <a:rPr lang="de-DE" altLang="ja-JP" smtClean="0"/>
              <a:t>Cloudscape II, Brussels, Belgium</a:t>
            </a:r>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Mastertitelformat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Fußzeilenplatzhalter 6"/>
          <p:cNvSpPr>
            <a:spLocks noGrp="1"/>
          </p:cNvSpPr>
          <p:nvPr>
            <p:ph type="ftr" sz="quarter" idx="10"/>
          </p:nvPr>
        </p:nvSpPr>
        <p:spPr/>
        <p:txBody>
          <a:bodyPr/>
          <a:lstStyle>
            <a:lvl1pPr>
              <a:defRPr smtClean="0"/>
            </a:lvl1pPr>
          </a:lstStyle>
          <a:p>
            <a:r>
              <a:rPr lang="de-DE" altLang="ja-JP" smtClean="0"/>
              <a:t>Cloudscape II, Brussels, Belgium</a:t>
            </a:r>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Fußzeilenplatzhalter 2"/>
          <p:cNvSpPr>
            <a:spLocks noGrp="1"/>
          </p:cNvSpPr>
          <p:nvPr>
            <p:ph type="ftr" sz="quarter" idx="10"/>
          </p:nvPr>
        </p:nvSpPr>
        <p:spPr/>
        <p:txBody>
          <a:bodyPr/>
          <a:lstStyle>
            <a:lvl1pPr>
              <a:defRPr smtClean="0"/>
            </a:lvl1pPr>
          </a:lstStyle>
          <a:p>
            <a:r>
              <a:rPr lang="de-DE" altLang="ja-JP" smtClean="0"/>
              <a:t>Cloudscape II, Brussels, Belgium</a:t>
            </a:r>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lvl1pPr>
              <a:defRPr smtClean="0"/>
            </a:lvl1pPr>
          </a:lstStyle>
          <a:p>
            <a:r>
              <a:rPr lang="de-DE" altLang="ja-JP" smtClean="0"/>
              <a:t>Cloudscape II, Brussels, Belgium</a:t>
            </a:r>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Mastertitelformat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Fußzeilenplatzhalter 4"/>
          <p:cNvSpPr>
            <a:spLocks noGrp="1"/>
          </p:cNvSpPr>
          <p:nvPr>
            <p:ph type="ftr" sz="quarter" idx="10"/>
          </p:nvPr>
        </p:nvSpPr>
        <p:spPr/>
        <p:txBody>
          <a:bodyPr/>
          <a:lstStyle>
            <a:lvl1pPr>
              <a:defRPr smtClean="0"/>
            </a:lvl1pPr>
          </a:lstStyle>
          <a:p>
            <a:r>
              <a:rPr lang="de-DE" altLang="ja-JP" smtClean="0"/>
              <a:t>Cloudscape II, Brussels, Belgium</a:t>
            </a:r>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Mastertitelformat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Fußzeilenplatzhalter 4"/>
          <p:cNvSpPr>
            <a:spLocks noGrp="1"/>
          </p:cNvSpPr>
          <p:nvPr>
            <p:ph type="ftr" sz="quarter" idx="10"/>
          </p:nvPr>
        </p:nvSpPr>
        <p:spPr/>
        <p:txBody>
          <a:bodyPr/>
          <a:lstStyle>
            <a:lvl1pPr>
              <a:defRPr smtClean="0"/>
            </a:lvl1pPr>
          </a:lstStyle>
          <a:p>
            <a:r>
              <a:rPr lang="de-DE" altLang="ja-JP" smtClean="0"/>
              <a:t>Cloudscape II, Brussels, Belgium</a:t>
            </a:r>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r>
              <a:rPr lang="de-DE" altLang="ja-JP" smtClean="0"/>
              <a:t>Cloudscape II, Brussels, Belgium</a:t>
            </a:r>
            <a:endParaRPr lang="en-US" altLang="ja-JP"/>
          </a:p>
        </p:txBody>
      </p:sp>
      <p:sp>
        <p:nvSpPr>
          <p:cNvPr id="1035" name="Rectangle 11"/>
          <p:cNvSpPr>
            <a:spLocks noChangeArrowheads="1"/>
          </p:cNvSpPr>
          <p:nvPr/>
        </p:nvSpPr>
        <p:spPr bwMode="auto">
          <a:xfrm>
            <a:off x="0" y="1066800"/>
            <a:ext cx="9144000" cy="76200"/>
          </a:xfrm>
          <a:prstGeom prst="rect">
            <a:avLst/>
          </a:prstGeom>
          <a:solidFill>
            <a:srgbClr val="5DAD41"/>
          </a:solidFill>
          <a:ln w="9525">
            <a:noFill/>
            <a:miter lim="800000"/>
            <a:headEnd/>
            <a:tailEnd/>
          </a:ln>
        </p:spPr>
        <p:txBody>
          <a:bodyPr>
            <a:prstTxWarp prst="textNoShape">
              <a:avLst/>
            </a:prstTxWarp>
          </a:bodyPr>
          <a:lstStyle/>
          <a:p>
            <a:pPr algn="l" eaLnBrk="1" hangingPunct="1">
              <a:spcBef>
                <a:spcPct val="20000"/>
              </a:spcBef>
              <a:buClr>
                <a:schemeClr val="accent2"/>
              </a:buClr>
              <a:buFont typeface="Times" charset="0"/>
              <a:buNone/>
            </a:pPr>
            <a:endParaRPr lang="ja-JP" altLang="en-US" sz="2800">
              <a:solidFill>
                <a:schemeClr val="bg1"/>
              </a:solidFill>
            </a:endParaRPr>
          </a:p>
        </p:txBody>
      </p:sp>
      <p:sp>
        <p:nvSpPr>
          <p:cNvPr id="1041" name="Rectangle 17"/>
          <p:cNvSpPr>
            <a:spLocks noGrp="1" noChangeArrowheads="1"/>
          </p:cNvSpPr>
          <p:nvPr>
            <p:ph type="title"/>
          </p:nvPr>
        </p:nvSpPr>
        <p:spPr bwMode="auto">
          <a:xfrm>
            <a:off x="685800" y="1524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a:t>Titelmasterformat durch Klicken bearbeiten</a:t>
            </a:r>
          </a:p>
        </p:txBody>
      </p:sp>
      <p:sp>
        <p:nvSpPr>
          <p:cNvPr id="1042" name="Rectangle 18"/>
          <p:cNvSpPr>
            <a:spLocks noGrp="1" noChangeArrowheads="1"/>
          </p:cNvSpPr>
          <p:nvPr>
            <p:ph type="body" idx="1"/>
          </p:nvPr>
        </p:nvSpPr>
        <p:spPr bwMode="auto">
          <a:xfrm>
            <a:off x="685800" y="15240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a:t>Textmasterformate durch Klicken bearbeiten</a:t>
            </a:r>
          </a:p>
          <a:p>
            <a:pPr lvl="1"/>
            <a:r>
              <a:rPr lang="en-US" altLang="ja-JP"/>
              <a:t>Zweite Ebene</a:t>
            </a:r>
          </a:p>
          <a:p>
            <a:pPr lvl="2"/>
            <a:r>
              <a:rPr lang="en-US" altLang="ja-JP"/>
              <a:t>Dritte Ebene</a:t>
            </a:r>
          </a:p>
          <a:p>
            <a:pPr lvl="3"/>
            <a:r>
              <a:rPr lang="en-US" altLang="ja-JP"/>
              <a:t>Vierte Ebene</a:t>
            </a:r>
          </a:p>
          <a:p>
            <a:pPr lvl="4"/>
            <a:r>
              <a:rPr lang="en-US" altLang="ja-JP"/>
              <a:t>Fünfte Ebene</a:t>
            </a:r>
          </a:p>
        </p:txBody>
      </p:sp>
      <p:sp>
        <p:nvSpPr>
          <p:cNvPr id="1045" name="Text Box 21"/>
          <p:cNvSpPr txBox="1">
            <a:spLocks noChangeArrowheads="1"/>
          </p:cNvSpPr>
          <p:nvPr/>
        </p:nvSpPr>
        <p:spPr bwMode="auto">
          <a:xfrm>
            <a:off x="990600" y="6477000"/>
            <a:ext cx="1371600" cy="184150"/>
          </a:xfrm>
          <a:prstGeom prst="rect">
            <a:avLst/>
          </a:prstGeom>
          <a:noFill/>
          <a:ln w="9525">
            <a:noFill/>
            <a:miter lim="800000"/>
            <a:headEnd/>
            <a:tailEnd/>
          </a:ln>
          <a:effectLst/>
        </p:spPr>
        <p:txBody>
          <a:bodyPr>
            <a:prstTxWarp prst="textNoShape">
              <a:avLst/>
            </a:prstTxWarp>
            <a:spAutoFit/>
          </a:bodyPr>
          <a:lstStyle/>
          <a:p>
            <a:pPr algn="l">
              <a:spcBef>
                <a:spcPct val="50000"/>
              </a:spcBef>
            </a:pPr>
            <a:r>
              <a:rPr lang="en-US" altLang="ja-JP" sz="600"/>
              <a:t>© 2006 Open Grid Forum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rtl="0" fontAlgn="base">
        <a:spcBef>
          <a:spcPct val="0"/>
        </a:spcBef>
        <a:spcAft>
          <a:spcPct val="0"/>
        </a:spcAft>
        <a:defRPr sz="3500">
          <a:solidFill>
            <a:schemeClr val="tx1"/>
          </a:solidFill>
          <a:latin typeface="+mj-lt"/>
          <a:ea typeface="+mj-ea"/>
          <a:cs typeface="+mj-cs"/>
        </a:defRPr>
      </a:lvl1pPr>
      <a:lvl2pPr algn="l" rtl="0" fontAlgn="base">
        <a:spcBef>
          <a:spcPct val="0"/>
        </a:spcBef>
        <a:spcAft>
          <a:spcPct val="0"/>
        </a:spcAft>
        <a:defRPr sz="3500">
          <a:solidFill>
            <a:schemeClr val="tx1"/>
          </a:solidFill>
          <a:latin typeface="Arial" charset="0"/>
          <a:ea typeface="ＭＳ Ｐゴシック" charset="-128"/>
          <a:cs typeface="ＭＳ Ｐゴシック" charset="-128"/>
        </a:defRPr>
      </a:lvl2pPr>
      <a:lvl3pPr algn="l" rtl="0" fontAlgn="base">
        <a:spcBef>
          <a:spcPct val="0"/>
        </a:spcBef>
        <a:spcAft>
          <a:spcPct val="0"/>
        </a:spcAft>
        <a:defRPr sz="3500">
          <a:solidFill>
            <a:schemeClr val="tx1"/>
          </a:solidFill>
          <a:latin typeface="Arial" charset="0"/>
          <a:ea typeface="ＭＳ Ｐゴシック" charset="-128"/>
          <a:cs typeface="ＭＳ Ｐゴシック" charset="-128"/>
        </a:defRPr>
      </a:lvl3pPr>
      <a:lvl4pPr algn="l" rtl="0" fontAlgn="base">
        <a:spcBef>
          <a:spcPct val="0"/>
        </a:spcBef>
        <a:spcAft>
          <a:spcPct val="0"/>
        </a:spcAft>
        <a:defRPr sz="3500">
          <a:solidFill>
            <a:schemeClr val="tx1"/>
          </a:solidFill>
          <a:latin typeface="Arial" charset="0"/>
          <a:ea typeface="ＭＳ Ｐゴシック" charset="-128"/>
          <a:cs typeface="ＭＳ Ｐゴシック" charset="-128"/>
        </a:defRPr>
      </a:lvl4pPr>
      <a:lvl5pPr algn="l" rtl="0" fontAlgn="base">
        <a:spcBef>
          <a:spcPct val="0"/>
        </a:spcBef>
        <a:spcAft>
          <a:spcPct val="0"/>
        </a:spcAft>
        <a:defRPr sz="3500">
          <a:solidFill>
            <a:schemeClr val="tx1"/>
          </a:solidFill>
          <a:latin typeface="Arial" charset="0"/>
          <a:ea typeface="ＭＳ Ｐゴシック" charset="-128"/>
          <a:cs typeface="ＭＳ Ｐゴシック" charset="-128"/>
        </a:defRPr>
      </a:lvl5pPr>
      <a:lvl6pPr marL="457200" algn="l" rtl="0" fontAlgn="base">
        <a:spcBef>
          <a:spcPct val="0"/>
        </a:spcBef>
        <a:spcAft>
          <a:spcPct val="0"/>
        </a:spcAft>
        <a:defRPr sz="3500">
          <a:solidFill>
            <a:schemeClr val="tx1"/>
          </a:solidFill>
          <a:latin typeface="Arial" charset="0"/>
          <a:ea typeface="ＭＳ Ｐゴシック" charset="-128"/>
          <a:cs typeface="ＭＳ Ｐゴシック" charset="-128"/>
        </a:defRPr>
      </a:lvl6pPr>
      <a:lvl7pPr marL="914400" algn="l" rtl="0" fontAlgn="base">
        <a:spcBef>
          <a:spcPct val="0"/>
        </a:spcBef>
        <a:spcAft>
          <a:spcPct val="0"/>
        </a:spcAft>
        <a:defRPr sz="3500">
          <a:solidFill>
            <a:schemeClr val="tx1"/>
          </a:solidFill>
          <a:latin typeface="Arial" charset="0"/>
          <a:ea typeface="ＭＳ Ｐゴシック" charset="-128"/>
          <a:cs typeface="ＭＳ Ｐゴシック" charset="-128"/>
        </a:defRPr>
      </a:lvl7pPr>
      <a:lvl8pPr marL="1371600" algn="l" rtl="0" fontAlgn="base">
        <a:spcBef>
          <a:spcPct val="0"/>
        </a:spcBef>
        <a:spcAft>
          <a:spcPct val="0"/>
        </a:spcAft>
        <a:defRPr sz="3500">
          <a:solidFill>
            <a:schemeClr val="tx1"/>
          </a:solidFill>
          <a:latin typeface="Arial" charset="0"/>
          <a:ea typeface="ＭＳ Ｐゴシック" charset="-128"/>
          <a:cs typeface="ＭＳ Ｐゴシック" charset="-128"/>
        </a:defRPr>
      </a:lvl8pPr>
      <a:lvl9pPr marL="1828800" algn="l" rtl="0" fontAlgn="base">
        <a:spcBef>
          <a:spcPct val="0"/>
        </a:spcBef>
        <a:spcAft>
          <a:spcPct val="0"/>
        </a:spcAft>
        <a:defRPr sz="3500">
          <a:solidFill>
            <a:schemeClr val="tx1"/>
          </a:solidFill>
          <a:latin typeface="Arial" charset="0"/>
          <a:ea typeface="ＭＳ Ｐゴシック" charset="-128"/>
          <a:cs typeface="ＭＳ Ｐゴシック" charset="-128"/>
        </a:defRPr>
      </a:lvl9pPr>
    </p:titleStyle>
    <p:bodyStyle>
      <a:lvl1pPr marL="342900" indent="-342900" algn="l" rtl="0" fontAlgn="base">
        <a:spcBef>
          <a:spcPct val="20000"/>
        </a:spcBef>
        <a:spcAft>
          <a:spcPct val="0"/>
        </a:spcAft>
        <a:buClr>
          <a:schemeClr val="accent2"/>
        </a:buClr>
        <a:buFont typeface="Times" charset="0"/>
        <a:buChar char="•"/>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Char char="•"/>
        <a:defRPr sz="2800">
          <a:solidFill>
            <a:schemeClr val="tx1"/>
          </a:solidFill>
          <a:latin typeface="+mn-lt"/>
          <a:ea typeface="+mn-ea"/>
        </a:defRPr>
      </a:lvl2pPr>
      <a:lvl3pPr marL="1143000" indent="-228600" algn="l" rtl="0" fontAlgn="base">
        <a:spcBef>
          <a:spcPct val="20000"/>
        </a:spcBef>
        <a:spcAft>
          <a:spcPct val="0"/>
        </a:spcAft>
        <a:buClr>
          <a:schemeClr val="accent2"/>
        </a:buClr>
        <a:buChar char="•"/>
        <a:defRPr sz="2400">
          <a:solidFill>
            <a:schemeClr val="tx1"/>
          </a:solidFill>
          <a:latin typeface="+mn-lt"/>
          <a:ea typeface="+mn-ea"/>
        </a:defRPr>
      </a:lvl3pPr>
      <a:lvl4pPr marL="1600200" indent="-228600" algn="l" rtl="0" fontAlgn="base">
        <a:spcBef>
          <a:spcPct val="20000"/>
        </a:spcBef>
        <a:spcAft>
          <a:spcPct val="0"/>
        </a:spcAft>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ctrTitle"/>
          </p:nvPr>
        </p:nvSpPr>
        <p:spPr>
          <a:xfrm>
            <a:off x="1447800" y="3048000"/>
            <a:ext cx="7696200" cy="533400"/>
          </a:xfrm>
        </p:spPr>
        <p:txBody>
          <a:bodyPr/>
          <a:lstStyle/>
          <a:p>
            <a:r>
              <a:rPr lang="en-US" sz="3600" dirty="0" err="1" smtClean="0"/>
              <a:t>RESTful</a:t>
            </a:r>
            <a:r>
              <a:rPr lang="en-US" sz="3600" dirty="0" smtClean="0"/>
              <a:t> Agreements</a:t>
            </a:r>
            <a:endParaRPr lang="en-US" sz="3600" dirty="0"/>
          </a:p>
        </p:txBody>
      </p:sp>
      <p:sp>
        <p:nvSpPr>
          <p:cNvPr id="8" name="Untertitel 7"/>
          <p:cNvSpPr>
            <a:spLocks noGrp="1"/>
          </p:cNvSpPr>
          <p:nvPr>
            <p:ph type="subTitle" idx="1"/>
          </p:nvPr>
        </p:nvSpPr>
        <p:spPr/>
        <p:txBody>
          <a:bodyPr>
            <a:normAutofit fontScale="62500" lnSpcReduction="20000"/>
          </a:bodyPr>
          <a:lstStyle/>
          <a:p>
            <a:r>
              <a:rPr lang="en-US" sz="2595" dirty="0" smtClean="0"/>
              <a:t>Alexander Papaspyrou, TU Dortmund University</a:t>
            </a:r>
          </a:p>
          <a:p>
            <a:r>
              <a:rPr lang="en-US" sz="2323" dirty="0" smtClean="0"/>
              <a:t>Open Grid Forum </a:t>
            </a:r>
            <a:r>
              <a:rPr lang="en-US" sz="2323" dirty="0" smtClean="0"/>
              <a:t>32, June 15-18, </a:t>
            </a:r>
            <a:r>
              <a:rPr lang="en-US" sz="2323" dirty="0" smtClean="0"/>
              <a:t>2011, </a:t>
            </a:r>
            <a:r>
              <a:rPr lang="en-US" sz="2323" dirty="0" smtClean="0"/>
              <a:t>Salt Lake City, UT,</a:t>
            </a:r>
            <a:endParaRPr lang="en-US" sz="2323"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 </a:t>
            </a:r>
            <a:r>
              <a:rPr lang="de-DE" dirty="0" err="1"/>
              <a:t>RESTful</a:t>
            </a:r>
            <a:r>
              <a:rPr lang="de-DE" dirty="0"/>
              <a:t> Agreement Interface</a:t>
            </a:r>
            <a:br>
              <a:rPr lang="de-DE" dirty="0"/>
            </a:br>
            <a:r>
              <a:rPr lang="de-DE" sz="2400" dirty="0" smtClean="0"/>
              <a:t>Resources in </a:t>
            </a:r>
            <a:r>
              <a:rPr lang="de-DE" sz="2400" dirty="0" err="1" smtClean="0"/>
              <a:t>the</a:t>
            </a:r>
            <a:r>
              <a:rPr lang="de-DE" sz="2400" dirty="0" smtClean="0"/>
              <a:t> </a:t>
            </a:r>
            <a:r>
              <a:rPr lang="de-DE" sz="2400" dirty="0" err="1" smtClean="0"/>
              <a:t>current</a:t>
            </a:r>
            <a:r>
              <a:rPr lang="de-DE" sz="2400" dirty="0" smtClean="0"/>
              <a:t> </a:t>
            </a:r>
            <a:r>
              <a:rPr lang="de-DE" sz="2400" dirty="0" err="1" smtClean="0"/>
              <a:t>model</a:t>
            </a:r>
            <a:endParaRPr lang="de-DE" dirty="0"/>
          </a:p>
        </p:txBody>
      </p:sp>
      <p:cxnSp>
        <p:nvCxnSpPr>
          <p:cNvPr id="4" name="Form 29"/>
          <p:cNvCxnSpPr>
            <a:endCxn id="33" idx="1"/>
          </p:cNvCxnSpPr>
          <p:nvPr/>
        </p:nvCxnSpPr>
        <p:spPr bwMode="auto">
          <a:xfrm rot="16200000" flipH="1">
            <a:off x="714963" y="2533509"/>
            <a:ext cx="297250" cy="216024"/>
          </a:xfrm>
          <a:prstGeom prst="bentConnector2">
            <a:avLst/>
          </a:prstGeom>
          <a:noFill/>
          <a:ln w="19050" cap="flat" cmpd="sng" algn="ctr">
            <a:solidFill>
              <a:schemeClr val="tx1"/>
            </a:solidFill>
            <a:prstDash val="solid"/>
            <a:round/>
            <a:headEnd type="diamond" w="lg" len="lg"/>
            <a:tailEnd type="none" w="med" len="med"/>
          </a:ln>
          <a:effectLst/>
        </p:spPr>
      </p:cxnSp>
      <p:cxnSp>
        <p:nvCxnSpPr>
          <p:cNvPr id="5" name="Gewinkelte Verbindung 37"/>
          <p:cNvCxnSpPr/>
          <p:nvPr/>
        </p:nvCxnSpPr>
        <p:spPr bwMode="auto">
          <a:xfrm rot="16200000" flipH="1">
            <a:off x="3595283" y="2524291"/>
            <a:ext cx="297250" cy="216024"/>
          </a:xfrm>
          <a:prstGeom prst="bentConnector2">
            <a:avLst/>
          </a:prstGeom>
          <a:noFill/>
          <a:ln w="15875" cap="flat" cmpd="sng" algn="ctr">
            <a:solidFill>
              <a:schemeClr val="tx1"/>
            </a:solidFill>
            <a:prstDash val="solid"/>
            <a:round/>
            <a:headEnd type="diamond" w="lg" len="lg"/>
            <a:tailEnd type="none" w="med" len="med"/>
          </a:ln>
          <a:effectLst/>
        </p:spPr>
      </p:cxnSp>
      <p:grpSp>
        <p:nvGrpSpPr>
          <p:cNvPr id="6" name="Gruppieren 141"/>
          <p:cNvGrpSpPr/>
          <p:nvPr/>
        </p:nvGrpSpPr>
        <p:grpSpPr>
          <a:xfrm>
            <a:off x="3851920" y="2636912"/>
            <a:ext cx="2304256" cy="3330803"/>
            <a:chOff x="3851920" y="2636912"/>
            <a:chExt cx="2304256" cy="3330803"/>
          </a:xfrm>
        </p:grpSpPr>
        <p:sp>
          <p:nvSpPr>
            <p:cNvPr id="7" name="Abgerundetes Rechteck 6"/>
            <p:cNvSpPr/>
            <p:nvPr/>
          </p:nvSpPr>
          <p:spPr bwMode="auto">
            <a:xfrm>
              <a:off x="4572000" y="5661248"/>
              <a:ext cx="1440160" cy="306467"/>
            </a:xfrm>
            <a:prstGeom prst="round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hu-HU" sz="1200" b="1" i="0" u="none" strike="noStrike" cap="none" normalizeH="0" baseline="0" dirty="0" err="1" smtClean="0">
                  <a:ln>
                    <a:noFill/>
                  </a:ln>
                  <a:solidFill>
                    <a:schemeClr val="tx1"/>
                  </a:solidFill>
                  <a:effectLst/>
                  <a:latin typeface="Arial" charset="0"/>
                  <a:ea typeface="ヒラギノ角ゴ Pro W3" pitchFamily="96" charset="-128"/>
                </a:rPr>
                <a:t>Constraints</a:t>
              </a:r>
              <a:endParaRPr kumimoji="0" lang="de-DE" sz="1200" b="1" i="0" u="none" strike="noStrike" cap="none" normalizeH="0" baseline="0" dirty="0" smtClean="0">
                <a:ln>
                  <a:noFill/>
                </a:ln>
                <a:solidFill>
                  <a:schemeClr val="tx1"/>
                </a:solidFill>
                <a:effectLst/>
                <a:latin typeface="Arial" charset="0"/>
                <a:ea typeface="ヒラギノ角ゴ Pro W3" pitchFamily="96" charset="-128"/>
              </a:endParaRPr>
            </a:p>
          </p:txBody>
        </p:sp>
        <p:sp>
          <p:nvSpPr>
            <p:cNvPr id="8" name="Abgerundetes Rechteck 7"/>
            <p:cNvSpPr/>
            <p:nvPr/>
          </p:nvSpPr>
          <p:spPr bwMode="auto">
            <a:xfrm>
              <a:off x="4211960" y="5157192"/>
              <a:ext cx="1944216" cy="306467"/>
            </a:xfrm>
            <a:prstGeom prst="round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hu-HU" sz="1200" b="1" i="0" u="none" strike="noStrike" cap="none" normalizeH="0" baseline="0" dirty="0" err="1" smtClean="0">
                  <a:ln>
                    <a:noFill/>
                  </a:ln>
                  <a:solidFill>
                    <a:schemeClr val="tx1"/>
                  </a:solidFill>
                  <a:effectLst/>
                  <a:latin typeface="Arial" charset="0"/>
                  <a:ea typeface="ヒラギノ角ゴ Pro W3" pitchFamily="96" charset="-128"/>
                </a:rPr>
                <a:t>CreationConstraints</a:t>
              </a:r>
              <a:endParaRPr kumimoji="0" lang="de-DE" sz="1200" b="1" i="0" u="none" strike="noStrike" cap="none" normalizeH="0" baseline="0" dirty="0" smtClean="0">
                <a:ln>
                  <a:noFill/>
                </a:ln>
                <a:solidFill>
                  <a:schemeClr val="tx1"/>
                </a:solidFill>
                <a:effectLst/>
                <a:latin typeface="Arial" charset="0"/>
                <a:ea typeface="ヒラギノ角ゴ Pro W3" pitchFamily="96" charset="-128"/>
              </a:endParaRPr>
            </a:p>
          </p:txBody>
        </p:sp>
        <p:sp>
          <p:nvSpPr>
            <p:cNvPr id="9" name="Abgerundetes Rechteck 8"/>
            <p:cNvSpPr/>
            <p:nvPr/>
          </p:nvSpPr>
          <p:spPr bwMode="auto">
            <a:xfrm>
              <a:off x="4211960" y="4653136"/>
              <a:ext cx="1440160" cy="306467"/>
            </a:xfrm>
            <a:prstGeom prst="roundRect">
              <a:avLst/>
            </a:prstGeom>
            <a:solidFill>
              <a:srgbClr val="96E100">
                <a:alpha val="50000"/>
              </a:srgb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hu-HU" sz="1200" b="1" i="0" u="none" strike="noStrike" cap="none" normalizeH="0" baseline="0" dirty="0" err="1" smtClean="0">
                  <a:ln>
                    <a:noFill/>
                  </a:ln>
                  <a:solidFill>
                    <a:schemeClr val="tx1"/>
                  </a:solidFill>
                  <a:effectLst/>
                  <a:latin typeface="Arial" charset="0"/>
                  <a:ea typeface="ヒラギノ角ゴ Pro W3" pitchFamily="96" charset="-128"/>
                </a:rPr>
                <a:t>Terms</a:t>
              </a:r>
              <a:endParaRPr kumimoji="0" lang="de-DE" sz="1200" b="1" i="0" u="none" strike="noStrike" cap="none" normalizeH="0" baseline="0" dirty="0" smtClean="0">
                <a:ln>
                  <a:noFill/>
                </a:ln>
                <a:solidFill>
                  <a:schemeClr val="tx1"/>
                </a:solidFill>
                <a:effectLst/>
                <a:latin typeface="Arial" charset="0"/>
                <a:ea typeface="ヒラギノ角ゴ Pro W3" pitchFamily="96" charset="-128"/>
              </a:endParaRPr>
            </a:p>
          </p:txBody>
        </p:sp>
        <p:sp>
          <p:nvSpPr>
            <p:cNvPr id="10" name="Abgerundetes Rechteck 9"/>
            <p:cNvSpPr/>
            <p:nvPr/>
          </p:nvSpPr>
          <p:spPr bwMode="auto">
            <a:xfrm>
              <a:off x="4211960" y="4149080"/>
              <a:ext cx="1440160" cy="306467"/>
            </a:xfrm>
            <a:prstGeom prst="roundRect">
              <a:avLst/>
            </a:prstGeom>
            <a:solidFill>
              <a:srgbClr val="96E100">
                <a:alpha val="50000"/>
              </a:srgb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hu-HU" sz="1200" i="0" dirty="0" err="1" smtClean="0"/>
                <a:t>Context</a:t>
              </a:r>
              <a:endParaRPr kumimoji="0" lang="de-DE" sz="1200" b="1" i="0" u="none" strike="noStrike" cap="none" normalizeH="0" baseline="0" dirty="0" smtClean="0">
                <a:ln>
                  <a:noFill/>
                </a:ln>
                <a:solidFill>
                  <a:schemeClr val="tx1"/>
                </a:solidFill>
                <a:effectLst/>
                <a:latin typeface="Arial" charset="0"/>
                <a:ea typeface="ヒラギノ角ゴ Pro W3" pitchFamily="96" charset="-128"/>
              </a:endParaRPr>
            </a:p>
          </p:txBody>
        </p:sp>
        <p:sp>
          <p:nvSpPr>
            <p:cNvPr id="11" name="Abgerundetes Rechteck 10"/>
            <p:cNvSpPr/>
            <p:nvPr/>
          </p:nvSpPr>
          <p:spPr bwMode="auto">
            <a:xfrm>
              <a:off x="4211960" y="3645024"/>
              <a:ext cx="1440160" cy="306467"/>
            </a:xfrm>
            <a:prstGeom prst="roundRect">
              <a:avLst/>
            </a:prstGeom>
            <a:solidFill>
              <a:srgbClr val="96E100">
                <a:alpha val="50000"/>
              </a:srgb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hu-HU" sz="1200" b="1" i="0" u="none" strike="noStrike" cap="none" normalizeH="0" baseline="0" dirty="0" err="1" smtClean="0">
                  <a:ln>
                    <a:noFill/>
                  </a:ln>
                  <a:solidFill>
                    <a:schemeClr val="tx1"/>
                  </a:solidFill>
                  <a:effectLst/>
                  <a:latin typeface="Arial" charset="0"/>
                  <a:ea typeface="ヒラギノ角ゴ Pro W3" pitchFamily="96" charset="-128"/>
                </a:rPr>
                <a:t>Name</a:t>
              </a:r>
              <a:endParaRPr kumimoji="0" lang="hu-HU" sz="1200" b="1" i="0" u="none" strike="noStrike" cap="none" normalizeH="0" baseline="0" dirty="0" smtClean="0">
                <a:ln>
                  <a:noFill/>
                </a:ln>
                <a:solidFill>
                  <a:schemeClr val="tx1"/>
                </a:solidFill>
                <a:effectLst/>
                <a:latin typeface="Arial" charset="0"/>
                <a:ea typeface="ヒラギノ角ゴ Pro W3" pitchFamily="96" charset="-128"/>
              </a:endParaRPr>
            </a:p>
          </p:txBody>
        </p:sp>
        <p:sp>
          <p:nvSpPr>
            <p:cNvPr id="12" name="Abgerundetes Rechteck 11"/>
            <p:cNvSpPr/>
            <p:nvPr/>
          </p:nvSpPr>
          <p:spPr bwMode="auto">
            <a:xfrm>
              <a:off x="4211960" y="3140968"/>
              <a:ext cx="1440160" cy="306467"/>
            </a:xfrm>
            <a:prstGeom prst="roundRect">
              <a:avLst/>
            </a:prstGeom>
            <a:solidFill>
              <a:srgbClr val="96E100">
                <a:alpha val="50000"/>
              </a:srgb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hu-HU" sz="1200" b="1" i="0" u="none" strike="noStrike" cap="none" normalizeH="0" baseline="0" dirty="0" err="1" smtClean="0">
                  <a:ln>
                    <a:noFill/>
                  </a:ln>
                  <a:solidFill>
                    <a:schemeClr val="tx1"/>
                  </a:solidFill>
                  <a:effectLst/>
                  <a:latin typeface="Arial" charset="0"/>
                  <a:ea typeface="ヒラギノ角ゴ Pro W3" pitchFamily="96" charset="-128"/>
                </a:rPr>
                <a:t>Identifier</a:t>
              </a:r>
              <a:endParaRPr kumimoji="0" lang="de-DE" sz="1200" b="1" i="0" u="none" strike="noStrike" cap="none" normalizeH="0" baseline="0" dirty="0" smtClean="0">
                <a:ln>
                  <a:noFill/>
                </a:ln>
                <a:solidFill>
                  <a:schemeClr val="tx1"/>
                </a:solidFill>
                <a:effectLst/>
                <a:latin typeface="Arial" charset="0"/>
                <a:ea typeface="ヒラギノ角ゴ Pro W3" pitchFamily="96" charset="-128"/>
              </a:endParaRPr>
            </a:p>
          </p:txBody>
        </p:sp>
        <p:sp>
          <p:nvSpPr>
            <p:cNvPr id="13" name="Abgerundetes Rechteck 12"/>
            <p:cNvSpPr/>
            <p:nvPr/>
          </p:nvSpPr>
          <p:spPr bwMode="auto">
            <a:xfrm>
              <a:off x="3851920" y="2636912"/>
              <a:ext cx="1440160" cy="306467"/>
            </a:xfrm>
            <a:prstGeom prst="round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hu-HU" sz="1200" b="1" i="0" u="none" strike="noStrike" cap="none" normalizeH="0" baseline="0" dirty="0" err="1" smtClean="0">
                  <a:ln>
                    <a:noFill/>
                  </a:ln>
                  <a:solidFill>
                    <a:schemeClr val="tx1"/>
                  </a:solidFill>
                  <a:effectLst/>
                  <a:latin typeface="Arial" charset="0"/>
                  <a:ea typeface="ヒラギノ角ゴ Pro W3" pitchFamily="96" charset="-128"/>
                </a:rPr>
                <a:t>Template</a:t>
              </a:r>
              <a:endParaRPr kumimoji="0" lang="hu-HU" sz="1200" b="1" i="0" u="none" strike="noStrike" cap="none" normalizeH="0" baseline="0" dirty="0" smtClean="0">
                <a:ln>
                  <a:noFill/>
                </a:ln>
                <a:solidFill>
                  <a:schemeClr val="tx1"/>
                </a:solidFill>
                <a:effectLst/>
                <a:latin typeface="Arial" charset="0"/>
                <a:ea typeface="ヒラギノ角ゴ Pro W3" pitchFamily="96" charset="-128"/>
              </a:endParaRPr>
            </a:p>
          </p:txBody>
        </p:sp>
        <p:cxnSp>
          <p:nvCxnSpPr>
            <p:cNvPr id="14" name="Gewinkelte Verbindung 37"/>
            <p:cNvCxnSpPr>
              <a:endCxn id="11" idx="1"/>
            </p:cNvCxnSpPr>
            <p:nvPr/>
          </p:nvCxnSpPr>
          <p:spPr bwMode="auto">
            <a:xfrm rot="16200000" flipH="1">
              <a:off x="3847311" y="3433609"/>
              <a:ext cx="513274" cy="216024"/>
            </a:xfrm>
            <a:prstGeom prst="bentConnector2">
              <a:avLst/>
            </a:prstGeom>
            <a:noFill/>
            <a:ln w="15875" cap="flat" cmpd="sng" algn="ctr">
              <a:solidFill>
                <a:schemeClr val="tx1"/>
              </a:solidFill>
              <a:prstDash val="solid"/>
              <a:round/>
              <a:headEnd type="none" w="med" len="med"/>
              <a:tailEnd type="none" w="med" len="med"/>
            </a:ln>
            <a:effectLst/>
          </p:spPr>
        </p:cxnSp>
        <p:cxnSp>
          <p:nvCxnSpPr>
            <p:cNvPr id="15" name="Gewinkelte Verbindung 37"/>
            <p:cNvCxnSpPr>
              <a:endCxn id="10" idx="1"/>
            </p:cNvCxnSpPr>
            <p:nvPr/>
          </p:nvCxnSpPr>
          <p:spPr bwMode="auto">
            <a:xfrm rot="16200000" flipH="1">
              <a:off x="3847311" y="3937665"/>
              <a:ext cx="513274" cy="216024"/>
            </a:xfrm>
            <a:prstGeom prst="bentConnector2">
              <a:avLst/>
            </a:prstGeom>
            <a:noFill/>
            <a:ln w="15875" cap="flat" cmpd="sng" algn="ctr">
              <a:solidFill>
                <a:schemeClr val="tx1"/>
              </a:solidFill>
              <a:prstDash val="solid"/>
              <a:round/>
              <a:headEnd type="none" w="med" len="med"/>
              <a:tailEnd type="none" w="med" len="med"/>
            </a:ln>
            <a:effectLst/>
          </p:spPr>
        </p:cxnSp>
        <p:cxnSp>
          <p:nvCxnSpPr>
            <p:cNvPr id="16" name="Gewinkelte Verbindung 37"/>
            <p:cNvCxnSpPr>
              <a:endCxn id="9" idx="1"/>
            </p:cNvCxnSpPr>
            <p:nvPr/>
          </p:nvCxnSpPr>
          <p:spPr bwMode="auto">
            <a:xfrm rot="16200000" flipH="1">
              <a:off x="3847311" y="4441721"/>
              <a:ext cx="513274" cy="216024"/>
            </a:xfrm>
            <a:prstGeom prst="bentConnector2">
              <a:avLst/>
            </a:prstGeom>
            <a:noFill/>
            <a:ln w="15875" cap="flat" cmpd="sng" algn="ctr">
              <a:solidFill>
                <a:schemeClr val="tx1"/>
              </a:solidFill>
              <a:prstDash val="solid"/>
              <a:round/>
              <a:headEnd type="none" w="med" len="med"/>
              <a:tailEnd type="none" w="med" len="med"/>
            </a:ln>
            <a:effectLst/>
          </p:spPr>
        </p:cxnSp>
        <p:cxnSp>
          <p:nvCxnSpPr>
            <p:cNvPr id="17" name="Gewinkelte Verbindung 37"/>
            <p:cNvCxnSpPr>
              <a:endCxn id="8" idx="1"/>
            </p:cNvCxnSpPr>
            <p:nvPr/>
          </p:nvCxnSpPr>
          <p:spPr bwMode="auto">
            <a:xfrm rot="16200000" flipH="1">
              <a:off x="3847311" y="4945777"/>
              <a:ext cx="513274" cy="216024"/>
            </a:xfrm>
            <a:prstGeom prst="bentConnector2">
              <a:avLst/>
            </a:prstGeom>
            <a:noFill/>
            <a:ln w="15875" cap="flat" cmpd="sng" algn="ctr">
              <a:solidFill>
                <a:schemeClr val="tx1"/>
              </a:solidFill>
              <a:prstDash val="solid"/>
              <a:round/>
              <a:headEnd type="none" w="med" len="med"/>
              <a:tailEnd type="none" w="med" len="med"/>
            </a:ln>
            <a:effectLst/>
          </p:spPr>
        </p:cxnSp>
        <p:cxnSp>
          <p:nvCxnSpPr>
            <p:cNvPr id="18" name="Gewinkelte Verbindung 37"/>
            <p:cNvCxnSpPr>
              <a:endCxn id="12" idx="1"/>
            </p:cNvCxnSpPr>
            <p:nvPr/>
          </p:nvCxnSpPr>
          <p:spPr bwMode="auto">
            <a:xfrm rot="16200000" flipH="1">
              <a:off x="3955323" y="3037565"/>
              <a:ext cx="297250" cy="216024"/>
            </a:xfrm>
            <a:prstGeom prst="bentConnector2">
              <a:avLst/>
            </a:prstGeom>
            <a:noFill/>
            <a:ln w="15875" cap="flat" cmpd="sng" algn="ctr">
              <a:solidFill>
                <a:schemeClr val="tx1"/>
              </a:solidFill>
              <a:prstDash val="solid"/>
              <a:round/>
              <a:headEnd type="diamond" w="lg" len="lg"/>
              <a:tailEnd type="none" w="med" len="med"/>
            </a:ln>
            <a:effectLst/>
          </p:spPr>
        </p:cxnSp>
        <p:cxnSp>
          <p:nvCxnSpPr>
            <p:cNvPr id="19" name="Gewinkelte Verbindung 37"/>
            <p:cNvCxnSpPr>
              <a:endCxn id="7" idx="1"/>
            </p:cNvCxnSpPr>
            <p:nvPr/>
          </p:nvCxnSpPr>
          <p:spPr bwMode="auto">
            <a:xfrm rot="16200000" flipH="1">
              <a:off x="4315363" y="5557845"/>
              <a:ext cx="297250" cy="216024"/>
            </a:xfrm>
            <a:prstGeom prst="bentConnector2">
              <a:avLst/>
            </a:prstGeom>
            <a:noFill/>
            <a:ln w="15875" cap="flat" cmpd="sng" algn="ctr">
              <a:solidFill>
                <a:schemeClr val="tx1"/>
              </a:solidFill>
              <a:prstDash val="solid"/>
              <a:round/>
              <a:headEnd type="diamond" w="lg" len="lg"/>
              <a:tailEnd type="none" w="med" len="med"/>
            </a:ln>
            <a:effectLst/>
          </p:spPr>
        </p:cxnSp>
      </p:grpSp>
      <p:cxnSp>
        <p:nvCxnSpPr>
          <p:cNvPr id="20" name="Gewinkelte Verbindung 37"/>
          <p:cNvCxnSpPr>
            <a:endCxn id="47" idx="1"/>
          </p:cNvCxnSpPr>
          <p:nvPr/>
        </p:nvCxnSpPr>
        <p:spPr bwMode="auto">
          <a:xfrm rot="16200000" flipH="1">
            <a:off x="6115563" y="2533509"/>
            <a:ext cx="297250" cy="216024"/>
          </a:xfrm>
          <a:prstGeom prst="bentConnector2">
            <a:avLst/>
          </a:prstGeom>
          <a:noFill/>
          <a:ln w="15875" cap="flat" cmpd="sng" algn="ctr">
            <a:solidFill>
              <a:schemeClr val="tx1"/>
            </a:solidFill>
            <a:prstDash val="solid"/>
            <a:round/>
            <a:headEnd type="diamond" w="lg" len="lg"/>
            <a:tailEnd type="none" w="med" len="med"/>
          </a:ln>
          <a:effectLst/>
        </p:spPr>
      </p:cxnSp>
      <p:grpSp>
        <p:nvGrpSpPr>
          <p:cNvPr id="21" name="Gruppieren 143"/>
          <p:cNvGrpSpPr/>
          <p:nvPr/>
        </p:nvGrpSpPr>
        <p:grpSpPr>
          <a:xfrm>
            <a:off x="611560" y="2132856"/>
            <a:ext cx="7560840" cy="306467"/>
            <a:chOff x="611560" y="2132856"/>
            <a:chExt cx="7560840" cy="306467"/>
          </a:xfrm>
        </p:grpSpPr>
        <p:sp>
          <p:nvSpPr>
            <p:cNvPr id="22" name="Abgerundetes Rechteck 21"/>
            <p:cNvSpPr/>
            <p:nvPr/>
          </p:nvSpPr>
          <p:spPr bwMode="auto">
            <a:xfrm>
              <a:off x="6012160" y="2132856"/>
              <a:ext cx="2160240" cy="306467"/>
            </a:xfrm>
            <a:prstGeom prst="round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hu-HU" sz="1200" b="1" i="0" u="none" strike="noStrike" cap="none" normalizeH="0" baseline="0" dirty="0" err="1" smtClean="0">
                  <a:ln>
                    <a:noFill/>
                  </a:ln>
                  <a:solidFill>
                    <a:schemeClr val="tx1"/>
                  </a:solidFill>
                  <a:effectLst/>
                  <a:latin typeface="Arial" charset="0"/>
                  <a:ea typeface="ヒラギノ角ゴ Pro W3" pitchFamily="96" charset="-128"/>
                </a:rPr>
                <a:t>AgreementDraftCollection</a:t>
              </a:r>
              <a:endParaRPr kumimoji="0" lang="de-DE" sz="1200" b="1" i="0" u="none" strike="noStrike" cap="none" normalizeH="0" baseline="0" dirty="0" smtClean="0">
                <a:ln>
                  <a:noFill/>
                </a:ln>
                <a:solidFill>
                  <a:schemeClr val="tx1"/>
                </a:solidFill>
                <a:effectLst/>
                <a:latin typeface="Arial" charset="0"/>
                <a:ea typeface="ヒラギノ角ゴ Pro W3" pitchFamily="96" charset="-128"/>
              </a:endParaRPr>
            </a:p>
          </p:txBody>
        </p:sp>
        <p:sp>
          <p:nvSpPr>
            <p:cNvPr id="23" name="Abgerundetes Rechteck 22"/>
            <p:cNvSpPr/>
            <p:nvPr/>
          </p:nvSpPr>
          <p:spPr bwMode="auto">
            <a:xfrm>
              <a:off x="3491880" y="2132856"/>
              <a:ext cx="1656184" cy="306467"/>
            </a:xfrm>
            <a:prstGeom prst="round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hu-HU" sz="1200" b="1" i="0" u="none" strike="noStrike" cap="none" normalizeH="0" baseline="0" dirty="0" err="1" smtClean="0">
                  <a:ln>
                    <a:noFill/>
                  </a:ln>
                  <a:solidFill>
                    <a:schemeClr val="tx1"/>
                  </a:solidFill>
                  <a:effectLst/>
                  <a:latin typeface="Arial" charset="0"/>
                  <a:ea typeface="ヒラギノ角ゴ Pro W3" pitchFamily="96" charset="-128"/>
                </a:rPr>
                <a:t>TemplateCollection</a:t>
              </a:r>
              <a:endParaRPr kumimoji="0" lang="hu-HU" sz="1200" b="1" i="0" u="none" strike="noStrike" cap="none" normalizeH="0" baseline="0" dirty="0" smtClean="0">
                <a:ln>
                  <a:noFill/>
                </a:ln>
                <a:solidFill>
                  <a:schemeClr val="tx1"/>
                </a:solidFill>
                <a:effectLst/>
                <a:latin typeface="Arial" charset="0"/>
                <a:ea typeface="ヒラギノ角ゴ Pro W3" pitchFamily="96" charset="-128"/>
              </a:endParaRPr>
            </a:p>
          </p:txBody>
        </p:sp>
        <p:sp>
          <p:nvSpPr>
            <p:cNvPr id="24" name="Abgerundetes Rechteck 23"/>
            <p:cNvSpPr/>
            <p:nvPr/>
          </p:nvSpPr>
          <p:spPr bwMode="auto">
            <a:xfrm>
              <a:off x="611560" y="2132856"/>
              <a:ext cx="1584176" cy="306467"/>
            </a:xfrm>
            <a:prstGeom prst="round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hu-HU" sz="1200" i="0" u="none" strike="noStrike" cap="none" normalizeH="0" baseline="0" dirty="0" err="1" smtClean="0">
                  <a:ln>
                    <a:noFill/>
                  </a:ln>
                  <a:solidFill>
                    <a:schemeClr val="tx1"/>
                  </a:solidFill>
                  <a:effectLst/>
                  <a:latin typeface="Arial" charset="0"/>
                  <a:ea typeface="ヒラギノ角ゴ Pro W3" pitchFamily="96" charset="-128"/>
                </a:rPr>
                <a:t>AgreementFactory</a:t>
              </a:r>
              <a:endParaRPr kumimoji="0" lang="de-DE" sz="1200" i="0" u="none" strike="noStrike" cap="none" normalizeH="0" baseline="0" dirty="0" smtClean="0">
                <a:ln>
                  <a:noFill/>
                </a:ln>
                <a:solidFill>
                  <a:schemeClr val="tx1"/>
                </a:solidFill>
                <a:effectLst/>
                <a:latin typeface="Arial" charset="0"/>
                <a:ea typeface="ヒラギノ角ゴ Pro W3" pitchFamily="96" charset="-128"/>
              </a:endParaRPr>
            </a:p>
          </p:txBody>
        </p:sp>
        <p:cxnSp>
          <p:nvCxnSpPr>
            <p:cNvPr id="25" name="Gerade Verbindung 24"/>
            <p:cNvCxnSpPr>
              <a:stCxn id="24" idx="3"/>
              <a:endCxn id="23" idx="1"/>
            </p:cNvCxnSpPr>
            <p:nvPr/>
          </p:nvCxnSpPr>
          <p:spPr bwMode="auto">
            <a:xfrm>
              <a:off x="2195736" y="2286090"/>
              <a:ext cx="1296144" cy="0"/>
            </a:xfrm>
            <a:prstGeom prst="line">
              <a:avLst/>
            </a:prstGeom>
            <a:noFill/>
            <a:ln w="15875" cap="flat" cmpd="sng" algn="ctr">
              <a:solidFill>
                <a:schemeClr val="tx1"/>
              </a:solidFill>
              <a:prstDash val="solid"/>
              <a:round/>
              <a:headEnd type="none" w="med" len="med"/>
              <a:tailEnd type="none" w="med" len="med"/>
            </a:ln>
            <a:effectLst/>
          </p:spPr>
        </p:cxnSp>
        <p:cxnSp>
          <p:nvCxnSpPr>
            <p:cNvPr id="26" name="Gerade Verbindung 25"/>
            <p:cNvCxnSpPr>
              <a:stCxn id="23" idx="3"/>
              <a:endCxn id="22" idx="1"/>
            </p:cNvCxnSpPr>
            <p:nvPr/>
          </p:nvCxnSpPr>
          <p:spPr bwMode="auto">
            <a:xfrm>
              <a:off x="5148064" y="2286090"/>
              <a:ext cx="864096" cy="0"/>
            </a:xfrm>
            <a:prstGeom prst="line">
              <a:avLst/>
            </a:prstGeom>
            <a:noFill/>
            <a:ln w="15875" cap="flat" cmpd="sng" algn="ctr">
              <a:solidFill>
                <a:schemeClr val="tx1"/>
              </a:solidFill>
              <a:prstDash val="solid"/>
              <a:round/>
              <a:headEnd type="none" w="med" len="med"/>
              <a:tailEnd type="none" w="med" len="med"/>
            </a:ln>
            <a:effectLst/>
          </p:spPr>
        </p:cxnSp>
      </p:grpSp>
      <p:cxnSp>
        <p:nvCxnSpPr>
          <p:cNvPr id="27" name="Gewinkelte Verbindung 26"/>
          <p:cNvCxnSpPr>
            <a:stCxn id="31" idx="3"/>
          </p:cNvCxnSpPr>
          <p:nvPr/>
        </p:nvCxnSpPr>
        <p:spPr bwMode="auto">
          <a:xfrm flipV="1">
            <a:off x="2771800" y="2854524"/>
            <a:ext cx="1080120" cy="439678"/>
          </a:xfrm>
          <a:prstGeom prst="bentConnector3">
            <a:avLst>
              <a:gd name="adj1" fmla="val 50000"/>
            </a:avLst>
          </a:prstGeom>
          <a:noFill/>
          <a:ln w="15875" cap="flat" cmpd="sng" algn="ctr">
            <a:solidFill>
              <a:schemeClr val="tx1"/>
            </a:solidFill>
            <a:prstDash val="solid"/>
            <a:round/>
            <a:headEnd type="none" w="med" len="med"/>
            <a:tailEnd type="arrow"/>
          </a:ln>
          <a:effectLst/>
        </p:spPr>
      </p:cxnSp>
      <p:cxnSp>
        <p:nvCxnSpPr>
          <p:cNvPr id="28" name="Gewinkelte Verbindung 27"/>
          <p:cNvCxnSpPr>
            <a:stCxn id="48" idx="2"/>
            <a:endCxn id="7" idx="3"/>
          </p:cNvCxnSpPr>
          <p:nvPr/>
        </p:nvCxnSpPr>
        <p:spPr bwMode="auto">
          <a:xfrm rot="5400000">
            <a:off x="5980765" y="3982886"/>
            <a:ext cx="1862991" cy="1800200"/>
          </a:xfrm>
          <a:prstGeom prst="bentConnector2">
            <a:avLst/>
          </a:prstGeom>
          <a:noFill/>
          <a:ln w="15875" cap="flat" cmpd="sng" algn="ctr">
            <a:solidFill>
              <a:schemeClr val="tx1"/>
            </a:solidFill>
            <a:prstDash val="solid"/>
            <a:round/>
            <a:headEnd type="none" w="med" len="med"/>
            <a:tailEnd type="arrow"/>
          </a:ln>
          <a:effectLst/>
        </p:spPr>
      </p:cxnSp>
      <p:cxnSp>
        <p:nvCxnSpPr>
          <p:cNvPr id="29" name="Gewinkelte Verbindung 28"/>
          <p:cNvCxnSpPr>
            <a:stCxn id="45" idx="2"/>
          </p:cNvCxnSpPr>
          <p:nvPr/>
        </p:nvCxnSpPr>
        <p:spPr bwMode="auto">
          <a:xfrm rot="5400000" flipH="1">
            <a:off x="5444881" y="2700136"/>
            <a:ext cx="1602610" cy="1908212"/>
          </a:xfrm>
          <a:prstGeom prst="bentConnector4">
            <a:avLst>
              <a:gd name="adj1" fmla="val -14264"/>
              <a:gd name="adj2" fmla="val 62264"/>
            </a:avLst>
          </a:prstGeom>
          <a:noFill/>
          <a:ln w="15875" cap="flat" cmpd="sng" algn="ctr">
            <a:solidFill>
              <a:schemeClr val="tx1"/>
            </a:solidFill>
            <a:prstDash val="solid"/>
            <a:round/>
            <a:headEnd type="none" w="med" len="med"/>
            <a:tailEnd type="arrow"/>
          </a:ln>
          <a:effectLst/>
        </p:spPr>
      </p:cxnSp>
      <p:grpSp>
        <p:nvGrpSpPr>
          <p:cNvPr id="30" name="Gruppieren 144"/>
          <p:cNvGrpSpPr/>
          <p:nvPr/>
        </p:nvGrpSpPr>
        <p:grpSpPr>
          <a:xfrm>
            <a:off x="971600" y="2636912"/>
            <a:ext cx="2376264" cy="3330803"/>
            <a:chOff x="971600" y="2636912"/>
            <a:chExt cx="2376264" cy="3330803"/>
          </a:xfrm>
        </p:grpSpPr>
        <p:sp>
          <p:nvSpPr>
            <p:cNvPr id="31" name="Abgerundetes Rechteck 30"/>
            <p:cNvSpPr/>
            <p:nvPr/>
          </p:nvSpPr>
          <p:spPr bwMode="auto">
            <a:xfrm>
              <a:off x="1331640" y="3140968"/>
              <a:ext cx="1440160" cy="306467"/>
            </a:xfrm>
            <a:prstGeom prst="roundRect">
              <a:avLst/>
            </a:prstGeom>
            <a:solidFill>
              <a:srgbClr val="96E100">
                <a:alpha val="50000"/>
              </a:srgb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hu-HU" sz="1200" b="1" i="0" u="none" strike="noStrike" cap="none" normalizeH="0" baseline="0" dirty="0" smtClean="0">
                  <a:ln>
                    <a:noFill/>
                  </a:ln>
                  <a:solidFill>
                    <a:schemeClr val="tx1"/>
                  </a:solidFill>
                  <a:effectLst/>
                  <a:latin typeface="Arial" charset="0"/>
                  <a:ea typeface="ヒラギノ角ゴ Pro W3" pitchFamily="96" charset="-128"/>
                </a:rPr>
                <a:t>…</a:t>
              </a:r>
              <a:endParaRPr kumimoji="0" lang="de-DE" sz="1200" b="1" i="0" u="none" strike="noStrike" cap="none" normalizeH="0" baseline="0" dirty="0" smtClean="0">
                <a:ln>
                  <a:noFill/>
                </a:ln>
                <a:solidFill>
                  <a:schemeClr val="tx1"/>
                </a:solidFill>
                <a:effectLst/>
                <a:latin typeface="Arial" charset="0"/>
                <a:ea typeface="ヒラギノ角ゴ Pro W3" pitchFamily="96" charset="-128"/>
              </a:endParaRPr>
            </a:p>
          </p:txBody>
        </p:sp>
        <p:sp>
          <p:nvSpPr>
            <p:cNvPr id="32" name="Abgerundetes Rechteck 31"/>
            <p:cNvSpPr/>
            <p:nvPr/>
          </p:nvSpPr>
          <p:spPr bwMode="auto">
            <a:xfrm>
              <a:off x="1331640" y="3645024"/>
              <a:ext cx="1440160" cy="306467"/>
            </a:xfrm>
            <a:prstGeom prst="round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hu-HU" sz="1200" b="1" i="0" u="none" strike="noStrike" cap="none" normalizeH="0" baseline="0" dirty="0" err="1" smtClean="0">
                  <a:ln>
                    <a:noFill/>
                  </a:ln>
                  <a:solidFill>
                    <a:schemeClr val="tx1"/>
                  </a:solidFill>
                  <a:effectLst/>
                  <a:latin typeface="Arial" charset="0"/>
                  <a:ea typeface="ヒラギノ角ゴ Pro W3" pitchFamily="96" charset="-128"/>
                </a:rPr>
                <a:t>AgreementState</a:t>
              </a:r>
              <a:endParaRPr kumimoji="0" lang="de-DE" sz="1200" b="1" i="0" u="none" strike="noStrike" cap="none" normalizeH="0" baseline="0" dirty="0" smtClean="0">
                <a:ln>
                  <a:noFill/>
                </a:ln>
                <a:solidFill>
                  <a:schemeClr val="tx1"/>
                </a:solidFill>
                <a:effectLst/>
                <a:latin typeface="Arial" charset="0"/>
                <a:ea typeface="ヒラギノ角ゴ Pro W3" pitchFamily="96" charset="-128"/>
              </a:endParaRPr>
            </a:p>
          </p:txBody>
        </p:sp>
        <p:sp>
          <p:nvSpPr>
            <p:cNvPr id="33" name="Abgerundetes Rechteck 32"/>
            <p:cNvSpPr/>
            <p:nvPr/>
          </p:nvSpPr>
          <p:spPr bwMode="auto">
            <a:xfrm>
              <a:off x="971600" y="2636912"/>
              <a:ext cx="1440160" cy="306467"/>
            </a:xfrm>
            <a:prstGeom prst="round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hu-HU" sz="1200" b="1" i="0" u="none" strike="noStrike" cap="none" normalizeH="0" baseline="0" dirty="0" err="1" smtClean="0">
                  <a:ln>
                    <a:noFill/>
                  </a:ln>
                  <a:solidFill>
                    <a:schemeClr val="tx1"/>
                  </a:solidFill>
                  <a:effectLst/>
                  <a:latin typeface="Arial" charset="0"/>
                  <a:ea typeface="ヒラギノ角ゴ Pro W3" pitchFamily="96" charset="-128"/>
                </a:rPr>
                <a:t>Agreement</a:t>
              </a:r>
              <a:endParaRPr kumimoji="0" lang="de-DE" sz="1200" b="1" i="0" u="none" strike="noStrike" cap="none" normalizeH="0" baseline="0" dirty="0" smtClean="0">
                <a:ln>
                  <a:noFill/>
                </a:ln>
                <a:solidFill>
                  <a:schemeClr val="tx1"/>
                </a:solidFill>
                <a:effectLst/>
                <a:latin typeface="Arial" charset="0"/>
                <a:ea typeface="ヒラギノ角ゴ Pro W3" pitchFamily="96" charset="-128"/>
              </a:endParaRPr>
            </a:p>
          </p:txBody>
        </p:sp>
        <p:sp>
          <p:nvSpPr>
            <p:cNvPr id="34" name="Abgerundetes Rechteck 33"/>
            <p:cNvSpPr/>
            <p:nvPr/>
          </p:nvSpPr>
          <p:spPr bwMode="auto">
            <a:xfrm>
              <a:off x="1691680" y="4149080"/>
              <a:ext cx="1440160" cy="306467"/>
            </a:xfrm>
            <a:prstGeom prst="round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hu-HU" sz="1200" i="0" dirty="0" err="1" smtClean="0"/>
                <a:t>GuaranteeState</a:t>
              </a:r>
              <a:endParaRPr kumimoji="0" lang="de-DE" sz="1200" b="1" i="0" u="none" strike="noStrike" cap="none" normalizeH="0" baseline="0" dirty="0" smtClean="0">
                <a:ln>
                  <a:noFill/>
                </a:ln>
                <a:solidFill>
                  <a:schemeClr val="tx1"/>
                </a:solidFill>
                <a:effectLst/>
                <a:latin typeface="Arial" charset="0"/>
                <a:ea typeface="ヒラギノ角ゴ Pro W3" pitchFamily="96" charset="-128"/>
              </a:endParaRPr>
            </a:p>
          </p:txBody>
        </p:sp>
        <p:sp>
          <p:nvSpPr>
            <p:cNvPr id="35" name="Abgerundetes Rechteck 34"/>
            <p:cNvSpPr/>
            <p:nvPr/>
          </p:nvSpPr>
          <p:spPr bwMode="auto">
            <a:xfrm>
              <a:off x="1691680" y="4653136"/>
              <a:ext cx="1440160" cy="306467"/>
            </a:xfrm>
            <a:prstGeom prst="round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hu-HU" sz="1200" i="0" dirty="0" err="1" smtClean="0"/>
                <a:t>ServiceState</a:t>
              </a:r>
              <a:endParaRPr kumimoji="0" lang="de-DE" sz="1200" b="1" i="0" u="none" strike="noStrike" cap="none" normalizeH="0" baseline="0" dirty="0" smtClean="0">
                <a:ln>
                  <a:noFill/>
                </a:ln>
                <a:solidFill>
                  <a:schemeClr val="tx1"/>
                </a:solidFill>
                <a:effectLst/>
                <a:latin typeface="Arial" charset="0"/>
                <a:ea typeface="ヒラギノ角ゴ Pro W3" pitchFamily="96" charset="-128"/>
              </a:endParaRPr>
            </a:p>
          </p:txBody>
        </p:sp>
        <p:sp>
          <p:nvSpPr>
            <p:cNvPr id="36" name="Abgerundetes Rechteck 35"/>
            <p:cNvSpPr/>
            <p:nvPr/>
          </p:nvSpPr>
          <p:spPr bwMode="auto">
            <a:xfrm>
              <a:off x="1331640" y="5157192"/>
              <a:ext cx="2016224" cy="306467"/>
            </a:xfrm>
            <a:prstGeom prst="round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hu-HU" sz="1200" i="0" dirty="0" err="1" smtClean="0"/>
                <a:t>SubscriptionCollection</a:t>
              </a:r>
              <a:endParaRPr kumimoji="0" lang="de-DE" sz="1200" b="1" i="0" u="none" strike="noStrike" cap="none" normalizeH="0" baseline="0" dirty="0" smtClean="0">
                <a:ln>
                  <a:noFill/>
                </a:ln>
                <a:solidFill>
                  <a:schemeClr val="tx1"/>
                </a:solidFill>
                <a:effectLst/>
                <a:latin typeface="Arial" charset="0"/>
                <a:ea typeface="ヒラギノ角ゴ Pro W3" pitchFamily="96" charset="-128"/>
              </a:endParaRPr>
            </a:p>
          </p:txBody>
        </p:sp>
        <p:sp>
          <p:nvSpPr>
            <p:cNvPr id="37" name="Abgerundetes Rechteck 36"/>
            <p:cNvSpPr/>
            <p:nvPr/>
          </p:nvSpPr>
          <p:spPr bwMode="auto">
            <a:xfrm>
              <a:off x="1691680" y="5661248"/>
              <a:ext cx="1440160" cy="306467"/>
            </a:xfrm>
            <a:prstGeom prst="round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hu-HU" sz="1200" i="0" dirty="0" err="1" smtClean="0"/>
                <a:t>Subscription</a:t>
              </a:r>
              <a:endParaRPr kumimoji="0" lang="de-DE" sz="1200" b="1" i="0" u="none" strike="noStrike" cap="none" normalizeH="0" baseline="0" dirty="0" smtClean="0">
                <a:ln>
                  <a:noFill/>
                </a:ln>
                <a:solidFill>
                  <a:schemeClr val="tx1"/>
                </a:solidFill>
                <a:effectLst/>
                <a:latin typeface="Arial" charset="0"/>
                <a:ea typeface="ヒラギノ角ゴ Pro W3" pitchFamily="96" charset="-128"/>
              </a:endParaRPr>
            </a:p>
          </p:txBody>
        </p:sp>
        <p:cxnSp>
          <p:nvCxnSpPr>
            <p:cNvPr id="38" name="Gewinkelte Verbindung 37"/>
            <p:cNvCxnSpPr>
              <a:endCxn id="32" idx="1"/>
            </p:cNvCxnSpPr>
            <p:nvPr/>
          </p:nvCxnSpPr>
          <p:spPr bwMode="auto">
            <a:xfrm rot="16200000" flipH="1">
              <a:off x="966991" y="3433609"/>
              <a:ext cx="513274" cy="216024"/>
            </a:xfrm>
            <a:prstGeom prst="bentConnector2">
              <a:avLst/>
            </a:prstGeom>
            <a:noFill/>
            <a:ln w="15875" cap="flat" cmpd="sng" algn="ctr">
              <a:solidFill>
                <a:schemeClr val="tx1"/>
              </a:solidFill>
              <a:prstDash val="solid"/>
              <a:round/>
              <a:headEnd type="none" w="med" len="med"/>
              <a:tailEnd type="none" w="med" len="med"/>
            </a:ln>
            <a:effectLst/>
          </p:spPr>
        </p:cxnSp>
        <p:cxnSp>
          <p:nvCxnSpPr>
            <p:cNvPr id="39" name="Gewinkelte Verbindung 37"/>
            <p:cNvCxnSpPr>
              <a:endCxn id="35" idx="1"/>
            </p:cNvCxnSpPr>
            <p:nvPr/>
          </p:nvCxnSpPr>
          <p:spPr bwMode="auto">
            <a:xfrm rot="16200000" flipH="1">
              <a:off x="1327031" y="4441721"/>
              <a:ext cx="513274" cy="216024"/>
            </a:xfrm>
            <a:prstGeom prst="bentConnector2">
              <a:avLst/>
            </a:prstGeom>
            <a:noFill/>
            <a:ln w="15875" cap="flat" cmpd="sng" algn="ctr">
              <a:solidFill>
                <a:schemeClr val="tx1"/>
              </a:solidFill>
              <a:prstDash val="solid"/>
              <a:round/>
              <a:headEnd type="none" w="med" len="med"/>
              <a:tailEnd type="none" w="med" len="med"/>
            </a:ln>
            <a:effectLst/>
          </p:spPr>
        </p:cxnSp>
        <p:cxnSp>
          <p:nvCxnSpPr>
            <p:cNvPr id="40" name="Gewinkelte Verbindung 37"/>
            <p:cNvCxnSpPr>
              <a:endCxn id="36" idx="1"/>
            </p:cNvCxnSpPr>
            <p:nvPr/>
          </p:nvCxnSpPr>
          <p:spPr bwMode="auto">
            <a:xfrm rot="16200000" flipH="1">
              <a:off x="462935" y="4441721"/>
              <a:ext cx="1521386" cy="216024"/>
            </a:xfrm>
            <a:prstGeom prst="bentConnector2">
              <a:avLst/>
            </a:prstGeom>
            <a:noFill/>
            <a:ln w="15875" cap="flat" cmpd="sng" algn="ctr">
              <a:solidFill>
                <a:schemeClr val="tx1"/>
              </a:solidFill>
              <a:prstDash val="solid"/>
              <a:round/>
              <a:headEnd type="none" w="med" len="med"/>
              <a:tailEnd type="none" w="med" len="med"/>
            </a:ln>
            <a:effectLst/>
          </p:spPr>
        </p:cxnSp>
        <p:cxnSp>
          <p:nvCxnSpPr>
            <p:cNvPr id="41" name="Gewinkelte Verbindung 37"/>
            <p:cNvCxnSpPr>
              <a:endCxn id="34" idx="1"/>
            </p:cNvCxnSpPr>
            <p:nvPr/>
          </p:nvCxnSpPr>
          <p:spPr bwMode="auto">
            <a:xfrm rot="16200000" flipH="1">
              <a:off x="1435043" y="4045677"/>
              <a:ext cx="297250" cy="216024"/>
            </a:xfrm>
            <a:prstGeom prst="bentConnector2">
              <a:avLst/>
            </a:prstGeom>
            <a:noFill/>
            <a:ln w="15875" cap="flat" cmpd="sng" algn="ctr">
              <a:solidFill>
                <a:schemeClr val="tx1"/>
              </a:solidFill>
              <a:prstDash val="solid"/>
              <a:round/>
              <a:headEnd type="diamond" w="lg" len="lg"/>
              <a:tailEnd type="none" w="med" len="med"/>
            </a:ln>
            <a:effectLst/>
          </p:spPr>
        </p:cxnSp>
        <p:cxnSp>
          <p:nvCxnSpPr>
            <p:cNvPr id="42" name="Gewinkelte Verbindung 37"/>
            <p:cNvCxnSpPr>
              <a:endCxn id="37" idx="1"/>
            </p:cNvCxnSpPr>
            <p:nvPr/>
          </p:nvCxnSpPr>
          <p:spPr bwMode="auto">
            <a:xfrm rot="16200000" flipH="1">
              <a:off x="1435043" y="5557845"/>
              <a:ext cx="297250" cy="216024"/>
            </a:xfrm>
            <a:prstGeom prst="bentConnector2">
              <a:avLst/>
            </a:prstGeom>
            <a:noFill/>
            <a:ln w="15875" cap="flat" cmpd="sng" algn="ctr">
              <a:solidFill>
                <a:schemeClr val="tx1"/>
              </a:solidFill>
              <a:prstDash val="solid"/>
              <a:round/>
              <a:headEnd type="diamond" w="lg" len="lg"/>
              <a:tailEnd type="none" w="med" len="med"/>
            </a:ln>
            <a:effectLst/>
          </p:spPr>
        </p:cxnSp>
        <p:cxnSp>
          <p:nvCxnSpPr>
            <p:cNvPr id="43" name="Gewinkelte Verbindung 37"/>
            <p:cNvCxnSpPr/>
            <p:nvPr/>
          </p:nvCxnSpPr>
          <p:spPr bwMode="auto">
            <a:xfrm rot="16200000" flipH="1">
              <a:off x="1075003" y="3037565"/>
              <a:ext cx="297250" cy="216024"/>
            </a:xfrm>
            <a:prstGeom prst="bentConnector2">
              <a:avLst/>
            </a:prstGeom>
            <a:noFill/>
            <a:ln w="15875" cap="flat" cmpd="sng" algn="ctr">
              <a:solidFill>
                <a:schemeClr val="tx1"/>
              </a:solidFill>
              <a:prstDash val="solid"/>
              <a:round/>
              <a:headEnd type="diamond" w="lg" len="lg"/>
              <a:tailEnd type="none" w="med" len="med"/>
            </a:ln>
            <a:effectLst/>
          </p:spPr>
        </p:cxnSp>
      </p:grpSp>
      <p:grpSp>
        <p:nvGrpSpPr>
          <p:cNvPr id="44" name="Gruppieren 155"/>
          <p:cNvGrpSpPr/>
          <p:nvPr/>
        </p:nvGrpSpPr>
        <p:grpSpPr>
          <a:xfrm>
            <a:off x="6372200" y="2636912"/>
            <a:ext cx="2160240" cy="1818635"/>
            <a:chOff x="6372200" y="2636912"/>
            <a:chExt cx="2160240" cy="1818635"/>
          </a:xfrm>
        </p:grpSpPr>
        <p:sp>
          <p:nvSpPr>
            <p:cNvPr id="45" name="Abgerundetes Rechteck 44"/>
            <p:cNvSpPr/>
            <p:nvPr/>
          </p:nvSpPr>
          <p:spPr bwMode="auto">
            <a:xfrm>
              <a:off x="6732240" y="4149080"/>
              <a:ext cx="936104" cy="306467"/>
            </a:xfrm>
            <a:prstGeom prst="roundRect">
              <a:avLst/>
            </a:prstGeom>
            <a:solidFill>
              <a:srgbClr val="96E100">
                <a:alpha val="50000"/>
              </a:srgb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hu-HU" sz="1200" b="1" i="0" u="none" strike="noStrike" cap="none" normalizeH="0" baseline="0" dirty="0" smtClean="0">
                  <a:ln>
                    <a:noFill/>
                  </a:ln>
                  <a:solidFill>
                    <a:schemeClr val="tx1"/>
                  </a:solidFill>
                  <a:effectLst/>
                  <a:latin typeface="Arial" charset="0"/>
                  <a:ea typeface="ヒラギノ角ゴ Pro W3" pitchFamily="96" charset="-128"/>
                </a:rPr>
                <a:t>…</a:t>
              </a:r>
              <a:endParaRPr kumimoji="0" lang="de-DE" sz="1200" b="1" i="0" u="none" strike="noStrike" cap="none" normalizeH="0" baseline="0" dirty="0" smtClean="0">
                <a:ln>
                  <a:noFill/>
                </a:ln>
                <a:solidFill>
                  <a:schemeClr val="tx1"/>
                </a:solidFill>
                <a:effectLst/>
                <a:latin typeface="Arial" charset="0"/>
                <a:ea typeface="ヒラギノ角ゴ Pro W3" pitchFamily="96" charset="-128"/>
              </a:endParaRPr>
            </a:p>
          </p:txBody>
        </p:sp>
        <p:sp>
          <p:nvSpPr>
            <p:cNvPr id="46" name="Abgerundetes Rechteck 45"/>
            <p:cNvSpPr/>
            <p:nvPr/>
          </p:nvSpPr>
          <p:spPr bwMode="auto">
            <a:xfrm>
              <a:off x="6732240" y="3140968"/>
              <a:ext cx="1728192" cy="306467"/>
            </a:xfrm>
            <a:prstGeom prst="round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hu-HU" sz="1200" b="1" i="0" u="none" strike="noStrike" cap="none" normalizeH="0" baseline="0" dirty="0" err="1" smtClean="0">
                  <a:ln>
                    <a:noFill/>
                  </a:ln>
                  <a:solidFill>
                    <a:schemeClr val="tx1"/>
                  </a:solidFill>
                  <a:effectLst/>
                  <a:latin typeface="Arial" charset="0"/>
                  <a:ea typeface="ヒラギノ角ゴ Pro W3" pitchFamily="96" charset="-128"/>
                </a:rPr>
                <a:t>OfferItemCollection</a:t>
              </a:r>
              <a:endParaRPr kumimoji="0" lang="hu-HU" sz="1200" b="1" i="0" u="none" strike="noStrike" cap="none" normalizeH="0" baseline="0" dirty="0" smtClean="0">
                <a:ln>
                  <a:noFill/>
                </a:ln>
                <a:solidFill>
                  <a:schemeClr val="tx1"/>
                </a:solidFill>
                <a:effectLst/>
                <a:latin typeface="Arial" charset="0"/>
                <a:ea typeface="ヒラギノ角ゴ Pro W3" pitchFamily="96" charset="-128"/>
              </a:endParaRPr>
            </a:p>
          </p:txBody>
        </p:sp>
        <p:sp>
          <p:nvSpPr>
            <p:cNvPr id="47" name="Abgerundetes Rechteck 46"/>
            <p:cNvSpPr/>
            <p:nvPr/>
          </p:nvSpPr>
          <p:spPr bwMode="auto">
            <a:xfrm>
              <a:off x="6372200" y="2636912"/>
              <a:ext cx="1440160" cy="306467"/>
            </a:xfrm>
            <a:prstGeom prst="round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hu-HU" sz="1200" b="1" i="0" u="none" strike="noStrike" cap="none" normalizeH="0" baseline="0" dirty="0" err="1" smtClean="0">
                  <a:ln>
                    <a:noFill/>
                  </a:ln>
                  <a:solidFill>
                    <a:schemeClr val="tx1"/>
                  </a:solidFill>
                  <a:effectLst/>
                  <a:latin typeface="Arial" charset="0"/>
                  <a:ea typeface="ヒラギノ角ゴ Pro W3" pitchFamily="96" charset="-128"/>
                </a:rPr>
                <a:t>AgreementDraft</a:t>
              </a:r>
              <a:endParaRPr kumimoji="0" lang="de-DE" sz="1200" b="1" i="0" u="none" strike="noStrike" cap="none" normalizeH="0" baseline="0" dirty="0" smtClean="0">
                <a:ln>
                  <a:noFill/>
                </a:ln>
                <a:solidFill>
                  <a:schemeClr val="tx1"/>
                </a:solidFill>
                <a:effectLst/>
                <a:latin typeface="Arial" charset="0"/>
                <a:ea typeface="ヒラギノ角ゴ Pro W3" pitchFamily="96" charset="-128"/>
              </a:endParaRPr>
            </a:p>
          </p:txBody>
        </p:sp>
        <p:sp>
          <p:nvSpPr>
            <p:cNvPr id="48" name="Abgerundetes Rechteck 47"/>
            <p:cNvSpPr/>
            <p:nvPr/>
          </p:nvSpPr>
          <p:spPr bwMode="auto">
            <a:xfrm>
              <a:off x="7092280" y="3645024"/>
              <a:ext cx="1440160" cy="306467"/>
            </a:xfrm>
            <a:prstGeom prst="round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hu-HU" sz="1200" b="1" i="0" u="none" strike="noStrike" cap="none" normalizeH="0" baseline="0" dirty="0" err="1" smtClean="0">
                  <a:ln>
                    <a:noFill/>
                  </a:ln>
                  <a:solidFill>
                    <a:schemeClr val="tx1"/>
                  </a:solidFill>
                  <a:effectLst/>
                  <a:latin typeface="Arial" charset="0"/>
                  <a:ea typeface="ヒラギノ角ゴ Pro W3" pitchFamily="96" charset="-128"/>
                </a:rPr>
                <a:t>OfferItem</a:t>
              </a:r>
              <a:endParaRPr kumimoji="0" lang="de-DE" sz="1200" b="1" i="0" u="none" strike="noStrike" cap="none" normalizeH="0" baseline="0" dirty="0" smtClean="0">
                <a:ln>
                  <a:noFill/>
                </a:ln>
                <a:solidFill>
                  <a:schemeClr val="tx1"/>
                </a:solidFill>
                <a:effectLst/>
                <a:latin typeface="Arial" charset="0"/>
                <a:ea typeface="ヒラギノ角ゴ Pro W3" pitchFamily="96" charset="-128"/>
              </a:endParaRPr>
            </a:p>
          </p:txBody>
        </p:sp>
        <p:cxnSp>
          <p:nvCxnSpPr>
            <p:cNvPr id="49" name="Gewinkelte Verbindung 37"/>
            <p:cNvCxnSpPr>
              <a:endCxn id="45" idx="1"/>
            </p:cNvCxnSpPr>
            <p:nvPr/>
          </p:nvCxnSpPr>
          <p:spPr bwMode="auto">
            <a:xfrm rot="16200000" flipH="1">
              <a:off x="6115563" y="3685637"/>
              <a:ext cx="1017330" cy="216024"/>
            </a:xfrm>
            <a:prstGeom prst="bentConnector2">
              <a:avLst/>
            </a:prstGeom>
            <a:noFill/>
            <a:ln w="15875" cap="flat" cmpd="sng" algn="ctr">
              <a:solidFill>
                <a:schemeClr val="tx1"/>
              </a:solidFill>
              <a:prstDash val="solid"/>
              <a:round/>
              <a:headEnd type="none" w="med" len="med"/>
              <a:tailEnd type="none" w="med" len="med"/>
            </a:ln>
            <a:effectLst/>
          </p:spPr>
        </p:cxnSp>
        <p:cxnSp>
          <p:nvCxnSpPr>
            <p:cNvPr id="50" name="Gewinkelte Verbindung 37"/>
            <p:cNvCxnSpPr>
              <a:endCxn id="48" idx="1"/>
            </p:cNvCxnSpPr>
            <p:nvPr/>
          </p:nvCxnSpPr>
          <p:spPr bwMode="auto">
            <a:xfrm rot="16200000" flipH="1">
              <a:off x="6835643" y="3541621"/>
              <a:ext cx="297250" cy="216024"/>
            </a:xfrm>
            <a:prstGeom prst="bentConnector2">
              <a:avLst/>
            </a:prstGeom>
            <a:noFill/>
            <a:ln w="15875" cap="flat" cmpd="sng" algn="ctr">
              <a:solidFill>
                <a:schemeClr val="tx1"/>
              </a:solidFill>
              <a:prstDash val="solid"/>
              <a:round/>
              <a:headEnd type="diamond" w="lg" len="lg"/>
              <a:tailEnd type="none" w="med" len="med"/>
            </a:ln>
            <a:effectLst/>
          </p:spPr>
        </p:cxnSp>
        <p:cxnSp>
          <p:nvCxnSpPr>
            <p:cNvPr id="51" name="Gewinkelte Verbindung 37"/>
            <p:cNvCxnSpPr>
              <a:endCxn id="46" idx="1"/>
            </p:cNvCxnSpPr>
            <p:nvPr/>
          </p:nvCxnSpPr>
          <p:spPr bwMode="auto">
            <a:xfrm rot="16200000" flipH="1">
              <a:off x="6475603" y="3037565"/>
              <a:ext cx="297250" cy="216024"/>
            </a:xfrm>
            <a:prstGeom prst="bentConnector2">
              <a:avLst/>
            </a:prstGeom>
            <a:noFill/>
            <a:ln w="15875" cap="flat" cmpd="sng" algn="ctr">
              <a:solidFill>
                <a:schemeClr val="tx1"/>
              </a:solidFill>
              <a:prstDash val="solid"/>
              <a:round/>
              <a:headEnd type="diamond" w="lg" len="lg"/>
              <a:tailEnd type="none" w="med" len="med"/>
            </a:ln>
            <a:effectLst/>
          </p:spPr>
        </p:cxnSp>
      </p:grpSp>
    </p:spTree>
    <p:extLst>
      <p:ext uri="{BB962C8B-B14F-4D97-AF65-F5344CB8AC3E}">
        <p14:creationId xmlns:p14="http://schemas.microsoft.com/office/powerpoint/2010/main" val="1892414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20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2000"/>
                                        <p:tgtEl>
                                          <p:spTgt spid="29"/>
                                        </p:tgtEl>
                                      </p:cBhvr>
                                    </p:animEffect>
                                  </p:childTnLst>
                                </p:cTn>
                              </p:par>
                              <p:par>
                                <p:cTn id="11" presetID="10"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2000"/>
                                        <p:tgtEl>
                                          <p:spTgt spid="4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2000"/>
                                        <p:tgtEl>
                                          <p:spTgt spid="30"/>
                                        </p:tgtEl>
                                      </p:cBhvr>
                                    </p:animEffect>
                                  </p:childTnLst>
                                </p:cTn>
                              </p:par>
                              <p:par>
                                <p:cTn id="19" presetID="10"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2000"/>
                                        <p:tgtEl>
                                          <p:spTgt spid="2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2000"/>
                                        <p:tgtEl>
                                          <p:spTgt spid="21"/>
                                        </p:tgtEl>
                                      </p:cBhvr>
                                    </p:animEffect>
                                  </p:childTnLst>
                                </p:cTn>
                              </p:par>
                              <p:par>
                                <p:cTn id="27" presetID="10"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2000"/>
                                        <p:tgtEl>
                                          <p:spTgt spid="4"/>
                                        </p:tgtEl>
                                      </p:cBhvr>
                                    </p:animEffect>
                                  </p:childTnLst>
                                </p:cTn>
                              </p:par>
                              <p:par>
                                <p:cTn id="30" presetID="10" presetClass="entr" presetSubtype="0" fill="hold"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2000"/>
                                        <p:tgtEl>
                                          <p:spTgt spid="5"/>
                                        </p:tgtEl>
                                      </p:cBhvr>
                                    </p:animEffect>
                                  </p:childTnLst>
                                </p:cTn>
                              </p:par>
                              <p:par>
                                <p:cTn id="33" presetID="10"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Example</a:t>
            </a:r>
            <a:r>
              <a:rPr lang="de-DE" dirty="0"/>
              <a:t/>
            </a:r>
            <a:br>
              <a:rPr lang="de-DE" dirty="0"/>
            </a:br>
            <a:r>
              <a:rPr lang="de-DE" sz="2400" dirty="0" smtClean="0"/>
              <a:t>Template </a:t>
            </a:r>
            <a:r>
              <a:rPr lang="de-DE" sz="2400" dirty="0" err="1" smtClean="0"/>
              <a:t>Selection</a:t>
            </a:r>
            <a:endParaRPr lang="de-DE" dirty="0"/>
          </a:p>
        </p:txBody>
      </p:sp>
      <p:pic>
        <p:nvPicPr>
          <p:cNvPr id="16" name="Bild 15"/>
          <p:cNvPicPr>
            <a:picLocks noChangeAspect="1"/>
          </p:cNvPicPr>
          <p:nvPr/>
        </p:nvPicPr>
        <p:blipFill>
          <a:blip r:embed="rId2"/>
          <a:stretch>
            <a:fillRect/>
          </a:stretch>
        </p:blipFill>
        <p:spPr>
          <a:xfrm>
            <a:off x="1547664" y="1988840"/>
            <a:ext cx="6054404" cy="3600400"/>
          </a:xfrm>
          <a:prstGeom prst="rect">
            <a:avLst/>
          </a:prstGeom>
        </p:spPr>
      </p:pic>
    </p:spTree>
    <p:extLst>
      <p:ext uri="{BB962C8B-B14F-4D97-AF65-F5344CB8AC3E}">
        <p14:creationId xmlns:p14="http://schemas.microsoft.com/office/powerpoint/2010/main" val="32390882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Example</a:t>
            </a:r>
            <a:r>
              <a:rPr lang="de-DE" dirty="0"/>
              <a:t/>
            </a:r>
            <a:br>
              <a:rPr lang="de-DE" dirty="0"/>
            </a:br>
            <a:r>
              <a:rPr lang="de-DE" sz="2400" dirty="0" smtClean="0"/>
              <a:t>Agreement </a:t>
            </a:r>
            <a:r>
              <a:rPr lang="de-DE" sz="2400" dirty="0" err="1" smtClean="0"/>
              <a:t>Proposal</a:t>
            </a:r>
            <a:endParaRPr lang="de-DE" sz="2400" dirty="0"/>
          </a:p>
        </p:txBody>
      </p:sp>
      <p:sp>
        <p:nvSpPr>
          <p:cNvPr id="3" name="Inhaltsplatzhalter 2"/>
          <p:cNvSpPr>
            <a:spLocks noGrp="1"/>
          </p:cNvSpPr>
          <p:nvPr>
            <p:ph idx="1"/>
          </p:nvPr>
        </p:nvSpPr>
        <p:spPr/>
        <p:txBody>
          <a:bodyPr/>
          <a:lstStyle/>
          <a:p>
            <a:r>
              <a:rPr lang="de-DE" sz="2800" dirty="0" smtClean="0"/>
              <a:t>POST on </a:t>
            </a:r>
            <a:r>
              <a:rPr lang="de-DE" sz="2800" dirty="0" err="1" smtClean="0"/>
              <a:t>the</a:t>
            </a:r>
            <a:r>
              <a:rPr lang="de-DE" sz="2800" dirty="0"/>
              <a:t> </a:t>
            </a:r>
            <a:r>
              <a:rPr lang="de-DE" sz="2800" dirty="0" smtClean="0">
                <a:latin typeface="Courier New"/>
                <a:cs typeface="Courier New"/>
              </a:rPr>
              <a:t>/</a:t>
            </a:r>
            <a:r>
              <a:rPr lang="de-DE" sz="2800" dirty="0" err="1" smtClean="0">
                <a:latin typeface="Courier New"/>
                <a:cs typeface="Courier New"/>
              </a:rPr>
              <a:t>agreement</a:t>
            </a:r>
            <a:r>
              <a:rPr lang="de-DE" sz="2800" dirty="0" smtClean="0"/>
              <a:t> URI</a:t>
            </a:r>
          </a:p>
          <a:p>
            <a:pPr lvl="1"/>
            <a:r>
              <a:rPr lang="de-DE" sz="2400" dirty="0" smtClean="0">
                <a:latin typeface="Courier New"/>
                <a:cs typeface="Courier New"/>
              </a:rPr>
              <a:t>X-</a:t>
            </a:r>
            <a:r>
              <a:rPr lang="de-DE" sz="2400" dirty="0" err="1" smtClean="0">
                <a:latin typeface="Courier New"/>
                <a:cs typeface="Courier New"/>
              </a:rPr>
              <a:t>Allow</a:t>
            </a:r>
            <a:r>
              <a:rPr lang="de-DE" sz="2400" dirty="0" smtClean="0">
                <a:latin typeface="Courier New"/>
                <a:cs typeface="Courier New"/>
              </a:rPr>
              <a:t>-</a:t>
            </a:r>
            <a:r>
              <a:rPr lang="de-DE" sz="2400" dirty="0" err="1" smtClean="0">
                <a:latin typeface="Courier New"/>
                <a:cs typeface="Courier New"/>
              </a:rPr>
              <a:t>Deferral</a:t>
            </a:r>
            <a:r>
              <a:rPr lang="de-DE" sz="2400" dirty="0" smtClean="0"/>
              <a:t> </a:t>
            </a:r>
            <a:r>
              <a:rPr lang="de-DE" sz="2400" dirty="0" err="1" smtClean="0"/>
              <a:t>header</a:t>
            </a:r>
            <a:r>
              <a:rPr lang="de-DE" sz="2400" dirty="0" smtClean="0"/>
              <a:t> </a:t>
            </a:r>
            <a:r>
              <a:rPr lang="de-DE" sz="2400" dirty="0" err="1" smtClean="0"/>
              <a:t>for</a:t>
            </a:r>
            <a:r>
              <a:rPr lang="de-DE" sz="2400" dirty="0" smtClean="0"/>
              <a:t> </a:t>
            </a:r>
            <a:r>
              <a:rPr lang="de-DE" sz="2400" dirty="0" err="1" smtClean="0"/>
              <a:t>asynchronous</a:t>
            </a:r>
            <a:r>
              <a:rPr lang="de-DE" sz="2400" dirty="0" smtClean="0"/>
              <a:t> </a:t>
            </a:r>
            <a:r>
              <a:rPr lang="de-DE" sz="2400" dirty="0" err="1" smtClean="0"/>
              <a:t>decision</a:t>
            </a:r>
            <a:r>
              <a:rPr lang="de-DE" sz="2400" dirty="0" smtClean="0"/>
              <a:t> </a:t>
            </a:r>
            <a:r>
              <a:rPr lang="de-DE" sz="2400" dirty="0" err="1" smtClean="0"/>
              <a:t>request</a:t>
            </a:r>
            <a:endParaRPr lang="de-DE" sz="2400" dirty="0" smtClean="0"/>
          </a:p>
          <a:p>
            <a:r>
              <a:rPr lang="de-DE" sz="2800" dirty="0" err="1" smtClean="0"/>
              <a:t>Reply</a:t>
            </a:r>
            <a:r>
              <a:rPr lang="de-DE" sz="2800" dirty="0" smtClean="0"/>
              <a:t> </a:t>
            </a:r>
            <a:r>
              <a:rPr lang="de-DE" sz="2800" dirty="0" err="1" smtClean="0"/>
              <a:t>with</a:t>
            </a:r>
            <a:endParaRPr lang="de-DE" sz="2800" dirty="0" smtClean="0"/>
          </a:p>
          <a:p>
            <a:pPr lvl="1"/>
            <a:r>
              <a:rPr lang="de-DE" sz="2400" dirty="0" smtClean="0"/>
              <a:t>HTTP Status Codes</a:t>
            </a:r>
          </a:p>
          <a:p>
            <a:pPr lvl="2"/>
            <a:r>
              <a:rPr lang="de-DE" sz="2000" dirty="0" smtClean="0">
                <a:latin typeface="Courier New"/>
                <a:cs typeface="Courier New"/>
              </a:rPr>
              <a:t>201 </a:t>
            </a:r>
            <a:r>
              <a:rPr lang="de-DE" sz="2000" dirty="0" err="1" smtClean="0">
                <a:latin typeface="Courier New"/>
                <a:cs typeface="Courier New"/>
              </a:rPr>
              <a:t>Created</a:t>
            </a:r>
            <a:r>
              <a:rPr lang="de-DE" sz="2000" dirty="0" smtClean="0"/>
              <a:t> (</a:t>
            </a:r>
            <a:r>
              <a:rPr lang="de-DE" sz="2000" dirty="0" err="1" smtClean="0"/>
              <a:t>binding</a:t>
            </a:r>
            <a:r>
              <a:rPr lang="de-DE" sz="2000" dirty="0" smtClean="0"/>
              <a:t>, </a:t>
            </a:r>
            <a:r>
              <a:rPr lang="de-DE" sz="2000" dirty="0" err="1" smtClean="0"/>
              <a:t>now</a:t>
            </a:r>
            <a:r>
              <a:rPr lang="de-DE" sz="2000" dirty="0" smtClean="0"/>
              <a:t> </a:t>
            </a:r>
            <a:r>
              <a:rPr lang="de-DE" sz="2000" dirty="0" err="1" smtClean="0">
                <a:latin typeface="Courier New"/>
                <a:cs typeface="Courier New"/>
              </a:rPr>
              <a:t>observed</a:t>
            </a:r>
            <a:r>
              <a:rPr lang="de-DE" sz="2000" dirty="0" smtClean="0"/>
              <a:t>)</a:t>
            </a:r>
          </a:p>
          <a:p>
            <a:pPr lvl="2"/>
            <a:r>
              <a:rPr lang="de-DE" sz="2000" dirty="0" smtClean="0">
                <a:latin typeface="Courier New"/>
                <a:cs typeface="Courier New"/>
              </a:rPr>
              <a:t>202 </a:t>
            </a:r>
            <a:r>
              <a:rPr lang="de-DE" sz="2000" dirty="0" err="1" smtClean="0">
                <a:latin typeface="Courier New"/>
                <a:cs typeface="Courier New"/>
              </a:rPr>
              <a:t>Accepted</a:t>
            </a:r>
            <a:r>
              <a:rPr lang="de-DE" sz="2000" dirty="0" smtClean="0"/>
              <a:t> (</a:t>
            </a:r>
            <a:r>
              <a:rPr lang="de-DE" sz="2000" dirty="0" err="1" smtClean="0"/>
              <a:t>decision</a:t>
            </a:r>
            <a:r>
              <a:rPr lang="de-DE" sz="2000" dirty="0" smtClean="0"/>
              <a:t> not </a:t>
            </a:r>
            <a:r>
              <a:rPr lang="de-DE" sz="2000" dirty="0" err="1" smtClean="0"/>
              <a:t>made</a:t>
            </a:r>
            <a:r>
              <a:rPr lang="de-DE" sz="2000" dirty="0" smtClean="0"/>
              <a:t>, </a:t>
            </a:r>
            <a:r>
              <a:rPr lang="de-DE" sz="2000" dirty="0" err="1" smtClean="0"/>
              <a:t>now</a:t>
            </a:r>
            <a:r>
              <a:rPr lang="de-DE" sz="2000" dirty="0" smtClean="0"/>
              <a:t> </a:t>
            </a:r>
            <a:r>
              <a:rPr lang="de-DE" sz="2000" dirty="0" err="1" smtClean="0">
                <a:latin typeface="Courier New"/>
                <a:cs typeface="Courier New"/>
              </a:rPr>
              <a:t>pending</a:t>
            </a:r>
            <a:r>
              <a:rPr lang="de-DE" sz="2000" dirty="0" smtClean="0"/>
              <a:t>)</a:t>
            </a:r>
          </a:p>
          <a:p>
            <a:pPr lvl="2"/>
            <a:r>
              <a:rPr lang="de-DE" sz="2000" dirty="0" smtClean="0">
                <a:latin typeface="Courier New"/>
                <a:cs typeface="Courier New"/>
              </a:rPr>
              <a:t>403 </a:t>
            </a:r>
            <a:r>
              <a:rPr lang="de-DE" sz="2000" dirty="0" err="1" smtClean="0">
                <a:latin typeface="Courier New"/>
                <a:cs typeface="Courier New"/>
              </a:rPr>
              <a:t>Forbidden</a:t>
            </a:r>
            <a:r>
              <a:rPr lang="de-DE" sz="2000" dirty="0" smtClean="0"/>
              <a:t> (not </a:t>
            </a:r>
            <a:r>
              <a:rPr lang="de-DE" sz="2000" dirty="0" err="1" smtClean="0"/>
              <a:t>accepted</a:t>
            </a:r>
            <a:r>
              <a:rPr lang="de-DE" sz="2000" dirty="0" smtClean="0"/>
              <a:t>, </a:t>
            </a:r>
            <a:r>
              <a:rPr lang="de-DE" sz="2000" dirty="0" err="1" smtClean="0"/>
              <a:t>now</a:t>
            </a:r>
            <a:r>
              <a:rPr lang="de-DE" sz="2000" dirty="0" smtClean="0"/>
              <a:t> </a:t>
            </a:r>
            <a:r>
              <a:rPr lang="de-DE" sz="2000" dirty="0" err="1" smtClean="0">
                <a:latin typeface="Courier New"/>
                <a:cs typeface="Courier New"/>
              </a:rPr>
              <a:t>rejected</a:t>
            </a:r>
            <a:r>
              <a:rPr lang="de-DE" sz="2000" dirty="0" smtClean="0"/>
              <a:t>)</a:t>
            </a:r>
          </a:p>
          <a:p>
            <a:pPr lvl="1"/>
            <a:r>
              <a:rPr lang="de-DE" dirty="0" smtClean="0"/>
              <a:t>Status </a:t>
            </a:r>
            <a:r>
              <a:rPr lang="de-DE" dirty="0" err="1" smtClean="0"/>
              <a:t>subscription</a:t>
            </a:r>
            <a:r>
              <a:rPr lang="de-DE" dirty="0" smtClean="0"/>
              <a:t> (via </a:t>
            </a:r>
            <a:r>
              <a:rPr lang="de-DE" dirty="0">
                <a:latin typeface="Courier New"/>
                <a:cs typeface="Courier New"/>
              </a:rPr>
              <a:t>Link</a:t>
            </a:r>
            <a:r>
              <a:rPr lang="de-DE" dirty="0" smtClean="0"/>
              <a:t> </a:t>
            </a:r>
            <a:r>
              <a:rPr lang="de-DE" dirty="0" err="1" smtClean="0"/>
              <a:t>header</a:t>
            </a:r>
            <a:r>
              <a:rPr lang="de-DE" dirty="0" smtClean="0"/>
              <a:t>)</a:t>
            </a:r>
            <a:endParaRPr lang="de-DE" dirty="0"/>
          </a:p>
        </p:txBody>
      </p:sp>
    </p:spTree>
    <p:extLst>
      <p:ext uri="{BB962C8B-B14F-4D97-AF65-F5344CB8AC3E}">
        <p14:creationId xmlns:p14="http://schemas.microsoft.com/office/powerpoint/2010/main" val="175901756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Example</a:t>
            </a:r>
            <a:r>
              <a:rPr lang="de-DE" dirty="0"/>
              <a:t/>
            </a:r>
            <a:br>
              <a:rPr lang="de-DE" dirty="0"/>
            </a:br>
            <a:r>
              <a:rPr lang="de-DE" sz="2400" dirty="0" err="1" smtClean="0"/>
              <a:t>Cancellation</a:t>
            </a:r>
            <a:r>
              <a:rPr lang="de-DE" sz="2400" dirty="0" smtClean="0"/>
              <a:t> </a:t>
            </a:r>
            <a:r>
              <a:rPr lang="de-DE" sz="2400" dirty="0" err="1" smtClean="0"/>
              <a:t>of</a:t>
            </a:r>
            <a:r>
              <a:rPr lang="de-DE" sz="2400" dirty="0" smtClean="0"/>
              <a:t> an </a:t>
            </a:r>
            <a:r>
              <a:rPr lang="de-DE" sz="2400" dirty="0" err="1" smtClean="0"/>
              <a:t>agreement</a:t>
            </a:r>
            <a:endParaRPr lang="de-DE" sz="2400" dirty="0"/>
          </a:p>
        </p:txBody>
      </p:sp>
      <p:sp>
        <p:nvSpPr>
          <p:cNvPr id="3" name="Inhaltsplatzhalter 2"/>
          <p:cNvSpPr>
            <a:spLocks noGrp="1"/>
          </p:cNvSpPr>
          <p:nvPr>
            <p:ph idx="1"/>
          </p:nvPr>
        </p:nvSpPr>
        <p:spPr/>
        <p:txBody>
          <a:bodyPr/>
          <a:lstStyle/>
          <a:p>
            <a:r>
              <a:rPr lang="de-DE" sz="2800" dirty="0" smtClean="0"/>
              <a:t>PUT on </a:t>
            </a:r>
            <a:r>
              <a:rPr lang="de-DE" sz="2800" dirty="0" err="1" smtClean="0"/>
              <a:t>the</a:t>
            </a:r>
            <a:r>
              <a:rPr lang="de-DE" sz="2800" dirty="0"/>
              <a:t> </a:t>
            </a:r>
            <a:r>
              <a:rPr lang="de-DE" sz="2800" dirty="0" smtClean="0">
                <a:latin typeface="Courier New"/>
                <a:cs typeface="Courier New"/>
              </a:rPr>
              <a:t>/</a:t>
            </a:r>
            <a:r>
              <a:rPr lang="de-DE" sz="2800" dirty="0" err="1" smtClean="0">
                <a:latin typeface="Courier New"/>
                <a:cs typeface="Courier New"/>
              </a:rPr>
              <a:t>agreement</a:t>
            </a:r>
            <a:r>
              <a:rPr lang="de-DE" sz="2800" dirty="0" smtClean="0">
                <a:latin typeface="Courier New"/>
                <a:cs typeface="Courier New"/>
              </a:rPr>
              <a:t>/&lt;</a:t>
            </a:r>
            <a:r>
              <a:rPr lang="de-DE" sz="2800" dirty="0" err="1" smtClean="0">
                <a:latin typeface="Courier New"/>
                <a:cs typeface="Courier New"/>
              </a:rPr>
              <a:t>id</a:t>
            </a:r>
            <a:r>
              <a:rPr lang="de-DE" sz="2800" dirty="0" smtClean="0">
                <a:latin typeface="Courier New"/>
                <a:cs typeface="Courier New"/>
              </a:rPr>
              <a:t>&gt;</a:t>
            </a:r>
            <a:r>
              <a:rPr lang="de-DE" sz="2800" dirty="0" smtClean="0"/>
              <a:t> URI</a:t>
            </a:r>
          </a:p>
          <a:p>
            <a:pPr lvl="1"/>
            <a:r>
              <a:rPr lang="de-DE" sz="2400" dirty="0" smtClean="0">
                <a:latin typeface="+mj-lt"/>
                <a:cs typeface="Courier New"/>
              </a:rPr>
              <a:t>Setting </a:t>
            </a:r>
            <a:r>
              <a:rPr lang="de-DE" sz="2400" dirty="0" err="1" smtClean="0">
                <a:latin typeface="+mj-lt"/>
                <a:cs typeface="Courier New"/>
              </a:rPr>
              <a:t>the</a:t>
            </a:r>
            <a:r>
              <a:rPr lang="de-DE" sz="2400" dirty="0" smtClean="0">
                <a:latin typeface="+mj-lt"/>
                <a:cs typeface="Courier New"/>
              </a:rPr>
              <a:t> </a:t>
            </a:r>
            <a:r>
              <a:rPr lang="de-DE" sz="2400" i="1" dirty="0" err="1" smtClean="0">
                <a:latin typeface="+mj-lt"/>
                <a:cs typeface="Courier New"/>
              </a:rPr>
              <a:t>AgreementState</a:t>
            </a:r>
            <a:r>
              <a:rPr lang="de-DE" sz="2400" dirty="0" smtClean="0">
                <a:latin typeface="+mj-lt"/>
                <a:cs typeface="Courier New"/>
              </a:rPr>
              <a:t> </a:t>
            </a:r>
            <a:r>
              <a:rPr lang="de-DE" sz="2400" dirty="0" err="1" smtClean="0">
                <a:latin typeface="+mj-lt"/>
                <a:cs typeface="Courier New"/>
              </a:rPr>
              <a:t>subresource</a:t>
            </a:r>
            <a:r>
              <a:rPr lang="de-DE" sz="2400" dirty="0" smtClean="0">
                <a:latin typeface="+mj-lt"/>
                <a:cs typeface="Courier New"/>
              </a:rPr>
              <a:t> </a:t>
            </a:r>
            <a:r>
              <a:rPr lang="de-DE" sz="2400" dirty="0" err="1" smtClean="0">
                <a:latin typeface="+mj-lt"/>
                <a:cs typeface="Courier New"/>
              </a:rPr>
              <a:t>to</a:t>
            </a:r>
            <a:r>
              <a:rPr lang="de-DE" sz="2400" dirty="0" smtClean="0">
                <a:latin typeface="+mj-lt"/>
                <a:cs typeface="Courier New"/>
              </a:rPr>
              <a:t> </a:t>
            </a:r>
            <a:r>
              <a:rPr lang="de-DE" sz="2400" dirty="0" err="1" smtClean="0">
                <a:latin typeface="Courier New"/>
                <a:cs typeface="Courier New"/>
              </a:rPr>
              <a:t>terminated</a:t>
            </a:r>
            <a:endParaRPr lang="de-DE" sz="2400" dirty="0" smtClean="0">
              <a:latin typeface="Courier New"/>
              <a:cs typeface="Courier New"/>
            </a:endParaRPr>
          </a:p>
          <a:p>
            <a:r>
              <a:rPr lang="de-DE" sz="2800" dirty="0" err="1" smtClean="0"/>
              <a:t>Reply</a:t>
            </a:r>
            <a:r>
              <a:rPr lang="de-DE" sz="2800" dirty="0" smtClean="0"/>
              <a:t> </a:t>
            </a:r>
            <a:r>
              <a:rPr lang="de-DE" sz="2800" dirty="0" err="1" smtClean="0"/>
              <a:t>with</a:t>
            </a:r>
            <a:endParaRPr lang="de-DE" sz="2800" dirty="0" smtClean="0"/>
          </a:p>
          <a:p>
            <a:pPr lvl="1"/>
            <a:r>
              <a:rPr lang="de-DE" sz="2400" dirty="0" smtClean="0"/>
              <a:t>HTTP Status Codes</a:t>
            </a:r>
          </a:p>
          <a:p>
            <a:pPr lvl="2"/>
            <a:r>
              <a:rPr lang="de-DE" sz="2000" dirty="0" smtClean="0">
                <a:latin typeface="Courier New"/>
                <a:cs typeface="Courier New"/>
              </a:rPr>
              <a:t>200 OK </a:t>
            </a:r>
            <a:r>
              <a:rPr lang="de-DE" sz="2000" dirty="0" err="1" smtClean="0"/>
              <a:t>or</a:t>
            </a:r>
            <a:r>
              <a:rPr lang="de-DE" sz="2000" dirty="0" smtClean="0"/>
              <a:t> </a:t>
            </a:r>
            <a:r>
              <a:rPr lang="de-DE" sz="2000" dirty="0" smtClean="0">
                <a:latin typeface="Courier New"/>
                <a:cs typeface="Courier New"/>
              </a:rPr>
              <a:t>204 </a:t>
            </a:r>
            <a:r>
              <a:rPr lang="de-DE" sz="2000" dirty="0" err="1" smtClean="0">
                <a:latin typeface="Courier New"/>
                <a:cs typeface="Courier New"/>
              </a:rPr>
              <a:t>No</a:t>
            </a:r>
            <a:r>
              <a:rPr lang="de-DE" sz="2000" dirty="0" smtClean="0">
                <a:latin typeface="Courier New"/>
                <a:cs typeface="Courier New"/>
              </a:rPr>
              <a:t> Content </a:t>
            </a:r>
            <a:r>
              <a:rPr lang="de-DE" sz="2000" dirty="0" smtClean="0">
                <a:latin typeface="+mj-lt"/>
                <a:cs typeface="Courier New"/>
              </a:rPr>
              <a:t>(immediate)</a:t>
            </a:r>
            <a:endParaRPr lang="de-DE" sz="2000" dirty="0" smtClean="0">
              <a:latin typeface="+mj-lt"/>
            </a:endParaRPr>
          </a:p>
          <a:p>
            <a:pPr lvl="2"/>
            <a:r>
              <a:rPr lang="de-DE" sz="2000" dirty="0" smtClean="0">
                <a:latin typeface="Courier New"/>
                <a:cs typeface="Courier New"/>
              </a:rPr>
              <a:t>202 </a:t>
            </a:r>
            <a:r>
              <a:rPr lang="de-DE" sz="2000" dirty="0" err="1" smtClean="0">
                <a:latin typeface="Courier New"/>
                <a:cs typeface="Courier New"/>
              </a:rPr>
              <a:t>Accepted</a:t>
            </a:r>
            <a:r>
              <a:rPr lang="de-DE" sz="2000" dirty="0" smtClean="0"/>
              <a:t> (</a:t>
            </a:r>
            <a:r>
              <a:rPr lang="de-DE" sz="2000" dirty="0" err="1" smtClean="0"/>
              <a:t>decision</a:t>
            </a:r>
            <a:r>
              <a:rPr lang="de-DE" sz="2000" dirty="0" smtClean="0"/>
              <a:t> </a:t>
            </a:r>
            <a:r>
              <a:rPr lang="de-DE" sz="2000" dirty="0" err="1" smtClean="0"/>
              <a:t>deferred</a:t>
            </a:r>
            <a:r>
              <a:rPr lang="de-DE" sz="2000" dirty="0" smtClean="0"/>
              <a:t>, </a:t>
            </a:r>
            <a:r>
              <a:rPr lang="de-DE" sz="2000" dirty="0" err="1" smtClean="0"/>
              <a:t>now</a:t>
            </a:r>
            <a:r>
              <a:rPr lang="de-DE" sz="2000" dirty="0" smtClean="0"/>
              <a:t> </a:t>
            </a:r>
            <a:r>
              <a:rPr lang="de-DE" sz="2000" dirty="0" err="1" smtClean="0">
                <a:latin typeface="Courier New"/>
                <a:cs typeface="Courier New"/>
              </a:rPr>
              <a:t>pendingAndTerminating</a:t>
            </a:r>
            <a:r>
              <a:rPr lang="de-DE" sz="2000" dirty="0" smtClean="0">
                <a:latin typeface="Courier New"/>
                <a:cs typeface="Courier New"/>
              </a:rPr>
              <a:t> </a:t>
            </a:r>
            <a:r>
              <a:rPr lang="de-DE" sz="2000" dirty="0" err="1" smtClean="0">
                <a:latin typeface="+mj-lt"/>
                <a:cs typeface="Courier New"/>
              </a:rPr>
              <a:t>or</a:t>
            </a:r>
            <a:r>
              <a:rPr lang="de-DE" sz="2000" dirty="0" smtClean="0">
                <a:latin typeface="Courier New"/>
                <a:cs typeface="Courier New"/>
              </a:rPr>
              <a:t> </a:t>
            </a:r>
            <a:r>
              <a:rPr lang="de-DE" sz="2000" dirty="0" err="1" smtClean="0">
                <a:latin typeface="Courier New"/>
                <a:cs typeface="Courier New"/>
              </a:rPr>
              <a:t>observedAndTerminating</a:t>
            </a:r>
            <a:r>
              <a:rPr lang="de-DE" sz="2000" dirty="0" smtClean="0"/>
              <a:t>)</a:t>
            </a:r>
          </a:p>
          <a:p>
            <a:pPr lvl="2"/>
            <a:r>
              <a:rPr lang="de-DE" sz="2000" dirty="0" smtClean="0">
                <a:latin typeface="Courier New"/>
                <a:cs typeface="Courier New"/>
              </a:rPr>
              <a:t>403 </a:t>
            </a:r>
            <a:r>
              <a:rPr lang="de-DE" sz="2000" dirty="0" err="1" smtClean="0">
                <a:latin typeface="Courier New"/>
                <a:cs typeface="Courier New"/>
              </a:rPr>
              <a:t>Forbidden</a:t>
            </a:r>
            <a:r>
              <a:rPr lang="de-DE" sz="2000" dirty="0" smtClean="0"/>
              <a:t> (not </a:t>
            </a:r>
            <a:r>
              <a:rPr lang="de-DE" sz="2000" dirty="0" err="1" smtClean="0"/>
              <a:t>accepted</a:t>
            </a:r>
            <a:r>
              <a:rPr lang="de-DE" sz="2000" dirty="0" smtClean="0"/>
              <a:t>)</a:t>
            </a:r>
          </a:p>
          <a:p>
            <a:pPr lvl="2"/>
            <a:r>
              <a:rPr lang="de-DE" sz="2000" dirty="0" smtClean="0">
                <a:latin typeface="Courier New"/>
                <a:cs typeface="Courier New"/>
              </a:rPr>
              <a:t>409 </a:t>
            </a:r>
            <a:r>
              <a:rPr lang="de-DE" sz="2000" dirty="0" err="1" smtClean="0">
                <a:latin typeface="Courier New"/>
                <a:cs typeface="Courier New"/>
              </a:rPr>
              <a:t>Conflict</a:t>
            </a:r>
            <a:r>
              <a:rPr lang="de-DE" sz="2000" dirty="0" smtClean="0"/>
              <a:t> (</a:t>
            </a:r>
            <a:r>
              <a:rPr lang="de-DE" sz="2000" dirty="0" err="1" smtClean="0"/>
              <a:t>if</a:t>
            </a:r>
            <a:r>
              <a:rPr lang="de-DE" sz="2000" dirty="0" smtClean="0"/>
              <a:t> </a:t>
            </a:r>
            <a:r>
              <a:rPr lang="de-DE" sz="2000" dirty="0" err="1" smtClean="0"/>
              <a:t>state</a:t>
            </a:r>
            <a:r>
              <a:rPr lang="de-DE" sz="2000" dirty="0" smtClean="0"/>
              <a:t> was </a:t>
            </a:r>
            <a:r>
              <a:rPr lang="de-DE" sz="2000" dirty="0" err="1" smtClean="0">
                <a:latin typeface="Courier New"/>
                <a:cs typeface="Courier New"/>
              </a:rPr>
              <a:t>Rejected</a:t>
            </a:r>
            <a:r>
              <a:rPr lang="de-DE" sz="2000" dirty="0" smtClean="0"/>
              <a:t> </a:t>
            </a:r>
            <a:r>
              <a:rPr lang="de-DE" sz="2000" dirty="0" err="1" smtClean="0"/>
              <a:t>or</a:t>
            </a:r>
            <a:r>
              <a:rPr lang="de-DE" sz="2000" dirty="0" smtClean="0"/>
              <a:t> </a:t>
            </a:r>
            <a:r>
              <a:rPr lang="de-DE" sz="2000" dirty="0" err="1" smtClean="0">
                <a:latin typeface="Courier New"/>
                <a:cs typeface="Courier New"/>
              </a:rPr>
              <a:t>Complete</a:t>
            </a:r>
            <a:r>
              <a:rPr lang="de-DE" sz="2000" dirty="0" smtClean="0"/>
              <a:t>)</a:t>
            </a:r>
          </a:p>
        </p:txBody>
      </p:sp>
    </p:spTree>
    <p:extLst>
      <p:ext uri="{BB962C8B-B14F-4D97-AF65-F5344CB8AC3E}">
        <p14:creationId xmlns:p14="http://schemas.microsoft.com/office/powerpoint/2010/main" val="339583496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Namespace</a:t>
            </a:r>
            <a:endParaRPr lang="de-DE" dirty="0"/>
          </a:p>
        </p:txBody>
      </p:sp>
      <p:pic>
        <p:nvPicPr>
          <p:cNvPr id="6" name="Bild 5"/>
          <p:cNvPicPr>
            <a:picLocks noChangeAspect="1"/>
          </p:cNvPicPr>
          <p:nvPr/>
        </p:nvPicPr>
        <p:blipFill>
          <a:blip r:embed="rId2"/>
          <a:stretch>
            <a:fillRect/>
          </a:stretch>
        </p:blipFill>
        <p:spPr>
          <a:xfrm>
            <a:off x="1907704" y="1196752"/>
            <a:ext cx="5472608" cy="5328592"/>
          </a:xfrm>
          <a:prstGeom prst="rect">
            <a:avLst/>
          </a:prstGeom>
        </p:spPr>
      </p:pic>
    </p:spTree>
    <p:extLst>
      <p:ext uri="{BB962C8B-B14F-4D97-AF65-F5344CB8AC3E}">
        <p14:creationId xmlns:p14="http://schemas.microsoft.com/office/powerpoint/2010/main" val="151727315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Thanks</a:t>
            </a:r>
            <a:endParaRPr lang="de-DE" dirty="0"/>
          </a:p>
        </p:txBody>
      </p:sp>
      <p:sp>
        <p:nvSpPr>
          <p:cNvPr id="3" name="Inhaltsplatzhalter 2"/>
          <p:cNvSpPr>
            <a:spLocks noGrp="1"/>
          </p:cNvSpPr>
          <p:nvPr>
            <p:ph idx="1"/>
          </p:nvPr>
        </p:nvSpPr>
        <p:spPr/>
        <p:txBody>
          <a:bodyPr/>
          <a:lstStyle/>
          <a:p>
            <a:r>
              <a:rPr lang="de-DE" dirty="0" smtClean="0"/>
              <a:t>Florian </a:t>
            </a:r>
            <a:r>
              <a:rPr lang="de-DE" dirty="0" err="1" smtClean="0"/>
              <a:t>Blümel</a:t>
            </a:r>
            <a:r>
              <a:rPr lang="de-DE" dirty="0" smtClean="0"/>
              <a:t>, TU Dortmund University</a:t>
            </a:r>
            <a:endParaRPr lang="de-DE" dirty="0"/>
          </a:p>
        </p:txBody>
      </p:sp>
    </p:spTree>
    <p:extLst>
      <p:ext uri="{BB962C8B-B14F-4D97-AF65-F5344CB8AC3E}">
        <p14:creationId xmlns:p14="http://schemas.microsoft.com/office/powerpoint/2010/main" val="42784399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ja-JP"/>
              <a:t>Full Copyright Notice</a:t>
            </a:r>
            <a:endParaRPr lang="ja-JP" altLang="en-US"/>
          </a:p>
        </p:txBody>
      </p:sp>
      <p:sp>
        <p:nvSpPr>
          <p:cNvPr id="54275" name="Text Box 3"/>
          <p:cNvSpPr txBox="1">
            <a:spLocks noChangeArrowheads="1"/>
          </p:cNvSpPr>
          <p:nvPr/>
        </p:nvSpPr>
        <p:spPr bwMode="auto">
          <a:xfrm>
            <a:off x="250825" y="1412875"/>
            <a:ext cx="8281988" cy="4054475"/>
          </a:xfrm>
          <a:prstGeom prst="rect">
            <a:avLst/>
          </a:prstGeom>
          <a:noFill/>
          <a:ln w="9525">
            <a:noFill/>
            <a:miter lim="800000"/>
            <a:headEnd/>
            <a:tailEnd/>
          </a:ln>
          <a:effectLst/>
        </p:spPr>
        <p:txBody>
          <a:bodyPr>
            <a:prstTxWarp prst="textNoShape">
              <a:avLst/>
            </a:prstTxWarp>
            <a:spAutoFit/>
          </a:bodyPr>
          <a:lstStyle/>
          <a:p>
            <a:pPr algn="l"/>
            <a:r>
              <a:rPr lang="en-US" altLang="ja-JP" sz="2000" dirty="0"/>
              <a:t>Copyright (C) Open Grid Forum </a:t>
            </a:r>
            <a:r>
              <a:rPr lang="en-US" altLang="ja-JP" sz="2000" dirty="0" smtClean="0"/>
              <a:t>(</a:t>
            </a:r>
            <a:r>
              <a:rPr lang="en-US" altLang="ja-JP" sz="2000" dirty="0" smtClean="0">
                <a:solidFill>
                  <a:srgbClr val="FF0000"/>
                </a:solidFill>
              </a:rPr>
              <a:t>2011</a:t>
            </a:r>
            <a:r>
              <a:rPr lang="en-US" altLang="ja-JP" sz="2000" dirty="0" smtClean="0"/>
              <a:t>)</a:t>
            </a:r>
            <a:r>
              <a:rPr lang="en-US" altLang="ja-JP" sz="2000" dirty="0"/>
              <a:t>. All Rights Reserved. </a:t>
            </a:r>
          </a:p>
          <a:p>
            <a:pPr algn="l"/>
            <a:endParaRPr lang="en-US" altLang="ja-JP" sz="2000" dirty="0"/>
          </a:p>
          <a:p>
            <a:pPr algn="l"/>
            <a:r>
              <a:rPr lang="en-US" altLang="ja-JP" sz="2000" dirty="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on all such copies and derivative works. </a:t>
            </a:r>
          </a:p>
          <a:p>
            <a:pPr algn="l"/>
            <a:endParaRPr lang="en-US" altLang="ja-JP" sz="2000" dirty="0"/>
          </a:p>
          <a:p>
            <a:pPr algn="l"/>
            <a:r>
              <a:rPr lang="en-US" altLang="ja-JP" sz="2000" dirty="0"/>
              <a:t>The limited permissions granted above are perpetual and will not be revoked by the OGF or its successors or assignees.</a:t>
            </a:r>
          </a:p>
          <a:p>
            <a:pPr algn="l"/>
            <a:endParaRPr lang="ja-JP" altLang="en-US" sz="2000" dirty="0"/>
          </a:p>
          <a:p>
            <a:pPr algn="l"/>
            <a:endParaRPr lang="ja-JP" altLang="en-US" sz="2000"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ja-JP"/>
              <a:t>OGF IPR Policies Apply</a:t>
            </a:r>
          </a:p>
        </p:txBody>
      </p:sp>
      <p:sp>
        <p:nvSpPr>
          <p:cNvPr id="52227" name="Rectangle 3"/>
          <p:cNvSpPr>
            <a:spLocks noGrp="1" noChangeArrowheads="1"/>
          </p:cNvSpPr>
          <p:nvPr>
            <p:ph type="body" idx="1"/>
          </p:nvPr>
        </p:nvSpPr>
        <p:spPr>
          <a:xfrm>
            <a:off x="228600" y="1524000"/>
            <a:ext cx="8610600" cy="4114800"/>
          </a:xfrm>
        </p:spPr>
        <p:txBody>
          <a:bodyPr/>
          <a:lstStyle/>
          <a:p>
            <a:pPr>
              <a:lnSpc>
                <a:spcPct val="90000"/>
              </a:lnSpc>
              <a:spcBef>
                <a:spcPct val="0"/>
              </a:spcBef>
            </a:pPr>
            <a:r>
              <a:rPr lang="ja-JP" altLang="en-US" sz="1200">
                <a:latin typeface="Verdana" charset="0"/>
              </a:rPr>
              <a:t>“</a:t>
            </a:r>
            <a:r>
              <a:rPr lang="en-US" altLang="ja-JP" sz="1200">
                <a:latin typeface="Verdana" charset="0"/>
              </a:rPr>
              <a:t>I acknowledge that participation in this meeting is subject to the OGF Intellectual Property Policy.”</a:t>
            </a:r>
          </a:p>
          <a:p>
            <a:pPr>
              <a:lnSpc>
                <a:spcPct val="90000"/>
              </a:lnSpc>
              <a:spcBef>
                <a:spcPct val="0"/>
              </a:spcBef>
            </a:pPr>
            <a:r>
              <a:rPr lang="en-US" altLang="ja-JP" sz="1200">
                <a:latin typeface="Verdana" charset="0"/>
              </a:rPr>
              <a:t>Intellectual Property Notices Note Well:  </a:t>
            </a:r>
            <a:r>
              <a:rPr lang="en-US" altLang="ja-JP" sz="1200">
                <a:solidFill>
                  <a:srgbClr val="444444"/>
                </a:solidFill>
                <a:latin typeface="Verdana"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altLang="ja-JP" sz="1200">
              <a:latin typeface="Verdana" charset="0"/>
            </a:endParaRPr>
          </a:p>
          <a:p>
            <a:pPr lvl="2">
              <a:lnSpc>
                <a:spcPct val="90000"/>
              </a:lnSpc>
              <a:spcBef>
                <a:spcPct val="0"/>
              </a:spcBef>
            </a:pPr>
            <a:r>
              <a:rPr lang="en-US" altLang="ja-JP" sz="900">
                <a:solidFill>
                  <a:srgbClr val="444444"/>
                </a:solidFill>
                <a:latin typeface="Verdana" charset="0"/>
              </a:rPr>
              <a:t>the OGF plenary session, </a:t>
            </a:r>
            <a:endParaRPr lang="en-US" altLang="ja-JP" sz="900">
              <a:latin typeface="Verdana" charset="0"/>
            </a:endParaRPr>
          </a:p>
          <a:p>
            <a:pPr lvl="2">
              <a:lnSpc>
                <a:spcPct val="90000"/>
              </a:lnSpc>
              <a:spcBef>
                <a:spcPct val="0"/>
              </a:spcBef>
            </a:pPr>
            <a:r>
              <a:rPr lang="en-US" altLang="ja-JP" sz="900">
                <a:solidFill>
                  <a:srgbClr val="444444"/>
                </a:solidFill>
                <a:latin typeface="Verdana" charset="0"/>
              </a:rPr>
              <a:t>any OGF working group or portion thereof, </a:t>
            </a:r>
            <a:endParaRPr lang="en-US" altLang="ja-JP" sz="900">
              <a:latin typeface="Verdana" charset="0"/>
            </a:endParaRPr>
          </a:p>
          <a:p>
            <a:pPr lvl="2">
              <a:lnSpc>
                <a:spcPct val="90000"/>
              </a:lnSpc>
              <a:spcBef>
                <a:spcPct val="0"/>
              </a:spcBef>
            </a:pPr>
            <a:r>
              <a:rPr lang="en-US" altLang="ja-JP" sz="900">
                <a:solidFill>
                  <a:srgbClr val="444444"/>
                </a:solidFill>
                <a:latin typeface="Verdana" charset="0"/>
              </a:rPr>
              <a:t>the OGF Board of Directors, the GFSG, or any member thereof on behalf of the OGF, </a:t>
            </a:r>
            <a:endParaRPr lang="en-US" altLang="ja-JP" sz="900">
              <a:latin typeface="Verdana" charset="0"/>
            </a:endParaRPr>
          </a:p>
          <a:p>
            <a:pPr lvl="2">
              <a:lnSpc>
                <a:spcPct val="90000"/>
              </a:lnSpc>
              <a:spcBef>
                <a:spcPct val="0"/>
              </a:spcBef>
            </a:pPr>
            <a:r>
              <a:rPr lang="en-US" altLang="ja-JP" sz="900">
                <a:solidFill>
                  <a:srgbClr val="444444"/>
                </a:solidFill>
                <a:latin typeface="Verdana" charset="0"/>
              </a:rPr>
              <a:t>the ADCOM, or any member thereof on behalf of the ADCOM, </a:t>
            </a:r>
            <a:endParaRPr lang="en-US" altLang="ja-JP" sz="900">
              <a:latin typeface="Verdana" charset="0"/>
            </a:endParaRPr>
          </a:p>
          <a:p>
            <a:pPr lvl="2">
              <a:lnSpc>
                <a:spcPct val="90000"/>
              </a:lnSpc>
              <a:spcBef>
                <a:spcPct val="0"/>
              </a:spcBef>
            </a:pPr>
            <a:r>
              <a:rPr lang="en-US" altLang="ja-JP" sz="900">
                <a:solidFill>
                  <a:srgbClr val="444444"/>
                </a:solidFill>
                <a:latin typeface="Verdana" charset="0"/>
              </a:rPr>
              <a:t>any OGF mailing list, including any group list, or any other list functioning under OGF auspices, </a:t>
            </a:r>
            <a:endParaRPr lang="en-US" altLang="ja-JP" sz="900">
              <a:latin typeface="Verdana" charset="0"/>
            </a:endParaRPr>
          </a:p>
          <a:p>
            <a:pPr lvl="2">
              <a:lnSpc>
                <a:spcPct val="90000"/>
              </a:lnSpc>
              <a:spcBef>
                <a:spcPct val="0"/>
              </a:spcBef>
            </a:pPr>
            <a:r>
              <a:rPr lang="en-US" altLang="ja-JP" sz="900">
                <a:solidFill>
                  <a:srgbClr val="444444"/>
                </a:solidFill>
                <a:latin typeface="Verdana" charset="0"/>
              </a:rPr>
              <a:t>the OGF Editor or the document authoring and review process </a:t>
            </a:r>
            <a:endParaRPr lang="en-US" altLang="ja-JP" sz="900">
              <a:latin typeface="Verdana" charset="0"/>
            </a:endParaRPr>
          </a:p>
          <a:p>
            <a:pPr>
              <a:lnSpc>
                <a:spcPct val="90000"/>
              </a:lnSpc>
              <a:spcBef>
                <a:spcPct val="0"/>
              </a:spcBef>
            </a:pPr>
            <a:r>
              <a:rPr lang="en-US" altLang="ja-JP" sz="1200">
                <a:solidFill>
                  <a:srgbClr val="444444"/>
                </a:solidFill>
                <a:latin typeface="Verdana" charset="0"/>
              </a:rPr>
              <a:t>Statements made outside of a OGF meeting, mailing list or other function, that are clearly not intended to be input to an OGF activity, group or function, are not subject to these provisions.</a:t>
            </a:r>
          </a:p>
          <a:p>
            <a:pPr>
              <a:lnSpc>
                <a:spcPct val="90000"/>
              </a:lnSpc>
              <a:spcBef>
                <a:spcPct val="0"/>
              </a:spcBef>
            </a:pPr>
            <a:r>
              <a:rPr lang="en-US" altLang="ja-JP" sz="1200">
                <a:solidFill>
                  <a:srgbClr val="444444"/>
                </a:solidFill>
                <a:latin typeface="Verdana" charset="0"/>
              </a:rPr>
              <a:t>Excerpt from Appendix B of GFD-C.1: ”Where the OGF knows of rights, or claimed rights, the OGF secretariat shall attempt to obtain from the claimant of such rights, a written assurance that upon approval by the GFSG of the relevant OGF document(s), any party will be able to obtain the right to implement, use and distribute the technology or works when implementing, using or distributing technology based upon the specific specification(s)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p>
          <a:p>
            <a:pPr>
              <a:lnSpc>
                <a:spcPct val="90000"/>
              </a:lnSpc>
              <a:spcBef>
                <a:spcPct val="0"/>
              </a:spcBef>
            </a:pPr>
            <a:endParaRPr lang="en-US" altLang="ja-JP" sz="1200">
              <a:solidFill>
                <a:srgbClr val="444444"/>
              </a:solidFill>
              <a:latin typeface="Verdana" charset="0"/>
            </a:endParaRPr>
          </a:p>
          <a:p>
            <a:pPr>
              <a:lnSpc>
                <a:spcPct val="90000"/>
              </a:lnSpc>
            </a:pPr>
            <a:r>
              <a:rPr lang="en-US" altLang="ja-JP" sz="1200">
                <a:latin typeface="Verdana" charset="0"/>
              </a:rPr>
              <a:t>OGF Intellectual Property Policies are adapted from the IETF Intellectual Property Policies that support the Internet Standards Process.</a:t>
            </a:r>
            <a:endParaRPr lang="en-US" altLang="ja-JP" sz="2800">
              <a:latin typeface="Verdana" charset="0"/>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60" name="Rectangle 4"/>
          <p:cNvSpPr>
            <a:spLocks noGrp="1" noChangeArrowheads="1"/>
          </p:cNvSpPr>
          <p:nvPr>
            <p:ph type="title"/>
          </p:nvPr>
        </p:nvSpPr>
        <p:spPr/>
        <p:txBody>
          <a:bodyPr/>
          <a:lstStyle/>
          <a:p>
            <a:r>
              <a:rPr lang="de-DE" altLang="ja-JP" dirty="0" err="1" smtClean="0"/>
              <a:t>Overview</a:t>
            </a:r>
            <a:endParaRPr lang="ja-JP" altLang="en-US" dirty="0"/>
          </a:p>
        </p:txBody>
      </p:sp>
      <p:sp>
        <p:nvSpPr>
          <p:cNvPr id="45061" name="Rectangle 5"/>
          <p:cNvSpPr>
            <a:spLocks noGrp="1" noChangeArrowheads="1"/>
          </p:cNvSpPr>
          <p:nvPr>
            <p:ph type="body" idx="1"/>
          </p:nvPr>
        </p:nvSpPr>
        <p:spPr/>
        <p:txBody>
          <a:bodyPr/>
          <a:lstStyle/>
          <a:p>
            <a:r>
              <a:rPr lang="de-DE" sz="2400" dirty="0" smtClean="0"/>
              <a:t>Motivation</a:t>
            </a:r>
            <a:endParaRPr lang="de-DE" sz="2400" dirty="0" smtClean="0"/>
          </a:p>
          <a:p>
            <a:r>
              <a:rPr lang="de-DE" sz="2400" dirty="0" smtClean="0"/>
              <a:t>Goal</a:t>
            </a:r>
            <a:endParaRPr lang="de-DE" sz="2400" dirty="0" smtClean="0"/>
          </a:p>
          <a:p>
            <a:r>
              <a:rPr lang="de-DE" sz="2400" dirty="0" err="1" smtClean="0"/>
              <a:t>What</a:t>
            </a:r>
            <a:r>
              <a:rPr lang="de-DE" sz="2400" dirty="0" smtClean="0"/>
              <a:t> </a:t>
            </a:r>
            <a:r>
              <a:rPr lang="de-DE" sz="2400" dirty="0" err="1" smtClean="0"/>
              <a:t>is</a:t>
            </a:r>
            <a:r>
              <a:rPr lang="de-DE" sz="2400" dirty="0" smtClean="0"/>
              <a:t> REST</a:t>
            </a:r>
            <a:endParaRPr lang="de-DE" sz="2400" dirty="0" smtClean="0"/>
          </a:p>
          <a:p>
            <a:pPr lvl="1"/>
            <a:r>
              <a:rPr lang="de-DE" sz="2000" dirty="0" smtClean="0"/>
              <a:t>HATEOAS </a:t>
            </a:r>
            <a:r>
              <a:rPr lang="de-DE" sz="2000" dirty="0" err="1" smtClean="0"/>
              <a:t>and</a:t>
            </a:r>
            <a:r>
              <a:rPr lang="de-DE" sz="2000" dirty="0" smtClean="0"/>
              <a:t> ROA</a:t>
            </a:r>
          </a:p>
          <a:p>
            <a:pPr lvl="1"/>
            <a:r>
              <a:rPr lang="de-DE" sz="2000" dirty="0" err="1" smtClean="0"/>
              <a:t>Addressing</a:t>
            </a:r>
            <a:r>
              <a:rPr lang="de-DE" sz="2000" dirty="0" smtClean="0"/>
              <a:t>, Linking, </a:t>
            </a:r>
            <a:r>
              <a:rPr lang="de-DE" sz="2000" dirty="0" err="1" smtClean="0"/>
              <a:t>and</a:t>
            </a:r>
            <a:r>
              <a:rPr lang="de-DE" sz="2000" dirty="0" smtClean="0"/>
              <a:t> </a:t>
            </a:r>
            <a:r>
              <a:rPr lang="de-DE" sz="2000" dirty="0" err="1" smtClean="0"/>
              <a:t>Operations</a:t>
            </a:r>
            <a:endParaRPr lang="de-DE" sz="2000" dirty="0" smtClean="0"/>
          </a:p>
          <a:p>
            <a:r>
              <a:rPr lang="de-DE" sz="2400" dirty="0" smtClean="0"/>
              <a:t>A </a:t>
            </a:r>
            <a:r>
              <a:rPr lang="de-DE" sz="2400" dirty="0" err="1" smtClean="0"/>
              <a:t>RESTful</a:t>
            </a:r>
            <a:r>
              <a:rPr lang="de-DE" sz="2400" dirty="0" smtClean="0"/>
              <a:t> Agreement Interface</a:t>
            </a:r>
            <a:endParaRPr lang="de-DE" sz="2400" dirty="0" smtClean="0"/>
          </a:p>
          <a:p>
            <a:pPr lvl="1"/>
            <a:r>
              <a:rPr lang="de-DE" sz="2000" dirty="0" err="1" smtClean="0"/>
              <a:t>Requirements</a:t>
            </a:r>
            <a:r>
              <a:rPr lang="de-DE" sz="2000" dirty="0" smtClean="0"/>
              <a:t> </a:t>
            </a:r>
            <a:r>
              <a:rPr lang="de-DE" sz="2000" dirty="0" err="1" smtClean="0"/>
              <a:t>and</a:t>
            </a:r>
            <a:r>
              <a:rPr lang="de-DE" sz="2000" dirty="0" smtClean="0"/>
              <a:t> </a:t>
            </a:r>
            <a:r>
              <a:rPr lang="de-DE" sz="2000" dirty="0" err="1" smtClean="0"/>
              <a:t>Architecture</a:t>
            </a:r>
            <a:endParaRPr lang="de-DE" sz="2000" dirty="0" smtClean="0"/>
          </a:p>
          <a:p>
            <a:pPr lvl="1"/>
            <a:r>
              <a:rPr lang="de-DE" sz="2000" dirty="0" err="1" smtClean="0"/>
              <a:t>Leverage</a:t>
            </a:r>
            <a:r>
              <a:rPr lang="de-DE" sz="2000" dirty="0" smtClean="0"/>
              <a:t> </a:t>
            </a:r>
            <a:r>
              <a:rPr lang="de-DE" sz="2000" dirty="0" err="1" smtClean="0"/>
              <a:t>of</a:t>
            </a:r>
            <a:r>
              <a:rPr lang="de-DE" sz="2000" dirty="0" smtClean="0"/>
              <a:t> REST Features</a:t>
            </a:r>
            <a:endParaRPr lang="de-DE" sz="2000" dirty="0" smtClean="0"/>
          </a:p>
          <a:p>
            <a:r>
              <a:rPr lang="de-DE" altLang="ja-JP" sz="2400" dirty="0" err="1" smtClean="0"/>
              <a:t>Example</a:t>
            </a:r>
            <a:endParaRPr lang="de-DE" altLang="ja-JP" sz="2400" dirty="0" smtClean="0"/>
          </a:p>
          <a:p>
            <a:r>
              <a:rPr lang="de-DE" altLang="ja-JP" sz="2400" dirty="0" err="1" smtClean="0"/>
              <a:t>Conclusion</a:t>
            </a:r>
            <a:endParaRPr lang="ja-JP" altLang="en-US" sz="2400"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Motivation</a:t>
            </a:r>
            <a:endParaRPr lang="de-DE" dirty="0"/>
          </a:p>
        </p:txBody>
      </p:sp>
      <p:sp>
        <p:nvSpPr>
          <p:cNvPr id="3" name="Inhaltsplatzhalter 2"/>
          <p:cNvSpPr>
            <a:spLocks noGrp="1"/>
          </p:cNvSpPr>
          <p:nvPr>
            <p:ph idx="1"/>
          </p:nvPr>
        </p:nvSpPr>
        <p:spPr/>
        <p:txBody>
          <a:bodyPr/>
          <a:lstStyle/>
          <a:p>
            <a:r>
              <a:rPr lang="de-DE" sz="2800" dirty="0" err="1" smtClean="0"/>
              <a:t>Make</a:t>
            </a:r>
            <a:r>
              <a:rPr lang="de-DE" sz="2800" dirty="0"/>
              <a:t> </a:t>
            </a:r>
            <a:r>
              <a:rPr lang="de-DE" sz="2800" dirty="0" smtClean="0"/>
              <a:t>SLAs </a:t>
            </a:r>
            <a:r>
              <a:rPr lang="de-DE" sz="2800" dirty="0" err="1" smtClean="0"/>
              <a:t>availabe</a:t>
            </a:r>
            <a:r>
              <a:rPr lang="de-DE" sz="2800" dirty="0" smtClean="0"/>
              <a:t> </a:t>
            </a:r>
            <a:r>
              <a:rPr lang="de-DE" sz="2800" dirty="0" err="1" smtClean="0"/>
              <a:t>to</a:t>
            </a:r>
            <a:r>
              <a:rPr lang="de-DE" sz="2800" dirty="0" smtClean="0"/>
              <a:t> </a:t>
            </a:r>
            <a:r>
              <a:rPr lang="de-DE" sz="2800" dirty="0" err="1" smtClean="0"/>
              <a:t>the</a:t>
            </a:r>
            <a:r>
              <a:rPr lang="de-DE" sz="2800" dirty="0"/>
              <a:t> </a:t>
            </a:r>
            <a:r>
              <a:rPr lang="de-DE" sz="2800" dirty="0" smtClean="0"/>
              <a:t>REST </a:t>
            </a:r>
            <a:r>
              <a:rPr lang="de-DE" sz="2800" dirty="0" err="1" smtClean="0"/>
              <a:t>of</a:t>
            </a:r>
            <a:r>
              <a:rPr lang="de-DE" sz="2800" dirty="0" smtClean="0"/>
              <a:t> </a:t>
            </a:r>
            <a:r>
              <a:rPr lang="de-DE" sz="2800" dirty="0" err="1" smtClean="0"/>
              <a:t>the</a:t>
            </a:r>
            <a:r>
              <a:rPr lang="de-DE" sz="2800" dirty="0" smtClean="0"/>
              <a:t> </a:t>
            </a:r>
            <a:r>
              <a:rPr lang="de-DE" sz="2800" dirty="0" err="1" smtClean="0"/>
              <a:t>world</a:t>
            </a:r>
            <a:endParaRPr lang="de-DE" sz="2800" dirty="0" smtClean="0"/>
          </a:p>
          <a:p>
            <a:pPr lvl="1"/>
            <a:r>
              <a:rPr lang="de-DE" sz="2400" dirty="0" smtClean="0"/>
              <a:t>As an </a:t>
            </a:r>
            <a:r>
              <a:rPr lang="de-DE" sz="2400" dirty="0" err="1" smtClean="0"/>
              <a:t>exercise</a:t>
            </a:r>
            <a:r>
              <a:rPr lang="de-DE" sz="2400" dirty="0" smtClean="0"/>
              <a:t> </a:t>
            </a:r>
            <a:r>
              <a:rPr lang="de-DE" sz="2400" dirty="0" err="1" smtClean="0"/>
              <a:t>that</a:t>
            </a:r>
            <a:r>
              <a:rPr lang="de-DE" sz="2400" dirty="0" smtClean="0"/>
              <a:t> WS-Agreement </a:t>
            </a:r>
            <a:r>
              <a:rPr lang="de-DE" sz="2400" dirty="0" err="1" smtClean="0"/>
              <a:t>can</a:t>
            </a:r>
            <a:r>
              <a:rPr lang="de-DE" sz="2400" dirty="0" smtClean="0"/>
              <a:t> </a:t>
            </a:r>
            <a:r>
              <a:rPr lang="de-DE" sz="2400" dirty="0" err="1" smtClean="0"/>
              <a:t>be</a:t>
            </a:r>
            <a:r>
              <a:rPr lang="de-DE" sz="2400" dirty="0" smtClean="0"/>
              <a:t> </a:t>
            </a:r>
            <a:r>
              <a:rPr lang="de-DE" sz="2400" dirty="0" err="1" smtClean="0"/>
              <a:t>rendered</a:t>
            </a:r>
            <a:r>
              <a:rPr lang="de-DE" sz="2400" dirty="0" smtClean="0"/>
              <a:t> </a:t>
            </a:r>
            <a:r>
              <a:rPr lang="de-DE" sz="2400" dirty="0" err="1" smtClean="0"/>
              <a:t>over</a:t>
            </a:r>
            <a:r>
              <a:rPr lang="de-DE" sz="2400" dirty="0" smtClean="0"/>
              <a:t> </a:t>
            </a:r>
            <a:r>
              <a:rPr lang="de-DE" sz="2400" dirty="0" err="1" smtClean="0"/>
              <a:t>other</a:t>
            </a:r>
            <a:r>
              <a:rPr lang="de-DE" sz="2400" dirty="0" smtClean="0"/>
              <a:t> </a:t>
            </a:r>
            <a:r>
              <a:rPr lang="de-DE" sz="2400" dirty="0" err="1" smtClean="0"/>
              <a:t>protocols</a:t>
            </a:r>
            <a:endParaRPr lang="de-DE" sz="2400" dirty="0" smtClean="0"/>
          </a:p>
          <a:p>
            <a:pPr lvl="1"/>
            <a:r>
              <a:rPr lang="de-DE" sz="2400" dirty="0" err="1" smtClean="0"/>
              <a:t>Because</a:t>
            </a:r>
            <a:r>
              <a:rPr lang="de-DE" sz="2400" dirty="0" smtClean="0"/>
              <a:t> (</a:t>
            </a:r>
            <a:r>
              <a:rPr lang="de-DE" sz="2400" dirty="0" err="1" smtClean="0"/>
              <a:t>currently</a:t>
            </a:r>
            <a:r>
              <a:rPr lang="de-DE" sz="2400" dirty="0" smtClean="0"/>
              <a:t>) </a:t>
            </a:r>
            <a:r>
              <a:rPr lang="de-DE" sz="2400" dirty="0" err="1" smtClean="0"/>
              <a:t>services</a:t>
            </a:r>
            <a:r>
              <a:rPr lang="de-DE" sz="2400" dirty="0" smtClean="0"/>
              <a:t> </a:t>
            </a:r>
            <a:r>
              <a:rPr lang="de-DE" sz="2400" dirty="0" err="1" smtClean="0"/>
              <a:t>tend</a:t>
            </a:r>
            <a:r>
              <a:rPr lang="de-DE" sz="2400" dirty="0" smtClean="0"/>
              <a:t> </a:t>
            </a:r>
            <a:r>
              <a:rPr lang="de-DE" sz="2400" dirty="0" err="1" smtClean="0"/>
              <a:t>towards</a:t>
            </a:r>
            <a:r>
              <a:rPr lang="de-DE" sz="2400" dirty="0" smtClean="0"/>
              <a:t> </a:t>
            </a:r>
            <a:r>
              <a:rPr lang="de-DE" sz="2400" dirty="0" err="1" smtClean="0"/>
              <a:t>RESTful</a:t>
            </a:r>
            <a:r>
              <a:rPr lang="de-DE" sz="2400" dirty="0" smtClean="0"/>
              <a:t> </a:t>
            </a:r>
            <a:r>
              <a:rPr lang="de-DE" sz="2400" dirty="0" err="1" smtClean="0"/>
              <a:t>interfaces</a:t>
            </a:r>
            <a:r>
              <a:rPr lang="de-DE" sz="2400" dirty="0" smtClean="0"/>
              <a:t> </a:t>
            </a:r>
            <a:r>
              <a:rPr lang="de-DE" sz="2400" dirty="0" err="1" smtClean="0"/>
              <a:t>rather</a:t>
            </a:r>
            <a:r>
              <a:rPr lang="de-DE" sz="2400" dirty="0" smtClean="0"/>
              <a:t> </a:t>
            </a:r>
            <a:r>
              <a:rPr lang="de-DE" sz="2400" dirty="0" err="1" smtClean="0"/>
              <a:t>than</a:t>
            </a:r>
            <a:r>
              <a:rPr lang="de-DE" sz="2400" dirty="0" smtClean="0"/>
              <a:t> SOAP</a:t>
            </a:r>
          </a:p>
          <a:p>
            <a:pPr lvl="1"/>
            <a:r>
              <a:rPr lang="de-DE" sz="2400" dirty="0" err="1" smtClean="0"/>
              <a:t>Have</a:t>
            </a:r>
            <a:r>
              <a:rPr lang="de-DE" sz="2400" dirty="0" smtClean="0"/>
              <a:t> a </a:t>
            </a:r>
            <a:r>
              <a:rPr lang="de-DE" sz="2400" dirty="0" err="1" smtClean="0"/>
              <a:t>more</a:t>
            </a:r>
            <a:r>
              <a:rPr lang="de-DE" sz="2400" dirty="0" smtClean="0"/>
              <a:t> </a:t>
            </a:r>
            <a:r>
              <a:rPr lang="de-DE" sz="2400" dirty="0" err="1" smtClean="0"/>
              <a:t>lightweight</a:t>
            </a:r>
            <a:r>
              <a:rPr lang="de-DE" sz="2400" dirty="0" smtClean="0"/>
              <a:t> </a:t>
            </a:r>
            <a:r>
              <a:rPr lang="de-DE" sz="2400" dirty="0" err="1" smtClean="0"/>
              <a:t>approach</a:t>
            </a:r>
            <a:r>
              <a:rPr lang="de-DE" sz="2400" dirty="0" smtClean="0"/>
              <a:t>, </a:t>
            </a:r>
            <a:r>
              <a:rPr lang="de-DE" sz="2400" dirty="0" err="1" smtClean="0"/>
              <a:t>simply</a:t>
            </a:r>
            <a:r>
              <a:rPr lang="de-DE" sz="2400" dirty="0" smtClean="0"/>
              <a:t> </a:t>
            </a:r>
            <a:r>
              <a:rPr lang="de-DE" sz="2400" dirty="0" err="1" smtClean="0"/>
              <a:t>relying</a:t>
            </a:r>
            <a:r>
              <a:rPr lang="de-DE" sz="2400" dirty="0" smtClean="0"/>
              <a:t> on HTTP</a:t>
            </a:r>
            <a:endParaRPr lang="de-DE" sz="2400" dirty="0"/>
          </a:p>
        </p:txBody>
      </p:sp>
    </p:spTree>
    <p:extLst>
      <p:ext uri="{BB962C8B-B14F-4D97-AF65-F5344CB8AC3E}">
        <p14:creationId xmlns:p14="http://schemas.microsoft.com/office/powerpoint/2010/main" val="9885119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Goals</a:t>
            </a:r>
            <a:endParaRPr lang="de-DE" dirty="0"/>
          </a:p>
        </p:txBody>
      </p:sp>
      <p:sp>
        <p:nvSpPr>
          <p:cNvPr id="3" name="Inhaltsplatzhalter 2"/>
          <p:cNvSpPr>
            <a:spLocks noGrp="1"/>
          </p:cNvSpPr>
          <p:nvPr>
            <p:ph idx="1"/>
          </p:nvPr>
        </p:nvSpPr>
        <p:spPr/>
        <p:txBody>
          <a:bodyPr/>
          <a:lstStyle/>
          <a:p>
            <a:r>
              <a:rPr lang="de-DE" dirty="0" smtClean="0"/>
              <a:t>A REST </a:t>
            </a:r>
            <a:r>
              <a:rPr lang="de-DE" dirty="0" err="1" smtClean="0"/>
              <a:t>interface</a:t>
            </a:r>
            <a:r>
              <a:rPr lang="de-DE" dirty="0" smtClean="0"/>
              <a:t> </a:t>
            </a:r>
            <a:r>
              <a:rPr lang="de-DE" dirty="0" err="1" smtClean="0"/>
              <a:t>for</a:t>
            </a:r>
            <a:endParaRPr lang="de-DE" dirty="0" smtClean="0"/>
          </a:p>
          <a:p>
            <a:pPr lvl="1"/>
            <a:r>
              <a:rPr lang="de-DE" dirty="0" err="1" smtClean="0"/>
              <a:t>Negotiation</a:t>
            </a:r>
            <a:r>
              <a:rPr lang="de-DE" dirty="0" smtClean="0"/>
              <a:t> (</a:t>
            </a:r>
            <a:r>
              <a:rPr lang="de-DE" dirty="0" err="1" smtClean="0"/>
              <a:t>sort</a:t>
            </a:r>
            <a:r>
              <a:rPr lang="de-DE" dirty="0" smtClean="0"/>
              <a:t> </a:t>
            </a:r>
            <a:r>
              <a:rPr lang="de-DE" dirty="0" err="1" smtClean="0"/>
              <a:t>of</a:t>
            </a:r>
            <a:r>
              <a:rPr lang="de-DE" dirty="0" smtClean="0"/>
              <a:t>)</a:t>
            </a:r>
          </a:p>
          <a:p>
            <a:pPr lvl="1"/>
            <a:r>
              <a:rPr lang="de-DE" dirty="0" smtClean="0"/>
              <a:t>Agreement</a:t>
            </a:r>
          </a:p>
          <a:p>
            <a:pPr lvl="1"/>
            <a:r>
              <a:rPr lang="de-DE" dirty="0" smtClean="0"/>
              <a:t>Management</a:t>
            </a:r>
          </a:p>
          <a:p>
            <a:r>
              <a:rPr lang="de-DE" dirty="0" smtClean="0"/>
              <a:t>A </a:t>
            </a:r>
            <a:r>
              <a:rPr lang="de-DE" dirty="0" err="1" smtClean="0"/>
              <a:t>basis</a:t>
            </a:r>
            <a:r>
              <a:rPr lang="de-DE" dirty="0" smtClean="0"/>
              <a:t> </a:t>
            </a:r>
            <a:r>
              <a:rPr lang="de-DE" dirty="0" err="1" smtClean="0"/>
              <a:t>for</a:t>
            </a:r>
            <a:r>
              <a:rPr lang="de-DE" dirty="0" smtClean="0"/>
              <a:t> </a:t>
            </a:r>
            <a:r>
              <a:rPr lang="de-DE" dirty="0" err="1" smtClean="0"/>
              <a:t>more</a:t>
            </a:r>
            <a:r>
              <a:rPr lang="de-DE" dirty="0" smtClean="0"/>
              <a:t> </a:t>
            </a:r>
            <a:r>
              <a:rPr lang="de-DE" dirty="0" err="1" smtClean="0"/>
              <a:t>complex</a:t>
            </a:r>
            <a:r>
              <a:rPr lang="de-DE" dirty="0" smtClean="0"/>
              <a:t> </a:t>
            </a:r>
            <a:r>
              <a:rPr lang="de-DE" dirty="0" err="1" smtClean="0"/>
              <a:t>Negotiation</a:t>
            </a:r>
            <a:r>
              <a:rPr lang="de-DE" dirty="0" smtClean="0"/>
              <a:t> Scenarios (e.g. </a:t>
            </a:r>
            <a:r>
              <a:rPr lang="de-DE" dirty="0" err="1" smtClean="0"/>
              <a:t>interactive</a:t>
            </a:r>
            <a:r>
              <a:rPr lang="de-DE" dirty="0" smtClean="0"/>
              <a:t> </a:t>
            </a:r>
            <a:r>
              <a:rPr lang="de-DE" dirty="0" err="1" smtClean="0"/>
              <a:t>usage</a:t>
            </a:r>
            <a:r>
              <a:rPr lang="de-DE" dirty="0" smtClean="0"/>
              <a:t>)</a:t>
            </a:r>
          </a:p>
          <a:p>
            <a:r>
              <a:rPr lang="de-DE" dirty="0" smtClean="0"/>
              <a:t>A simple </a:t>
            </a:r>
            <a:r>
              <a:rPr lang="de-DE" dirty="0" err="1" smtClean="0"/>
              <a:t>way</a:t>
            </a:r>
            <a:r>
              <a:rPr lang="de-DE" dirty="0" smtClean="0"/>
              <a:t> </a:t>
            </a:r>
            <a:r>
              <a:rPr lang="de-DE" dirty="0" err="1" smtClean="0"/>
              <a:t>of</a:t>
            </a:r>
            <a:r>
              <a:rPr lang="de-DE" dirty="0" smtClean="0"/>
              <a:t> </a:t>
            </a:r>
            <a:r>
              <a:rPr lang="de-DE" dirty="0" err="1" smtClean="0"/>
              <a:t>providing</a:t>
            </a:r>
            <a:r>
              <a:rPr lang="de-DE" dirty="0" smtClean="0"/>
              <a:t> different </a:t>
            </a:r>
            <a:r>
              <a:rPr lang="de-DE" dirty="0" err="1" smtClean="0"/>
              <a:t>representations</a:t>
            </a:r>
            <a:r>
              <a:rPr lang="de-DE" dirty="0" smtClean="0"/>
              <a:t> </a:t>
            </a:r>
            <a:r>
              <a:rPr lang="de-DE" dirty="0" err="1" smtClean="0"/>
              <a:t>of</a:t>
            </a:r>
            <a:r>
              <a:rPr lang="de-DE" dirty="0" smtClean="0"/>
              <a:t> an SLA</a:t>
            </a:r>
            <a:endParaRPr lang="de-DE" dirty="0"/>
          </a:p>
        </p:txBody>
      </p:sp>
    </p:spTree>
    <p:extLst>
      <p:ext uri="{BB962C8B-B14F-4D97-AF65-F5344CB8AC3E}">
        <p14:creationId xmlns:p14="http://schemas.microsoft.com/office/powerpoint/2010/main" val="147511963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What</a:t>
            </a:r>
            <a:r>
              <a:rPr lang="de-DE" dirty="0" smtClean="0"/>
              <a:t> </a:t>
            </a:r>
            <a:r>
              <a:rPr lang="de-DE" dirty="0" err="1" smtClean="0"/>
              <a:t>is</a:t>
            </a:r>
            <a:r>
              <a:rPr lang="de-DE" dirty="0" smtClean="0"/>
              <a:t> REST?</a:t>
            </a:r>
            <a:br>
              <a:rPr lang="de-DE" dirty="0" smtClean="0"/>
            </a:br>
            <a:r>
              <a:rPr lang="de-DE" sz="2400" dirty="0" smtClean="0"/>
              <a:t>HATEOAS </a:t>
            </a:r>
            <a:r>
              <a:rPr lang="de-DE" sz="2400" dirty="0" err="1" smtClean="0"/>
              <a:t>and</a:t>
            </a:r>
            <a:r>
              <a:rPr lang="de-DE" sz="2400" dirty="0" smtClean="0"/>
              <a:t> ROA</a:t>
            </a:r>
            <a:endParaRPr lang="de-DE" dirty="0"/>
          </a:p>
        </p:txBody>
      </p:sp>
      <p:sp>
        <p:nvSpPr>
          <p:cNvPr id="3" name="Inhaltsplatzhalter 2"/>
          <p:cNvSpPr>
            <a:spLocks noGrp="1"/>
          </p:cNvSpPr>
          <p:nvPr>
            <p:ph idx="1"/>
          </p:nvPr>
        </p:nvSpPr>
        <p:spPr/>
        <p:txBody>
          <a:bodyPr/>
          <a:lstStyle/>
          <a:p>
            <a:r>
              <a:rPr lang="de-DE" sz="2400" dirty="0" smtClean="0"/>
              <a:t>An </a:t>
            </a:r>
            <a:r>
              <a:rPr lang="de-DE" sz="2400" dirty="0" err="1" smtClean="0"/>
              <a:t>Architectural</a:t>
            </a:r>
            <a:r>
              <a:rPr lang="de-DE" sz="2400" dirty="0" smtClean="0"/>
              <a:t> Style </a:t>
            </a:r>
            <a:r>
              <a:rPr lang="de-DE" sz="2400" dirty="0" err="1" smtClean="0"/>
              <a:t>for</a:t>
            </a:r>
            <a:r>
              <a:rPr lang="de-DE" sz="2400" dirty="0" smtClean="0"/>
              <a:t> </a:t>
            </a:r>
            <a:r>
              <a:rPr lang="de-DE" sz="2400" dirty="0" err="1" smtClean="0"/>
              <a:t>the</a:t>
            </a:r>
            <a:r>
              <a:rPr lang="de-DE" sz="2400" dirty="0" smtClean="0"/>
              <a:t> </a:t>
            </a:r>
            <a:r>
              <a:rPr lang="de-DE" sz="2400" dirty="0" err="1" smtClean="0"/>
              <a:t>description</a:t>
            </a:r>
            <a:r>
              <a:rPr lang="de-DE" sz="2400" dirty="0" smtClean="0"/>
              <a:t> </a:t>
            </a:r>
            <a:r>
              <a:rPr lang="de-DE" sz="2400" dirty="0" err="1" smtClean="0"/>
              <a:t>of</a:t>
            </a:r>
            <a:r>
              <a:rPr lang="de-DE" sz="2400" dirty="0" smtClean="0"/>
              <a:t> Hypermedia Systems</a:t>
            </a:r>
          </a:p>
          <a:p>
            <a:r>
              <a:rPr lang="de-DE" sz="2400" dirty="0" err="1" smtClean="0"/>
              <a:t>Two</a:t>
            </a:r>
            <a:r>
              <a:rPr lang="de-DE" sz="2400" dirty="0" smtClean="0"/>
              <a:t> </a:t>
            </a:r>
            <a:r>
              <a:rPr lang="de-DE" sz="2400" dirty="0" err="1" smtClean="0"/>
              <a:t>main</a:t>
            </a:r>
            <a:r>
              <a:rPr lang="de-DE" sz="2400" dirty="0" smtClean="0"/>
              <a:t> (simple) </a:t>
            </a:r>
            <a:r>
              <a:rPr lang="de-DE" sz="2400" dirty="0" err="1" smtClean="0"/>
              <a:t>concepts</a:t>
            </a:r>
            <a:r>
              <a:rPr lang="de-DE" sz="2400" dirty="0" smtClean="0"/>
              <a:t>:</a:t>
            </a:r>
          </a:p>
          <a:p>
            <a:pPr lvl="1"/>
            <a:r>
              <a:rPr lang="de-DE" sz="2000" dirty="0" err="1" smtClean="0"/>
              <a:t>Resource</a:t>
            </a:r>
            <a:endParaRPr lang="de-DE" sz="2000" dirty="0" smtClean="0"/>
          </a:p>
          <a:p>
            <a:pPr lvl="1"/>
            <a:r>
              <a:rPr lang="de-DE" sz="2000" dirty="0" err="1" smtClean="0"/>
              <a:t>Representation</a:t>
            </a:r>
            <a:endParaRPr lang="de-DE" sz="2000" dirty="0" smtClean="0"/>
          </a:p>
          <a:p>
            <a:r>
              <a:rPr lang="de-DE" sz="2400" dirty="0" smtClean="0"/>
              <a:t>Properties</a:t>
            </a:r>
          </a:p>
          <a:p>
            <a:pPr lvl="1"/>
            <a:r>
              <a:rPr lang="de-DE" sz="2000" dirty="0" smtClean="0"/>
              <a:t>Resources must </a:t>
            </a:r>
            <a:r>
              <a:rPr lang="de-DE" sz="2000" dirty="0" err="1" smtClean="0"/>
              <a:t>be</a:t>
            </a:r>
            <a:r>
              <a:rPr lang="de-DE" sz="2000" dirty="0" smtClean="0"/>
              <a:t> </a:t>
            </a:r>
            <a:r>
              <a:rPr lang="de-DE" sz="2000" dirty="0" err="1" smtClean="0"/>
              <a:t>addressable</a:t>
            </a:r>
            <a:endParaRPr lang="de-DE" sz="2000" dirty="0" smtClean="0"/>
          </a:p>
          <a:p>
            <a:pPr lvl="1"/>
            <a:r>
              <a:rPr lang="de-DE" sz="2000" dirty="0" smtClean="0"/>
              <a:t>State </a:t>
            </a:r>
            <a:r>
              <a:rPr lang="de-DE" sz="2000" dirty="0" err="1" smtClean="0"/>
              <a:t>is</a:t>
            </a:r>
            <a:r>
              <a:rPr lang="de-DE" sz="2000" dirty="0" smtClean="0"/>
              <a:t> separate</a:t>
            </a:r>
          </a:p>
          <a:p>
            <a:pPr lvl="1"/>
            <a:r>
              <a:rPr lang="de-DE" sz="2000" dirty="0" smtClean="0"/>
              <a:t>Common </a:t>
            </a:r>
            <a:r>
              <a:rPr lang="de-DE" sz="2000" dirty="0" err="1" smtClean="0"/>
              <a:t>operations</a:t>
            </a:r>
            <a:r>
              <a:rPr lang="de-DE" sz="2000" dirty="0" smtClean="0"/>
              <a:t> (CRUD)</a:t>
            </a:r>
          </a:p>
          <a:p>
            <a:r>
              <a:rPr lang="de-DE" sz="2400" dirty="0" smtClean="0"/>
              <a:t>HATEOAS </a:t>
            </a:r>
            <a:r>
              <a:rPr lang="de-DE" sz="2400" dirty="0" err="1" smtClean="0"/>
              <a:t>and</a:t>
            </a:r>
            <a:r>
              <a:rPr lang="de-DE" sz="2400" dirty="0" smtClean="0"/>
              <a:t> </a:t>
            </a:r>
            <a:r>
              <a:rPr lang="de-DE" sz="2400" dirty="0" err="1" smtClean="0"/>
              <a:t>Connectedness</a:t>
            </a:r>
            <a:endParaRPr lang="de-DE" sz="2400" dirty="0"/>
          </a:p>
        </p:txBody>
      </p:sp>
      <p:sp>
        <p:nvSpPr>
          <p:cNvPr id="5" name="Pfeil nach links 4"/>
          <p:cNvSpPr/>
          <p:nvPr/>
        </p:nvSpPr>
        <p:spPr bwMode="auto">
          <a:xfrm>
            <a:off x="4499992" y="2780928"/>
            <a:ext cx="3096344" cy="864096"/>
          </a:xfrm>
          <a:prstGeom prst="left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dirty="0" err="1" smtClean="0">
                <a:solidFill>
                  <a:schemeClr val="tx1"/>
                </a:solidFill>
                <a:latin typeface="Arial" charset="0"/>
                <a:ea typeface="ＭＳ Ｐゴシック" charset="-128"/>
                <a:cs typeface="ＭＳ Ｐゴシック" charset="-128"/>
              </a:rPr>
              <a:t>Here</a:t>
            </a:r>
            <a:r>
              <a:rPr lang="de-DE" dirty="0" smtClean="0">
                <a:solidFill>
                  <a:schemeClr val="tx1"/>
                </a:solidFill>
                <a:latin typeface="Arial" charset="0"/>
                <a:ea typeface="ＭＳ Ｐゴシック" charset="-128"/>
                <a:cs typeface="ＭＳ Ｐゴシック" charset="-128"/>
              </a:rPr>
              <a:t> </a:t>
            </a:r>
            <a:r>
              <a:rPr lang="de-DE" dirty="0" err="1" smtClean="0">
                <a:solidFill>
                  <a:schemeClr val="tx1"/>
                </a:solidFill>
                <a:latin typeface="Arial" charset="0"/>
                <a:ea typeface="ＭＳ Ｐゴシック" charset="-128"/>
                <a:cs typeface="ＭＳ Ｐゴシック" charset="-128"/>
              </a:rPr>
              <a:t>is</a:t>
            </a:r>
            <a:r>
              <a:rPr lang="de-DE" dirty="0" smtClean="0">
                <a:solidFill>
                  <a:schemeClr val="tx1"/>
                </a:solidFill>
                <a:latin typeface="Arial" charset="0"/>
                <a:ea typeface="ＭＳ Ｐゴシック" charset="-128"/>
                <a:cs typeface="ＭＳ Ｐゴシック" charset="-128"/>
              </a:rPr>
              <a:t> </a:t>
            </a:r>
            <a:r>
              <a:rPr lang="de-DE" dirty="0" err="1" smtClean="0">
                <a:solidFill>
                  <a:schemeClr val="tx1"/>
                </a:solidFill>
                <a:latin typeface="Arial" charset="0"/>
                <a:ea typeface="ＭＳ Ｐゴシック" charset="-128"/>
                <a:cs typeface="ＭＳ Ｐゴシック" charset="-128"/>
              </a:rPr>
              <a:t>the</a:t>
            </a:r>
            <a:r>
              <a:rPr lang="de-DE" dirty="0" smtClean="0">
                <a:solidFill>
                  <a:schemeClr val="tx1"/>
                </a:solidFill>
                <a:latin typeface="Arial" charset="0"/>
                <a:ea typeface="ＭＳ Ｐゴシック" charset="-128"/>
                <a:cs typeface="ＭＳ Ｐゴシック" charset="-128"/>
              </a:rPr>
              <a:t> ROA!</a:t>
            </a:r>
            <a:endParaRPr kumimoji="0" lang="de-DE"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17480007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600" dirty="0" err="1" smtClean="0"/>
              <a:t>What</a:t>
            </a:r>
            <a:r>
              <a:rPr lang="de-DE" sz="3600" dirty="0" smtClean="0"/>
              <a:t> </a:t>
            </a:r>
            <a:r>
              <a:rPr lang="de-DE" sz="3600" dirty="0" err="1" smtClean="0"/>
              <a:t>is</a:t>
            </a:r>
            <a:r>
              <a:rPr lang="de-DE" sz="3600" dirty="0" smtClean="0"/>
              <a:t> REST?</a:t>
            </a:r>
            <a:br>
              <a:rPr lang="de-DE" sz="3600" dirty="0" smtClean="0"/>
            </a:br>
            <a:r>
              <a:rPr lang="de-DE" sz="2400" dirty="0" err="1" smtClean="0"/>
              <a:t>Addressing</a:t>
            </a:r>
            <a:r>
              <a:rPr lang="de-DE" sz="2400" dirty="0" smtClean="0"/>
              <a:t>, Linking, </a:t>
            </a:r>
            <a:r>
              <a:rPr lang="de-DE" sz="2400" dirty="0" err="1" smtClean="0"/>
              <a:t>and</a:t>
            </a:r>
            <a:r>
              <a:rPr lang="de-DE" sz="2400" dirty="0" smtClean="0"/>
              <a:t> </a:t>
            </a:r>
            <a:r>
              <a:rPr lang="de-DE" sz="2400" dirty="0" err="1" smtClean="0"/>
              <a:t>Operations</a:t>
            </a:r>
            <a:endParaRPr lang="de-DE" sz="3600" dirty="0"/>
          </a:p>
        </p:txBody>
      </p:sp>
      <p:sp>
        <p:nvSpPr>
          <p:cNvPr id="3" name="Inhaltsplatzhalter 2"/>
          <p:cNvSpPr>
            <a:spLocks noGrp="1"/>
          </p:cNvSpPr>
          <p:nvPr>
            <p:ph idx="1"/>
          </p:nvPr>
        </p:nvSpPr>
        <p:spPr/>
        <p:txBody>
          <a:bodyPr/>
          <a:lstStyle/>
          <a:p>
            <a:pPr eaLnBrk="1" hangingPunct="1"/>
            <a:r>
              <a:rPr lang="hu-HU" sz="2400" dirty="0"/>
              <a:t>REST </a:t>
            </a:r>
            <a:r>
              <a:rPr lang="hu-HU" sz="2400" dirty="0" smtClean="0"/>
              <a:t>bases on HTTP and </a:t>
            </a:r>
            <a:r>
              <a:rPr lang="hu-HU" sz="2400" dirty="0"/>
              <a:t>URI</a:t>
            </a:r>
          </a:p>
          <a:p>
            <a:pPr eaLnBrk="1" hangingPunct="1"/>
            <a:r>
              <a:rPr lang="hu-HU" sz="2400" dirty="0" smtClean="0"/>
              <a:t>Operations:</a:t>
            </a:r>
            <a:endParaRPr lang="hu-HU" sz="2400" dirty="0"/>
          </a:p>
          <a:p>
            <a:pPr lvl="1" eaLnBrk="1" hangingPunct="1"/>
            <a:endParaRPr lang="hu-HU" sz="2000" dirty="0" smtClean="0"/>
          </a:p>
          <a:p>
            <a:pPr lvl="1" eaLnBrk="1" hangingPunct="1"/>
            <a:endParaRPr lang="hu-HU" sz="2000" dirty="0"/>
          </a:p>
          <a:p>
            <a:pPr lvl="1" eaLnBrk="1" hangingPunct="1"/>
            <a:endParaRPr lang="hu-HU" sz="2000" dirty="0"/>
          </a:p>
          <a:p>
            <a:pPr lvl="1" eaLnBrk="1" hangingPunct="1"/>
            <a:endParaRPr lang="hu-HU" sz="2000" dirty="0"/>
          </a:p>
          <a:p>
            <a:pPr eaLnBrk="1" hangingPunct="1"/>
            <a:endParaRPr lang="hu-HU" sz="2400" dirty="0"/>
          </a:p>
          <a:p>
            <a:pPr eaLnBrk="1" hangingPunct="1"/>
            <a:r>
              <a:rPr lang="hu-HU" sz="2400" dirty="0" smtClean="0"/>
              <a:t>„Addressability” through URIs</a:t>
            </a:r>
            <a:endParaRPr lang="hu-HU" sz="2400" dirty="0"/>
          </a:p>
          <a:p>
            <a:pPr lvl="1" eaLnBrk="1" hangingPunct="1"/>
            <a:r>
              <a:rPr lang="hu-HU" sz="2000" dirty="0" smtClean="0"/>
              <a:t>URIs identify resources, not actions</a:t>
            </a:r>
            <a:endParaRPr lang="hu-HU" sz="2000" dirty="0"/>
          </a:p>
          <a:p>
            <a:pPr eaLnBrk="1" hangingPunct="1"/>
            <a:r>
              <a:rPr lang="hu-HU" sz="2400" dirty="0" smtClean="0"/>
              <a:t>Relations part of representation</a:t>
            </a:r>
            <a:endParaRPr lang="hu-HU" sz="2400" dirty="0"/>
          </a:p>
          <a:p>
            <a:pPr lvl="1" eaLnBrk="1" hangingPunct="1"/>
            <a:r>
              <a:rPr lang="de-DE" sz="2000" dirty="0" smtClean="0"/>
              <a:t>E</a:t>
            </a:r>
            <a:r>
              <a:rPr lang="hu-HU" sz="2000" dirty="0" smtClean="0"/>
              <a:t>.g. Atom or AtomPub, OGP</a:t>
            </a:r>
          </a:p>
          <a:p>
            <a:pPr lvl="1" eaLnBrk="1" hangingPunct="1"/>
            <a:r>
              <a:rPr lang="de-DE" sz="2000" dirty="0" smtClean="0"/>
              <a:t>B</a:t>
            </a:r>
            <a:r>
              <a:rPr lang="hu-HU" sz="2000" dirty="0" smtClean="0"/>
              <a:t>ut also: HTTP „Link” header</a:t>
            </a:r>
            <a:endParaRPr lang="hu-HU" sz="2000" dirty="0"/>
          </a:p>
          <a:p>
            <a:endParaRPr lang="de-DE" sz="2400" dirty="0"/>
          </a:p>
        </p:txBody>
      </p:sp>
      <p:pic>
        <p:nvPicPr>
          <p:cNvPr id="4" name="table"/>
          <p:cNvPicPr>
            <a:picLocks noChangeAspect="1"/>
          </p:cNvPicPr>
          <p:nvPr/>
        </p:nvPicPr>
        <p:blipFill>
          <a:blip r:embed="rId2"/>
          <a:stretch>
            <a:fillRect/>
          </a:stretch>
        </p:blipFill>
        <p:spPr>
          <a:xfrm>
            <a:off x="1619672" y="2564904"/>
            <a:ext cx="4608512" cy="1483360"/>
          </a:xfrm>
          <a:prstGeom prst="rect">
            <a:avLst/>
          </a:prstGeom>
        </p:spPr>
      </p:pic>
      <p:sp>
        <p:nvSpPr>
          <p:cNvPr id="5" name="Rechteck 4"/>
          <p:cNvSpPr/>
          <p:nvPr/>
        </p:nvSpPr>
        <p:spPr>
          <a:xfrm>
            <a:off x="5674872" y="4581128"/>
            <a:ext cx="2281504" cy="584776"/>
          </a:xfrm>
          <a:prstGeom prst="rect">
            <a:avLst/>
          </a:prstGeom>
          <a:noFill/>
        </p:spPr>
        <p:txBody>
          <a:bodyPr wrap="square" lIns="91440" tIns="45720" rIns="91440" bIns="45720">
            <a:spAutoFit/>
          </a:bodyPr>
          <a:lstStyle/>
          <a:p>
            <a:pPr algn="ctr"/>
            <a:r>
              <a:rPr lang="de-DE" sz="3200"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Stencil"/>
              </a:rPr>
              <a:t>DANGER!</a:t>
            </a:r>
            <a:endParaRPr lang="de-DE" sz="3200"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Stencil"/>
            </a:endParaRPr>
          </a:p>
        </p:txBody>
      </p:sp>
    </p:spTree>
    <p:extLst>
      <p:ext uri="{BB962C8B-B14F-4D97-AF65-F5344CB8AC3E}">
        <p14:creationId xmlns:p14="http://schemas.microsoft.com/office/powerpoint/2010/main" val="372840054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 </a:t>
            </a:r>
            <a:r>
              <a:rPr lang="de-DE" dirty="0" err="1" smtClean="0"/>
              <a:t>RESTful</a:t>
            </a:r>
            <a:r>
              <a:rPr lang="de-DE" dirty="0" smtClean="0"/>
              <a:t> Agreement Interface</a:t>
            </a:r>
            <a:br>
              <a:rPr lang="de-DE" dirty="0" smtClean="0"/>
            </a:br>
            <a:r>
              <a:rPr lang="de-DE" sz="2400" dirty="0" err="1" smtClean="0"/>
              <a:t>Requirements</a:t>
            </a:r>
            <a:r>
              <a:rPr lang="de-DE" sz="2400" dirty="0" smtClean="0"/>
              <a:t> </a:t>
            </a:r>
            <a:r>
              <a:rPr lang="de-DE" sz="2400" dirty="0" err="1" smtClean="0"/>
              <a:t>and</a:t>
            </a:r>
            <a:r>
              <a:rPr lang="de-DE" sz="2400" dirty="0" smtClean="0"/>
              <a:t> </a:t>
            </a:r>
            <a:r>
              <a:rPr lang="de-DE" sz="2400" dirty="0" err="1" smtClean="0"/>
              <a:t>Architecture</a:t>
            </a:r>
            <a:endParaRPr lang="de-DE" dirty="0"/>
          </a:p>
        </p:txBody>
      </p:sp>
      <p:sp>
        <p:nvSpPr>
          <p:cNvPr id="3" name="Inhaltsplatzhalter 2"/>
          <p:cNvSpPr>
            <a:spLocks noGrp="1"/>
          </p:cNvSpPr>
          <p:nvPr>
            <p:ph idx="1"/>
          </p:nvPr>
        </p:nvSpPr>
        <p:spPr/>
        <p:txBody>
          <a:bodyPr/>
          <a:lstStyle/>
          <a:p>
            <a:r>
              <a:rPr lang="de-DE" dirty="0" err="1" smtClean="0"/>
              <a:t>Coverage</a:t>
            </a:r>
            <a:r>
              <a:rPr lang="de-DE" dirty="0" smtClean="0"/>
              <a:t> </a:t>
            </a:r>
            <a:r>
              <a:rPr lang="de-DE" dirty="0" err="1" smtClean="0"/>
              <a:t>of</a:t>
            </a:r>
            <a:r>
              <a:rPr lang="de-DE" dirty="0" smtClean="0"/>
              <a:t> WS-Agreement</a:t>
            </a:r>
          </a:p>
          <a:p>
            <a:pPr lvl="1"/>
            <a:r>
              <a:rPr lang="de-DE" dirty="0" err="1" smtClean="0"/>
              <a:t>Negotiate</a:t>
            </a:r>
            <a:r>
              <a:rPr lang="de-DE" dirty="0" smtClean="0"/>
              <a:t> on </a:t>
            </a:r>
            <a:r>
              <a:rPr lang="de-DE" dirty="0" err="1" smtClean="0"/>
              <a:t>the</a:t>
            </a:r>
            <a:r>
              <a:rPr lang="de-DE" dirty="0" smtClean="0"/>
              <a:t> </a:t>
            </a:r>
            <a:r>
              <a:rPr lang="de-DE" dirty="0" err="1" smtClean="0"/>
              <a:t>basis</a:t>
            </a:r>
            <a:r>
              <a:rPr lang="de-DE" dirty="0" smtClean="0"/>
              <a:t> </a:t>
            </a:r>
            <a:r>
              <a:rPr lang="de-DE" dirty="0" err="1" smtClean="0"/>
              <a:t>of</a:t>
            </a:r>
            <a:r>
              <a:rPr lang="de-DE" dirty="0" smtClean="0"/>
              <a:t> </a:t>
            </a:r>
            <a:r>
              <a:rPr lang="de-DE" dirty="0" err="1" smtClean="0"/>
              <a:t>the</a:t>
            </a:r>
            <a:r>
              <a:rPr lang="de-DE" dirty="0" smtClean="0"/>
              <a:t> </a:t>
            </a:r>
            <a:r>
              <a:rPr lang="de-DE" dirty="0" err="1" smtClean="0"/>
              <a:t>current</a:t>
            </a:r>
            <a:r>
              <a:rPr lang="de-DE" dirty="0" smtClean="0"/>
              <a:t> </a:t>
            </a:r>
            <a:r>
              <a:rPr lang="de-DE" dirty="0" err="1" smtClean="0"/>
              <a:t>format</a:t>
            </a:r>
            <a:endParaRPr lang="de-DE" dirty="0" smtClean="0"/>
          </a:p>
          <a:p>
            <a:pPr lvl="2"/>
            <a:r>
              <a:rPr lang="de-DE" dirty="0" err="1" smtClean="0"/>
              <a:t>Stay</a:t>
            </a:r>
            <a:r>
              <a:rPr lang="de-DE" dirty="0" smtClean="0"/>
              <a:t> </a:t>
            </a:r>
            <a:r>
              <a:rPr lang="de-DE" dirty="0" err="1" smtClean="0"/>
              <a:t>compatible</a:t>
            </a:r>
            <a:r>
              <a:rPr lang="de-DE" dirty="0" smtClean="0"/>
              <a:t> </a:t>
            </a:r>
            <a:r>
              <a:rPr lang="de-DE" dirty="0" err="1" smtClean="0"/>
              <a:t>with</a:t>
            </a:r>
            <a:r>
              <a:rPr lang="de-DE" dirty="0" smtClean="0"/>
              <a:t> </a:t>
            </a:r>
            <a:r>
              <a:rPr lang="de-DE" dirty="0" err="1" smtClean="0"/>
              <a:t>the</a:t>
            </a:r>
            <a:r>
              <a:rPr lang="de-DE" dirty="0" smtClean="0"/>
              <a:t> XML </a:t>
            </a:r>
            <a:r>
              <a:rPr lang="de-DE" dirty="0" err="1" smtClean="0"/>
              <a:t>specification</a:t>
            </a:r>
            <a:endParaRPr lang="de-DE" dirty="0" smtClean="0"/>
          </a:p>
          <a:p>
            <a:pPr lvl="2"/>
            <a:r>
              <a:rPr lang="de-DE" dirty="0" err="1" smtClean="0"/>
              <a:t>Modification</a:t>
            </a:r>
            <a:r>
              <a:rPr lang="de-DE" dirty="0" smtClean="0"/>
              <a:t> „on </a:t>
            </a:r>
            <a:r>
              <a:rPr lang="de-DE" dirty="0" err="1" smtClean="0"/>
              <a:t>the</a:t>
            </a:r>
            <a:r>
              <a:rPr lang="de-DE" dirty="0" smtClean="0"/>
              <a:t> </a:t>
            </a:r>
            <a:r>
              <a:rPr lang="de-DE" dirty="0" err="1" smtClean="0"/>
              <a:t>fly</a:t>
            </a:r>
            <a:r>
              <a:rPr lang="de-DE" dirty="0" smtClean="0"/>
              <a:t>“</a:t>
            </a:r>
          </a:p>
          <a:p>
            <a:pPr lvl="1"/>
            <a:r>
              <a:rPr lang="de-DE" dirty="0" smtClean="0"/>
              <a:t>Exchange </a:t>
            </a:r>
            <a:r>
              <a:rPr lang="de-DE" dirty="0" err="1" smtClean="0"/>
              <a:t>of</a:t>
            </a:r>
            <a:r>
              <a:rPr lang="de-DE" dirty="0" smtClean="0"/>
              <a:t> SLA </a:t>
            </a:r>
            <a:r>
              <a:rPr lang="de-DE" dirty="0" err="1" smtClean="0"/>
              <a:t>documents</a:t>
            </a:r>
            <a:r>
              <a:rPr lang="de-DE" dirty="0" smtClean="0"/>
              <a:t> </a:t>
            </a:r>
            <a:r>
              <a:rPr lang="de-DE" dirty="0" err="1" smtClean="0"/>
              <a:t>or</a:t>
            </a:r>
            <a:r>
              <a:rPr lang="de-DE" dirty="0" smtClean="0"/>
              <a:t> </a:t>
            </a:r>
            <a:r>
              <a:rPr lang="de-DE" dirty="0" err="1" smtClean="0"/>
              <a:t>fragments</a:t>
            </a:r>
            <a:endParaRPr lang="de-DE" dirty="0" smtClean="0"/>
          </a:p>
          <a:p>
            <a:pPr lvl="2"/>
            <a:r>
              <a:rPr lang="de-DE" dirty="0" err="1" smtClean="0"/>
              <a:t>Make</a:t>
            </a:r>
            <a:r>
              <a:rPr lang="de-DE" dirty="0" smtClean="0"/>
              <a:t> </a:t>
            </a:r>
            <a:r>
              <a:rPr lang="de-DE" dirty="0" err="1" smtClean="0"/>
              <a:t>it</a:t>
            </a:r>
            <a:r>
              <a:rPr lang="de-DE" dirty="0" smtClean="0"/>
              <a:t> </a:t>
            </a:r>
            <a:r>
              <a:rPr lang="de-DE" dirty="0" err="1" smtClean="0"/>
              <a:t>possible</a:t>
            </a:r>
            <a:r>
              <a:rPr lang="de-DE" dirty="0" smtClean="0"/>
              <a:t> </a:t>
            </a:r>
            <a:r>
              <a:rPr lang="de-DE" dirty="0" err="1" smtClean="0"/>
              <a:t>to</a:t>
            </a:r>
            <a:r>
              <a:rPr lang="de-DE" dirty="0" smtClean="0"/>
              <a:t> </a:t>
            </a:r>
            <a:r>
              <a:rPr lang="de-DE" dirty="0" err="1" smtClean="0"/>
              <a:t>construct</a:t>
            </a:r>
            <a:r>
              <a:rPr lang="de-DE" dirty="0" smtClean="0"/>
              <a:t> an </a:t>
            </a:r>
            <a:r>
              <a:rPr lang="de-DE" dirty="0" err="1" smtClean="0"/>
              <a:t>agreement</a:t>
            </a:r>
            <a:r>
              <a:rPr lang="de-DE" dirty="0" smtClean="0"/>
              <a:t> </a:t>
            </a:r>
            <a:r>
              <a:rPr lang="de-DE" dirty="0" err="1" smtClean="0"/>
              <a:t>step</a:t>
            </a:r>
            <a:r>
              <a:rPr lang="de-DE" dirty="0" smtClean="0"/>
              <a:t> </a:t>
            </a:r>
            <a:r>
              <a:rPr lang="de-DE" dirty="0" err="1" smtClean="0"/>
              <a:t>by</a:t>
            </a:r>
            <a:r>
              <a:rPr lang="de-DE" dirty="0" smtClean="0"/>
              <a:t> </a:t>
            </a:r>
            <a:r>
              <a:rPr lang="de-DE" dirty="0" err="1" smtClean="0"/>
              <a:t>step</a:t>
            </a:r>
            <a:endParaRPr lang="de-DE" dirty="0" smtClean="0"/>
          </a:p>
          <a:p>
            <a:pPr lvl="2"/>
            <a:r>
              <a:rPr lang="de-DE" dirty="0" err="1" smtClean="0"/>
              <a:t>Allow</a:t>
            </a:r>
            <a:r>
              <a:rPr lang="de-DE" dirty="0" smtClean="0"/>
              <a:t> </a:t>
            </a:r>
            <a:r>
              <a:rPr lang="de-DE" dirty="0" err="1" smtClean="0"/>
              <a:t>validation</a:t>
            </a:r>
            <a:r>
              <a:rPr lang="de-DE" dirty="0" smtClean="0"/>
              <a:t> on </a:t>
            </a:r>
            <a:r>
              <a:rPr lang="de-DE" dirty="0" err="1" smtClean="0"/>
              <a:t>each</a:t>
            </a:r>
            <a:r>
              <a:rPr lang="de-DE" dirty="0" smtClean="0"/>
              <a:t> </a:t>
            </a:r>
            <a:r>
              <a:rPr lang="de-DE" dirty="0" err="1" smtClean="0"/>
              <a:t>modification</a:t>
            </a:r>
            <a:endParaRPr lang="de-DE" dirty="0" smtClean="0"/>
          </a:p>
          <a:p>
            <a:pPr lvl="1"/>
            <a:r>
              <a:rPr lang="de-DE" dirty="0" err="1" smtClean="0"/>
              <a:t>Notification</a:t>
            </a:r>
            <a:r>
              <a:rPr lang="de-DE" dirty="0" smtClean="0"/>
              <a:t> </a:t>
            </a:r>
            <a:r>
              <a:rPr lang="de-DE" dirty="0" err="1" smtClean="0"/>
              <a:t>about</a:t>
            </a:r>
            <a:r>
              <a:rPr lang="de-DE" dirty="0" smtClean="0"/>
              <a:t> </a:t>
            </a:r>
            <a:r>
              <a:rPr lang="de-DE" dirty="0" err="1" smtClean="0"/>
              <a:t>state</a:t>
            </a:r>
            <a:r>
              <a:rPr lang="de-DE" dirty="0" smtClean="0"/>
              <a:t> </a:t>
            </a:r>
            <a:r>
              <a:rPr lang="de-DE" dirty="0" err="1" smtClean="0"/>
              <a:t>changes</a:t>
            </a:r>
            <a:endParaRPr lang="de-DE" dirty="0" smtClean="0"/>
          </a:p>
          <a:p>
            <a:endParaRPr lang="de-DE" dirty="0"/>
          </a:p>
        </p:txBody>
      </p:sp>
    </p:spTree>
    <p:extLst>
      <p:ext uri="{BB962C8B-B14F-4D97-AF65-F5344CB8AC3E}">
        <p14:creationId xmlns:p14="http://schemas.microsoft.com/office/powerpoint/2010/main" val="302568818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 </a:t>
            </a:r>
            <a:r>
              <a:rPr lang="de-DE" dirty="0" err="1" smtClean="0"/>
              <a:t>RESTful</a:t>
            </a:r>
            <a:r>
              <a:rPr lang="de-DE" dirty="0" smtClean="0"/>
              <a:t> Agreement Interface</a:t>
            </a:r>
            <a:br>
              <a:rPr lang="de-DE" dirty="0" smtClean="0"/>
            </a:br>
            <a:r>
              <a:rPr lang="de-DE" sz="2400" dirty="0" err="1" smtClean="0"/>
              <a:t>Leverage</a:t>
            </a:r>
            <a:r>
              <a:rPr lang="de-DE" sz="2400" dirty="0" smtClean="0"/>
              <a:t> </a:t>
            </a:r>
            <a:r>
              <a:rPr lang="de-DE" sz="2400" dirty="0" err="1" smtClean="0"/>
              <a:t>of</a:t>
            </a:r>
            <a:r>
              <a:rPr lang="de-DE" sz="2400" dirty="0" smtClean="0"/>
              <a:t> REST Features</a:t>
            </a:r>
            <a:endParaRPr lang="de-DE" dirty="0"/>
          </a:p>
        </p:txBody>
      </p:sp>
      <p:sp>
        <p:nvSpPr>
          <p:cNvPr id="3" name="Inhaltsplatzhalter 2"/>
          <p:cNvSpPr>
            <a:spLocks noGrp="1"/>
          </p:cNvSpPr>
          <p:nvPr>
            <p:ph idx="1"/>
          </p:nvPr>
        </p:nvSpPr>
        <p:spPr/>
        <p:txBody>
          <a:bodyPr/>
          <a:lstStyle/>
          <a:p>
            <a:r>
              <a:rPr lang="de-DE" sz="2800" dirty="0" err="1" smtClean="0"/>
              <a:t>Structuring</a:t>
            </a:r>
            <a:r>
              <a:rPr lang="de-DE" sz="2800" dirty="0" smtClean="0"/>
              <a:t> </a:t>
            </a:r>
            <a:r>
              <a:rPr lang="de-DE" sz="2800" dirty="0" err="1" smtClean="0"/>
              <a:t>through</a:t>
            </a:r>
            <a:r>
              <a:rPr lang="de-DE" sz="2800" dirty="0" smtClean="0"/>
              <a:t> sub-</a:t>
            </a:r>
            <a:r>
              <a:rPr lang="de-DE" sz="2800" dirty="0" err="1" smtClean="0"/>
              <a:t>resources</a:t>
            </a:r>
            <a:endParaRPr lang="de-DE" sz="2800" dirty="0" smtClean="0"/>
          </a:p>
          <a:p>
            <a:r>
              <a:rPr lang="de-DE" sz="2800" dirty="0" smtClean="0"/>
              <a:t>Loose </a:t>
            </a:r>
            <a:r>
              <a:rPr lang="de-DE" sz="2800" dirty="0" err="1" smtClean="0"/>
              <a:t>coupling</a:t>
            </a:r>
            <a:r>
              <a:rPr lang="de-DE" sz="2800" dirty="0" smtClean="0"/>
              <a:t> </a:t>
            </a:r>
            <a:r>
              <a:rPr lang="de-DE" sz="2800" dirty="0" err="1" smtClean="0"/>
              <a:t>of</a:t>
            </a:r>
            <a:r>
              <a:rPr lang="de-DE" sz="2800" dirty="0" smtClean="0"/>
              <a:t> </a:t>
            </a:r>
            <a:r>
              <a:rPr lang="de-DE" sz="2800" dirty="0" err="1" smtClean="0"/>
              <a:t>parts</a:t>
            </a:r>
            <a:r>
              <a:rPr lang="de-DE" sz="2800" dirty="0" smtClean="0"/>
              <a:t> </a:t>
            </a:r>
            <a:r>
              <a:rPr lang="de-DE" sz="2800" dirty="0" err="1" smtClean="0"/>
              <a:t>through</a:t>
            </a:r>
            <a:r>
              <a:rPr lang="de-DE" sz="2800" dirty="0" smtClean="0"/>
              <a:t> </a:t>
            </a:r>
            <a:r>
              <a:rPr lang="de-DE" sz="2800" dirty="0" err="1" smtClean="0"/>
              <a:t>the</a:t>
            </a:r>
            <a:r>
              <a:rPr lang="de-DE" sz="2800" dirty="0" smtClean="0"/>
              <a:t> HATEOAS </a:t>
            </a:r>
            <a:r>
              <a:rPr lang="de-DE" sz="2800" dirty="0" err="1" smtClean="0"/>
              <a:t>principle</a:t>
            </a:r>
            <a:endParaRPr lang="de-DE" sz="2800" dirty="0" smtClean="0"/>
          </a:p>
          <a:p>
            <a:r>
              <a:rPr lang="de-DE" sz="2800" dirty="0" err="1" smtClean="0"/>
              <a:t>Allow</a:t>
            </a:r>
            <a:r>
              <a:rPr lang="de-DE" sz="2800" dirty="0" smtClean="0"/>
              <a:t> </a:t>
            </a:r>
            <a:r>
              <a:rPr lang="de-DE" sz="2800" dirty="0" err="1" smtClean="0"/>
              <a:t>domain</a:t>
            </a:r>
            <a:r>
              <a:rPr lang="de-DE" sz="2800" dirty="0" smtClean="0"/>
              <a:t> </a:t>
            </a:r>
            <a:r>
              <a:rPr lang="de-DE" sz="2800" dirty="0" err="1" smtClean="0"/>
              <a:t>reference</a:t>
            </a:r>
            <a:r>
              <a:rPr lang="de-DE" sz="2800" dirty="0" smtClean="0"/>
              <a:t>/</a:t>
            </a:r>
            <a:r>
              <a:rPr lang="de-DE" sz="2800" dirty="0" err="1" smtClean="0"/>
              <a:t>interoperability</a:t>
            </a:r>
            <a:endParaRPr lang="de-DE" sz="2800" dirty="0" smtClean="0"/>
          </a:p>
          <a:p>
            <a:pPr lvl="1"/>
            <a:r>
              <a:rPr lang="de-DE" sz="2400" dirty="0" err="1" smtClean="0"/>
              <a:t>Deliver</a:t>
            </a:r>
            <a:r>
              <a:rPr lang="de-DE" sz="2400" dirty="0" smtClean="0"/>
              <a:t> different </a:t>
            </a:r>
            <a:r>
              <a:rPr lang="de-DE" sz="2400" dirty="0" err="1" smtClean="0"/>
              <a:t>representations</a:t>
            </a:r>
            <a:r>
              <a:rPr lang="de-DE" sz="2400" dirty="0" smtClean="0"/>
              <a:t> (e.g. WSLA)</a:t>
            </a:r>
          </a:p>
          <a:p>
            <a:pPr lvl="1"/>
            <a:r>
              <a:rPr lang="de-DE" sz="2400" dirty="0" err="1" smtClean="0"/>
              <a:t>Make</a:t>
            </a:r>
            <a:r>
              <a:rPr lang="de-DE" sz="2400" dirty="0" smtClean="0"/>
              <a:t> UI </a:t>
            </a:r>
            <a:r>
              <a:rPr lang="de-DE" sz="2400" dirty="0" err="1" smtClean="0"/>
              <a:t>part</a:t>
            </a:r>
            <a:r>
              <a:rPr lang="de-DE" sz="2400" dirty="0" smtClean="0"/>
              <a:t> </a:t>
            </a:r>
            <a:r>
              <a:rPr lang="de-DE" sz="2400" dirty="0" err="1" smtClean="0"/>
              <a:t>of</a:t>
            </a:r>
            <a:r>
              <a:rPr lang="de-DE" sz="2400" dirty="0" smtClean="0"/>
              <a:t> </a:t>
            </a:r>
            <a:r>
              <a:rPr lang="de-DE" sz="2400" dirty="0" err="1" smtClean="0"/>
              <a:t>it</a:t>
            </a:r>
            <a:endParaRPr lang="de-DE" sz="2400" dirty="0" smtClean="0"/>
          </a:p>
          <a:p>
            <a:r>
              <a:rPr lang="de-DE" sz="2800" dirty="0" err="1" smtClean="0"/>
              <a:t>Scaling</a:t>
            </a:r>
            <a:r>
              <a:rPr lang="de-DE" sz="2800" dirty="0" smtClean="0"/>
              <a:t>, </a:t>
            </a:r>
            <a:r>
              <a:rPr lang="de-DE" sz="2800" dirty="0" err="1" smtClean="0"/>
              <a:t>clear</a:t>
            </a:r>
            <a:r>
              <a:rPr lang="de-DE" sz="2800" dirty="0" smtClean="0"/>
              <a:t> </a:t>
            </a:r>
            <a:r>
              <a:rPr lang="de-DE" sz="2800" dirty="0" err="1" smtClean="0"/>
              <a:t>caching</a:t>
            </a:r>
            <a:r>
              <a:rPr lang="de-DE" sz="2800" dirty="0" smtClean="0"/>
              <a:t> </a:t>
            </a:r>
            <a:r>
              <a:rPr lang="de-DE" sz="2800" dirty="0" err="1" smtClean="0"/>
              <a:t>policy</a:t>
            </a:r>
            <a:r>
              <a:rPr lang="de-DE" sz="2800" dirty="0" smtClean="0"/>
              <a:t>, </a:t>
            </a:r>
            <a:r>
              <a:rPr lang="de-DE" sz="2800" dirty="0" err="1" smtClean="0"/>
              <a:t>communication</a:t>
            </a:r>
            <a:r>
              <a:rPr lang="de-DE" sz="2800" dirty="0" smtClean="0"/>
              <a:t> </a:t>
            </a:r>
            <a:r>
              <a:rPr lang="de-DE" sz="2800" dirty="0" err="1" smtClean="0"/>
              <a:t>trail</a:t>
            </a:r>
            <a:endParaRPr lang="de-DE" sz="2800" dirty="0"/>
          </a:p>
        </p:txBody>
      </p:sp>
    </p:spTree>
    <p:extLst>
      <p:ext uri="{BB962C8B-B14F-4D97-AF65-F5344CB8AC3E}">
        <p14:creationId xmlns:p14="http://schemas.microsoft.com/office/powerpoint/2010/main" val="353369399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pen Grid Forum">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4">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OGF PowerPoint Template v1.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4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Open Grid Forum.potx</Template>
  <TotalTime>0</TotalTime>
  <Words>1021</Words>
  <Application>Microsoft Macintosh PowerPoint</Application>
  <PresentationFormat>Bildschirmpräsentation (4:3)</PresentationFormat>
  <Paragraphs>134</Paragraphs>
  <Slides>16</Slides>
  <Notes>2</Notes>
  <HiddenSlides>0</HiddenSlides>
  <MMClips>0</MMClips>
  <ScaleCrop>false</ScaleCrop>
  <HeadingPairs>
    <vt:vector size="4" baseType="variant">
      <vt:variant>
        <vt:lpstr>Design</vt:lpstr>
      </vt:variant>
      <vt:variant>
        <vt:i4>1</vt:i4>
      </vt:variant>
      <vt:variant>
        <vt:lpstr>Folientitel</vt:lpstr>
      </vt:variant>
      <vt:variant>
        <vt:i4>16</vt:i4>
      </vt:variant>
    </vt:vector>
  </HeadingPairs>
  <TitlesOfParts>
    <vt:vector size="17" baseType="lpstr">
      <vt:lpstr>Open Grid Forum</vt:lpstr>
      <vt:lpstr>RESTful Agreements</vt:lpstr>
      <vt:lpstr>OGF IPR Policies Apply</vt:lpstr>
      <vt:lpstr>Overview</vt:lpstr>
      <vt:lpstr>Motivation</vt:lpstr>
      <vt:lpstr>Goals</vt:lpstr>
      <vt:lpstr>What is REST? HATEOAS and ROA</vt:lpstr>
      <vt:lpstr>What is REST? Addressing, Linking, and Operations</vt:lpstr>
      <vt:lpstr>A RESTful Agreement Interface Requirements and Architecture</vt:lpstr>
      <vt:lpstr>A RESTful Agreement Interface Leverage of REST Features</vt:lpstr>
      <vt:lpstr>A RESTful Agreement Interface Resources in the current model</vt:lpstr>
      <vt:lpstr>Example Template Selection</vt:lpstr>
      <vt:lpstr>Example Agreement Proposal</vt:lpstr>
      <vt:lpstr>Example Cancellation of an agreement</vt:lpstr>
      <vt:lpstr>Namespace</vt:lpstr>
      <vt:lpstr>Thanks</vt:lpstr>
      <vt:lpstr>Full Copyright Notice</vt:lpstr>
    </vt:vector>
  </TitlesOfParts>
  <Company>Technische Universität Dortmund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DCI Federation Protocol BoF</dc:title>
  <dc:creator>Alexander Papaspyrou</dc:creator>
  <cp:lastModifiedBy>Alexander Papaspyrou</cp:lastModifiedBy>
  <cp:revision>24</cp:revision>
  <cp:lastPrinted>2006-08-17T17:55:00Z</cp:lastPrinted>
  <dcterms:created xsi:type="dcterms:W3CDTF">2010-10-25T07:04:14Z</dcterms:created>
  <dcterms:modified xsi:type="dcterms:W3CDTF">2011-07-16T05:45:51Z</dcterms:modified>
</cp:coreProperties>
</file>