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80" r:id="rId3"/>
    <p:sldId id="276" r:id="rId4"/>
    <p:sldId id="281" r:id="rId5"/>
    <p:sldId id="271" r:id="rId6"/>
    <p:sldId id="277" r:id="rId7"/>
    <p:sldId id="278" r:id="rId8"/>
    <p:sldId id="259" r:id="rId9"/>
    <p:sldId id="270" r:id="rId10"/>
    <p:sldId id="279" r:id="rId11"/>
    <p:sldId id="27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15" autoAdjust="0"/>
    <p:restoredTop sz="95552" autoAdjust="0"/>
  </p:normalViewPr>
  <p:slideViewPr>
    <p:cSldViewPr snapToGrid="0" showGuides="1">
      <p:cViewPr varScale="1">
        <p:scale>
          <a:sx n="87" d="100"/>
          <a:sy n="87" d="100"/>
        </p:scale>
        <p:origin x="78" y="12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5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DEA9D-CCA7-43A2-BAF5-912512A0330F}" type="datetimeFigureOut">
              <a:rPr kumimoji="1" lang="ja-JP" altLang="en-US" smtClean="0"/>
              <a:t>2012/10/9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D7192-F65E-43E7-AD78-B3DFBD00E4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67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7192-F65E-43E7-AD78-B3DFBD00E4F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610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7192-F65E-43E7-AD78-B3DFBD00E4F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67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7192-F65E-43E7-AD78-B3DFBD00E4F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6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7192-F65E-43E7-AD78-B3DFBD00E4F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7192-F65E-43E7-AD78-B3DFBD00E4F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50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7192-F65E-43E7-AD78-B3DFBD00E4F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7192-F65E-43E7-AD78-B3DFBD00E4F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8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7192-F65E-43E7-AD78-B3DFBD00E4F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610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7192-F65E-43E7-AD78-B3DFBD00E4F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56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7192-F65E-43E7-AD78-B3DFBD00E4F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63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D7192-F65E-43E7-AD78-B3DFBD00E4F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79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1789" y="620713"/>
            <a:ext cx="10655300" cy="2447926"/>
          </a:xfrm>
        </p:spPr>
        <p:txBody>
          <a:bodyPr/>
          <a:lstStyle>
            <a:lvl1pPr>
              <a:defRPr sz="4000"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6367" y="3429001"/>
            <a:ext cx="9158817" cy="2305051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ea typeface="HGP創英角ｺﾞｼｯｸUB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ea typeface="HGP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611188" y="3212976"/>
            <a:ext cx="7140996" cy="124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140203" y="3284539"/>
            <a:ext cx="7284389" cy="446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20392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50405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EF88FC-E90F-44C9-9348-D7E6C9EF9F18}" type="datetime1">
              <a:rPr kumimoji="1" lang="ja-JP" altLang="en-US" smtClean="0"/>
              <a:t>2012/10/9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425BB-0915-41BB-9414-6A93AF135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24422" y="1268760"/>
            <a:ext cx="1113578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69623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5EFE0C-D54D-4E0A-A587-E1EE85A6DC36}" type="datetime1">
              <a:rPr kumimoji="1" lang="ja-JP" altLang="en-US" smtClean="0"/>
              <a:t>2012/10/9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425BB-0915-41BB-9414-6A93AF135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54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340768"/>
            <a:ext cx="5384800" cy="504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340768"/>
            <a:ext cx="5384800" cy="504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1E0133-E999-4779-82FB-C4E12FE3EDC1}" type="datetime1">
              <a:rPr kumimoji="1" lang="ja-JP" altLang="en-US" smtClean="0"/>
              <a:t>2012/10/9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425BB-0915-41BB-9414-6A93AF135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624422" y="1268760"/>
            <a:ext cx="1113578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364840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F324E-3E91-44C5-8E44-D3ABE68F8ABE}" type="datetime1">
              <a:rPr kumimoji="1" lang="ja-JP" altLang="en-US" smtClean="0"/>
              <a:t>2012/10/9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425BB-0915-41BB-9414-6A93AF135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24422" y="1268760"/>
            <a:ext cx="1113578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978681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476674"/>
            <a:ext cx="11144251" cy="72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8"/>
            <a:ext cx="10972800" cy="49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058400" y="6525344"/>
            <a:ext cx="1727200" cy="27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63489A8A-53E9-4DAD-91CF-D14FC2721C26}" type="datetime1">
              <a:rPr kumimoji="1" lang="ja-JP" altLang="en-US" smtClean="0"/>
              <a:t>2012/10/9</a:t>
            </a:fld>
            <a:endParaRPr kumimoji="1" lang="ja-JP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3089" y="6525344"/>
            <a:ext cx="518371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kumimoji="0" sz="1000"/>
            </a:lvl1pPr>
          </a:lstStyle>
          <a:p>
            <a:endParaRPr kumimoji="1" lang="ja-JP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9189" y="6525344"/>
            <a:ext cx="814916" cy="27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fld id="{CDD425BB-0915-41BB-9414-6A93AF135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28109" y="6453336"/>
            <a:ext cx="11135783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0804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2"/>
          </a:solidFill>
          <a:latin typeface="Tahoma" pitchFamily="34" charset="0"/>
          <a:ea typeface="HGS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Building SDN with OGF NSI and </a:t>
            </a:r>
            <a:r>
              <a:rPr lang="en-US" altLang="ja-JP" dirty="0" err="1" smtClean="0"/>
              <a:t>OpenFlow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Takahiro Miyamoto</a:t>
            </a:r>
          </a:p>
          <a:p>
            <a:r>
              <a:rPr lang="en-US" altLang="ja-JP" dirty="0" smtClean="0"/>
              <a:t>KDDI R&amp;D Laboratories Inc.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85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Building SDN with OGF NSI and </a:t>
            </a:r>
            <a:r>
              <a:rPr kumimoji="1" lang="en-US" altLang="ja-JP" dirty="0" err="1" smtClean="0"/>
              <a:t>OpenFlow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1214" y="1301675"/>
            <a:ext cx="9662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1. Create network skeleton with NSI-CS and NSI-SS.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2249" y="1787562"/>
            <a:ext cx="817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2. Control network behavior with </a:t>
            </a:r>
            <a:r>
              <a:rPr lang="en-US" altLang="ja-JP" sz="3200" dirty="0" err="1" smtClean="0"/>
              <a:t>OpenFlow</a:t>
            </a:r>
            <a:r>
              <a:rPr lang="en-US" altLang="ja-JP" sz="3200" dirty="0" smtClean="0"/>
              <a:t>.</a:t>
            </a:r>
            <a:endParaRPr kumimoji="1" lang="ja-JP" altLang="en-US" sz="3200" dirty="0"/>
          </a:p>
        </p:txBody>
      </p:sp>
      <p:grpSp>
        <p:nvGrpSpPr>
          <p:cNvPr id="49" name="グループ化 48"/>
          <p:cNvGrpSpPr/>
          <p:nvPr/>
        </p:nvGrpSpPr>
        <p:grpSpPr>
          <a:xfrm>
            <a:off x="2508326" y="2849880"/>
            <a:ext cx="6702012" cy="3150198"/>
            <a:chOff x="2508326" y="2849880"/>
            <a:chExt cx="6702012" cy="3150198"/>
          </a:xfrm>
        </p:grpSpPr>
        <p:sp>
          <p:nvSpPr>
            <p:cNvPr id="10" name="円/楕円 9"/>
            <p:cNvSpPr/>
            <p:nvPr/>
          </p:nvSpPr>
          <p:spPr bwMode="auto">
            <a:xfrm>
              <a:off x="2743200" y="5666591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1" name="直線コネクタ 10"/>
            <p:cNvCxnSpPr/>
            <p:nvPr/>
          </p:nvCxnSpPr>
          <p:spPr bwMode="auto">
            <a:xfrm>
              <a:off x="4572000" y="4356847"/>
              <a:ext cx="1657331" cy="1076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円/楕円 11"/>
            <p:cNvSpPr/>
            <p:nvPr/>
          </p:nvSpPr>
          <p:spPr bwMode="auto">
            <a:xfrm>
              <a:off x="6316531" y="4183828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13" name="円/楕円 12"/>
            <p:cNvSpPr/>
            <p:nvPr/>
          </p:nvSpPr>
          <p:spPr bwMode="auto">
            <a:xfrm>
              <a:off x="2508326" y="2849880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14" name="円/楕円 13"/>
            <p:cNvSpPr/>
            <p:nvPr/>
          </p:nvSpPr>
          <p:spPr bwMode="auto">
            <a:xfrm>
              <a:off x="4111214" y="4183828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 bwMode="auto">
            <a:xfrm>
              <a:off x="8887609" y="4194585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 bwMode="auto">
            <a:xfrm flipV="1">
              <a:off x="3044414" y="4561242"/>
              <a:ext cx="990359" cy="10865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コネクタ 22"/>
            <p:cNvCxnSpPr/>
            <p:nvPr/>
          </p:nvCxnSpPr>
          <p:spPr bwMode="auto">
            <a:xfrm>
              <a:off x="2861533" y="3173507"/>
              <a:ext cx="1161827" cy="97894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コネクタ 23"/>
            <p:cNvCxnSpPr/>
            <p:nvPr/>
          </p:nvCxnSpPr>
          <p:spPr bwMode="auto">
            <a:xfrm>
              <a:off x="2926080" y="3044414"/>
              <a:ext cx="3334871" cy="11725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コネクタ 24"/>
            <p:cNvCxnSpPr/>
            <p:nvPr/>
          </p:nvCxnSpPr>
          <p:spPr bwMode="auto">
            <a:xfrm>
              <a:off x="6777319" y="4354157"/>
              <a:ext cx="1968648" cy="269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円/楕円 26"/>
          <p:cNvSpPr/>
          <p:nvPr/>
        </p:nvSpPr>
        <p:spPr bwMode="auto">
          <a:xfrm>
            <a:off x="3216537" y="3700630"/>
            <a:ext cx="2000922" cy="134470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9" name="円/楕円 28"/>
          <p:cNvSpPr/>
          <p:nvPr/>
        </p:nvSpPr>
        <p:spPr bwMode="auto">
          <a:xfrm>
            <a:off x="5488193" y="3659393"/>
            <a:ext cx="2000922" cy="134470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1" name="円/楕円 30"/>
          <p:cNvSpPr/>
          <p:nvPr/>
        </p:nvSpPr>
        <p:spPr bwMode="auto">
          <a:xfrm>
            <a:off x="1679986" y="2389991"/>
            <a:ext cx="2000922" cy="134470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2" name="円/楕円 31"/>
          <p:cNvSpPr/>
          <p:nvPr/>
        </p:nvSpPr>
        <p:spPr bwMode="auto">
          <a:xfrm>
            <a:off x="1852109" y="5111675"/>
            <a:ext cx="2000922" cy="134470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73798" y="3625327"/>
            <a:ext cx="76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Korea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63501" y="438912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Japan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755802" y="492700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412481" y="491624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EU</a:t>
            </a:r>
            <a:endParaRPr kumimoji="1" lang="ja-JP" altLang="en-US" dirty="0"/>
          </a:p>
        </p:txBody>
      </p:sp>
      <p:sp>
        <p:nvSpPr>
          <p:cNvPr id="38" name="円/楕円 37"/>
          <p:cNvSpPr/>
          <p:nvPr/>
        </p:nvSpPr>
        <p:spPr bwMode="auto">
          <a:xfrm>
            <a:off x="8114852" y="3644153"/>
            <a:ext cx="2000922" cy="134470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19373" y="603683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Hong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Kong</a:t>
            </a:r>
            <a:endParaRPr kumimoji="1" lang="ja-JP" altLang="en-US" dirty="0"/>
          </a:p>
        </p:txBody>
      </p:sp>
      <p:grpSp>
        <p:nvGrpSpPr>
          <p:cNvPr id="48" name="グループ化 47"/>
          <p:cNvGrpSpPr/>
          <p:nvPr/>
        </p:nvGrpSpPr>
        <p:grpSpPr>
          <a:xfrm>
            <a:off x="2436197" y="2753956"/>
            <a:ext cx="6928991" cy="3370954"/>
            <a:chOff x="2382409" y="2732441"/>
            <a:chExt cx="6928991" cy="3370954"/>
          </a:xfrm>
        </p:grpSpPr>
        <p:pic>
          <p:nvPicPr>
            <p:cNvPr id="43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409" y="2732441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0121" y="4132729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870" y="5606526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955" y="4100455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5760" y="4111213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Group 654"/>
          <p:cNvGrpSpPr>
            <a:grpSpLocks/>
          </p:cNvGrpSpPr>
          <p:nvPr/>
        </p:nvGrpSpPr>
        <p:grpSpPr bwMode="auto">
          <a:xfrm>
            <a:off x="8014447" y="2517288"/>
            <a:ext cx="441063" cy="634701"/>
            <a:chOff x="3107" y="3022"/>
            <a:chExt cx="590" cy="816"/>
          </a:xfrm>
        </p:grpSpPr>
        <p:sp>
          <p:nvSpPr>
            <p:cNvPr id="39" name="Freeform 648"/>
            <p:cNvSpPr>
              <a:spLocks/>
            </p:cNvSpPr>
            <p:nvPr/>
          </p:nvSpPr>
          <p:spPr bwMode="auto">
            <a:xfrm>
              <a:off x="3107" y="3022"/>
              <a:ext cx="590" cy="816"/>
            </a:xfrm>
            <a:custGeom>
              <a:avLst/>
              <a:gdLst>
                <a:gd name="T0" fmla="*/ 1089 w 1089"/>
                <a:gd name="T1" fmla="*/ 224 h 1512"/>
                <a:gd name="T2" fmla="*/ 670 w 1089"/>
                <a:gd name="T3" fmla="*/ 0 h 1512"/>
                <a:gd name="T4" fmla="*/ 0 w 1089"/>
                <a:gd name="T5" fmla="*/ 365 h 1512"/>
                <a:gd name="T6" fmla="*/ 0 w 1089"/>
                <a:gd name="T7" fmla="*/ 1302 h 1512"/>
                <a:gd name="T8" fmla="*/ 413 w 1089"/>
                <a:gd name="T9" fmla="*/ 1512 h 1512"/>
                <a:gd name="T10" fmla="*/ 413 w 1089"/>
                <a:gd name="T11" fmla="*/ 1512 h 1512"/>
                <a:gd name="T12" fmla="*/ 1089 w 1089"/>
                <a:gd name="T13" fmla="*/ 1147 h 1512"/>
                <a:gd name="T14" fmla="*/ 1089 w 1089"/>
                <a:gd name="T15" fmla="*/ 224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9" h="1512">
                  <a:moveTo>
                    <a:pt x="1089" y="224"/>
                  </a:moveTo>
                  <a:lnTo>
                    <a:pt x="670" y="0"/>
                  </a:lnTo>
                  <a:lnTo>
                    <a:pt x="0" y="365"/>
                  </a:lnTo>
                  <a:lnTo>
                    <a:pt x="0" y="1302"/>
                  </a:lnTo>
                  <a:cubicBezTo>
                    <a:pt x="108" y="1414"/>
                    <a:pt x="254" y="1488"/>
                    <a:pt x="413" y="1512"/>
                  </a:cubicBezTo>
                  <a:lnTo>
                    <a:pt x="413" y="1512"/>
                  </a:lnTo>
                  <a:lnTo>
                    <a:pt x="1089" y="1147"/>
                  </a:lnTo>
                  <a:lnTo>
                    <a:pt x="1089" y="224"/>
                  </a:lnTo>
                  <a:close/>
                </a:path>
              </a:pathLst>
            </a:custGeom>
            <a:noFill/>
            <a:ln w="5715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Line 649"/>
            <p:cNvSpPr>
              <a:spLocks noChangeShapeType="1"/>
            </p:cNvSpPr>
            <p:nvPr/>
          </p:nvSpPr>
          <p:spPr bwMode="auto">
            <a:xfrm flipH="1" flipV="1">
              <a:off x="3152" y="3339"/>
              <a:ext cx="182" cy="9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Line 650"/>
            <p:cNvSpPr>
              <a:spLocks noChangeShapeType="1"/>
            </p:cNvSpPr>
            <p:nvPr/>
          </p:nvSpPr>
          <p:spPr bwMode="auto">
            <a:xfrm flipH="1" flipV="1">
              <a:off x="3152" y="3430"/>
              <a:ext cx="182" cy="9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651"/>
            <p:cNvSpPr>
              <a:spLocks noChangeShapeType="1"/>
            </p:cNvSpPr>
            <p:nvPr/>
          </p:nvSpPr>
          <p:spPr bwMode="auto">
            <a:xfrm flipH="1" flipV="1">
              <a:off x="3152" y="3521"/>
              <a:ext cx="182" cy="9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8509299" y="2764715"/>
            <a:ext cx="222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controller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 bwMode="auto">
          <a:xfrm flipH="1" flipV="1">
            <a:off x="3205779" y="2990626"/>
            <a:ext cx="4485939" cy="1075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矢印コネクタ 51"/>
          <p:cNvCxnSpPr/>
          <p:nvPr/>
        </p:nvCxnSpPr>
        <p:spPr bwMode="auto">
          <a:xfrm flipH="1">
            <a:off x="4572000" y="3132269"/>
            <a:ext cx="3175300" cy="94487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矢印コネクタ 52"/>
          <p:cNvCxnSpPr/>
          <p:nvPr/>
        </p:nvCxnSpPr>
        <p:spPr bwMode="auto">
          <a:xfrm flipH="1">
            <a:off x="6680499" y="3184264"/>
            <a:ext cx="1215615" cy="87136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矢印コネクタ 53"/>
          <p:cNvCxnSpPr/>
          <p:nvPr/>
        </p:nvCxnSpPr>
        <p:spPr bwMode="auto">
          <a:xfrm>
            <a:off x="8025206" y="3227294"/>
            <a:ext cx="785307" cy="88212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1604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SDN requires two network definitions.</a:t>
            </a:r>
          </a:p>
          <a:p>
            <a:pPr lvl="1"/>
            <a:r>
              <a:rPr lang="en-US" altLang="ja-JP" dirty="0" smtClean="0"/>
              <a:t>Network skeleton</a:t>
            </a:r>
          </a:p>
          <a:p>
            <a:pPr lvl="1"/>
            <a:r>
              <a:rPr kumimoji="1" lang="en-US" altLang="ja-JP" dirty="0" smtClean="0"/>
              <a:t>Transfer behavior </a:t>
            </a:r>
            <a:r>
              <a:rPr kumimoji="1" lang="en-US" altLang="ja-JP" dirty="0" smtClean="0">
                <a:sym typeface="Wingdings" panose="05000000000000000000" pitchFamily="2" charset="2"/>
              </a:rPr>
              <a:t> </a:t>
            </a:r>
            <a:r>
              <a:rPr kumimoji="1" lang="en-US" altLang="ja-JP" dirty="0" err="1" smtClean="0">
                <a:sym typeface="Wingdings" panose="05000000000000000000" pitchFamily="2" charset="2"/>
              </a:rPr>
              <a:t>OpenFlow</a:t>
            </a:r>
            <a:endParaRPr kumimoji="1" lang="en-US" altLang="ja-JP" dirty="0" smtClean="0"/>
          </a:p>
          <a:p>
            <a:r>
              <a:rPr kumimoji="1" lang="en-US" altLang="ja-JP" dirty="0" smtClean="0"/>
              <a:t>OGF NSI is suitable to define network skeleton.</a:t>
            </a:r>
          </a:p>
          <a:p>
            <a:pPr lvl="1"/>
            <a:r>
              <a:rPr lang="en-US" altLang="ja-JP" dirty="0" err="1" smtClean="0"/>
              <a:t>ConnectionService</a:t>
            </a:r>
            <a:r>
              <a:rPr lang="en-US" altLang="ja-JP" dirty="0" smtClean="0"/>
              <a:t> = Link</a:t>
            </a:r>
          </a:p>
          <a:p>
            <a:pPr lvl="1"/>
            <a:r>
              <a:rPr kumimoji="1" lang="en-US" altLang="ja-JP" dirty="0" err="1" smtClean="0"/>
              <a:t>SwitchingService</a:t>
            </a:r>
            <a:r>
              <a:rPr kumimoji="1" lang="en-US" altLang="ja-JP" dirty="0" smtClean="0"/>
              <a:t> = Node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OGF NSI is essential technology in global-wide SDN era.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5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Software Defined Network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2050" name="Picture 2" descr="http://www.wired.com/wiredenterprise/wp-content/uploads/2013/04/GoogleOpenFlowW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638" y="2326025"/>
            <a:ext cx="5102403" cy="239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bigswitch.com/old-uploads/2011/05/interopnetopenflowlab-ra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725" y="2452744"/>
            <a:ext cx="2912468" cy="21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451821" y="1333949"/>
            <a:ext cx="11208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Software Defined Network (SDN) will be applied to various network.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31980" y="2065468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Local-area (datacenter) network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83506" y="2078019"/>
            <a:ext cx="226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Global-wide network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71948" y="4950311"/>
            <a:ext cx="1052807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Most use cases target network operators who own physical network.</a:t>
            </a:r>
          </a:p>
          <a:p>
            <a:r>
              <a:rPr kumimoji="1" lang="en-US" altLang="ja-JP" sz="2400" dirty="0" smtClean="0"/>
              <a:t>In my talk, I focus on </a:t>
            </a:r>
            <a:r>
              <a:rPr kumimoji="1" lang="en-US" altLang="ja-JP" sz="2800" b="1" dirty="0" smtClean="0">
                <a:solidFill>
                  <a:schemeClr val="accent2"/>
                </a:solidFill>
              </a:rPr>
              <a:t>virtual network over multiple networks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44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816" y="1327223"/>
            <a:ext cx="3890293" cy="3793417"/>
          </a:xfrm>
          <a:prstGeom prst="rect">
            <a:avLst/>
          </a:prstGeom>
        </p:spPr>
      </p:pic>
      <p:pic>
        <p:nvPicPr>
          <p:cNvPr id="1026" name="Picture 2" descr="http://www.jgn.nict.go.jp/english/info/images/jgn-x-accesspoi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1" y="1320502"/>
            <a:ext cx="4380963" cy="26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038" y="3547334"/>
            <a:ext cx="4974741" cy="28427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SDN over multiple networks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274" y="3127548"/>
            <a:ext cx="911412" cy="72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155" descr="http://www.geant.net/Media_Centre/Media_Library/Media%20Library/geant_logo_rgb_300dpi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976" y="4095563"/>
            <a:ext cx="1449382" cy="6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5" descr="C:\WorkSpace\JGN-X_logo\gif\color\L\JGN-X_L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5" y="1391638"/>
            <a:ext cx="1175953" cy="1254744"/>
          </a:xfrm>
          <a:prstGeom prst="rect">
            <a:avLst/>
          </a:prstGeom>
          <a:solidFill>
            <a:schemeClr val="bg1"/>
          </a:solidFill>
          <a:extLst/>
        </p:spPr>
      </p:pic>
      <p:grpSp>
        <p:nvGrpSpPr>
          <p:cNvPr id="14" name="グループ化 13"/>
          <p:cNvGrpSpPr/>
          <p:nvPr/>
        </p:nvGrpSpPr>
        <p:grpSpPr>
          <a:xfrm>
            <a:off x="725957" y="1965158"/>
            <a:ext cx="10124440" cy="3475039"/>
            <a:chOff x="725957" y="1965158"/>
            <a:chExt cx="10124440" cy="3475039"/>
          </a:xfrm>
        </p:grpSpPr>
        <p:cxnSp>
          <p:nvCxnSpPr>
            <p:cNvPr id="5" name="直線コネクタ 4"/>
            <p:cNvCxnSpPr/>
            <p:nvPr/>
          </p:nvCxnSpPr>
          <p:spPr bwMode="auto">
            <a:xfrm flipV="1">
              <a:off x="1155032" y="3048000"/>
              <a:ext cx="1716505" cy="6416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46" name="直線コネクタ 45"/>
            <p:cNvCxnSpPr/>
            <p:nvPr/>
          </p:nvCxnSpPr>
          <p:spPr bwMode="auto">
            <a:xfrm flipV="1">
              <a:off x="4074695" y="4780547"/>
              <a:ext cx="3625516" cy="49730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49" name="直線コネクタ 48"/>
            <p:cNvCxnSpPr/>
            <p:nvPr/>
          </p:nvCxnSpPr>
          <p:spPr bwMode="auto">
            <a:xfrm>
              <a:off x="2903621" y="3048000"/>
              <a:ext cx="1219200" cy="227797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53" name="直線コネクタ 52"/>
            <p:cNvCxnSpPr/>
            <p:nvPr/>
          </p:nvCxnSpPr>
          <p:spPr bwMode="auto">
            <a:xfrm flipH="1">
              <a:off x="7684168" y="3304674"/>
              <a:ext cx="1812758" cy="149191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56" name="直線コネクタ 55"/>
            <p:cNvCxnSpPr/>
            <p:nvPr/>
          </p:nvCxnSpPr>
          <p:spPr bwMode="auto">
            <a:xfrm flipV="1">
              <a:off x="9480884" y="2149642"/>
              <a:ext cx="930442" cy="113899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pic>
          <p:nvPicPr>
            <p:cNvPr id="59" name="Picture 43" descr="図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57" y="2903621"/>
              <a:ext cx="731788" cy="36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43" descr="図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526" y="2911643"/>
              <a:ext cx="731788" cy="36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3" descr="図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7810" y="5077327"/>
              <a:ext cx="731788" cy="36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3" descr="図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409" y="4628148"/>
              <a:ext cx="731788" cy="36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3" descr="図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1915" y="3247565"/>
              <a:ext cx="731788" cy="36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3" descr="図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8609" y="1965158"/>
              <a:ext cx="731788" cy="362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42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816" y="1327223"/>
            <a:ext cx="3890293" cy="3793417"/>
          </a:xfrm>
          <a:prstGeom prst="rect">
            <a:avLst/>
          </a:prstGeom>
        </p:spPr>
      </p:pic>
      <p:pic>
        <p:nvPicPr>
          <p:cNvPr id="1026" name="Picture 2" descr="http://www.jgn.nict.go.jp/english/info/images/jgn-x-accesspoi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1" y="1320502"/>
            <a:ext cx="4380963" cy="26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038" y="3547334"/>
            <a:ext cx="4974741" cy="28427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SDN over multiple networks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431828" y="5767892"/>
            <a:ext cx="9194312" cy="58477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accent2"/>
                </a:solidFill>
              </a:rPr>
              <a:t>How to create virtual (overlay) network topology?</a:t>
            </a:r>
            <a:endParaRPr kumimoji="1" lang="ja-JP" altLang="en-US" sz="3200" dirty="0">
              <a:solidFill>
                <a:schemeClr val="accent2"/>
              </a:solidFill>
            </a:endParaRPr>
          </a:p>
        </p:txBody>
      </p:sp>
      <p:grpSp>
        <p:nvGrpSpPr>
          <p:cNvPr id="1025" name="グループ化 1024"/>
          <p:cNvGrpSpPr/>
          <p:nvPr/>
        </p:nvGrpSpPr>
        <p:grpSpPr>
          <a:xfrm>
            <a:off x="910403" y="1916653"/>
            <a:ext cx="9831763" cy="3650653"/>
            <a:chOff x="910403" y="1916653"/>
            <a:chExt cx="9831763" cy="3650653"/>
          </a:xfrm>
        </p:grpSpPr>
        <p:cxnSp>
          <p:nvCxnSpPr>
            <p:cNvPr id="28" name="直線コネクタ 27"/>
            <p:cNvCxnSpPr>
              <a:stCxn id="33" idx="6"/>
              <a:endCxn id="32" idx="2"/>
            </p:cNvCxnSpPr>
            <p:nvPr/>
          </p:nvCxnSpPr>
          <p:spPr bwMode="auto">
            <a:xfrm flipV="1">
              <a:off x="1348291" y="3039939"/>
              <a:ext cx="1376979" cy="32273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39" name="直線コネクタ 38"/>
            <p:cNvCxnSpPr>
              <a:stCxn id="32" idx="6"/>
              <a:endCxn id="31" idx="1"/>
            </p:cNvCxnSpPr>
            <p:nvPr/>
          </p:nvCxnSpPr>
          <p:spPr bwMode="auto">
            <a:xfrm>
              <a:off x="3047999" y="3039939"/>
              <a:ext cx="940149" cy="2065897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42" name="直線コネクタ 41"/>
            <p:cNvCxnSpPr>
              <a:stCxn id="32" idx="6"/>
              <a:endCxn id="34" idx="1"/>
            </p:cNvCxnSpPr>
            <p:nvPr/>
          </p:nvCxnSpPr>
          <p:spPr bwMode="auto">
            <a:xfrm>
              <a:off x="3047999" y="3039939"/>
              <a:ext cx="918634" cy="83594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52" name="直線コネクタ 51"/>
            <p:cNvCxnSpPr>
              <a:stCxn id="31" idx="7"/>
              <a:endCxn id="30" idx="3"/>
            </p:cNvCxnSpPr>
            <p:nvPr/>
          </p:nvCxnSpPr>
          <p:spPr bwMode="auto">
            <a:xfrm flipV="1">
              <a:off x="4216351" y="4380631"/>
              <a:ext cx="1802060" cy="72520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55" name="直線コネクタ 54"/>
            <p:cNvCxnSpPr>
              <a:stCxn id="34" idx="4"/>
              <a:endCxn id="31" idx="0"/>
            </p:cNvCxnSpPr>
            <p:nvPr/>
          </p:nvCxnSpPr>
          <p:spPr bwMode="auto">
            <a:xfrm>
              <a:off x="4080735" y="4160528"/>
              <a:ext cx="21515" cy="89647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58" name="直線コネクタ 57"/>
            <p:cNvCxnSpPr>
              <a:stCxn id="110" idx="2"/>
              <a:endCxn id="27" idx="6"/>
            </p:cNvCxnSpPr>
            <p:nvPr/>
          </p:nvCxnSpPr>
          <p:spPr bwMode="auto">
            <a:xfrm flipH="1" flipV="1">
              <a:off x="9608371" y="3339361"/>
              <a:ext cx="661596" cy="256383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62" name="直線コネクタ 61"/>
            <p:cNvCxnSpPr>
              <a:stCxn id="27" idx="7"/>
              <a:endCxn id="111" idx="3"/>
            </p:cNvCxnSpPr>
            <p:nvPr/>
          </p:nvCxnSpPr>
          <p:spPr bwMode="auto">
            <a:xfrm flipV="1">
              <a:off x="9561108" y="2311575"/>
              <a:ext cx="670061" cy="90988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65" name="直線コネクタ 64"/>
            <p:cNvCxnSpPr>
              <a:stCxn id="31" idx="6"/>
              <a:endCxn id="29" idx="2"/>
            </p:cNvCxnSpPr>
            <p:nvPr/>
          </p:nvCxnSpPr>
          <p:spPr bwMode="auto">
            <a:xfrm flipV="1">
              <a:off x="4263614" y="4847224"/>
              <a:ext cx="3184263" cy="37651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68" name="直線コネクタ 67"/>
            <p:cNvCxnSpPr>
              <a:stCxn id="27" idx="3"/>
              <a:endCxn id="29" idx="7"/>
            </p:cNvCxnSpPr>
            <p:nvPr/>
          </p:nvCxnSpPr>
          <p:spPr bwMode="auto">
            <a:xfrm flipH="1">
              <a:off x="7723343" y="3457266"/>
              <a:ext cx="1609562" cy="1272052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78" name="直線コネクタ 77"/>
            <p:cNvCxnSpPr>
              <a:stCxn id="80" idx="4"/>
              <a:endCxn id="27" idx="0"/>
            </p:cNvCxnSpPr>
            <p:nvPr/>
          </p:nvCxnSpPr>
          <p:spPr bwMode="auto">
            <a:xfrm>
              <a:off x="9299986" y="2810442"/>
              <a:ext cx="147021" cy="362175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sp>
          <p:nvSpPr>
            <p:cNvPr id="27" name="円/楕円 26"/>
            <p:cNvSpPr/>
            <p:nvPr/>
          </p:nvSpPr>
          <p:spPr bwMode="auto">
            <a:xfrm>
              <a:off x="9285642" y="3172617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32" name="円/楕円 31"/>
            <p:cNvSpPr/>
            <p:nvPr/>
          </p:nvSpPr>
          <p:spPr bwMode="auto">
            <a:xfrm>
              <a:off x="2725270" y="2873195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33" name="円/楕円 32"/>
            <p:cNvSpPr/>
            <p:nvPr/>
          </p:nvSpPr>
          <p:spPr bwMode="auto">
            <a:xfrm>
              <a:off x="1025562" y="2905468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80" name="円/楕円 79"/>
            <p:cNvSpPr/>
            <p:nvPr/>
          </p:nvSpPr>
          <p:spPr bwMode="auto">
            <a:xfrm>
              <a:off x="9138621" y="2476955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110" name="円/楕円 109"/>
            <p:cNvSpPr/>
            <p:nvPr/>
          </p:nvSpPr>
          <p:spPr bwMode="auto">
            <a:xfrm>
              <a:off x="10269967" y="3429000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111" name="円/楕円 110"/>
            <p:cNvSpPr/>
            <p:nvPr/>
          </p:nvSpPr>
          <p:spPr bwMode="auto">
            <a:xfrm>
              <a:off x="10183906" y="2026926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21" name="直線コネクタ 120"/>
            <p:cNvCxnSpPr>
              <a:stCxn id="30" idx="2"/>
              <a:endCxn id="34" idx="6"/>
            </p:cNvCxnSpPr>
            <p:nvPr/>
          </p:nvCxnSpPr>
          <p:spPr bwMode="auto">
            <a:xfrm flipH="1" flipV="1">
              <a:off x="4242099" y="3993785"/>
              <a:ext cx="1729049" cy="268941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124" name="直線コネクタ 123"/>
            <p:cNvCxnSpPr>
              <a:stCxn id="29" idx="1"/>
              <a:endCxn id="30" idx="6"/>
            </p:cNvCxnSpPr>
            <p:nvPr/>
          </p:nvCxnSpPr>
          <p:spPr bwMode="auto">
            <a:xfrm flipH="1" flipV="1">
              <a:off x="6293877" y="4262726"/>
              <a:ext cx="1201263" cy="466592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sp>
          <p:nvSpPr>
            <p:cNvPr id="29" name="円/楕円 28"/>
            <p:cNvSpPr/>
            <p:nvPr/>
          </p:nvSpPr>
          <p:spPr bwMode="auto">
            <a:xfrm>
              <a:off x="7447877" y="4680480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30" name="円/楕円 29"/>
            <p:cNvSpPr/>
            <p:nvPr/>
          </p:nvSpPr>
          <p:spPr bwMode="auto">
            <a:xfrm>
              <a:off x="5971148" y="4095982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31" name="円/楕円 30"/>
            <p:cNvSpPr/>
            <p:nvPr/>
          </p:nvSpPr>
          <p:spPr bwMode="auto">
            <a:xfrm>
              <a:off x="3940885" y="5056998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34" name="円/楕円 33"/>
            <p:cNvSpPr/>
            <p:nvPr/>
          </p:nvSpPr>
          <p:spPr bwMode="auto">
            <a:xfrm>
              <a:off x="3919370" y="3827041"/>
              <a:ext cx="322729" cy="33348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pic>
          <p:nvPicPr>
            <p:cNvPr id="129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627" y="2798780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403" y="2809538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693" y="4003637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210" y="3745454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034" y="5070437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749" y="4595308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3184" y="2400747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1222" y="1916653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6526" y="3315147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4549" y="3078479"/>
              <a:ext cx="515640" cy="49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274" y="3127548"/>
            <a:ext cx="911412" cy="72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155" descr="http://www.geant.net/Media_Centre/Media_Library/Media%20Library/geant_logo_rgb_300dpi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976" y="4095563"/>
            <a:ext cx="1449382" cy="69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5" descr="C:\WorkSpace\JGN-X_logo\gif\color\L\JGN-X_L.gi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45" y="1391638"/>
            <a:ext cx="1175953" cy="1254744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111551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SDN over multiple networks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SDN over multiple networks should be built with two steps.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2734" y="1968648"/>
            <a:ext cx="47695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ja-JP" sz="2800" dirty="0" smtClean="0">
                <a:solidFill>
                  <a:schemeClr val="accent2"/>
                </a:solidFill>
              </a:rPr>
              <a:t>Create network skeleton.</a:t>
            </a:r>
          </a:p>
          <a:p>
            <a:pPr marL="723900" lvl="1" indent="-2667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accent2"/>
                </a:solidFill>
              </a:rPr>
              <a:t>Node</a:t>
            </a:r>
          </a:p>
          <a:p>
            <a:pPr marL="723900" lvl="1" indent="-266700">
              <a:buFont typeface="Arial" panose="020B0604020202020204" pitchFamily="34" charset="0"/>
              <a:buChar char="•"/>
            </a:pPr>
            <a:r>
              <a:rPr lang="en-US" altLang="ja-JP" sz="2000" dirty="0" smtClean="0">
                <a:solidFill>
                  <a:schemeClr val="accent2"/>
                </a:solidFill>
              </a:rPr>
              <a:t>Link</a:t>
            </a:r>
            <a:endParaRPr lang="en-US" altLang="ja-JP" sz="2000" dirty="0">
              <a:solidFill>
                <a:schemeClr val="accent2"/>
              </a:solidFill>
            </a:endParaRPr>
          </a:p>
          <a:p>
            <a:pPr marL="514350" indent="-514350">
              <a:buAutoNum type="arabicPeriod"/>
            </a:pPr>
            <a:r>
              <a:rPr lang="en-US" altLang="ja-JP" sz="2800" dirty="0" smtClean="0">
                <a:solidFill>
                  <a:schemeClr val="accent2"/>
                </a:solidFill>
              </a:rPr>
              <a:t>Control network behavior.</a:t>
            </a:r>
          </a:p>
        </p:txBody>
      </p:sp>
      <p:cxnSp>
        <p:nvCxnSpPr>
          <p:cNvPr id="8" name="直線コネクタ 7"/>
          <p:cNvCxnSpPr>
            <a:stCxn id="20" idx="6"/>
            <a:endCxn id="19" idx="2"/>
          </p:cNvCxnSpPr>
          <p:nvPr/>
        </p:nvCxnSpPr>
        <p:spPr bwMode="auto">
          <a:xfrm flipV="1">
            <a:off x="870879" y="4813615"/>
            <a:ext cx="687593" cy="1669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9" name="直線コネクタ 8"/>
          <p:cNvCxnSpPr>
            <a:stCxn id="19" idx="6"/>
            <a:endCxn id="28" idx="1"/>
          </p:cNvCxnSpPr>
          <p:nvPr/>
        </p:nvCxnSpPr>
        <p:spPr bwMode="auto">
          <a:xfrm>
            <a:off x="1719627" y="4813615"/>
            <a:ext cx="469463" cy="10685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10" name="直線コネクタ 9"/>
          <p:cNvCxnSpPr>
            <a:stCxn id="19" idx="6"/>
            <a:endCxn id="29" idx="1"/>
          </p:cNvCxnSpPr>
          <p:nvPr/>
        </p:nvCxnSpPr>
        <p:spPr bwMode="auto">
          <a:xfrm>
            <a:off x="1719627" y="4813615"/>
            <a:ext cx="458720" cy="43236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11" name="直線コネクタ 10"/>
          <p:cNvCxnSpPr>
            <a:stCxn id="28" idx="7"/>
            <a:endCxn id="27" idx="3"/>
          </p:cNvCxnSpPr>
          <p:nvPr/>
        </p:nvCxnSpPr>
        <p:spPr bwMode="auto">
          <a:xfrm flipV="1">
            <a:off x="2303043" y="5507048"/>
            <a:ext cx="899857" cy="37509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12" name="直線コネクタ 11"/>
          <p:cNvCxnSpPr>
            <a:stCxn id="29" idx="4"/>
            <a:endCxn id="28" idx="0"/>
          </p:cNvCxnSpPr>
          <p:nvPr/>
        </p:nvCxnSpPr>
        <p:spPr bwMode="auto">
          <a:xfrm>
            <a:off x="2235323" y="5393206"/>
            <a:ext cx="10743" cy="46367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13" name="直線コネクタ 12"/>
          <p:cNvCxnSpPr>
            <a:stCxn id="22" idx="2"/>
            <a:endCxn id="18" idx="6"/>
          </p:cNvCxnSpPr>
          <p:nvPr/>
        </p:nvCxnSpPr>
        <p:spPr bwMode="auto">
          <a:xfrm flipH="1" flipV="1">
            <a:off x="4995543" y="4968482"/>
            <a:ext cx="330367" cy="13260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14" name="直線コネクタ 13"/>
          <p:cNvCxnSpPr>
            <a:stCxn id="18" idx="7"/>
            <a:endCxn id="23" idx="3"/>
          </p:cNvCxnSpPr>
          <p:nvPr/>
        </p:nvCxnSpPr>
        <p:spPr bwMode="auto">
          <a:xfrm flipV="1">
            <a:off x="4971942" y="4436891"/>
            <a:ext cx="334594" cy="47060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15" name="直線コネクタ 14"/>
          <p:cNvCxnSpPr>
            <a:stCxn id="28" idx="6"/>
            <a:endCxn id="26" idx="2"/>
          </p:cNvCxnSpPr>
          <p:nvPr/>
        </p:nvCxnSpPr>
        <p:spPr bwMode="auto">
          <a:xfrm flipV="1">
            <a:off x="2326643" y="5748380"/>
            <a:ext cx="1590058" cy="19474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16" name="直線コネクタ 15"/>
          <p:cNvCxnSpPr>
            <a:stCxn id="18" idx="3"/>
            <a:endCxn id="26" idx="7"/>
          </p:cNvCxnSpPr>
          <p:nvPr/>
        </p:nvCxnSpPr>
        <p:spPr bwMode="auto">
          <a:xfrm flipH="1">
            <a:off x="4054256" y="5029465"/>
            <a:ext cx="803733" cy="65793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17" name="直線コネクタ 16"/>
          <p:cNvCxnSpPr>
            <a:stCxn id="21" idx="4"/>
            <a:endCxn id="18" idx="0"/>
          </p:cNvCxnSpPr>
          <p:nvPr/>
        </p:nvCxnSpPr>
        <p:spPr bwMode="auto">
          <a:xfrm>
            <a:off x="4841551" y="4694914"/>
            <a:ext cx="73415" cy="18732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sp>
        <p:nvSpPr>
          <p:cNvPr id="18" name="円/楕円 17"/>
          <p:cNvSpPr/>
          <p:nvPr/>
        </p:nvSpPr>
        <p:spPr bwMode="auto">
          <a:xfrm>
            <a:off x="4834389" y="4882239"/>
            <a:ext cx="161155" cy="17248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9" name="円/楕円 18"/>
          <p:cNvSpPr/>
          <p:nvPr/>
        </p:nvSpPr>
        <p:spPr bwMode="auto">
          <a:xfrm>
            <a:off x="1558473" y="4727372"/>
            <a:ext cx="161155" cy="17248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0" name="円/楕円 19"/>
          <p:cNvSpPr/>
          <p:nvPr/>
        </p:nvSpPr>
        <p:spPr bwMode="auto">
          <a:xfrm>
            <a:off x="709726" y="4744064"/>
            <a:ext cx="161155" cy="17248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1" name="円/楕円 20"/>
          <p:cNvSpPr/>
          <p:nvPr/>
        </p:nvSpPr>
        <p:spPr bwMode="auto">
          <a:xfrm>
            <a:off x="4760974" y="4522428"/>
            <a:ext cx="161155" cy="17248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2" name="円/楕円 21"/>
          <p:cNvSpPr/>
          <p:nvPr/>
        </p:nvSpPr>
        <p:spPr bwMode="auto">
          <a:xfrm>
            <a:off x="5325910" y="5014846"/>
            <a:ext cx="161155" cy="17248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3" name="円/楕円 22"/>
          <p:cNvSpPr/>
          <p:nvPr/>
        </p:nvSpPr>
        <p:spPr bwMode="auto">
          <a:xfrm>
            <a:off x="5282936" y="4289664"/>
            <a:ext cx="161155" cy="17248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24" name="直線コネクタ 23"/>
          <p:cNvCxnSpPr>
            <a:stCxn id="27" idx="2"/>
            <a:endCxn id="29" idx="6"/>
          </p:cNvCxnSpPr>
          <p:nvPr/>
        </p:nvCxnSpPr>
        <p:spPr bwMode="auto">
          <a:xfrm flipH="1" flipV="1">
            <a:off x="2315900" y="5306963"/>
            <a:ext cx="863398" cy="13910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cxnSp>
        <p:nvCxnSpPr>
          <p:cNvPr id="25" name="直線コネクタ 24"/>
          <p:cNvCxnSpPr>
            <a:stCxn id="26" idx="1"/>
            <a:endCxn id="27" idx="6"/>
          </p:cNvCxnSpPr>
          <p:nvPr/>
        </p:nvCxnSpPr>
        <p:spPr bwMode="auto">
          <a:xfrm flipH="1" flipV="1">
            <a:off x="3340453" y="5446065"/>
            <a:ext cx="599849" cy="24133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/>
        </p:spPr>
      </p:cxnSp>
      <p:sp>
        <p:nvSpPr>
          <p:cNvPr id="26" name="円/楕円 25"/>
          <p:cNvSpPr/>
          <p:nvPr/>
        </p:nvSpPr>
        <p:spPr bwMode="auto">
          <a:xfrm>
            <a:off x="3916702" y="5662136"/>
            <a:ext cx="161155" cy="17248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7" name="円/楕円 26"/>
          <p:cNvSpPr/>
          <p:nvPr/>
        </p:nvSpPr>
        <p:spPr bwMode="auto">
          <a:xfrm>
            <a:off x="3179299" y="5359822"/>
            <a:ext cx="161155" cy="17248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8" name="円/楕円 27"/>
          <p:cNvSpPr/>
          <p:nvPr/>
        </p:nvSpPr>
        <p:spPr bwMode="auto">
          <a:xfrm>
            <a:off x="2165489" y="5856879"/>
            <a:ext cx="161155" cy="17248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9" name="円/楕円 28"/>
          <p:cNvSpPr/>
          <p:nvPr/>
        </p:nvSpPr>
        <p:spPr bwMode="auto">
          <a:xfrm>
            <a:off x="2154746" y="5220720"/>
            <a:ext cx="161155" cy="172486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6570720" y="4374272"/>
            <a:ext cx="4909483" cy="1888191"/>
            <a:chOff x="910402" y="1916653"/>
            <a:chExt cx="9831766" cy="3650654"/>
          </a:xfrm>
        </p:grpSpPr>
        <p:cxnSp>
          <p:nvCxnSpPr>
            <p:cNvPr id="41" name="直線コネクタ 40"/>
            <p:cNvCxnSpPr>
              <a:stCxn id="53" idx="6"/>
              <a:endCxn id="52" idx="2"/>
            </p:cNvCxnSpPr>
            <p:nvPr/>
          </p:nvCxnSpPr>
          <p:spPr bwMode="auto">
            <a:xfrm flipV="1">
              <a:off x="1348289" y="3039940"/>
              <a:ext cx="1376978" cy="32273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42" name="直線コネクタ 41"/>
            <p:cNvCxnSpPr>
              <a:stCxn id="52" idx="6"/>
              <a:endCxn id="61" idx="1"/>
            </p:cNvCxnSpPr>
            <p:nvPr/>
          </p:nvCxnSpPr>
          <p:spPr bwMode="auto">
            <a:xfrm>
              <a:off x="3047997" y="3039940"/>
              <a:ext cx="940150" cy="2065898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43" name="直線コネクタ 42"/>
            <p:cNvCxnSpPr>
              <a:stCxn id="52" idx="6"/>
              <a:endCxn id="62" idx="1"/>
            </p:cNvCxnSpPr>
            <p:nvPr/>
          </p:nvCxnSpPr>
          <p:spPr bwMode="auto">
            <a:xfrm>
              <a:off x="3047997" y="3039940"/>
              <a:ext cx="918635" cy="83594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44" name="直線コネクタ 43"/>
            <p:cNvCxnSpPr>
              <a:stCxn id="61" idx="7"/>
              <a:endCxn id="60" idx="3"/>
            </p:cNvCxnSpPr>
            <p:nvPr/>
          </p:nvCxnSpPr>
          <p:spPr bwMode="auto">
            <a:xfrm flipV="1">
              <a:off x="4216350" y="4380632"/>
              <a:ext cx="1802060" cy="72520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45" name="直線コネクタ 44"/>
            <p:cNvCxnSpPr>
              <a:stCxn id="62" idx="4"/>
              <a:endCxn id="61" idx="0"/>
            </p:cNvCxnSpPr>
            <p:nvPr/>
          </p:nvCxnSpPr>
          <p:spPr bwMode="auto">
            <a:xfrm>
              <a:off x="4080734" y="4160528"/>
              <a:ext cx="21515" cy="89646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46" name="直線コネクタ 45"/>
            <p:cNvCxnSpPr>
              <a:stCxn id="55" idx="2"/>
              <a:endCxn id="51" idx="6"/>
            </p:cNvCxnSpPr>
            <p:nvPr/>
          </p:nvCxnSpPr>
          <p:spPr bwMode="auto">
            <a:xfrm flipH="1" flipV="1">
              <a:off x="9608369" y="3339362"/>
              <a:ext cx="661596" cy="256382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47" name="直線コネクタ 46"/>
            <p:cNvCxnSpPr>
              <a:stCxn id="51" idx="7"/>
              <a:endCxn id="56" idx="3"/>
            </p:cNvCxnSpPr>
            <p:nvPr/>
          </p:nvCxnSpPr>
          <p:spPr bwMode="auto">
            <a:xfrm flipV="1">
              <a:off x="9561106" y="2311575"/>
              <a:ext cx="670061" cy="90987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48" name="直線コネクタ 47"/>
            <p:cNvCxnSpPr>
              <a:stCxn id="61" idx="6"/>
              <a:endCxn id="59" idx="2"/>
            </p:cNvCxnSpPr>
            <p:nvPr/>
          </p:nvCxnSpPr>
          <p:spPr bwMode="auto">
            <a:xfrm flipV="1">
              <a:off x="4263612" y="4847226"/>
              <a:ext cx="3184262" cy="37651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49" name="直線コネクタ 48"/>
            <p:cNvCxnSpPr>
              <a:stCxn id="51" idx="3"/>
              <a:endCxn id="59" idx="7"/>
            </p:cNvCxnSpPr>
            <p:nvPr/>
          </p:nvCxnSpPr>
          <p:spPr bwMode="auto">
            <a:xfrm flipH="1">
              <a:off x="7723341" y="3457266"/>
              <a:ext cx="1609562" cy="1272053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50" name="直線コネクタ 49"/>
            <p:cNvCxnSpPr>
              <a:stCxn id="54" idx="4"/>
              <a:endCxn id="51" idx="0"/>
            </p:cNvCxnSpPr>
            <p:nvPr/>
          </p:nvCxnSpPr>
          <p:spPr bwMode="auto">
            <a:xfrm>
              <a:off x="9299985" y="2810441"/>
              <a:ext cx="147021" cy="362176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sp>
          <p:nvSpPr>
            <p:cNvPr id="51" name="円/楕円 50"/>
            <p:cNvSpPr/>
            <p:nvPr/>
          </p:nvSpPr>
          <p:spPr bwMode="auto">
            <a:xfrm>
              <a:off x="9285641" y="3172617"/>
              <a:ext cx="322730" cy="33348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52" name="円/楕円 51"/>
            <p:cNvSpPr/>
            <p:nvPr/>
          </p:nvSpPr>
          <p:spPr bwMode="auto">
            <a:xfrm>
              <a:off x="2725269" y="2873195"/>
              <a:ext cx="322730" cy="33348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53" name="円/楕円 52"/>
            <p:cNvSpPr/>
            <p:nvPr/>
          </p:nvSpPr>
          <p:spPr bwMode="auto">
            <a:xfrm>
              <a:off x="1025561" y="2905468"/>
              <a:ext cx="322730" cy="33348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54" name="円/楕円 53"/>
            <p:cNvSpPr/>
            <p:nvPr/>
          </p:nvSpPr>
          <p:spPr bwMode="auto">
            <a:xfrm>
              <a:off x="9138620" y="2476955"/>
              <a:ext cx="322730" cy="33348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55" name="円/楕円 54"/>
            <p:cNvSpPr/>
            <p:nvPr/>
          </p:nvSpPr>
          <p:spPr bwMode="auto">
            <a:xfrm>
              <a:off x="10269965" y="3429001"/>
              <a:ext cx="322730" cy="33348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56" name="円/楕円 55"/>
            <p:cNvSpPr/>
            <p:nvPr/>
          </p:nvSpPr>
          <p:spPr bwMode="auto">
            <a:xfrm>
              <a:off x="10183905" y="2026926"/>
              <a:ext cx="322730" cy="33348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57" name="直線コネクタ 56"/>
            <p:cNvCxnSpPr>
              <a:stCxn id="60" idx="2"/>
              <a:endCxn id="62" idx="6"/>
            </p:cNvCxnSpPr>
            <p:nvPr/>
          </p:nvCxnSpPr>
          <p:spPr bwMode="auto">
            <a:xfrm flipH="1" flipV="1">
              <a:off x="4242097" y="3993785"/>
              <a:ext cx="1729048" cy="268942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cxnSp>
          <p:nvCxnSpPr>
            <p:cNvPr id="58" name="直線コネクタ 57"/>
            <p:cNvCxnSpPr>
              <a:stCxn id="59" idx="1"/>
              <a:endCxn id="60" idx="6"/>
            </p:cNvCxnSpPr>
            <p:nvPr/>
          </p:nvCxnSpPr>
          <p:spPr bwMode="auto">
            <a:xfrm flipH="1" flipV="1">
              <a:off x="6293875" y="4262726"/>
              <a:ext cx="1201262" cy="466591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/>
          </p:spPr>
        </p:cxnSp>
        <p:sp>
          <p:nvSpPr>
            <p:cNvPr id="59" name="円/楕円 58"/>
            <p:cNvSpPr/>
            <p:nvPr/>
          </p:nvSpPr>
          <p:spPr bwMode="auto">
            <a:xfrm>
              <a:off x="7447876" y="4680481"/>
              <a:ext cx="322730" cy="33348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60" name="円/楕円 59"/>
            <p:cNvSpPr/>
            <p:nvPr/>
          </p:nvSpPr>
          <p:spPr bwMode="auto">
            <a:xfrm>
              <a:off x="5971147" y="4095983"/>
              <a:ext cx="322730" cy="33348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61" name="円/楕円 60"/>
            <p:cNvSpPr/>
            <p:nvPr/>
          </p:nvSpPr>
          <p:spPr bwMode="auto">
            <a:xfrm>
              <a:off x="3940884" y="5056999"/>
              <a:ext cx="322730" cy="33348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sp>
          <p:nvSpPr>
            <p:cNvPr id="62" name="円/楕円 61"/>
            <p:cNvSpPr/>
            <p:nvPr/>
          </p:nvSpPr>
          <p:spPr bwMode="auto">
            <a:xfrm>
              <a:off x="3919369" y="3827042"/>
              <a:ext cx="322730" cy="33348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endParaRPr>
            </a:p>
          </p:txBody>
        </p:sp>
        <p:pic>
          <p:nvPicPr>
            <p:cNvPr id="63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1625" y="2798780"/>
              <a:ext cx="515640" cy="49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402" y="2809539"/>
              <a:ext cx="515640" cy="49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4692" y="4003637"/>
              <a:ext cx="515640" cy="49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208" y="3745454"/>
              <a:ext cx="515640" cy="49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033" y="5070437"/>
              <a:ext cx="515640" cy="49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749" y="4595309"/>
              <a:ext cx="515640" cy="49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3183" y="2400747"/>
              <a:ext cx="515640" cy="49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1221" y="1916653"/>
              <a:ext cx="515640" cy="49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6528" y="3315148"/>
              <a:ext cx="515640" cy="49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6" descr="http://www.itbook.info/web/wp-content/uploads/2011/12/openflow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4550" y="3078480"/>
              <a:ext cx="515640" cy="49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テキスト ボックス 72"/>
          <p:cNvSpPr txBox="1"/>
          <p:nvPr/>
        </p:nvSpPr>
        <p:spPr>
          <a:xfrm>
            <a:off x="2140771" y="3985204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Network skeleton</a:t>
            </a:r>
            <a:endParaRPr kumimoji="1" lang="ja-JP" altLang="en-US" dirty="0"/>
          </a:p>
        </p:txBody>
      </p:sp>
      <p:sp>
        <p:nvSpPr>
          <p:cNvPr id="74" name="右矢印 73"/>
          <p:cNvSpPr/>
          <p:nvPr/>
        </p:nvSpPr>
        <p:spPr bwMode="auto">
          <a:xfrm>
            <a:off x="5868951" y="4985664"/>
            <a:ext cx="527124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777778" y="4049749"/>
            <a:ext cx="280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Software defined network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132513" y="3020062"/>
            <a:ext cx="2252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ym typeface="Wingdings" panose="05000000000000000000" pitchFamily="2" charset="2"/>
              </a:rPr>
              <a:t> </a:t>
            </a:r>
            <a:r>
              <a:rPr kumimoji="1" lang="en-US" altLang="ja-JP" sz="2800" dirty="0" err="1" smtClean="0">
                <a:sym typeface="Wingdings" panose="05000000000000000000" pitchFamily="2" charset="2"/>
              </a:rPr>
              <a:t>OpenFlow</a:t>
            </a:r>
            <a:endParaRPr kumimoji="1" lang="ja-JP" altLang="en-US" sz="28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132513" y="1948927"/>
            <a:ext cx="557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OGF Network Service Interface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1321" y="52276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8906" y="398540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Link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6" idx="0"/>
            <a:endCxn id="20" idx="4"/>
          </p:cNvCxnSpPr>
          <p:nvPr/>
        </p:nvCxnSpPr>
        <p:spPr bwMode="auto">
          <a:xfrm flipV="1">
            <a:off x="788150" y="4916550"/>
            <a:ext cx="2154" cy="31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線矢印コネクタ 77"/>
          <p:cNvCxnSpPr>
            <a:stCxn id="7" idx="2"/>
          </p:cNvCxnSpPr>
          <p:nvPr/>
        </p:nvCxnSpPr>
        <p:spPr bwMode="auto">
          <a:xfrm flipH="1">
            <a:off x="1224951" y="4354736"/>
            <a:ext cx="22274" cy="286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5161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OGF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Network Service Interface (NSI)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NSI is designed to allow Grid, Cloud and other applications to mange network connectivity.</a:t>
            </a:r>
          </a:p>
          <a:p>
            <a:r>
              <a:rPr lang="en-US" altLang="ja-JP" dirty="0"/>
              <a:t>NSI also supports provider-to-provider circuit </a:t>
            </a:r>
            <a:r>
              <a:rPr lang="en-US" altLang="ja-JP" dirty="0" smtClean="0"/>
              <a:t>request.</a:t>
            </a:r>
            <a:endParaRPr lang="en-US" altLang="ja-JP" dirty="0"/>
          </a:p>
          <a:p>
            <a:r>
              <a:rPr lang="en-US" altLang="ja-JP" dirty="0"/>
              <a:t>NSI provides a framework for multiple services:</a:t>
            </a:r>
          </a:p>
          <a:p>
            <a:pPr lvl="1"/>
            <a:r>
              <a:rPr lang="en-US" altLang="ja-JP" dirty="0"/>
              <a:t>Connection </a:t>
            </a:r>
            <a:r>
              <a:rPr lang="en-US" altLang="ja-JP" dirty="0" smtClean="0"/>
              <a:t>service</a:t>
            </a:r>
            <a:endParaRPr lang="en-US" altLang="ja-JP" dirty="0"/>
          </a:p>
          <a:p>
            <a:pPr lvl="1"/>
            <a:r>
              <a:rPr lang="en-US" altLang="ja-JP" dirty="0"/>
              <a:t>Topology exchange service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21" y="3548569"/>
            <a:ext cx="2031691" cy="31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ConnectionService</a:t>
            </a:r>
            <a:r>
              <a:rPr kumimoji="1" lang="en-US" altLang="ja-JP" dirty="0" smtClean="0"/>
              <a:t> (NSI-CS)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208823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Create point-to-point connections.</a:t>
            </a:r>
          </a:p>
          <a:p>
            <a:r>
              <a:rPr lang="en-US" altLang="ja-JP" dirty="0" smtClean="0"/>
              <a:t>Support advanced reservation and immediate provisioning.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228" y="2836051"/>
            <a:ext cx="8186570" cy="268125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13911" y="5871409"/>
            <a:ext cx="1055853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</a:rPr>
              <a:t>NSI-CS is promising service to create “Link” for network skeleton.</a:t>
            </a:r>
            <a:endParaRPr kumimoji="1" lang="ja-JP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5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タイトル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SwitchingService</a:t>
            </a:r>
            <a:r>
              <a:rPr kumimoji="1" lang="en-US" altLang="ja-JP" dirty="0" smtClean="0"/>
              <a:t> (NSI-SS)</a:t>
            </a:r>
            <a:endParaRPr kumimoji="1" lang="ja-JP" altLang="en-US" dirty="0"/>
          </a:p>
        </p:txBody>
      </p:sp>
      <p:sp>
        <p:nvSpPr>
          <p:cNvPr id="51" name="コンテンツ プレースホルダー 50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208823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Be </a:t>
            </a:r>
            <a:r>
              <a:rPr lang="en-US" altLang="ja-JP" dirty="0"/>
              <a:t>a new NSI service to realize multipoint network.</a:t>
            </a:r>
          </a:p>
          <a:p>
            <a:pPr lvl="1"/>
            <a:r>
              <a:rPr lang="en-US" altLang="ja-JP" dirty="0" smtClean="0"/>
              <a:t>Not a part of NSI yet.</a:t>
            </a:r>
          </a:p>
          <a:p>
            <a:r>
              <a:rPr lang="en-US" altLang="ja-JP" dirty="0" smtClean="0"/>
              <a:t>Introduce </a:t>
            </a:r>
            <a:r>
              <a:rPr lang="en-US" altLang="ja-JP" dirty="0"/>
              <a:t>a new endpoint called Switching Point (SP</a:t>
            </a:r>
            <a:r>
              <a:rPr lang="en-US" altLang="ja-JP" dirty="0" smtClean="0"/>
              <a:t>).</a:t>
            </a:r>
            <a:endParaRPr lang="en-US" altLang="ja-JP" dirty="0"/>
          </a:p>
        </p:txBody>
      </p:sp>
      <p:sp>
        <p:nvSpPr>
          <p:cNvPr id="4" name="円/楕円 3"/>
          <p:cNvSpPr/>
          <p:nvPr/>
        </p:nvSpPr>
        <p:spPr bwMode="auto">
          <a:xfrm>
            <a:off x="4557998" y="3653289"/>
            <a:ext cx="3149029" cy="2374220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5" name="円/楕円 4"/>
          <p:cNvSpPr/>
          <p:nvPr/>
        </p:nvSpPr>
        <p:spPr bwMode="auto">
          <a:xfrm>
            <a:off x="4514511" y="5057881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91101" y="399772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SP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cxnSp>
        <p:nvCxnSpPr>
          <p:cNvPr id="9" name="直線コネクタ 8"/>
          <p:cNvCxnSpPr>
            <a:stCxn id="5" idx="6"/>
            <a:endCxn id="26" idx="2"/>
          </p:cNvCxnSpPr>
          <p:nvPr/>
        </p:nvCxnSpPr>
        <p:spPr bwMode="auto">
          <a:xfrm flipV="1">
            <a:off x="4730535" y="4892837"/>
            <a:ext cx="1084526" cy="2730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円/楕円 9"/>
          <p:cNvSpPr/>
          <p:nvPr/>
        </p:nvSpPr>
        <p:spPr bwMode="auto">
          <a:xfrm>
            <a:off x="6965890" y="5666218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7383884" y="4180603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12" name="直線コネクタ 11"/>
          <p:cNvCxnSpPr>
            <a:stCxn id="27" idx="7"/>
            <a:endCxn id="11" idx="2"/>
          </p:cNvCxnSpPr>
          <p:nvPr/>
        </p:nvCxnSpPr>
        <p:spPr bwMode="auto">
          <a:xfrm flipV="1">
            <a:off x="6397482" y="4288615"/>
            <a:ext cx="986402" cy="517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28" idx="5"/>
            <a:endCxn id="10" idx="1"/>
          </p:cNvCxnSpPr>
          <p:nvPr/>
        </p:nvCxnSpPr>
        <p:spPr bwMode="auto">
          <a:xfrm>
            <a:off x="6208889" y="5205881"/>
            <a:ext cx="788637" cy="4919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4431251" y="5767204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SDP</a:t>
            </a:r>
            <a:endParaRPr kumimoji="1" lang="ja-JP" altLang="en-US" sz="1600" dirty="0"/>
          </a:p>
        </p:txBody>
      </p:sp>
      <p:cxnSp>
        <p:nvCxnSpPr>
          <p:cNvPr id="16" name="直線矢印コネクタ 15"/>
          <p:cNvCxnSpPr/>
          <p:nvPr/>
        </p:nvCxnSpPr>
        <p:spPr bwMode="auto">
          <a:xfrm flipV="1">
            <a:off x="4049115" y="5366555"/>
            <a:ext cx="135392" cy="387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矢印コネクタ 20"/>
          <p:cNvCxnSpPr/>
          <p:nvPr/>
        </p:nvCxnSpPr>
        <p:spPr bwMode="auto">
          <a:xfrm flipH="1">
            <a:off x="6132511" y="4312195"/>
            <a:ext cx="2" cy="3012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矢印コネクタ 21"/>
          <p:cNvCxnSpPr/>
          <p:nvPr/>
        </p:nvCxnSpPr>
        <p:spPr bwMode="auto">
          <a:xfrm flipH="1" flipV="1">
            <a:off x="4554725" y="5484768"/>
            <a:ext cx="150607" cy="3227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円/楕円 25"/>
          <p:cNvSpPr/>
          <p:nvPr/>
        </p:nvSpPr>
        <p:spPr bwMode="auto">
          <a:xfrm>
            <a:off x="5815061" y="4784825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7" name="円/楕円 26"/>
          <p:cNvSpPr/>
          <p:nvPr/>
        </p:nvSpPr>
        <p:spPr bwMode="auto">
          <a:xfrm>
            <a:off x="6213094" y="4774067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28" name="円/楕円 27"/>
          <p:cNvSpPr/>
          <p:nvPr/>
        </p:nvSpPr>
        <p:spPr bwMode="auto">
          <a:xfrm>
            <a:off x="6024501" y="5021493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3" name="円/楕円 32"/>
          <p:cNvSpPr/>
          <p:nvPr/>
        </p:nvSpPr>
        <p:spPr bwMode="auto">
          <a:xfrm>
            <a:off x="2962593" y="4850076"/>
            <a:ext cx="1185446" cy="867253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4" name="円/楕円 33"/>
          <p:cNvSpPr/>
          <p:nvPr/>
        </p:nvSpPr>
        <p:spPr bwMode="auto">
          <a:xfrm>
            <a:off x="4085998" y="5124220"/>
            <a:ext cx="216024" cy="21602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5" name="円/楕円 34"/>
          <p:cNvSpPr/>
          <p:nvPr/>
        </p:nvSpPr>
        <p:spPr bwMode="auto">
          <a:xfrm rot="21074331">
            <a:off x="4000040" y="4965561"/>
            <a:ext cx="825190" cy="466449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682056" y="5734109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</a:t>
            </a:r>
            <a:endParaRPr kumimoji="1" lang="ja-JP" altLang="en-US" sz="1600"/>
          </a:p>
        </p:txBody>
      </p:sp>
      <p:sp>
        <p:nvSpPr>
          <p:cNvPr id="39" name="円/楕円 38"/>
          <p:cNvSpPr/>
          <p:nvPr/>
        </p:nvSpPr>
        <p:spPr bwMode="auto">
          <a:xfrm>
            <a:off x="5719918" y="4633867"/>
            <a:ext cx="825190" cy="66803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48" name="直線矢印コネクタ 47"/>
          <p:cNvCxnSpPr/>
          <p:nvPr/>
        </p:nvCxnSpPr>
        <p:spPr bwMode="auto">
          <a:xfrm flipV="1">
            <a:off x="5718343" y="5045619"/>
            <a:ext cx="135392" cy="387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テキスト ボックス 48"/>
          <p:cNvSpPr txBox="1"/>
          <p:nvPr/>
        </p:nvSpPr>
        <p:spPr>
          <a:xfrm>
            <a:off x="5340526" y="5434688"/>
            <a:ext cx="532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STP</a:t>
            </a:r>
            <a:endParaRPr kumimoji="1" lang="ja-JP" altLang="en-US" sz="1600"/>
          </a:p>
        </p:txBody>
      </p:sp>
      <p:sp>
        <p:nvSpPr>
          <p:cNvPr id="47" name="角丸四角形 46"/>
          <p:cNvSpPr/>
          <p:nvPr/>
        </p:nvSpPr>
        <p:spPr bwMode="auto">
          <a:xfrm>
            <a:off x="897125" y="3575885"/>
            <a:ext cx="3195021" cy="105841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rPr>
              <a:t>c</a:t>
            </a:r>
            <a:r>
              <a:rPr kumimoji="1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reate/</a:t>
            </a:r>
            <a:r>
              <a:rPr lang="en-US" altLang="ja-JP" dirty="0" smtClean="0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rPr>
              <a:t>delete </a:t>
            </a:r>
            <a:r>
              <a:rPr kumimoji="1" lang="en-US" altLang="ja-JP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HGS創英角ｺﾞｼｯｸUB" pitchFamily="50" charset="-128"/>
              </a:rPr>
              <a:t>SwitchingPoint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 bwMode="auto">
          <a:xfrm>
            <a:off x="8156301" y="5026469"/>
            <a:ext cx="3096344" cy="1058416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solidFill>
                  <a:schemeClr val="tx1"/>
                </a:solidFill>
                <a:latin typeface="Tahoma" pitchFamily="34" charset="0"/>
                <a:ea typeface="HGS創英角ｺﾞｼｯｸUB" pitchFamily="50" charset="-128"/>
              </a:rPr>
              <a:t>Connect between STPs</a:t>
            </a:r>
            <a:endParaRPr kumimoji="1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36274" y="3319791"/>
            <a:ext cx="302839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b="1" smtClean="0">
                <a:solidFill>
                  <a:schemeClr val="accent2"/>
                </a:solidFill>
              </a:rPr>
              <a:t>SwitchingService (SS)</a:t>
            </a:r>
            <a:endParaRPr kumimoji="1" lang="ja-JP" altLang="en-US" sz="2000" b="1">
              <a:solidFill>
                <a:schemeClr val="accent2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263946" y="4770375"/>
            <a:ext cx="32047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000" b="1" smtClean="0">
                <a:solidFill>
                  <a:schemeClr val="accent2"/>
                </a:solidFill>
              </a:rPr>
              <a:t>ConnectionService (CS)</a:t>
            </a:r>
            <a:endParaRPr kumimoji="1" lang="ja-JP" altLang="en-US" sz="2000" b="1">
              <a:solidFill>
                <a:schemeClr val="accent2"/>
              </a:solidFill>
            </a:endParaRPr>
          </a:p>
        </p:txBody>
      </p:sp>
      <p:cxnSp>
        <p:nvCxnSpPr>
          <p:cNvPr id="56" name="直線矢印コネクタ 55"/>
          <p:cNvCxnSpPr/>
          <p:nvPr/>
        </p:nvCxnSpPr>
        <p:spPr bwMode="auto">
          <a:xfrm flipH="1" flipV="1">
            <a:off x="7104287" y="4624156"/>
            <a:ext cx="922922" cy="6572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矢印コネクタ 56"/>
          <p:cNvCxnSpPr/>
          <p:nvPr/>
        </p:nvCxnSpPr>
        <p:spPr bwMode="auto">
          <a:xfrm flipH="1">
            <a:off x="6867619" y="5463253"/>
            <a:ext cx="1172583" cy="753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線矢印コネクタ 57"/>
          <p:cNvCxnSpPr/>
          <p:nvPr/>
        </p:nvCxnSpPr>
        <p:spPr bwMode="auto">
          <a:xfrm>
            <a:off x="4135177" y="4140062"/>
            <a:ext cx="1559858" cy="5701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1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switch on NSI-SS</a:t>
            </a:r>
            <a:endParaRPr kumimoji="1" lang="ja-JP" altLang="en-US" dirty="0"/>
          </a:p>
        </p:txBody>
      </p:sp>
      <p:sp>
        <p:nvSpPr>
          <p:cNvPr id="56" name="コンテンツ プレースホルダー 5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SP is virtual </a:t>
            </a:r>
            <a:r>
              <a:rPr lang="en-US" altLang="ja-JP" dirty="0" err="1" smtClean="0"/>
              <a:t>OpenFlow</a:t>
            </a:r>
            <a:r>
              <a:rPr lang="en-US" altLang="ja-JP" dirty="0" smtClean="0"/>
              <a:t> switch.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5BB-0915-41BB-9414-6A93AF135CB9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907100" y="2242679"/>
            <a:ext cx="592684" cy="486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</a:rPr>
              <a:t>SP</a:t>
            </a:r>
            <a:endParaRPr kumimoji="1" lang="ja-JP" altLang="en-US" b="1">
              <a:solidFill>
                <a:srgbClr val="FF0000"/>
              </a:solidFill>
            </a:endParaRPr>
          </a:p>
        </p:txBody>
      </p:sp>
      <p:sp>
        <p:nvSpPr>
          <p:cNvPr id="40" name="円/楕円 39"/>
          <p:cNvSpPr/>
          <p:nvPr/>
        </p:nvSpPr>
        <p:spPr bwMode="auto">
          <a:xfrm>
            <a:off x="1800552" y="2925168"/>
            <a:ext cx="265178" cy="28453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41" name="円/楕円 40"/>
          <p:cNvSpPr/>
          <p:nvPr/>
        </p:nvSpPr>
        <p:spPr bwMode="auto">
          <a:xfrm>
            <a:off x="2289153" y="2910998"/>
            <a:ext cx="265178" cy="28453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42" name="円/楕円 41"/>
          <p:cNvSpPr/>
          <p:nvPr/>
        </p:nvSpPr>
        <p:spPr bwMode="auto">
          <a:xfrm>
            <a:off x="2057648" y="3236893"/>
            <a:ext cx="265178" cy="28453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43" name="円/楕円 42"/>
          <p:cNvSpPr/>
          <p:nvPr/>
        </p:nvSpPr>
        <p:spPr bwMode="auto">
          <a:xfrm>
            <a:off x="1683761" y="2726335"/>
            <a:ext cx="1012952" cy="87989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88951" y="2630062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STP_a</a:t>
            </a:r>
            <a:endParaRPr kumimoji="1" lang="ja-JP" altLang="en-US" sz="1600" dirty="0"/>
          </a:p>
        </p:txBody>
      </p:sp>
      <p:sp>
        <p:nvSpPr>
          <p:cNvPr id="46" name="円/楕円 45"/>
          <p:cNvSpPr/>
          <p:nvPr/>
        </p:nvSpPr>
        <p:spPr bwMode="auto">
          <a:xfrm>
            <a:off x="901943" y="2011680"/>
            <a:ext cx="2563383" cy="2276274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47" name="円/楕円 46"/>
          <p:cNvSpPr/>
          <p:nvPr/>
        </p:nvSpPr>
        <p:spPr bwMode="auto">
          <a:xfrm>
            <a:off x="857747" y="3244662"/>
            <a:ext cx="265178" cy="28453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49" name="直線コネクタ 48"/>
          <p:cNvCxnSpPr>
            <a:stCxn id="47" idx="6"/>
            <a:endCxn id="40" idx="2"/>
          </p:cNvCxnSpPr>
          <p:nvPr/>
        </p:nvCxnSpPr>
        <p:spPr bwMode="auto">
          <a:xfrm flipV="1">
            <a:off x="1122925" y="3067435"/>
            <a:ext cx="677628" cy="3194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円/楕円 49"/>
          <p:cNvSpPr/>
          <p:nvPr/>
        </p:nvSpPr>
        <p:spPr bwMode="auto">
          <a:xfrm>
            <a:off x="2625597" y="4003420"/>
            <a:ext cx="265178" cy="28453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51" name="円/楕円 50"/>
          <p:cNvSpPr/>
          <p:nvPr/>
        </p:nvSpPr>
        <p:spPr bwMode="auto">
          <a:xfrm>
            <a:off x="3244345" y="2485904"/>
            <a:ext cx="265178" cy="28453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cxnSp>
        <p:nvCxnSpPr>
          <p:cNvPr id="52" name="直線コネクタ 51"/>
          <p:cNvCxnSpPr>
            <a:stCxn id="41" idx="6"/>
            <a:endCxn id="51" idx="2"/>
          </p:cNvCxnSpPr>
          <p:nvPr/>
        </p:nvCxnSpPr>
        <p:spPr bwMode="auto">
          <a:xfrm flipV="1">
            <a:off x="2554330" y="2628171"/>
            <a:ext cx="690015" cy="4250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コネクタ 52"/>
          <p:cNvCxnSpPr>
            <a:stCxn id="42" idx="5"/>
            <a:endCxn id="50" idx="0"/>
          </p:cNvCxnSpPr>
          <p:nvPr/>
        </p:nvCxnSpPr>
        <p:spPr bwMode="auto">
          <a:xfrm>
            <a:off x="2283991" y="3479758"/>
            <a:ext cx="474195" cy="5236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テキスト ボックス 4"/>
          <p:cNvSpPr txBox="1"/>
          <p:nvPr/>
        </p:nvSpPr>
        <p:spPr>
          <a:xfrm>
            <a:off x="3937298" y="1968648"/>
            <a:ext cx="7481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sz="2000" dirty="0" smtClean="0"/>
              <a:t>SP is created via NSI-SS.</a:t>
            </a:r>
          </a:p>
          <a:p>
            <a:pPr marL="342900" indent="-342900">
              <a:buAutoNum type="arabicPeriod"/>
            </a:pPr>
            <a:r>
              <a:rPr lang="en-US" altLang="ja-JP" sz="2000" dirty="0" smtClean="0"/>
              <a:t>IP address of virtual </a:t>
            </a:r>
            <a:r>
              <a:rPr lang="en-US" altLang="ja-JP" sz="2000" dirty="0" err="1" smtClean="0"/>
              <a:t>OpenFlow</a:t>
            </a:r>
            <a:r>
              <a:rPr lang="en-US" altLang="ja-JP" sz="2000" dirty="0" smtClean="0"/>
              <a:t> switch is returned via NSI-SS.</a:t>
            </a:r>
            <a:endParaRPr kumimoji="1" lang="en-US" altLang="ja-JP" sz="2000" dirty="0" smtClean="0"/>
          </a:p>
          <a:p>
            <a:pPr marL="342900" indent="-342900">
              <a:buAutoNum type="arabicPeriod"/>
            </a:pPr>
            <a:r>
              <a:rPr kumimoji="1" lang="en-US" altLang="ja-JP" sz="2000" dirty="0" err="1" smtClean="0"/>
              <a:t>OpenFlow</a:t>
            </a:r>
            <a:r>
              <a:rPr kumimoji="1" lang="en-US" altLang="ja-JP" sz="2000" dirty="0" smtClean="0"/>
              <a:t> controller connects to the virtual </a:t>
            </a:r>
            <a:r>
              <a:rPr kumimoji="1" lang="en-US" altLang="ja-JP" sz="2000" dirty="0" err="1" smtClean="0"/>
              <a:t>OpenFlow</a:t>
            </a:r>
            <a:r>
              <a:rPr kumimoji="1" lang="en-US" altLang="ja-JP" sz="2000" dirty="0" smtClean="0"/>
              <a:t> switch</a:t>
            </a:r>
            <a:r>
              <a:rPr lang="en-US" altLang="ja-JP" sz="2000" dirty="0" smtClean="0"/>
              <a:t>.</a:t>
            </a:r>
            <a:endParaRPr kumimoji="1" lang="ja-JP" altLang="en-US" sz="2000" dirty="0"/>
          </a:p>
        </p:txBody>
      </p:sp>
      <p:pic>
        <p:nvPicPr>
          <p:cNvPr id="26" name="Picture 6" descr="http://www.itbook.info/web/wp-content/uploads/2011/12/openflow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10" y="2989775"/>
            <a:ext cx="455818" cy="4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2338631" y="2459733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STP_b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521511" y="3429000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STP_c</a:t>
            </a:r>
            <a:endParaRPr kumimoji="1" lang="ja-JP" altLang="en-US" sz="1600" dirty="0"/>
          </a:p>
        </p:txBody>
      </p:sp>
      <p:sp>
        <p:nvSpPr>
          <p:cNvPr id="7" name="四角形吹き出し 6"/>
          <p:cNvSpPr/>
          <p:nvPr/>
        </p:nvSpPr>
        <p:spPr bwMode="auto">
          <a:xfrm>
            <a:off x="195666" y="4850886"/>
            <a:ext cx="5626903" cy="914400"/>
          </a:xfrm>
          <a:prstGeom prst="wedgeRectCallout">
            <a:avLst>
              <a:gd name="adj1" fmla="val -17321"/>
              <a:gd name="adj2" fmla="val -178621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dirty="0"/>
              <a:t>urn:ogf:network:example.com:2012:stp_a </a:t>
            </a:r>
            <a:r>
              <a:rPr lang="en-US" altLang="ja-JP" dirty="0">
                <a:sym typeface="Wingdings" panose="05000000000000000000" pitchFamily="2" charset="2"/>
              </a:rPr>
              <a:t> port 1</a:t>
            </a:r>
            <a:endParaRPr lang="en-US" altLang="ja-JP" dirty="0"/>
          </a:p>
          <a:p>
            <a:r>
              <a:rPr lang="en-US" altLang="ja-JP" dirty="0"/>
              <a:t>urn:ogf:network:example.com:2012:stp_b </a:t>
            </a:r>
            <a:r>
              <a:rPr lang="en-US" altLang="ja-JP" dirty="0">
                <a:sym typeface="Wingdings" panose="05000000000000000000" pitchFamily="2" charset="2"/>
              </a:rPr>
              <a:t> port 2</a:t>
            </a:r>
            <a:endParaRPr lang="en-US" altLang="ja-JP" dirty="0"/>
          </a:p>
          <a:p>
            <a:r>
              <a:rPr lang="en-US" altLang="ja-JP" dirty="0"/>
              <a:t>urn:ogf:network:example.com:2012:stp_c </a:t>
            </a:r>
            <a:r>
              <a:rPr lang="en-US" altLang="ja-JP" dirty="0">
                <a:sym typeface="Wingdings" panose="05000000000000000000" pitchFamily="2" charset="2"/>
              </a:rPr>
              <a:t> port 3</a:t>
            </a:r>
            <a:endParaRPr lang="en-US" altLang="ja-JP" dirty="0"/>
          </a:p>
        </p:txBody>
      </p:sp>
      <p:grpSp>
        <p:nvGrpSpPr>
          <p:cNvPr id="31" name="Group 654"/>
          <p:cNvGrpSpPr>
            <a:grpSpLocks/>
          </p:cNvGrpSpPr>
          <p:nvPr/>
        </p:nvGrpSpPr>
        <p:grpSpPr bwMode="auto">
          <a:xfrm>
            <a:off x="4972645" y="3135702"/>
            <a:ext cx="936625" cy="1295400"/>
            <a:chOff x="3107" y="3022"/>
            <a:chExt cx="590" cy="816"/>
          </a:xfrm>
        </p:grpSpPr>
        <p:sp>
          <p:nvSpPr>
            <p:cNvPr id="32" name="Freeform 648"/>
            <p:cNvSpPr>
              <a:spLocks/>
            </p:cNvSpPr>
            <p:nvPr/>
          </p:nvSpPr>
          <p:spPr bwMode="auto">
            <a:xfrm>
              <a:off x="3107" y="3022"/>
              <a:ext cx="590" cy="816"/>
            </a:xfrm>
            <a:custGeom>
              <a:avLst/>
              <a:gdLst>
                <a:gd name="T0" fmla="*/ 1089 w 1089"/>
                <a:gd name="T1" fmla="*/ 224 h 1512"/>
                <a:gd name="T2" fmla="*/ 670 w 1089"/>
                <a:gd name="T3" fmla="*/ 0 h 1512"/>
                <a:gd name="T4" fmla="*/ 0 w 1089"/>
                <a:gd name="T5" fmla="*/ 365 h 1512"/>
                <a:gd name="T6" fmla="*/ 0 w 1089"/>
                <a:gd name="T7" fmla="*/ 1302 h 1512"/>
                <a:gd name="T8" fmla="*/ 413 w 1089"/>
                <a:gd name="T9" fmla="*/ 1512 h 1512"/>
                <a:gd name="T10" fmla="*/ 413 w 1089"/>
                <a:gd name="T11" fmla="*/ 1512 h 1512"/>
                <a:gd name="T12" fmla="*/ 1089 w 1089"/>
                <a:gd name="T13" fmla="*/ 1147 h 1512"/>
                <a:gd name="T14" fmla="*/ 1089 w 1089"/>
                <a:gd name="T15" fmla="*/ 224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9" h="1512">
                  <a:moveTo>
                    <a:pt x="1089" y="224"/>
                  </a:moveTo>
                  <a:lnTo>
                    <a:pt x="670" y="0"/>
                  </a:lnTo>
                  <a:lnTo>
                    <a:pt x="0" y="365"/>
                  </a:lnTo>
                  <a:lnTo>
                    <a:pt x="0" y="1302"/>
                  </a:lnTo>
                  <a:cubicBezTo>
                    <a:pt x="108" y="1414"/>
                    <a:pt x="254" y="1488"/>
                    <a:pt x="413" y="1512"/>
                  </a:cubicBezTo>
                  <a:lnTo>
                    <a:pt x="413" y="1512"/>
                  </a:lnTo>
                  <a:lnTo>
                    <a:pt x="1089" y="1147"/>
                  </a:lnTo>
                  <a:lnTo>
                    <a:pt x="1089" y="224"/>
                  </a:lnTo>
                  <a:close/>
                </a:path>
              </a:pathLst>
            </a:custGeom>
            <a:noFill/>
            <a:ln w="57150" cap="rnd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Line 649"/>
            <p:cNvSpPr>
              <a:spLocks noChangeShapeType="1"/>
            </p:cNvSpPr>
            <p:nvPr/>
          </p:nvSpPr>
          <p:spPr bwMode="auto">
            <a:xfrm flipH="1" flipV="1">
              <a:off x="3152" y="3339"/>
              <a:ext cx="182" cy="9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650"/>
            <p:cNvSpPr>
              <a:spLocks noChangeShapeType="1"/>
            </p:cNvSpPr>
            <p:nvPr/>
          </p:nvSpPr>
          <p:spPr bwMode="auto">
            <a:xfrm flipH="1" flipV="1">
              <a:off x="3152" y="3430"/>
              <a:ext cx="182" cy="9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651"/>
            <p:cNvSpPr>
              <a:spLocks noChangeShapeType="1"/>
            </p:cNvSpPr>
            <p:nvPr/>
          </p:nvSpPr>
          <p:spPr bwMode="auto">
            <a:xfrm flipH="1" flipV="1">
              <a:off x="3152" y="3521"/>
              <a:ext cx="182" cy="91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6030777" y="4064459"/>
            <a:ext cx="222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> controller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 bwMode="auto">
          <a:xfrm rot="11577367">
            <a:off x="2851723" y="3327801"/>
            <a:ext cx="1918154" cy="27140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HGS創英角ｺﾞｼｯｸUB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13911" y="5871409"/>
            <a:ext cx="1071966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2"/>
                </a:solidFill>
              </a:rPr>
              <a:t>NSI-SS is promising service to create “Node” for network skeleton.</a:t>
            </a:r>
            <a:endParaRPr kumimoji="1" lang="ja-JP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wide">
  <a:themeElements>
    <a:clrScheme name="kddi 11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6699FF"/>
      </a:accent1>
      <a:accent2>
        <a:srgbClr val="0033CC"/>
      </a:accent2>
      <a:accent3>
        <a:srgbClr val="FFFFFF"/>
      </a:accent3>
      <a:accent4>
        <a:srgbClr val="000000"/>
      </a:accent4>
      <a:accent5>
        <a:srgbClr val="B8CAFF"/>
      </a:accent5>
      <a:accent6>
        <a:srgbClr val="002DB9"/>
      </a:accent6>
      <a:hlink>
        <a:srgbClr val="7E9CE8"/>
      </a:hlink>
      <a:folHlink>
        <a:srgbClr val="D8D8EC"/>
      </a:folHlink>
    </a:clrScheme>
    <a:fontScheme name="kddi">
      <a:majorFont>
        <a:latin typeface="Tahoma"/>
        <a:ea typeface="HGS創英角ｺﾞｼｯｸUB"/>
        <a:cs typeface=""/>
      </a:majorFont>
      <a:minorFont>
        <a:latin typeface="Tahoma"/>
        <a:ea typeface="HGS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S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HGS創英角ｺﾞｼｯｸUB" pitchFamily="50" charset="-128"/>
          </a:defRPr>
        </a:defPPr>
      </a:lstStyle>
    </a:lnDef>
  </a:objectDefaults>
  <a:extraClrSchemeLst>
    <a:extraClrScheme>
      <a:clrScheme name="kddi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ddi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1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2DB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2">
        <a:dk1>
          <a:srgbClr val="000000"/>
        </a:dk1>
        <a:lt1>
          <a:srgbClr val="FFFFFF"/>
        </a:lt1>
        <a:dk2>
          <a:srgbClr val="000066"/>
        </a:dk2>
        <a:lt2>
          <a:srgbClr val="5F5F5F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2DB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3">
        <a:dk1>
          <a:srgbClr val="4D4D4D"/>
        </a:dk1>
        <a:lt1>
          <a:srgbClr val="FFFFFF"/>
        </a:lt1>
        <a:dk2>
          <a:srgbClr val="000066"/>
        </a:dk2>
        <a:lt2>
          <a:srgbClr val="1C1C1C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002DB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ddi 14">
        <a:dk1>
          <a:srgbClr val="5F5F5F"/>
        </a:dk1>
        <a:lt1>
          <a:srgbClr val="FFFFFF"/>
        </a:lt1>
        <a:dk2>
          <a:srgbClr val="000099"/>
        </a:dk2>
        <a:lt2>
          <a:srgbClr val="1C1C1C"/>
        </a:lt2>
        <a:accent1>
          <a:srgbClr val="6699FF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B8CAFF"/>
        </a:accent5>
        <a:accent6>
          <a:srgbClr val="002DB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de" id="{39F2C5DA-FFD0-4C64-B1C2-330E8F88E370}" vid="{12D3979E-086D-4820-B176-4FA722CD97F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</Template>
  <TotalTime>1540</TotalTime>
  <Words>396</Words>
  <Application>Microsoft Office PowerPoint</Application>
  <PresentationFormat>ワイド画面</PresentationFormat>
  <Paragraphs>99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HGP創英角ｺﾞｼｯｸUB</vt:lpstr>
      <vt:lpstr>HGS創英角ｺﾞｼｯｸUB</vt:lpstr>
      <vt:lpstr>ＭＳ ゴシック</vt:lpstr>
      <vt:lpstr>Arial</vt:lpstr>
      <vt:lpstr>Arial Black</vt:lpstr>
      <vt:lpstr>Calibri</vt:lpstr>
      <vt:lpstr>Tahoma</vt:lpstr>
      <vt:lpstr>Wingdings</vt:lpstr>
      <vt:lpstr>wide</vt:lpstr>
      <vt:lpstr>Building SDN with OGF NSI and OpenFlow</vt:lpstr>
      <vt:lpstr>Software Defined Network</vt:lpstr>
      <vt:lpstr>SDN over multiple networks</vt:lpstr>
      <vt:lpstr>SDN over multiple networks</vt:lpstr>
      <vt:lpstr>SDN over multiple networks</vt:lpstr>
      <vt:lpstr>OGF Network Service Interface (NSI)</vt:lpstr>
      <vt:lpstr>ConnectionService (NSI-CS)</vt:lpstr>
      <vt:lpstr>SwitchingService (NSI-SS)</vt:lpstr>
      <vt:lpstr>OpenFlow switch on NSI-SS</vt:lpstr>
      <vt:lpstr>Building SDN with OGF NSI and OpenFlow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SwitchingService</dc:title>
  <dc:creator>miyamoto</dc:creator>
  <cp:lastModifiedBy>miyamoto</cp:lastModifiedBy>
  <cp:revision>79</cp:revision>
  <dcterms:created xsi:type="dcterms:W3CDTF">2012-09-11T05:57:11Z</dcterms:created>
  <dcterms:modified xsi:type="dcterms:W3CDTF">2012-10-08T15:18:35Z</dcterms:modified>
</cp:coreProperties>
</file>