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2"/>
  </p:notesMasterIdLst>
  <p:sldIdLst>
    <p:sldId id="256" r:id="rId2"/>
    <p:sldId id="260" r:id="rId3"/>
    <p:sldId id="261" r:id="rId4"/>
    <p:sldId id="257" r:id="rId5"/>
    <p:sldId id="258" r:id="rId6"/>
    <p:sldId id="262" r:id="rId7"/>
    <p:sldId id="264" r:id="rId8"/>
    <p:sldId id="263"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6471" autoAdjust="0"/>
  </p:normalViewPr>
  <p:slideViewPr>
    <p:cSldViewPr snapToGrid="0" snapToObjects="1">
      <p:cViewPr varScale="1">
        <p:scale>
          <a:sx n="95" d="100"/>
          <a:sy n="95" d="100"/>
        </p:scale>
        <p:origin x="-1272"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ED0DCC-02FB-1E4D-9F23-6332D41E7F77}" type="datetimeFigureOut">
              <a:rPr lang="en-US" smtClean="0"/>
              <a:pPr/>
              <a:t>10/13/09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8D619-8CB7-F34B-849C-94D25B0047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lvl="0"/>
            <a:r>
              <a:rPr lang="en-US" sz="1200" kern="1200" dirty="0" err="1" smtClean="0">
                <a:solidFill>
                  <a:schemeClr val="tx1"/>
                </a:solidFill>
                <a:latin typeface="+mn-lt"/>
                <a:ea typeface="+mn-ea"/>
                <a:cs typeface="+mn-cs"/>
              </a:rPr>
              <a:t>DataPlane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is the set of network elements which receives, sends, and switches the network data.  For this architecture definition we identify the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options in terms of “technology regions”.  A “technology region” is a set of network elements which are grouped together and utilize the same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"technology type".  The technology types are defined using the standard Generalized Multi-Protocol Label Switching (GMPLS) [] nomenclature of  Packet Switching Capable (PSC) layer, Layer-2 Switching Capable (L2SC) layer, Time Division Multiplexing (TDM) layer, Lambda Switching Capable (LSC) layer, and Fiber-Switch Capable (FSC).  Additionally, we associate these technology types with the more common terminology of Layer 0, Layer 1, Layer 2, Layer 3, etc.   Details on the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technology types, descriptions and features are provided in the Section  8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pPr lvl="0"/>
            <a:r>
              <a:rPr lang="en-US" sz="1200" kern="1200" dirty="0" err="1" smtClean="0">
                <a:solidFill>
                  <a:schemeClr val="tx1"/>
                </a:solidFill>
                <a:latin typeface="+mn-lt"/>
                <a:ea typeface="+mn-ea"/>
                <a:cs typeface="+mn-cs"/>
              </a:rPr>
              <a:t>ControlPlane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ControlPlane</a:t>
            </a:r>
            <a:r>
              <a:rPr lang="en-US" sz="1200" kern="1200" dirty="0" smtClean="0">
                <a:solidFill>
                  <a:schemeClr val="tx1"/>
                </a:solidFill>
                <a:latin typeface="+mn-lt"/>
                <a:ea typeface="+mn-ea"/>
                <a:cs typeface="+mn-cs"/>
              </a:rPr>
              <a:t> plane is responsible for routing, path computation, and signaling functions associated with control of the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This generally includes maintaining topology information and configuring  network elements in terms of data ingress, egress, and switching operations.  The </a:t>
            </a:r>
            <a:r>
              <a:rPr lang="en-US" sz="1200" kern="1200" dirty="0" err="1" smtClean="0">
                <a:solidFill>
                  <a:schemeClr val="tx1"/>
                </a:solidFill>
                <a:latin typeface="+mn-lt"/>
                <a:ea typeface="+mn-ea"/>
                <a:cs typeface="+mn-cs"/>
              </a:rPr>
              <a:t>ControlPlane</a:t>
            </a:r>
            <a:r>
              <a:rPr lang="en-US" sz="1200" kern="1200" dirty="0" smtClean="0">
                <a:solidFill>
                  <a:schemeClr val="tx1"/>
                </a:solidFill>
                <a:latin typeface="+mn-lt"/>
                <a:ea typeface="+mn-ea"/>
                <a:cs typeface="+mn-cs"/>
              </a:rPr>
              <a:t> is one of two </a:t>
            </a:r>
            <a:r>
              <a:rPr lang="en-US" sz="1200" kern="1200" dirty="0" err="1" smtClean="0">
                <a:solidFill>
                  <a:schemeClr val="tx1"/>
                </a:solidFill>
                <a:latin typeface="+mn-lt"/>
                <a:ea typeface="+mn-ea"/>
                <a:cs typeface="+mn-cs"/>
              </a:rPr>
              <a:t>CapabilityPlanes</a:t>
            </a:r>
            <a:r>
              <a:rPr lang="en-US" sz="1200" kern="1200" dirty="0" smtClean="0">
                <a:solidFill>
                  <a:schemeClr val="tx1"/>
                </a:solidFill>
                <a:latin typeface="+mn-lt"/>
                <a:ea typeface="+mn-ea"/>
                <a:cs typeface="+mn-cs"/>
              </a:rPr>
              <a:t> which directly interacts with the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pPr lvl="0"/>
            <a:r>
              <a:rPr lang="en-US" sz="1200" kern="1200" dirty="0" err="1" smtClean="0">
                <a:solidFill>
                  <a:schemeClr val="tx1"/>
                </a:solidFill>
                <a:latin typeface="+mn-lt"/>
                <a:ea typeface="+mn-ea"/>
                <a:cs typeface="+mn-cs"/>
              </a:rPr>
              <a:t>ManagementPlane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ManagementPlane</a:t>
            </a:r>
            <a:r>
              <a:rPr lang="en-US" sz="1200" kern="1200" dirty="0" smtClean="0">
                <a:solidFill>
                  <a:schemeClr val="tx1"/>
                </a:solidFill>
                <a:latin typeface="+mn-lt"/>
                <a:ea typeface="+mn-ea"/>
                <a:cs typeface="+mn-cs"/>
              </a:rPr>
              <a:t> refers to the set of systems and processes that are utilized to monitor, manage, and troubleshoot the network.  This includes functions to support user services as well as network maintenance, upgrades, and reconfigurations.  This plane is responsible for collecting data and monitoring of the network.  In addition, this </a:t>
            </a:r>
            <a:r>
              <a:rPr lang="en-US" sz="1200" kern="1200" dirty="0" err="1" smtClean="0">
                <a:solidFill>
                  <a:schemeClr val="tx1"/>
                </a:solidFill>
                <a:latin typeface="+mn-lt"/>
                <a:ea typeface="+mn-ea"/>
                <a:cs typeface="+mn-cs"/>
              </a:rPr>
              <a:t>CapabilityPlane</a:t>
            </a:r>
            <a:r>
              <a:rPr lang="en-US" sz="1200" kern="1200" dirty="0" smtClean="0">
                <a:solidFill>
                  <a:schemeClr val="tx1"/>
                </a:solidFill>
                <a:latin typeface="+mn-lt"/>
                <a:ea typeface="+mn-ea"/>
                <a:cs typeface="+mn-cs"/>
              </a:rPr>
              <a:t> may also include capabilities to configure the network elements with the support of the control plane or via independent actions.  The </a:t>
            </a:r>
            <a:r>
              <a:rPr lang="en-US" sz="1200" kern="1200" dirty="0" err="1" smtClean="0">
                <a:solidFill>
                  <a:schemeClr val="tx1"/>
                </a:solidFill>
                <a:latin typeface="+mn-lt"/>
                <a:ea typeface="+mn-ea"/>
                <a:cs typeface="+mn-cs"/>
              </a:rPr>
              <a:t>ManagementPlane</a:t>
            </a:r>
            <a:r>
              <a:rPr lang="en-US" sz="1200" kern="1200" dirty="0" smtClean="0">
                <a:solidFill>
                  <a:schemeClr val="tx1"/>
                </a:solidFill>
                <a:latin typeface="+mn-lt"/>
                <a:ea typeface="+mn-ea"/>
                <a:cs typeface="+mn-cs"/>
              </a:rPr>
              <a:t> is one of two </a:t>
            </a:r>
            <a:r>
              <a:rPr lang="en-US" sz="1200" kern="1200" dirty="0" err="1" smtClean="0">
                <a:solidFill>
                  <a:schemeClr val="tx1"/>
                </a:solidFill>
                <a:latin typeface="+mn-lt"/>
                <a:ea typeface="+mn-ea"/>
                <a:cs typeface="+mn-cs"/>
              </a:rPr>
              <a:t>CapabilityPlanes</a:t>
            </a:r>
            <a:r>
              <a:rPr lang="en-US" sz="1200" kern="1200" dirty="0" smtClean="0">
                <a:solidFill>
                  <a:schemeClr val="tx1"/>
                </a:solidFill>
                <a:latin typeface="+mn-lt"/>
                <a:ea typeface="+mn-ea"/>
                <a:cs typeface="+mn-cs"/>
              </a:rPr>
              <a:t> which directly interacts with the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pPr lvl="0"/>
            <a:r>
              <a:rPr lang="en-US" sz="1200" kern="1200" dirty="0" err="1" smtClean="0">
                <a:solidFill>
                  <a:schemeClr val="tx1"/>
                </a:solidFill>
                <a:latin typeface="+mn-lt"/>
                <a:ea typeface="+mn-ea"/>
                <a:cs typeface="+mn-cs"/>
              </a:rPr>
              <a:t>AAPlane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This plane is the Authentication and Authorization plane. This plane is responsible for the mechanisms which allow the other planes to identify and authenticate users and receive associated policy information.  </a:t>
            </a:r>
          </a:p>
          <a:p>
            <a:r>
              <a:rPr lang="en-US" sz="1200" kern="1200" dirty="0" smtClean="0">
                <a:solidFill>
                  <a:schemeClr val="tx1"/>
                </a:solidFill>
                <a:latin typeface="+mn-lt"/>
                <a:ea typeface="+mn-ea"/>
                <a:cs typeface="+mn-cs"/>
              </a:rPr>
              <a:t> </a:t>
            </a:r>
          </a:p>
          <a:p>
            <a:pPr lvl="0"/>
            <a:r>
              <a:rPr lang="en-US" sz="1200" kern="1200" dirty="0" err="1" smtClean="0">
                <a:solidFill>
                  <a:schemeClr val="tx1"/>
                </a:solidFill>
                <a:latin typeface="+mn-lt"/>
                <a:ea typeface="+mn-ea"/>
                <a:cs typeface="+mn-cs"/>
              </a:rPr>
              <a:t>ServicePlane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ServicePlane</a:t>
            </a:r>
            <a:r>
              <a:rPr lang="en-US" sz="1200" kern="1200" dirty="0" smtClean="0">
                <a:solidFill>
                  <a:schemeClr val="tx1"/>
                </a:solidFill>
                <a:latin typeface="+mn-lt"/>
                <a:ea typeface="+mn-ea"/>
                <a:cs typeface="+mn-cs"/>
              </a:rPr>
              <a:t> refers to the set of systems and processes that are geared towards providing services to users and maintaining state on those services.   The Service plane will generally rely on the functions of the </a:t>
            </a:r>
            <a:r>
              <a:rPr lang="en-US" sz="1200" kern="1200" dirty="0" err="1" smtClean="0">
                <a:solidFill>
                  <a:schemeClr val="tx1"/>
                </a:solidFill>
                <a:latin typeface="+mn-lt"/>
                <a:ea typeface="+mn-ea"/>
                <a:cs typeface="+mn-cs"/>
              </a:rPr>
              <a:t>ControlPlane</a:t>
            </a:r>
            <a:r>
              <a:rPr lang="en-US" sz="1200" kern="1200" dirty="0" smtClean="0">
                <a:solidFill>
                  <a:schemeClr val="tx1"/>
                </a:solidFill>
                <a:latin typeface="+mn-lt"/>
                <a:ea typeface="+mn-ea"/>
                <a:cs typeface="+mn-cs"/>
              </a:rPr>
              <a:t> and/or </a:t>
            </a:r>
            <a:r>
              <a:rPr lang="en-US" sz="1200" kern="1200" dirty="0" err="1" smtClean="0">
                <a:solidFill>
                  <a:schemeClr val="tx1"/>
                </a:solidFill>
                <a:latin typeface="+mn-lt"/>
                <a:ea typeface="+mn-ea"/>
                <a:cs typeface="+mn-cs"/>
              </a:rPr>
              <a:t>ManagementPlane</a:t>
            </a:r>
            <a:r>
              <a:rPr lang="en-US" sz="1200" kern="1200" dirty="0" smtClean="0">
                <a:solidFill>
                  <a:schemeClr val="tx1"/>
                </a:solidFill>
                <a:latin typeface="+mn-lt"/>
                <a:ea typeface="+mn-ea"/>
                <a:cs typeface="+mn-cs"/>
              </a:rPr>
              <a:t> to effect actual changes on the </a:t>
            </a:r>
            <a:r>
              <a:rPr lang="en-US" sz="1200" kern="1200" dirty="0" err="1" smtClean="0">
                <a:solidFill>
                  <a:schemeClr val="tx1"/>
                </a:solidFill>
                <a:latin typeface="+mn-lt"/>
                <a:ea typeface="+mn-ea"/>
                <a:cs typeface="+mn-cs"/>
              </a:rPr>
              <a:t>DataPlane</a:t>
            </a:r>
            <a:r>
              <a:rPr lang="en-US" sz="1200" kern="1200" dirty="0" smtClean="0">
                <a:solidFill>
                  <a:schemeClr val="tx1"/>
                </a:solidFill>
                <a:latin typeface="+mn-lt"/>
                <a:ea typeface="+mn-ea"/>
                <a:cs typeface="+mn-cs"/>
              </a:rPr>
              <a:t>.  In addition, the </a:t>
            </a:r>
            <a:r>
              <a:rPr lang="en-US" sz="1200" kern="1200" dirty="0" err="1" smtClean="0">
                <a:solidFill>
                  <a:schemeClr val="tx1"/>
                </a:solidFill>
                <a:latin typeface="+mn-lt"/>
                <a:ea typeface="+mn-ea"/>
                <a:cs typeface="+mn-cs"/>
              </a:rPr>
              <a:t>ServicePlane</a:t>
            </a:r>
            <a:r>
              <a:rPr lang="en-US" sz="1200" kern="1200" dirty="0" smtClean="0">
                <a:solidFill>
                  <a:schemeClr val="tx1"/>
                </a:solidFill>
                <a:latin typeface="+mn-lt"/>
                <a:ea typeface="+mn-ea"/>
                <a:cs typeface="+mn-cs"/>
              </a:rPr>
              <a:t> will typically maintain databases on current and future service instantiations and coordinate associated workflow processes.</a:t>
            </a:r>
          </a:p>
          <a:p>
            <a:r>
              <a:rPr lang="en-US" sz="1200" kern="1200" dirty="0" smtClean="0">
                <a:solidFill>
                  <a:schemeClr val="tx1"/>
                </a:solidFill>
                <a:latin typeface="+mn-lt"/>
                <a:ea typeface="+mn-ea"/>
                <a:cs typeface="+mn-cs"/>
              </a:rPr>
              <a:t> </a:t>
            </a:r>
          </a:p>
          <a:p>
            <a:pPr lvl="0"/>
            <a:r>
              <a:rPr lang="en-US" sz="1200" kern="1200" dirty="0" err="1" smtClean="0">
                <a:solidFill>
                  <a:schemeClr val="tx1"/>
                </a:solidFill>
                <a:latin typeface="+mn-lt"/>
                <a:ea typeface="+mn-ea"/>
                <a:cs typeface="+mn-cs"/>
              </a:rPr>
              <a:t>ApplicationPlane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ApplicationPlane</a:t>
            </a:r>
            <a:r>
              <a:rPr lang="en-US" sz="1200" kern="1200" dirty="0" smtClean="0">
                <a:solidFill>
                  <a:schemeClr val="tx1"/>
                </a:solidFill>
                <a:latin typeface="+mn-lt"/>
                <a:ea typeface="+mn-ea"/>
                <a:cs typeface="+mn-cs"/>
              </a:rPr>
              <a:t> provides higher level functions which will generally be tailored for domain specific purposes.  It is envisioned that the </a:t>
            </a:r>
            <a:r>
              <a:rPr lang="en-US" sz="1200" kern="1200" dirty="0" err="1" smtClean="0">
                <a:solidFill>
                  <a:schemeClr val="tx1"/>
                </a:solidFill>
                <a:latin typeface="+mn-lt"/>
                <a:ea typeface="+mn-ea"/>
                <a:cs typeface="+mn-cs"/>
              </a:rPr>
              <a:t>ApplicationPlane</a:t>
            </a:r>
            <a:r>
              <a:rPr lang="en-US" sz="1200" kern="1200" dirty="0" smtClean="0">
                <a:solidFill>
                  <a:schemeClr val="tx1"/>
                </a:solidFill>
                <a:latin typeface="+mn-lt"/>
                <a:ea typeface="+mn-ea"/>
                <a:cs typeface="+mn-cs"/>
              </a:rPr>
              <a:t> is the area where domain specific experts will be creative and develop capabilities which are specific and unique to their application requirements.  The </a:t>
            </a:r>
            <a:r>
              <a:rPr lang="en-US" sz="1200" kern="1200" dirty="0" err="1" smtClean="0">
                <a:solidFill>
                  <a:schemeClr val="tx1"/>
                </a:solidFill>
                <a:latin typeface="+mn-lt"/>
                <a:ea typeface="+mn-ea"/>
                <a:cs typeface="+mn-cs"/>
              </a:rPr>
              <a:t>ApplicationPlane</a:t>
            </a:r>
            <a:r>
              <a:rPr lang="en-US" sz="1200" kern="1200" dirty="0" smtClean="0">
                <a:solidFill>
                  <a:schemeClr val="tx1"/>
                </a:solidFill>
                <a:latin typeface="+mn-lt"/>
                <a:ea typeface="+mn-ea"/>
                <a:cs typeface="+mn-cs"/>
              </a:rPr>
              <a:t> will rely on the capabilities offered by one or more </a:t>
            </a:r>
            <a:r>
              <a:rPr lang="en-US" sz="1200" kern="1200" dirty="0" err="1" smtClean="0">
                <a:solidFill>
                  <a:schemeClr val="tx1"/>
                </a:solidFill>
                <a:latin typeface="+mn-lt"/>
                <a:ea typeface="+mn-ea"/>
                <a:cs typeface="+mn-cs"/>
              </a:rPr>
              <a:t>ServicePlanes</a:t>
            </a:r>
            <a:r>
              <a:rPr lang="en-US" sz="1200" kern="1200" dirty="0" smtClean="0">
                <a:solidFill>
                  <a:schemeClr val="tx1"/>
                </a:solidFill>
                <a:latin typeface="+mn-lt"/>
                <a:ea typeface="+mn-ea"/>
                <a:cs typeface="+mn-cs"/>
              </a:rPr>
              <a:t> to accomplish its objectives.  In this context, the boundary between the </a:t>
            </a:r>
            <a:r>
              <a:rPr lang="en-US" sz="1200" kern="1200" dirty="0" err="1" smtClean="0">
                <a:solidFill>
                  <a:schemeClr val="tx1"/>
                </a:solidFill>
                <a:latin typeface="+mn-lt"/>
                <a:ea typeface="+mn-ea"/>
                <a:cs typeface="+mn-cs"/>
              </a:rPr>
              <a:t>ApplicationPlane</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ServicePlane</a:t>
            </a:r>
            <a:r>
              <a:rPr lang="en-US" sz="1200" kern="1200" dirty="0" smtClean="0">
                <a:solidFill>
                  <a:schemeClr val="tx1"/>
                </a:solidFill>
                <a:latin typeface="+mn-lt"/>
                <a:ea typeface="+mn-ea"/>
                <a:cs typeface="+mn-cs"/>
              </a:rPr>
              <a:t> is the network demarcation where a detailed and specific network service interfaces will be defined.  </a:t>
            </a:r>
          </a:p>
          <a:p>
            <a:r>
              <a:rPr lang="en-US" sz="1200" kern="1200" dirty="0" smtClean="0">
                <a:solidFill>
                  <a:schemeClr val="tx1"/>
                </a:solidFill>
                <a:latin typeface="+mn-lt"/>
                <a:ea typeface="+mn-ea"/>
                <a:cs typeface="+mn-cs"/>
              </a:rPr>
              <a:t>Generalized Multi-Protocol Label Switching (GMPLS) Architecture, RFC 3945, October 2004</a:t>
            </a:r>
          </a:p>
          <a:p>
            <a:endParaRPr lang="en-US" dirty="0"/>
          </a:p>
        </p:txBody>
      </p:sp>
      <p:sp>
        <p:nvSpPr>
          <p:cNvPr id="4" name="Slide Number Placeholder 3"/>
          <p:cNvSpPr>
            <a:spLocks noGrp="1"/>
          </p:cNvSpPr>
          <p:nvPr>
            <p:ph type="sldNum" sz="quarter" idx="10"/>
          </p:nvPr>
        </p:nvSpPr>
        <p:spPr/>
        <p:txBody>
          <a:bodyPr/>
          <a:lstStyle/>
          <a:p>
            <a:fld id="{2D58D619-8CB7-F34B-849C-94D25B004719}"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7F246-6789-564D-8ED7-AA0C4FCA3B65}" type="datetimeFigureOut">
              <a:rPr lang="en-US" smtClean="0"/>
              <a:pPr/>
              <a:t>10/13/09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7F246-6789-564D-8ED7-AA0C4FCA3B65}" type="datetimeFigureOut">
              <a:rPr lang="en-US" smtClean="0"/>
              <a:pPr/>
              <a:t>10/13/09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7F246-6789-564D-8ED7-AA0C4FCA3B65}" type="datetimeFigureOut">
              <a:rPr lang="en-US" smtClean="0"/>
              <a:pPr/>
              <a:t>10/13/09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7F246-6789-564D-8ED7-AA0C4FCA3B65}" type="datetimeFigureOut">
              <a:rPr lang="en-US" smtClean="0"/>
              <a:pPr/>
              <a:t>10/13/09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7F246-6789-564D-8ED7-AA0C4FCA3B65}" type="datetimeFigureOut">
              <a:rPr lang="en-US" smtClean="0"/>
              <a:pPr/>
              <a:t>10/13/09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7F246-6789-564D-8ED7-AA0C4FCA3B65}" type="datetimeFigureOut">
              <a:rPr lang="en-US" smtClean="0"/>
              <a:pPr/>
              <a:t>10/13/09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7F246-6789-564D-8ED7-AA0C4FCA3B65}" type="datetimeFigureOut">
              <a:rPr lang="en-US" smtClean="0"/>
              <a:pPr/>
              <a:t>10/13/09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7F246-6789-564D-8ED7-AA0C4FCA3B65}" type="datetimeFigureOut">
              <a:rPr lang="en-US" smtClean="0"/>
              <a:pPr/>
              <a:t>10/13/09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7F246-6789-564D-8ED7-AA0C4FCA3B65}" type="datetimeFigureOut">
              <a:rPr lang="en-US" smtClean="0"/>
              <a:pPr/>
              <a:t>10/13/09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7F246-6789-564D-8ED7-AA0C4FCA3B65}" type="datetimeFigureOut">
              <a:rPr lang="en-US" smtClean="0"/>
              <a:pPr/>
              <a:t>10/13/09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7F246-6789-564D-8ED7-AA0C4FCA3B65}" type="datetimeFigureOut">
              <a:rPr lang="en-US" smtClean="0"/>
              <a:pPr/>
              <a:t>10/13/09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53404-9429-8346-91BD-3D0FBA4B05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7F246-6789-564D-8ED7-AA0C4FCA3B65}" type="datetimeFigureOut">
              <a:rPr lang="en-US" smtClean="0"/>
              <a:pPr/>
              <a:t>10/13/09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3404-9429-8346-91BD-3D0FBA4B05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NSI Architecture Document</a:t>
            </a:r>
            <a:br>
              <a:rPr lang="en-US" dirty="0" smtClean="0"/>
            </a:br>
            <a:r>
              <a:rPr lang="en-US" dirty="0" smtClean="0"/>
              <a:t>Status and Work to be done:</a:t>
            </a:r>
            <a:br>
              <a:rPr lang="en-US" dirty="0" smtClean="0"/>
            </a:br>
            <a:r>
              <a:rPr lang="en-US" dirty="0" smtClean="0"/>
              <a:t>A view from the chairs</a:t>
            </a:r>
            <a:endParaRPr lang="en-US" dirty="0"/>
          </a:p>
        </p:txBody>
      </p:sp>
      <p:sp>
        <p:nvSpPr>
          <p:cNvPr id="3" name="Subtitle 2"/>
          <p:cNvSpPr>
            <a:spLocks noGrp="1"/>
          </p:cNvSpPr>
          <p:nvPr>
            <p:ph type="subTitle" idx="1"/>
          </p:nvPr>
        </p:nvSpPr>
        <p:spPr>
          <a:xfrm>
            <a:off x="3697706" y="4762500"/>
            <a:ext cx="1769979" cy="1752600"/>
          </a:xfrm>
        </p:spPr>
        <p:txBody>
          <a:bodyPr>
            <a:normAutofit fontScale="70000" lnSpcReduction="20000"/>
          </a:bodyPr>
          <a:lstStyle/>
          <a:p>
            <a:r>
              <a:rPr lang="en-US" dirty="0" smtClean="0"/>
              <a:t>Inder Monga</a:t>
            </a:r>
          </a:p>
          <a:p>
            <a:r>
              <a:rPr lang="en-US" dirty="0" err="1" smtClean="0"/>
              <a:t>inder@es.net</a:t>
            </a:r>
            <a:endParaRPr lang="en-US" dirty="0" smtClean="0"/>
          </a:p>
          <a:p>
            <a:r>
              <a:rPr lang="en-US" dirty="0" err="1" smtClean="0"/>
              <a:t>ESNet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3439695"/>
          </a:xfrm>
        </p:spPr>
        <p:txBody>
          <a:bodyPr>
            <a:normAutofit fontScale="92500"/>
          </a:bodyPr>
          <a:lstStyle/>
          <a:p>
            <a:r>
              <a:rPr lang="en-US" b="1" u="sng" cap="all" dirty="0" smtClean="0"/>
              <a:t>9</a:t>
            </a:r>
            <a:r>
              <a:rPr lang="en-US" cap="all" dirty="0" smtClean="0"/>
              <a:t>	</a:t>
            </a:r>
            <a:r>
              <a:rPr lang="en-US" b="1" u="sng" cap="all" dirty="0" smtClean="0"/>
              <a:t>Examples and use cases [appendix?]	34</a:t>
            </a:r>
          </a:p>
          <a:p>
            <a:r>
              <a:rPr lang="en-US" b="1" cap="small" dirty="0" smtClean="0"/>
              <a:t>9.1</a:t>
            </a:r>
            <a:r>
              <a:rPr lang="en-US" cap="small" dirty="0" smtClean="0"/>
              <a:t>	</a:t>
            </a:r>
            <a:r>
              <a:rPr lang="en-US" b="1" cap="small" dirty="0" smtClean="0"/>
              <a:t>GMPLS </a:t>
            </a:r>
            <a:r>
              <a:rPr lang="en-US" b="1" cap="small" dirty="0" err="1" smtClean="0"/>
              <a:t>intradomain</a:t>
            </a:r>
            <a:r>
              <a:rPr lang="en-US" b="1" cap="small" dirty="0" smtClean="0"/>
              <a:t> with NS agents	34</a:t>
            </a:r>
          </a:p>
          <a:p>
            <a:r>
              <a:rPr lang="en-US" b="1" cap="small" dirty="0" smtClean="0"/>
              <a:t>9.2</a:t>
            </a:r>
            <a:r>
              <a:rPr lang="en-US" cap="small" dirty="0" smtClean="0"/>
              <a:t>	</a:t>
            </a:r>
            <a:r>
              <a:rPr lang="en-US" b="1" cap="small" dirty="0" smtClean="0"/>
              <a:t>Single layer networks	34</a:t>
            </a:r>
          </a:p>
          <a:p>
            <a:r>
              <a:rPr lang="en-US" b="1" cap="small" dirty="0" smtClean="0"/>
              <a:t>9.3</a:t>
            </a:r>
            <a:r>
              <a:rPr lang="en-US" cap="small" dirty="0" smtClean="0"/>
              <a:t>	</a:t>
            </a:r>
            <a:r>
              <a:rPr lang="en-US" b="1" cap="small" dirty="0" smtClean="0"/>
              <a:t>Multi-layer technology networks	34</a:t>
            </a:r>
          </a:p>
          <a:p>
            <a:r>
              <a:rPr lang="en-US" b="1" cap="small" dirty="0" smtClean="0"/>
              <a:t>9.4</a:t>
            </a:r>
            <a:r>
              <a:rPr lang="en-US" cap="small" dirty="0" smtClean="0"/>
              <a:t>	</a:t>
            </a:r>
            <a:r>
              <a:rPr lang="en-US" b="1" cap="small" dirty="0" smtClean="0"/>
              <a:t>Multi-layer technology with multiplexing	34</a:t>
            </a:r>
          </a:p>
          <a:p>
            <a:r>
              <a:rPr lang="en-US" b="1" cap="small" dirty="0" smtClean="0"/>
              <a:t>9.5</a:t>
            </a:r>
            <a:r>
              <a:rPr lang="en-US" cap="small" dirty="0" smtClean="0"/>
              <a:t>	</a:t>
            </a:r>
            <a:r>
              <a:rPr lang="en-US" b="1" cap="small" dirty="0" smtClean="0"/>
              <a:t>Recursive NS agents	34</a:t>
            </a:r>
          </a:p>
          <a:p>
            <a:endParaRPr lang="en-US" dirty="0"/>
          </a:p>
        </p:txBody>
      </p:sp>
      <p:sp>
        <p:nvSpPr>
          <p:cNvPr id="4" name="Rounded Rectangle 3"/>
          <p:cNvSpPr/>
          <p:nvPr/>
        </p:nvSpPr>
        <p:spPr>
          <a:xfrm>
            <a:off x="457200" y="5400842"/>
            <a:ext cx="7964905" cy="1096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These need to be in the appendix or more implementation models.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Architecture Specification</a:t>
            </a:r>
            <a:endParaRPr lang="en-US" dirty="0"/>
          </a:p>
        </p:txBody>
      </p:sp>
      <p:sp>
        <p:nvSpPr>
          <p:cNvPr id="3" name="Content Placeholder 2"/>
          <p:cNvSpPr>
            <a:spLocks noGrp="1"/>
          </p:cNvSpPr>
          <p:nvPr>
            <p:ph idx="1"/>
          </p:nvPr>
        </p:nvSpPr>
        <p:spPr/>
        <p:txBody>
          <a:bodyPr/>
          <a:lstStyle/>
          <a:p>
            <a:r>
              <a:rPr lang="en-US" dirty="0" smtClean="0"/>
              <a:t>Four high-level sections</a:t>
            </a:r>
          </a:p>
          <a:p>
            <a:pPr lvl="1"/>
            <a:r>
              <a:rPr lang="en-US" dirty="0" smtClean="0"/>
              <a:t>Context and Motivation</a:t>
            </a:r>
          </a:p>
          <a:p>
            <a:pPr lvl="1"/>
            <a:r>
              <a:rPr lang="en-US" dirty="0" smtClean="0"/>
              <a:t>Terminology and Concepts</a:t>
            </a:r>
          </a:p>
          <a:p>
            <a:pPr lvl="1"/>
            <a:r>
              <a:rPr lang="en-US" dirty="0" smtClean="0"/>
              <a:t>Architecture</a:t>
            </a:r>
          </a:p>
          <a:p>
            <a:pPr lvl="1"/>
            <a:r>
              <a:rPr lang="en-US" dirty="0" smtClean="0"/>
              <a:t>Deployment Use Cases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ounded Rectangle 4"/>
          <p:cNvSpPr/>
          <p:nvPr/>
        </p:nvSpPr>
        <p:spPr>
          <a:xfrm>
            <a:off x="655053" y="5133474"/>
            <a:ext cx="7345947" cy="9926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Context and Motivation</a:t>
            </a:r>
            <a:endParaRPr lang="en-US" dirty="0"/>
          </a:p>
        </p:txBody>
      </p:sp>
      <p:sp>
        <p:nvSpPr>
          <p:cNvPr id="3" name="Content Placeholder 2"/>
          <p:cNvSpPr>
            <a:spLocks noGrp="1"/>
          </p:cNvSpPr>
          <p:nvPr>
            <p:ph idx="1"/>
          </p:nvPr>
        </p:nvSpPr>
        <p:spPr/>
        <p:txBody>
          <a:bodyPr>
            <a:normAutofit/>
          </a:bodyPr>
          <a:lstStyle/>
          <a:p>
            <a:pPr>
              <a:buNone/>
            </a:pPr>
            <a:r>
              <a:rPr lang="en-US" b="1" u="sng" cap="all" dirty="0" smtClean="0"/>
              <a:t>Context and motivation	3</a:t>
            </a:r>
          </a:p>
          <a:p>
            <a:pPr>
              <a:buNone/>
            </a:pPr>
            <a:r>
              <a:rPr lang="en-US" b="1" cap="small" dirty="0" smtClean="0"/>
              <a:t>2.1</a:t>
            </a:r>
            <a:r>
              <a:rPr lang="en-US" cap="small" dirty="0" smtClean="0"/>
              <a:t>	</a:t>
            </a:r>
            <a:r>
              <a:rPr lang="en-US" b="1" cap="small" dirty="0" smtClean="0"/>
              <a:t>Background	3</a:t>
            </a:r>
          </a:p>
          <a:p>
            <a:pPr>
              <a:buNone/>
            </a:pPr>
            <a:r>
              <a:rPr lang="en-US" b="1" cap="small" dirty="0" smtClean="0"/>
              <a:t>2.2</a:t>
            </a:r>
            <a:r>
              <a:rPr lang="en-US" cap="small" dirty="0" smtClean="0"/>
              <a:t>	</a:t>
            </a:r>
            <a:r>
              <a:rPr lang="en-US" b="1" cap="small" dirty="0" smtClean="0"/>
              <a:t>Introducing the Service Plane	4</a:t>
            </a:r>
          </a:p>
          <a:p>
            <a:pPr>
              <a:buNone/>
            </a:pPr>
            <a:r>
              <a:rPr lang="en-US" cap="small" dirty="0" smtClean="0"/>
              <a:t>2.2.1	OGF Working Groups and documents	4</a:t>
            </a:r>
          </a:p>
          <a:p>
            <a:pPr>
              <a:buNone/>
            </a:pPr>
            <a:r>
              <a:rPr lang="en-US" cap="small" dirty="0" smtClean="0"/>
              <a:t>2.2.2	Other Standards Groups	4</a:t>
            </a:r>
            <a:endParaRPr lang="en-US" cap="small" dirty="0" smtClean="0"/>
          </a:p>
          <a:p>
            <a:pPr>
              <a:buNone/>
            </a:pPr>
            <a:endParaRPr lang="en-US" dirty="0"/>
          </a:p>
        </p:txBody>
      </p:sp>
      <p:sp>
        <p:nvSpPr>
          <p:cNvPr id="4" name="TextBox 3"/>
          <p:cNvSpPr txBox="1"/>
          <p:nvPr/>
        </p:nvSpPr>
        <p:spPr>
          <a:xfrm>
            <a:off x="819727" y="5391727"/>
            <a:ext cx="7181273" cy="369332"/>
          </a:xfrm>
          <a:prstGeom prst="rect">
            <a:avLst/>
          </a:prstGeom>
          <a:noFill/>
        </p:spPr>
        <p:txBody>
          <a:bodyPr wrap="square" rtlCol="0">
            <a:spAutoFit/>
          </a:bodyPr>
          <a:lstStyle/>
          <a:p>
            <a:r>
              <a:rPr lang="en-US" dirty="0" smtClean="0"/>
              <a:t>Needs work on Service Plane and Standards groups details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dirty="0" smtClean="0"/>
              <a:t>Service Plane</a:t>
            </a:r>
            <a:endParaRPr lang="en-US" dirty="0"/>
          </a:p>
        </p:txBody>
      </p:sp>
      <p:pic>
        <p:nvPicPr>
          <p:cNvPr id="4" name="Content Placeholder 3" descr="hybrid-mln-drawings-v0.7.png"/>
          <p:cNvPicPr>
            <a:picLocks noGrp="1" noChangeAspect="1"/>
          </p:cNvPicPr>
          <p:nvPr>
            <p:ph idx="1"/>
          </p:nvPr>
        </p:nvPicPr>
        <p:blipFill>
          <a:blip r:embed="rId3"/>
          <a:srcRect t="-534" b="-534"/>
          <a:stretch>
            <a:fillRect/>
          </a:stretch>
        </p:blipFill>
        <p:spPr>
          <a:xfrm>
            <a:off x="1170517" y="846138"/>
            <a:ext cx="6945926" cy="3819992"/>
          </a:xfrm>
        </p:spPr>
      </p:pic>
      <p:sp>
        <p:nvSpPr>
          <p:cNvPr id="5" name="Rectangle 4"/>
          <p:cNvSpPr/>
          <p:nvPr/>
        </p:nvSpPr>
        <p:spPr>
          <a:xfrm>
            <a:off x="0" y="4868065"/>
            <a:ext cx="9144000" cy="1477328"/>
          </a:xfrm>
          <a:prstGeom prst="rect">
            <a:avLst/>
          </a:prstGeom>
        </p:spPr>
        <p:txBody>
          <a:bodyPr wrap="square">
            <a:spAutoFit/>
          </a:bodyPr>
          <a:lstStyle/>
          <a:p>
            <a:r>
              <a:rPr lang="en-US" dirty="0" smtClean="0"/>
              <a:t>The </a:t>
            </a:r>
            <a:r>
              <a:rPr lang="en-US" dirty="0" err="1"/>
              <a:t>ServicePlane</a:t>
            </a:r>
            <a:r>
              <a:rPr lang="en-US" dirty="0"/>
              <a:t> refers to the set of systems and processes that are geared towards providing</a:t>
            </a:r>
            <a:r>
              <a:rPr lang="en-US" dirty="0" smtClean="0"/>
              <a:t> services </a:t>
            </a:r>
            <a:r>
              <a:rPr lang="en-US" dirty="0"/>
              <a:t>to users and maintaining state on those services.   The Service plane will generally rely on the functions of the </a:t>
            </a:r>
            <a:r>
              <a:rPr lang="en-US" dirty="0" err="1"/>
              <a:t>ControlPlane</a:t>
            </a:r>
            <a:r>
              <a:rPr lang="en-US" dirty="0"/>
              <a:t> and/or </a:t>
            </a:r>
            <a:r>
              <a:rPr lang="en-US" dirty="0" err="1"/>
              <a:t>ManagementPlane</a:t>
            </a:r>
            <a:r>
              <a:rPr lang="en-US" dirty="0"/>
              <a:t> to effect actual changes on the </a:t>
            </a:r>
            <a:r>
              <a:rPr lang="en-US" dirty="0" err="1"/>
              <a:t>DataPlane</a:t>
            </a:r>
            <a:r>
              <a:rPr lang="en-US" dirty="0"/>
              <a:t>.  In addition, the </a:t>
            </a:r>
            <a:r>
              <a:rPr lang="en-US" dirty="0" err="1"/>
              <a:t>ServicePlane</a:t>
            </a:r>
            <a:r>
              <a:rPr lang="en-US" dirty="0"/>
              <a:t> will typically maintain databases on current and future service instantiations and coordinate associated workflow processes.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Standards Bodies </a:t>
            </a:r>
            <a:br>
              <a:rPr lang="en-US" dirty="0" smtClean="0"/>
            </a:br>
            <a:r>
              <a:rPr lang="en-US" dirty="0" smtClean="0"/>
              <a:t>and where do they fit!</a:t>
            </a:r>
            <a:endParaRPr lang="en-US" dirty="0"/>
          </a:p>
        </p:txBody>
      </p:sp>
      <p:pic>
        <p:nvPicPr>
          <p:cNvPr id="4" name="Content Placeholder 3" descr="Standards and Planes.png"/>
          <p:cNvPicPr>
            <a:picLocks noGrp="1" noChangeAspect="1"/>
          </p:cNvPicPr>
          <p:nvPr>
            <p:ph idx="1"/>
          </p:nvPr>
        </p:nvPicPr>
        <p:blipFill>
          <a:blip r:embed="rId2"/>
          <a:srcRect t="-4097" b="-4097"/>
          <a:stretch>
            <a:fillRect/>
          </a:stretch>
        </p:blipFill>
        <p:spPr>
          <a:xfrm>
            <a:off x="1461654" y="2262477"/>
            <a:ext cx="6089073" cy="3584848"/>
          </a:xfr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Discussed Yesterday</a:t>
            </a:r>
            <a:endParaRPr lang="en-US" dirty="0"/>
          </a:p>
        </p:txBody>
      </p:sp>
      <p:sp>
        <p:nvSpPr>
          <p:cNvPr id="3" name="Content Placeholder 2"/>
          <p:cNvSpPr>
            <a:spLocks noGrp="1"/>
          </p:cNvSpPr>
          <p:nvPr>
            <p:ph idx="1"/>
          </p:nvPr>
        </p:nvSpPr>
        <p:spPr>
          <a:xfrm>
            <a:off x="457200" y="1417638"/>
            <a:ext cx="8229600" cy="4525963"/>
          </a:xfrm>
        </p:spPr>
        <p:txBody>
          <a:bodyPr>
            <a:normAutofit fontScale="85000" lnSpcReduction="20000"/>
          </a:bodyPr>
          <a:lstStyle/>
          <a:p>
            <a:r>
              <a:rPr lang="en-US" b="1" u="sng" cap="all" dirty="0" smtClean="0"/>
              <a:t>Introduction and Overview	5</a:t>
            </a:r>
          </a:p>
          <a:p>
            <a:r>
              <a:rPr lang="en-US" b="1" cap="small" dirty="0" smtClean="0"/>
              <a:t>3.1</a:t>
            </a:r>
            <a:r>
              <a:rPr lang="en-US" cap="small" dirty="0" smtClean="0"/>
              <a:t>	</a:t>
            </a:r>
            <a:r>
              <a:rPr lang="en-US" b="1" cap="small" dirty="0" smtClean="0"/>
              <a:t>Service Plane Concepts	5</a:t>
            </a:r>
          </a:p>
          <a:p>
            <a:r>
              <a:rPr lang="en-US" cap="small" dirty="0" smtClean="0"/>
              <a:t>3.1.1	Transport Resource	5</a:t>
            </a:r>
          </a:p>
          <a:p>
            <a:r>
              <a:rPr lang="en-US" cap="small" dirty="0" smtClean="0"/>
              <a:t>3.1.2	Network Service Agent	6</a:t>
            </a:r>
          </a:p>
          <a:p>
            <a:r>
              <a:rPr lang="en-US" cap="small" dirty="0" smtClean="0"/>
              <a:t>3.1.3	Network Resource	6</a:t>
            </a:r>
          </a:p>
          <a:p>
            <a:r>
              <a:rPr lang="en-US" cap="small" dirty="0" smtClean="0"/>
              <a:t>3.1.4	Requestor Agent	6</a:t>
            </a:r>
          </a:p>
          <a:p>
            <a:r>
              <a:rPr lang="en-US" cap="small" dirty="0" smtClean="0"/>
              <a:t>3.1.5	Network Service Interface (NSI)	6</a:t>
            </a:r>
          </a:p>
          <a:p>
            <a:r>
              <a:rPr lang="en-US" b="1" cap="small" dirty="0" smtClean="0"/>
              <a:t>3.2</a:t>
            </a:r>
            <a:r>
              <a:rPr lang="en-US" cap="small" dirty="0" smtClean="0"/>
              <a:t>	</a:t>
            </a:r>
            <a:r>
              <a:rPr lang="en-US" b="1" cap="small" dirty="0" smtClean="0"/>
              <a:t>Infrastructure terminology and description	7</a:t>
            </a:r>
          </a:p>
          <a:p>
            <a:r>
              <a:rPr lang="en-US" b="1" cap="small" dirty="0" smtClean="0"/>
              <a:t>3.3</a:t>
            </a:r>
            <a:r>
              <a:rPr lang="en-US" cap="small" dirty="0" smtClean="0"/>
              <a:t>	</a:t>
            </a:r>
            <a:r>
              <a:rPr lang="en-US" b="1" cap="small" dirty="0" smtClean="0"/>
              <a:t>Transport plane overview and naming description	11</a:t>
            </a:r>
          </a:p>
          <a:p>
            <a:r>
              <a:rPr lang="en-US" dirty="0" smtClean="0"/>
              <a:t>3.4</a:t>
            </a:r>
            <a:r>
              <a:rPr lang="en-US" b="1" cap="small" dirty="0" smtClean="0"/>
              <a:t>	</a:t>
            </a:r>
            <a:r>
              <a:rPr lang="en-US" dirty="0" smtClean="0"/>
              <a:t>Use NML model and naming where possible </a:t>
            </a:r>
          </a:p>
          <a:p>
            <a:endParaRPr lang="en-US" dirty="0"/>
          </a:p>
        </p:txBody>
      </p:sp>
      <p:sp>
        <p:nvSpPr>
          <p:cNvPr id="4" name="Rounded Rectangle 3"/>
          <p:cNvSpPr/>
          <p:nvPr/>
        </p:nvSpPr>
        <p:spPr>
          <a:xfrm>
            <a:off x="628316" y="5943601"/>
            <a:ext cx="7526421" cy="7138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 to nail down the terminology ASAP based on working group at OGF 27</a:t>
            </a:r>
          </a:p>
          <a:p>
            <a:pPr algn="ctr"/>
            <a:r>
              <a:rPr lang="en-US" dirty="0" smtClean="0"/>
              <a:t> NSI create the terminology and take it to NML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3974432"/>
          </a:xfrm>
        </p:spPr>
        <p:txBody>
          <a:bodyPr>
            <a:normAutofit fontScale="92500" lnSpcReduction="20000"/>
          </a:bodyPr>
          <a:lstStyle/>
          <a:p>
            <a:r>
              <a:rPr lang="en-US" b="1" u="sng" cap="all" dirty="0" smtClean="0"/>
              <a:t>NSI operations	21</a:t>
            </a:r>
          </a:p>
          <a:p>
            <a:r>
              <a:rPr lang="en-US" b="1" cap="small" dirty="0" smtClean="0"/>
              <a:t>5.1</a:t>
            </a:r>
            <a:r>
              <a:rPr lang="en-US" cap="small" dirty="0" smtClean="0"/>
              <a:t>	</a:t>
            </a:r>
            <a:r>
              <a:rPr lang="en-US" b="1" cap="small" dirty="0" smtClean="0"/>
              <a:t>Basic operations.	21</a:t>
            </a:r>
          </a:p>
          <a:p>
            <a:r>
              <a:rPr lang="en-US" cap="small" dirty="0" smtClean="0"/>
              <a:t>5.1.1	Operations of reservation service	21</a:t>
            </a:r>
          </a:p>
          <a:p>
            <a:r>
              <a:rPr lang="en-US" cap="small" dirty="0" smtClean="0"/>
              <a:t>5.1.2	Operations of on-demand service	22</a:t>
            </a:r>
          </a:p>
          <a:p>
            <a:r>
              <a:rPr lang="en-US" b="1" cap="small" dirty="0" smtClean="0"/>
              <a:t>5.2</a:t>
            </a:r>
            <a:r>
              <a:rPr lang="en-US" cap="small" dirty="0" smtClean="0"/>
              <a:t>	</a:t>
            </a:r>
            <a:r>
              <a:rPr lang="en-US" b="1" cap="small" dirty="0" smtClean="0"/>
              <a:t>Reservation parameters	22</a:t>
            </a:r>
          </a:p>
          <a:p>
            <a:r>
              <a:rPr lang="en-US" b="1" cap="small" dirty="0" smtClean="0"/>
              <a:t>5.3</a:t>
            </a:r>
            <a:r>
              <a:rPr lang="en-US" cap="small" dirty="0" smtClean="0"/>
              <a:t>	</a:t>
            </a:r>
            <a:r>
              <a:rPr lang="en-US" b="1" cap="small" dirty="0" smtClean="0"/>
              <a:t>Support of preemption	24</a:t>
            </a:r>
          </a:p>
          <a:p>
            <a:r>
              <a:rPr lang="en-US" b="1" cap="small" dirty="0" smtClean="0"/>
              <a:t>5.4</a:t>
            </a:r>
            <a:r>
              <a:rPr lang="en-US" cap="small" dirty="0" smtClean="0"/>
              <a:t>	</a:t>
            </a:r>
            <a:r>
              <a:rPr lang="en-US" b="1" cap="small" dirty="0" smtClean="0"/>
              <a:t>Support of policy	24</a:t>
            </a:r>
          </a:p>
          <a:p>
            <a:r>
              <a:rPr lang="en-US" b="1" cap="small" dirty="0" smtClean="0"/>
              <a:t>5.5</a:t>
            </a:r>
            <a:r>
              <a:rPr lang="en-US" cap="small" dirty="0" smtClean="0"/>
              <a:t>	</a:t>
            </a:r>
            <a:r>
              <a:rPr lang="en-US" b="1" cap="small" dirty="0" smtClean="0"/>
              <a:t>Resources </a:t>
            </a:r>
            <a:r>
              <a:rPr lang="en-US" b="1" cap="small" dirty="0" err="1" smtClean="0"/>
              <a:t>vs</a:t>
            </a:r>
            <a:r>
              <a:rPr lang="en-US" b="1" cap="small" dirty="0" smtClean="0"/>
              <a:t> connections	24</a:t>
            </a:r>
          </a:p>
          <a:p>
            <a:endParaRPr lang="en-US" dirty="0"/>
          </a:p>
        </p:txBody>
      </p:sp>
      <p:sp>
        <p:nvSpPr>
          <p:cNvPr id="4" name="Rounded Rectangle 3"/>
          <p:cNvSpPr/>
          <p:nvPr/>
        </p:nvSpPr>
        <p:spPr>
          <a:xfrm>
            <a:off x="802105" y="5748421"/>
            <a:ext cx="7673474" cy="909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Needs to be significantly modified. It should have “Services” offered, impact of that service on NSI operations, and block diagram/other dependencies in the network.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3279273"/>
          </a:xfrm>
        </p:spPr>
        <p:txBody>
          <a:bodyPr>
            <a:normAutofit fontScale="55000" lnSpcReduction="20000"/>
          </a:bodyPr>
          <a:lstStyle/>
          <a:p>
            <a:r>
              <a:rPr lang="en-US" b="1" u="sng" cap="all" dirty="0" smtClean="0"/>
              <a:t>6</a:t>
            </a:r>
            <a:r>
              <a:rPr lang="en-US" cap="all" dirty="0" smtClean="0"/>
              <a:t>	</a:t>
            </a:r>
            <a:r>
              <a:rPr lang="en-US" b="1" u="sng" cap="all" dirty="0" smtClean="0"/>
              <a:t>Network Service capabilities used from other standards	25</a:t>
            </a:r>
          </a:p>
          <a:p>
            <a:r>
              <a:rPr lang="en-US" b="1" cap="small" dirty="0" smtClean="0"/>
              <a:t>6.1</a:t>
            </a:r>
            <a:r>
              <a:rPr lang="en-US" cap="small" dirty="0" smtClean="0"/>
              <a:t>	</a:t>
            </a:r>
            <a:r>
              <a:rPr lang="en-US" b="1" cap="small" dirty="0" smtClean="0"/>
              <a:t>security and trust	25</a:t>
            </a:r>
          </a:p>
          <a:p>
            <a:r>
              <a:rPr lang="en-US" cap="small" dirty="0" smtClean="0"/>
              <a:t>6.1.1	transport layer security	25</a:t>
            </a:r>
          </a:p>
          <a:p>
            <a:r>
              <a:rPr lang="en-US" cap="small" dirty="0" smtClean="0"/>
              <a:t>6.1.2	service layer security	25</a:t>
            </a:r>
          </a:p>
          <a:p>
            <a:r>
              <a:rPr lang="en-US" cap="small" dirty="0" smtClean="0"/>
              <a:t>6.1.3	attribute authentication and authorization	25</a:t>
            </a:r>
          </a:p>
          <a:p>
            <a:r>
              <a:rPr lang="en-US" b="1" cap="small" dirty="0" smtClean="0"/>
              <a:t>6.2</a:t>
            </a:r>
            <a:r>
              <a:rPr lang="en-US" cap="small" dirty="0" smtClean="0"/>
              <a:t>	</a:t>
            </a:r>
            <a:r>
              <a:rPr lang="en-US" b="1" cap="small" dirty="0" smtClean="0"/>
              <a:t>resource scheduling	25</a:t>
            </a:r>
          </a:p>
          <a:p>
            <a:r>
              <a:rPr lang="en-US" b="1" cap="small" dirty="0" smtClean="0"/>
              <a:t>6.3</a:t>
            </a:r>
            <a:r>
              <a:rPr lang="en-US" cap="small" dirty="0" smtClean="0"/>
              <a:t>	</a:t>
            </a:r>
            <a:r>
              <a:rPr lang="en-US" b="1" cap="small" dirty="0" smtClean="0"/>
              <a:t>charging, authorizing, allocating	25</a:t>
            </a:r>
          </a:p>
          <a:p>
            <a:r>
              <a:rPr lang="en-US" b="1" cap="small" dirty="0" smtClean="0"/>
              <a:t>6.4</a:t>
            </a:r>
            <a:r>
              <a:rPr lang="en-US" cap="small" dirty="0" smtClean="0"/>
              <a:t>	</a:t>
            </a:r>
            <a:r>
              <a:rPr lang="en-US" b="1" cap="small" dirty="0" smtClean="0"/>
              <a:t>policy capabilities	25</a:t>
            </a:r>
          </a:p>
          <a:p>
            <a:r>
              <a:rPr lang="en-US" b="1" cap="small" dirty="0" smtClean="0"/>
              <a:t>6.5</a:t>
            </a:r>
            <a:r>
              <a:rPr lang="en-US" cap="small" dirty="0" smtClean="0"/>
              <a:t>	</a:t>
            </a:r>
            <a:r>
              <a:rPr lang="en-US" b="1" cap="small" dirty="0" smtClean="0"/>
              <a:t>path computation	25</a:t>
            </a:r>
          </a:p>
          <a:p>
            <a:r>
              <a:rPr lang="en-US" b="1" cap="small" dirty="0" smtClean="0"/>
              <a:t>6.6</a:t>
            </a:r>
            <a:r>
              <a:rPr lang="en-US" cap="small" dirty="0" smtClean="0"/>
              <a:t>	</a:t>
            </a:r>
            <a:r>
              <a:rPr lang="en-US" b="1" cap="small" dirty="0" smtClean="0"/>
              <a:t>monitoring	25</a:t>
            </a:r>
          </a:p>
          <a:p>
            <a:r>
              <a:rPr lang="en-US" b="1" cap="small" dirty="0" smtClean="0"/>
              <a:t>6.7</a:t>
            </a:r>
            <a:r>
              <a:rPr lang="en-US" cap="small" dirty="0" smtClean="0"/>
              <a:t>	</a:t>
            </a:r>
            <a:r>
              <a:rPr lang="en-US" b="1" cap="small" dirty="0" smtClean="0"/>
              <a:t>accounting	25</a:t>
            </a:r>
          </a:p>
          <a:p>
            <a:endParaRPr lang="en-US" dirty="0"/>
          </a:p>
        </p:txBody>
      </p:sp>
      <p:sp>
        <p:nvSpPr>
          <p:cNvPr id="4" name="Rounded Rectangle 3"/>
          <p:cNvSpPr/>
          <p:nvPr/>
        </p:nvSpPr>
        <p:spPr>
          <a:xfrm>
            <a:off x="457200" y="5073316"/>
            <a:ext cx="8194842" cy="13234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Security Considerations section should be a dedicated section</a:t>
            </a:r>
          </a:p>
          <a:p>
            <a:pPr algn="ctr"/>
            <a:r>
              <a:rPr lang="en-US" dirty="0" smtClean="0"/>
              <a:t>Dependent services like Path Computation, if not in scope, should be discussed in the previous section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3533274"/>
          </a:xfrm>
        </p:spPr>
        <p:txBody>
          <a:bodyPr>
            <a:normAutofit fontScale="92500" lnSpcReduction="10000"/>
          </a:bodyPr>
          <a:lstStyle/>
          <a:p>
            <a:r>
              <a:rPr lang="en-US" b="1" u="sng" cap="all" dirty="0" smtClean="0"/>
              <a:t>8</a:t>
            </a:r>
            <a:r>
              <a:rPr lang="en-US" cap="all" dirty="0" smtClean="0"/>
              <a:t>	</a:t>
            </a:r>
            <a:r>
              <a:rPr lang="en-US" b="1" u="sng" cap="all" dirty="0" smtClean="0"/>
              <a:t>Fault handling	27</a:t>
            </a:r>
          </a:p>
          <a:p>
            <a:r>
              <a:rPr lang="en-US" b="1" cap="small" dirty="0" smtClean="0"/>
              <a:t>8.1</a:t>
            </a:r>
            <a:r>
              <a:rPr lang="en-US" cap="small" dirty="0" smtClean="0"/>
              <a:t>	</a:t>
            </a:r>
            <a:r>
              <a:rPr lang="en-US" b="1" cap="small" dirty="0" smtClean="0"/>
              <a:t>Protection	27</a:t>
            </a:r>
          </a:p>
          <a:p>
            <a:r>
              <a:rPr lang="en-US" cap="small" dirty="0" smtClean="0"/>
              <a:t>8.1.1	Common Redundancy Strategies	27</a:t>
            </a:r>
          </a:p>
          <a:p>
            <a:r>
              <a:rPr lang="en-US" cap="small" dirty="0" smtClean="0"/>
              <a:t>8.1.2	Technology dependence	32</a:t>
            </a:r>
          </a:p>
          <a:p>
            <a:r>
              <a:rPr lang="en-US" b="1" cap="small" dirty="0" smtClean="0"/>
              <a:t>8.2	32</a:t>
            </a:r>
          </a:p>
          <a:p>
            <a:r>
              <a:rPr lang="en-US" b="1" cap="small" dirty="0" smtClean="0"/>
              <a:t>8.3</a:t>
            </a:r>
            <a:r>
              <a:rPr lang="en-US" cap="small" dirty="0" smtClean="0"/>
              <a:t>	</a:t>
            </a:r>
            <a:r>
              <a:rPr lang="en-US" b="1" cap="small" dirty="0" smtClean="0"/>
              <a:t>Inter-domain (End-to-End) Protection	32</a:t>
            </a:r>
          </a:p>
          <a:p>
            <a:r>
              <a:rPr lang="en-US" b="1" cap="small" dirty="0" smtClean="0"/>
              <a:t>8.4</a:t>
            </a:r>
            <a:r>
              <a:rPr lang="en-US" cap="small" dirty="0" smtClean="0"/>
              <a:t>	</a:t>
            </a:r>
            <a:r>
              <a:rPr lang="en-US" b="1" cap="small" dirty="0" smtClean="0"/>
              <a:t>Connection Restoration	33</a:t>
            </a:r>
          </a:p>
          <a:p>
            <a:endParaRPr lang="en-US" dirty="0"/>
          </a:p>
        </p:txBody>
      </p:sp>
      <p:sp>
        <p:nvSpPr>
          <p:cNvPr id="4" name="Rounded Rectangle 3"/>
          <p:cNvSpPr/>
          <p:nvPr/>
        </p:nvSpPr>
        <p:spPr>
          <a:xfrm>
            <a:off x="457200" y="5507789"/>
            <a:ext cx="8005011" cy="105610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contents of this section needs to move to appendix or integrated with operational issues. The failure implications of the agents themselves need to be discussed in this section.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Aspect.thmx</Template>
  <TotalTime>1342</TotalTime>
  <Words>1147</Words>
  <Application>Microsoft Macintosh PowerPoint</Application>
  <PresentationFormat>On-screen Show (4:3)</PresentationFormat>
  <Paragraphs>89</Paragraphs>
  <Slides>10</Slides>
  <Notes>1</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Office Theme</vt:lpstr>
      <vt:lpstr>NSI Architecture Document Status and Work to be done: A view from the chairs</vt:lpstr>
      <vt:lpstr>NSI Architecture Specification</vt:lpstr>
      <vt:lpstr>Context and Motivation</vt:lpstr>
      <vt:lpstr>Service Plane</vt:lpstr>
      <vt:lpstr>Standards Bodies  and where do they fit!</vt:lpstr>
      <vt:lpstr>Discussed Yesterday</vt:lpstr>
      <vt:lpstr>Slide 7</vt:lpstr>
      <vt:lpstr>Slide 8</vt:lpstr>
      <vt:lpstr>Slide 9</vt:lpstr>
      <vt:lpstr>Slide 10</vt:lpstr>
    </vt:vector>
  </TitlesOfParts>
  <Company>LBNL - ESnet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Concepts Service Plane</dc:title>
  <dc:creator>Inder Monga</dc:creator>
  <cp:lastModifiedBy>Inder Monga</cp:lastModifiedBy>
  <cp:revision>3</cp:revision>
  <dcterms:created xsi:type="dcterms:W3CDTF">2009-10-14T00:17:59Z</dcterms:created>
  <dcterms:modified xsi:type="dcterms:W3CDTF">2009-10-14T22:17:08Z</dcterms:modified>
</cp:coreProperties>
</file>