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  <p:sldMasterId id="2147483685" r:id="rId2"/>
  </p:sldMasterIdLst>
  <p:notesMasterIdLst>
    <p:notesMasterId r:id="rId44"/>
  </p:notesMasterIdLst>
  <p:sldIdLst>
    <p:sldId id="326" r:id="rId3"/>
    <p:sldId id="341" r:id="rId4"/>
    <p:sldId id="346" r:id="rId5"/>
    <p:sldId id="342" r:id="rId6"/>
    <p:sldId id="343" r:id="rId7"/>
    <p:sldId id="331" r:id="rId8"/>
    <p:sldId id="330" r:id="rId9"/>
    <p:sldId id="352" r:id="rId10"/>
    <p:sldId id="333" r:id="rId11"/>
    <p:sldId id="353" r:id="rId12"/>
    <p:sldId id="354" r:id="rId13"/>
    <p:sldId id="355" r:id="rId14"/>
    <p:sldId id="356" r:id="rId15"/>
    <p:sldId id="357" r:id="rId16"/>
    <p:sldId id="358" r:id="rId17"/>
    <p:sldId id="345" r:id="rId18"/>
    <p:sldId id="359" r:id="rId19"/>
    <p:sldId id="332" r:id="rId20"/>
    <p:sldId id="336" r:id="rId21"/>
    <p:sldId id="337" r:id="rId22"/>
    <p:sldId id="351" r:id="rId23"/>
    <p:sldId id="361" r:id="rId24"/>
    <p:sldId id="362" r:id="rId25"/>
    <p:sldId id="363" r:id="rId26"/>
    <p:sldId id="364" r:id="rId27"/>
    <p:sldId id="365" r:id="rId28"/>
    <p:sldId id="334" r:id="rId29"/>
    <p:sldId id="347" r:id="rId30"/>
    <p:sldId id="335" r:id="rId31"/>
    <p:sldId id="350" r:id="rId32"/>
    <p:sldId id="368" r:id="rId33"/>
    <p:sldId id="369" r:id="rId34"/>
    <p:sldId id="370" r:id="rId35"/>
    <p:sldId id="371" r:id="rId36"/>
    <p:sldId id="372" r:id="rId37"/>
    <p:sldId id="373" r:id="rId38"/>
    <p:sldId id="367" r:id="rId39"/>
    <p:sldId id="366" r:id="rId40"/>
    <p:sldId id="338" r:id="rId41"/>
    <p:sldId id="339" r:id="rId42"/>
    <p:sldId id="340" r:id="rId4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90" autoAdjust="0"/>
  </p:normalViewPr>
  <p:slideViewPr>
    <p:cSldViewPr>
      <p:cViewPr>
        <p:scale>
          <a:sx n="90" d="100"/>
          <a:sy n="90" d="100"/>
        </p:scale>
        <p:origin x="642" y="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0.emf"/><Relationship Id="rId7" Type="http://schemas.openxmlformats.org/officeDocument/2006/relationships/image" Target="../media/image15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4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新細明體" charset="-120"/>
              </a:defRPr>
            </a:lvl1pPr>
          </a:lstStyle>
          <a:p>
            <a:pPr>
              <a:defRPr/>
            </a:pPr>
            <a:fld id="{7F942F85-C795-A746-B3DA-CB4AEADE7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7444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新細明體" charset="-12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42F85-C795-A746-B3DA-CB4AEADE76CE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42F85-C795-A746-B3DA-CB4AEADE76CE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42F85-C795-A746-B3DA-CB4AEADE76CE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2F2457-D31D-7041-A38B-6BBF1EA93906}" type="slidenum">
              <a:rPr lang="en-GB" altLang="zh-TW"/>
              <a:pPr/>
              <a:t>19</a:t>
            </a:fld>
            <a:endParaRPr lang="en-GB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1637" cy="4113212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9AFFD-B216-4346-B1F3-A71D9CBB8344}" type="slidenum">
              <a:rPr lang="en-GB" altLang="zh-TW"/>
              <a:pPr/>
              <a:t>20</a:t>
            </a:fld>
            <a:endParaRPr lang="en-GB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4988"/>
            <a:ext cx="5481637" cy="4113212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28600" eaLnBrk="1" hangingPunct="1">
              <a:spcBef>
                <a:spcPts val="413"/>
              </a:spcBef>
              <a:buClr>
                <a:srgbClr val="000000"/>
              </a:buClr>
            </a:pPr>
            <a:endParaRPr lang="en-US" dirty="0">
              <a:solidFill>
                <a:srgbClr val="000000"/>
              </a:solidFill>
              <a:ea typeface="ＭＳ Ｐゴシック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eaLnBrk="1" hangingPunct="1">
              <a:spcBef>
                <a:spcPts val="413"/>
              </a:spcBef>
            </a:pPr>
            <a:endParaRPr lang="en-US" sz="1600" dirty="0">
              <a:solidFill>
                <a:srgbClr val="000000"/>
              </a:solidFill>
              <a:ea typeface="ＭＳ Ｐゴシック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eaLnBrk="1" hangingPunct="1">
              <a:spcBef>
                <a:spcPts val="413"/>
              </a:spcBef>
            </a:pPr>
            <a:endParaRPr lang="en-US" sz="1600" dirty="0">
              <a:solidFill>
                <a:srgbClr val="000000"/>
              </a:solidFill>
              <a:ea typeface="ＭＳ Ｐゴシック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eaLnBrk="1" hangingPunct="1">
              <a:spcBef>
                <a:spcPts val="413"/>
              </a:spcBef>
            </a:pPr>
            <a:endParaRPr lang="en-US" sz="1600" dirty="0">
              <a:solidFill>
                <a:srgbClr val="000000"/>
              </a:solidFill>
              <a:ea typeface="ＭＳ Ｐゴシック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6BB904-426E-CB4F-930D-2463AC312A07}" type="slidenum">
              <a:rPr lang="en-GB" altLang="zh-TW"/>
              <a:pPr/>
              <a:t>27</a:t>
            </a:fld>
            <a:endParaRPr lang="en-GB" altLang="zh-TW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42F85-C795-A746-B3DA-CB4AEADE76CE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42F85-C795-A746-B3DA-CB4AEADE76CE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94A44-5E39-614B-AD64-7513AE53E6D0}" type="slidenum">
              <a:rPr lang="en-GB" altLang="zh-TW"/>
              <a:pPr/>
              <a:t>29</a:t>
            </a:fld>
            <a:endParaRPr lang="en-GB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14288F-6555-413B-BCC5-F71E6AA6202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42F85-C795-A746-B3DA-CB4AEADE76CE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729560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450" eaLnBrk="1" hangingPunct="1">
              <a:spcBef>
                <a:spcPts val="413"/>
              </a:spcBef>
            </a:pPr>
            <a:endParaRPr lang="en-US" sz="1600" dirty="0" smtClean="0">
              <a:solidFill>
                <a:srgbClr val="000000"/>
              </a:solidFill>
              <a:ea typeface="ＭＳ Ｐゴシック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D22B6-40A6-FE4F-B5B9-C85146C9EF7A}" type="slidenum">
              <a:rPr lang="en-GB" altLang="zh-TW"/>
              <a:pPr/>
              <a:t>39</a:t>
            </a:fld>
            <a:endParaRPr lang="en-GB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DAA25-F77E-594B-9689-C5B2D7E388B0}" type="slidenum">
              <a:rPr lang="en-GB" altLang="zh-TW"/>
              <a:pPr/>
              <a:t>41</a:t>
            </a:fld>
            <a:endParaRPr lang="en-GB" altLang="zh-TW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These URLs just for your reference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42F85-C795-A746-B3DA-CB4AEADE76CE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942F85-C795-A746-B3DA-CB4AEADE76CE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1C4EB-519E-8040-942C-A66CECC4896C}" type="slidenum">
              <a:rPr lang="en-GB" altLang="zh-TW"/>
              <a:pPr/>
              <a:t>6</a:t>
            </a:fld>
            <a:endParaRPr lang="en-GB" altLang="zh-TW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96A08-41B8-7745-81D6-F4879F09A800}" type="slidenum">
              <a:rPr lang="en-GB" altLang="zh-TW"/>
              <a:pPr/>
              <a:t>7</a:t>
            </a:fld>
            <a:endParaRPr lang="en-GB" altLang="zh-TW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ED8D6-7416-114B-BFD4-08FE8AF377DE}" type="slidenum">
              <a:rPr lang="en-GB" altLang="zh-TW"/>
              <a:pPr/>
              <a:t>9</a:t>
            </a:fld>
            <a:endParaRPr lang="en-GB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09550" indent="-209550">
              <a:buFontTx/>
              <a:buNone/>
            </a:pPr>
            <a:endParaRPr lang="en-US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99E6FD8-EDDD-6446-AD42-4A000C8648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EE71DD4-19B7-ED4E-94A8-D720F34E45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0"/>
            <a:ext cx="205898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4563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4CA8F86-B2DA-CA48-B577-58D41FBF5F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268"/>
            <a:ext cx="7772400" cy="147018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76" indent="0" algn="ctr">
              <a:buNone/>
              <a:defRPr/>
            </a:lvl2pPr>
            <a:lvl3pPr marL="822952" indent="0" algn="ctr">
              <a:buNone/>
              <a:defRPr/>
            </a:lvl3pPr>
            <a:lvl4pPr marL="1234427" indent="0" algn="ctr">
              <a:buNone/>
              <a:defRPr/>
            </a:lvl4pPr>
            <a:lvl5pPr marL="1645904" indent="0" algn="ctr">
              <a:buNone/>
              <a:defRPr/>
            </a:lvl5pPr>
            <a:lvl6pPr marL="2057379" indent="0" algn="ctr">
              <a:buNone/>
              <a:defRPr/>
            </a:lvl6pPr>
            <a:lvl7pPr marL="2468856" indent="0" algn="ctr">
              <a:buNone/>
              <a:defRPr/>
            </a:lvl7pPr>
            <a:lvl8pPr marL="2880331" indent="0" algn="ctr">
              <a:buNone/>
              <a:defRPr/>
            </a:lvl8pPr>
            <a:lvl9pPr marL="3291807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kumimoj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423028B-B104-C847-81A6-9C135B5249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kumimoj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0B56545-E3C0-214B-B979-ABAF9ADE1A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948" y="4406265"/>
            <a:ext cx="7772400" cy="1363028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948" y="2906078"/>
            <a:ext cx="7772400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76" indent="0">
              <a:buNone/>
              <a:defRPr sz="1600"/>
            </a:lvl2pPr>
            <a:lvl3pPr marL="822952" indent="0">
              <a:buNone/>
              <a:defRPr sz="1400"/>
            </a:lvl3pPr>
            <a:lvl4pPr marL="1234427" indent="0">
              <a:buNone/>
              <a:defRPr sz="1300"/>
            </a:lvl4pPr>
            <a:lvl5pPr marL="1645904" indent="0">
              <a:buNone/>
              <a:defRPr sz="1300"/>
            </a:lvl5pPr>
            <a:lvl6pPr marL="2057379" indent="0">
              <a:buNone/>
              <a:defRPr sz="1300"/>
            </a:lvl6pPr>
            <a:lvl7pPr marL="2468856" indent="0">
              <a:buNone/>
              <a:defRPr sz="1300"/>
            </a:lvl7pPr>
            <a:lvl8pPr marL="2880331" indent="0">
              <a:buNone/>
              <a:defRPr sz="1300"/>
            </a:lvl8pPr>
            <a:lvl9pPr marL="3291807" indent="0">
              <a:buNone/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kumimoj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D3949FE-2EDB-8945-A757-E0775A7507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483043"/>
            <a:ext cx="4051935" cy="53749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296" y="1483043"/>
            <a:ext cx="4051935" cy="53749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kumimoj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6E69138-B31D-AD4F-88D5-67530EA9B5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4478"/>
            <a:ext cx="4040505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559"/>
            <a:ext cx="4040505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868" y="1534478"/>
            <a:ext cx="4041933" cy="64008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476" indent="0">
              <a:buNone/>
              <a:defRPr sz="1800" b="1"/>
            </a:lvl2pPr>
            <a:lvl3pPr marL="822952" indent="0">
              <a:buNone/>
              <a:defRPr sz="1600" b="1"/>
            </a:lvl3pPr>
            <a:lvl4pPr marL="1234427" indent="0">
              <a:buNone/>
              <a:defRPr sz="1400" b="1"/>
            </a:lvl4pPr>
            <a:lvl5pPr marL="1645904" indent="0">
              <a:buNone/>
              <a:defRPr sz="1400" b="1"/>
            </a:lvl5pPr>
            <a:lvl6pPr marL="2057379" indent="0">
              <a:buNone/>
              <a:defRPr sz="1400" b="1"/>
            </a:lvl6pPr>
            <a:lvl7pPr marL="2468856" indent="0">
              <a:buNone/>
              <a:defRPr sz="1400" b="1"/>
            </a:lvl7pPr>
            <a:lvl8pPr marL="2880331" indent="0">
              <a:buNone/>
              <a:defRPr sz="1400" b="1"/>
            </a:lvl8pPr>
            <a:lvl9pPr marL="3291807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4868" y="2174559"/>
            <a:ext cx="4041933" cy="395192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kumimoj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3C73C3E-FD5E-6C49-BE21-27D06F8E0D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kumimoj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49CDB2C-04BB-DE4C-AA6F-46D16CCB68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kumimoj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941D77-7D10-1B46-803A-447FDABDA7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2893"/>
            <a:ext cx="3008948" cy="116157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4733" y="272892"/>
            <a:ext cx="5112068" cy="5853588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4466"/>
            <a:ext cx="3008948" cy="4692015"/>
          </a:xfrm>
        </p:spPr>
        <p:txBody>
          <a:bodyPr/>
          <a:lstStyle>
            <a:lvl1pPr marL="0" indent="0">
              <a:buNone/>
              <a:defRPr sz="1300"/>
            </a:lvl1pPr>
            <a:lvl2pPr marL="411476" indent="0">
              <a:buNone/>
              <a:defRPr sz="1100"/>
            </a:lvl2pPr>
            <a:lvl3pPr marL="822952" indent="0">
              <a:buNone/>
              <a:defRPr sz="900"/>
            </a:lvl3pPr>
            <a:lvl4pPr marL="1234427" indent="0">
              <a:buNone/>
              <a:defRPr sz="800"/>
            </a:lvl4pPr>
            <a:lvl5pPr marL="1645904" indent="0">
              <a:buNone/>
              <a:defRPr sz="800"/>
            </a:lvl5pPr>
            <a:lvl6pPr marL="2057379" indent="0">
              <a:buNone/>
              <a:defRPr sz="800"/>
            </a:lvl6pPr>
            <a:lvl7pPr marL="2468856" indent="0">
              <a:buNone/>
              <a:defRPr sz="800"/>
            </a:lvl7pPr>
            <a:lvl8pPr marL="2880331" indent="0">
              <a:buNone/>
              <a:defRPr sz="800"/>
            </a:lvl8pPr>
            <a:lvl9pPr marL="3291807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kumimoj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A8A336-B023-094E-B29B-4A4E477AC6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581A1FF-0EA3-1444-A608-D128EC6779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1653" y="4800600"/>
            <a:ext cx="5486400" cy="5672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1653" y="612934"/>
            <a:ext cx="5486400" cy="4114800"/>
          </a:xfrm>
        </p:spPr>
        <p:txBody>
          <a:bodyPr/>
          <a:lstStyle>
            <a:lvl1pPr marL="0" indent="0">
              <a:buNone/>
              <a:defRPr sz="2900"/>
            </a:lvl1pPr>
            <a:lvl2pPr marL="411476" indent="0">
              <a:buNone/>
              <a:defRPr sz="2500"/>
            </a:lvl2pPr>
            <a:lvl3pPr marL="822952" indent="0">
              <a:buNone/>
              <a:defRPr sz="2200"/>
            </a:lvl3pPr>
            <a:lvl4pPr marL="1234427" indent="0">
              <a:buNone/>
              <a:defRPr sz="1800"/>
            </a:lvl4pPr>
            <a:lvl5pPr marL="1645904" indent="0">
              <a:buNone/>
              <a:defRPr sz="1800"/>
            </a:lvl5pPr>
            <a:lvl6pPr marL="2057379" indent="0">
              <a:buNone/>
              <a:defRPr sz="1800"/>
            </a:lvl6pPr>
            <a:lvl7pPr marL="2468856" indent="0">
              <a:buNone/>
              <a:defRPr sz="1800"/>
            </a:lvl7pPr>
            <a:lvl8pPr marL="2880331" indent="0">
              <a:buNone/>
              <a:defRPr sz="1800"/>
            </a:lvl8pPr>
            <a:lvl9pPr marL="3291807" indent="0">
              <a:buNone/>
              <a:defRPr sz="1800"/>
            </a:lvl9pPr>
          </a:lstStyle>
          <a:p>
            <a:pPr lvl="0"/>
            <a:endParaRPr lang="zh-TW" altLang="en-US" noProof="0" smtClean="0">
              <a:sym typeface="Arial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1653" y="5367814"/>
            <a:ext cx="5486400" cy="804386"/>
          </a:xfrm>
        </p:spPr>
        <p:txBody>
          <a:bodyPr/>
          <a:lstStyle>
            <a:lvl1pPr marL="0" indent="0">
              <a:buNone/>
              <a:defRPr sz="1300"/>
            </a:lvl1pPr>
            <a:lvl2pPr marL="411476" indent="0">
              <a:buNone/>
              <a:defRPr sz="1100"/>
            </a:lvl2pPr>
            <a:lvl3pPr marL="822952" indent="0">
              <a:buNone/>
              <a:defRPr sz="900"/>
            </a:lvl3pPr>
            <a:lvl4pPr marL="1234427" indent="0">
              <a:buNone/>
              <a:defRPr sz="800"/>
            </a:lvl4pPr>
            <a:lvl5pPr marL="1645904" indent="0">
              <a:buNone/>
              <a:defRPr sz="800"/>
            </a:lvl5pPr>
            <a:lvl6pPr marL="2057379" indent="0">
              <a:buNone/>
              <a:defRPr sz="800"/>
            </a:lvl6pPr>
            <a:lvl7pPr marL="2468856" indent="0">
              <a:buNone/>
              <a:defRPr sz="800"/>
            </a:lvl7pPr>
            <a:lvl8pPr marL="2880331" indent="0">
              <a:buNone/>
              <a:defRPr sz="800"/>
            </a:lvl8pPr>
            <a:lvl9pPr marL="3291807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kumimoj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167F13-7E59-8F4F-B2D1-1C11D2261B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kumimoj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F604621-8E88-4B45-8024-B7F603988C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7973" y="0"/>
            <a:ext cx="2060258" cy="6858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43613" cy="6858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kumimoj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9D5A6F-9D4F-2848-BD72-D04C7AED58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D633255-7901-9F46-A495-418B095FA4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41775" cy="537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84313"/>
            <a:ext cx="4041775" cy="5373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A8817B6-D631-8845-BDF9-70AA168DD6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CE002C9-75A9-1849-A464-51B30186A3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CBD2B13-BA6E-4E47-A5AC-0317F410CE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78A4273-F4EB-6049-9304-C855ECC934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8C9A328-3190-DA44-A14A-A4DB589F9D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Tahoma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1F43F33-B96D-B046-AD18-927BA66B94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0"/>
            <a:ext cx="6446838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>
                <a:sym typeface="Tahoma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35950" cy="5373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>
                <a:sym typeface="Tahoma" charset="0"/>
              </a:rPr>
              <a:t>Click to edit Master text styles</a:t>
            </a:r>
          </a:p>
          <a:p>
            <a:pPr lvl="1"/>
            <a:r>
              <a:rPr lang="en-US" altLang="zh-TW">
                <a:sym typeface="Tahoma" charset="0"/>
              </a:rPr>
              <a:t>Second level</a:t>
            </a:r>
          </a:p>
          <a:p>
            <a:pPr lvl="2"/>
            <a:r>
              <a:rPr lang="en-US" altLang="zh-TW">
                <a:sym typeface="Tahoma" charset="0"/>
              </a:rPr>
              <a:t>Third level</a:t>
            </a:r>
          </a:p>
          <a:p>
            <a:pPr lvl="3"/>
            <a:r>
              <a:rPr lang="en-US" altLang="zh-TW">
                <a:sym typeface="Tahoma" charset="0"/>
              </a:rPr>
              <a:t>Fourth level</a:t>
            </a:r>
          </a:p>
          <a:p>
            <a:pPr lvl="4"/>
            <a:r>
              <a:rPr lang="en-US" altLang="zh-TW">
                <a:sym typeface="Tahoma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245225"/>
            <a:ext cx="311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  <a:ea typeface="Arial" charset="0"/>
                <a:cs typeface="Arial" charset="0"/>
                <a:sym typeface="Arial" charset="0"/>
              </a:defRPr>
            </a:lvl1pPr>
          </a:lstStyle>
          <a:p>
            <a:pPr>
              <a:defRPr/>
            </a:pPr>
            <a:fld id="{130C4E5E-5FFA-E44C-9BBC-8E4CE536BD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1" r:id="rId1"/>
    <p:sldLayoutId id="2147485942" r:id="rId2"/>
    <p:sldLayoutId id="2147485943" r:id="rId3"/>
    <p:sldLayoutId id="2147485944" r:id="rId4"/>
    <p:sldLayoutId id="2147485945" r:id="rId5"/>
    <p:sldLayoutId id="2147485946" r:id="rId6"/>
    <p:sldLayoutId id="2147485947" r:id="rId7"/>
    <p:sldLayoutId id="2147485948" r:id="rId8"/>
    <p:sldLayoutId id="2147485949" r:id="rId9"/>
    <p:sldLayoutId id="2147485950" r:id="rId10"/>
    <p:sldLayoutId id="214748595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  <a:sym typeface="Tahom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Heiti TC Medium" charset="-120"/>
          <a:cs typeface="Heiti TC Medium" charset="-120"/>
          <a:sym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Heiti TC Medium" charset="-120"/>
          <a:cs typeface="Heiti TC Medium" charset="-120"/>
          <a:sym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Heiti TC Medium" charset="-120"/>
          <a:cs typeface="Heiti TC Medium" charset="-120"/>
          <a:sym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Heiti TC Medium" charset="-120"/>
          <a:cs typeface="Heiti TC Medium" charset="-120"/>
          <a:sym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Heiti TC Medium" charset="-120"/>
          <a:cs typeface="Heiti TC Medium" charset="-120"/>
          <a:sym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Heiti TC Medium" charset="-120"/>
          <a:cs typeface="Heiti TC Medium" charset="-120"/>
          <a:sym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Heiti TC Medium" charset="-120"/>
          <a:cs typeface="Heiti TC Medium" charset="-120"/>
          <a:sym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Heiti TC Medium" charset="-120"/>
          <a:cs typeface="Heiti TC Medium" charset="-120"/>
          <a:sym typeface="Tahoma" charset="0"/>
        </a:defRPr>
      </a:lvl9pPr>
    </p:titleStyle>
    <p:bodyStyle>
      <a:lvl1pPr marL="382588" indent="-342900" algn="l" rtl="0" eaLnBrk="0" fontAlgn="base" hangingPunct="0">
        <a:spcBef>
          <a:spcPts val="700"/>
        </a:spcBef>
        <a:spcAft>
          <a:spcPct val="0"/>
        </a:spcAft>
        <a:buClr>
          <a:srgbClr val="0000FF"/>
        </a:buClr>
        <a:buSzPct val="100000"/>
        <a:buFont typeface="Tahoma" charset="0"/>
        <a:buChar char="•"/>
        <a:defRPr sz="3000">
          <a:solidFill>
            <a:srgbClr val="000066"/>
          </a:solidFill>
          <a:latin typeface="+mn-lt"/>
          <a:ea typeface="+mn-ea"/>
          <a:cs typeface="+mn-cs"/>
          <a:sym typeface="Tahoma" charset="0"/>
        </a:defRPr>
      </a:lvl1pPr>
      <a:lvl2pPr marL="681038" indent="-285750" algn="l" rtl="0" eaLnBrk="0" fontAlgn="base" hangingPunct="0">
        <a:spcBef>
          <a:spcPts val="600"/>
        </a:spcBef>
        <a:spcAft>
          <a:spcPct val="0"/>
        </a:spcAft>
        <a:buClr>
          <a:srgbClr val="00CC00"/>
        </a:buClr>
        <a:buSzPct val="100000"/>
        <a:buFont typeface="Tahoma" charset="0"/>
        <a:buChar char="•"/>
        <a:defRPr sz="2600">
          <a:solidFill>
            <a:srgbClr val="003300"/>
          </a:solidFill>
          <a:latin typeface="+mn-lt"/>
          <a:ea typeface="+mn-ea"/>
          <a:cs typeface="+mn-cs"/>
          <a:sym typeface="Tahoma" charset="0"/>
        </a:defRPr>
      </a:lvl2pPr>
      <a:lvl3pPr marL="1081088" indent="-228600" algn="l" rtl="0" eaLnBrk="0" fontAlgn="base" hangingPunct="0">
        <a:spcBef>
          <a:spcPts val="600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300">
          <a:solidFill>
            <a:srgbClr val="000066"/>
          </a:solidFill>
          <a:latin typeface="+mn-lt"/>
          <a:ea typeface="+mn-ea"/>
          <a:cs typeface="+mn-cs"/>
          <a:sym typeface="Tahoma" charset="0"/>
        </a:defRPr>
      </a:lvl3pPr>
      <a:lvl4pPr marL="1538288" indent="-228600" algn="l" rtl="0" eaLnBrk="0" fontAlgn="base" hangingPunct="0">
        <a:spcBef>
          <a:spcPts val="500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4pPr>
      <a:lvl5pPr marL="1995488" indent="-228600" algn="l" rtl="0" eaLnBrk="0" fontAlgn="base" hangingPunct="0">
        <a:spcBef>
          <a:spcPts val="500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5pPr>
      <a:lvl6pPr marL="2452688" indent="-228600" algn="l" rtl="0" fontAlgn="base">
        <a:spcBef>
          <a:spcPts val="500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6pPr>
      <a:lvl7pPr marL="2909888" indent="-228600" algn="l" rtl="0" fontAlgn="base">
        <a:spcBef>
          <a:spcPts val="500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7pPr>
      <a:lvl8pPr marL="3367088" indent="-228600" algn="l" rtl="0" fontAlgn="base">
        <a:spcBef>
          <a:spcPts val="500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8pPr>
      <a:lvl9pPr marL="3824288" indent="-228600" algn="l" rtl="0" fontAlgn="base">
        <a:spcBef>
          <a:spcPts val="500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Tahom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0"/>
            <a:ext cx="6446838" cy="1309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45719" tIns="45719" rIns="86360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>
                <a:sym typeface="Tahoma" charset="0"/>
              </a:rPr>
              <a:t>Click to edit Master title style</a:t>
            </a:r>
          </a:p>
        </p:txBody>
      </p:sp>
      <p:sp>
        <p:nvSpPr>
          <p:cNvPr id="26626" name="Text Box 2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797925" y="6346825"/>
            <a:ext cx="2809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295" tIns="41148" rIns="82295" bIns="41148" numCol="1" anchor="t" anchorCtr="0" compatLnSpc="1">
            <a:prstTxWarp prst="textNoShape">
              <a:avLst/>
            </a:prstTxWarp>
          </a:bodyPr>
          <a:lstStyle>
            <a:lvl1pPr algn="ctr">
              <a:defRPr kumimoji="0" sz="1300">
                <a:solidFill>
                  <a:srgbClr val="000000"/>
                </a:solidFill>
                <a:ea typeface="Arial" charset="0"/>
                <a:cs typeface="Arial" charset="0"/>
                <a:sym typeface="Arial" charset="0"/>
              </a:defRPr>
            </a:lvl1pPr>
          </a:lstStyle>
          <a:p>
            <a:pPr>
              <a:defRPr/>
            </a:pPr>
            <a:fld id="{E504B940-E42C-0C45-B848-BC0B73C1F6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2725"/>
            <a:ext cx="8240713" cy="537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45719" tIns="45719" rIns="86360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zh-TW">
                <a:sym typeface="Arial" charset="0"/>
              </a:rPr>
              <a:t>Second level</a:t>
            </a:r>
          </a:p>
          <a:p>
            <a:pPr lvl="2"/>
            <a:r>
              <a:rPr lang="en-US" altLang="zh-TW">
                <a:sym typeface="Arial" charset="0"/>
              </a:rPr>
              <a:t>Third level</a:t>
            </a:r>
          </a:p>
          <a:p>
            <a:pPr lvl="3"/>
            <a:r>
              <a:rPr lang="en-US" altLang="zh-TW">
                <a:sym typeface="Arial" charset="0"/>
              </a:rPr>
              <a:t>Fourth level</a:t>
            </a:r>
          </a:p>
          <a:p>
            <a:pPr lvl="4"/>
            <a:r>
              <a:rPr lang="en-US" altLang="zh-TW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2" r:id="rId1"/>
    <p:sldLayoutId id="2147485953" r:id="rId2"/>
    <p:sldLayoutId id="2147485954" r:id="rId3"/>
    <p:sldLayoutId id="2147485955" r:id="rId4"/>
    <p:sldLayoutId id="2147485956" r:id="rId5"/>
    <p:sldLayoutId id="2147485957" r:id="rId6"/>
    <p:sldLayoutId id="2147485958" r:id="rId7"/>
    <p:sldLayoutId id="2147485959" r:id="rId8"/>
    <p:sldLayoutId id="2147485960" r:id="rId9"/>
    <p:sldLayoutId id="2147485961" r:id="rId10"/>
    <p:sldLayoutId id="214748596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  <a:sym typeface="Tahoma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儷黑 Pro" charset="0"/>
          <a:cs typeface="儷黑 Pro" charset="0"/>
          <a:sym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儷黑 Pro" charset="0"/>
          <a:cs typeface="儷黑 Pro" charset="0"/>
          <a:sym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儷黑 Pro" charset="0"/>
          <a:cs typeface="儷黑 Pro" charset="0"/>
          <a:sym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儷黑 Pro" charset="0"/>
          <a:cs typeface="儷黑 Pro" charset="0"/>
          <a:sym typeface="Tahoma" charset="0"/>
        </a:defRPr>
      </a:lvl5pPr>
      <a:lvl6pPr marL="411476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儷黑 Pro" charset="0"/>
          <a:cs typeface="儷黑 Pro" charset="0"/>
          <a:sym typeface="Tahoma" charset="0"/>
        </a:defRPr>
      </a:lvl6pPr>
      <a:lvl7pPr marL="822952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儷黑 Pro" charset="0"/>
          <a:cs typeface="儷黑 Pro" charset="0"/>
          <a:sym typeface="Tahoma" charset="0"/>
        </a:defRPr>
      </a:lvl7pPr>
      <a:lvl8pPr marL="1234427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儷黑 Pro" charset="0"/>
          <a:cs typeface="儷黑 Pro" charset="0"/>
          <a:sym typeface="Tahoma" charset="0"/>
        </a:defRPr>
      </a:lvl8pPr>
      <a:lvl9pPr marL="1645904" algn="l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ahoma" charset="0"/>
          <a:ea typeface="儷黑 Pro" charset="0"/>
          <a:cs typeface="儷黑 Pro" charset="0"/>
          <a:sym typeface="Tahoma" charset="0"/>
        </a:defRPr>
      </a:lvl9pPr>
    </p:titleStyle>
    <p:bodyStyle>
      <a:lvl1pPr marL="342900" indent="-307975" algn="l" rtl="0" eaLnBrk="0" fontAlgn="base" hangingPunct="0">
        <a:spcBef>
          <a:spcPts val="725"/>
        </a:spcBef>
        <a:spcAft>
          <a:spcPct val="0"/>
        </a:spcAft>
        <a:buClr>
          <a:srgbClr val="0000FF"/>
        </a:buClr>
        <a:buSzPct val="100000"/>
        <a:buFont typeface="Tahoma" charset="0"/>
        <a:buChar char="•"/>
        <a:defRPr sz="2900">
          <a:solidFill>
            <a:srgbClr val="000066"/>
          </a:solidFill>
          <a:latin typeface="+mn-lt"/>
          <a:ea typeface="+mn-ea"/>
          <a:cs typeface="+mn-cs"/>
          <a:sym typeface="Arial" charset="0"/>
        </a:defRPr>
      </a:lvl1pPr>
      <a:lvl2pPr marL="566738" indent="-255588" algn="l" rtl="0" eaLnBrk="0" fontAlgn="base" hangingPunct="0">
        <a:spcBef>
          <a:spcPts val="625"/>
        </a:spcBef>
        <a:spcAft>
          <a:spcPct val="0"/>
        </a:spcAft>
        <a:buClr>
          <a:srgbClr val="00CC00"/>
        </a:buClr>
        <a:buSzPct val="100000"/>
        <a:buFont typeface="Tahoma" charset="0"/>
        <a:buChar char="•"/>
        <a:defRPr sz="2500">
          <a:solidFill>
            <a:srgbClr val="003300"/>
          </a:solidFill>
          <a:latin typeface="+mn-lt"/>
          <a:ea typeface="+mn-ea"/>
          <a:cs typeface="+mn-cs"/>
          <a:sym typeface="Arial" charset="0"/>
        </a:defRPr>
      </a:lvl2pPr>
      <a:lvl3pPr marL="927100" indent="-204788" algn="l" rtl="0" eaLnBrk="0" fontAlgn="base" hangingPunct="0">
        <a:spcBef>
          <a:spcPts val="625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200">
          <a:solidFill>
            <a:srgbClr val="000066"/>
          </a:solidFill>
          <a:latin typeface="+mn-lt"/>
          <a:ea typeface="+mn-ea"/>
          <a:cs typeface="+mn-cs"/>
          <a:sym typeface="Arial" charset="0"/>
        </a:defRPr>
      </a:lvl3pPr>
      <a:lvl4pPr marL="1338263" indent="-204788" algn="l" rtl="0" eaLnBrk="0" fontAlgn="base" hangingPunct="0">
        <a:spcBef>
          <a:spcPts val="538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749425" indent="-204788" algn="l" rtl="0" eaLnBrk="0" fontAlgn="base" hangingPunct="0">
        <a:spcBef>
          <a:spcPts val="538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161678" indent="-205738" algn="l" rtl="0" fontAlgn="base">
        <a:spcBef>
          <a:spcPts val="540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573153" indent="-205738" algn="l" rtl="0" fontAlgn="base">
        <a:spcBef>
          <a:spcPts val="540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984630" indent="-205738" algn="l" rtl="0" fontAlgn="base">
        <a:spcBef>
          <a:spcPts val="540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396105" indent="-205738" algn="l" rtl="0" fontAlgn="base">
        <a:spcBef>
          <a:spcPts val="540"/>
        </a:spcBef>
        <a:spcAft>
          <a:spcPct val="0"/>
        </a:spcAft>
        <a:buClr>
          <a:srgbClr val="FF9933"/>
        </a:buClr>
        <a:buSzPct val="100000"/>
        <a:buFont typeface="Tahoma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zh-TW"/>
      </a:defPPr>
      <a:lvl1pPr marL="0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6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52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27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04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379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56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31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07" algn="l" defTabSz="8229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gee-2-na3.acad.bg/Events/BG_Induction-2-Plovdiv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gee-2-na3.acad.bg/Events/BG_Induction-2-Plovdiv.htm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gee-2-na3.acad.bg/Events/BG_Induction-2-Plovdiv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gee-2-na3.acad.bg/Events/BG_Induction-2-Plovdiv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gee-2-na3.acad.bg/Events/BG_Induction-2-Plovdiv.ht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egee-2-na3.acad.bg/Events/BG_Induction-2-Plovdiv.htm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egee-2-na3.acad.bg/Events/BG_Induction-2-Plovdiv.htm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gee-2-na3.acad.bg/Events/BG_Induction-2-Plovdiv.ht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29600" cy="1470025"/>
          </a:xfrm>
        </p:spPr>
        <p:txBody>
          <a:bodyPr/>
          <a:lstStyle/>
          <a:p>
            <a:r>
              <a:rPr lang="en-US" altLang="zh-TW" sz="3200" dirty="0" smtClean="0"/>
              <a:t> SRM-</a:t>
            </a:r>
            <a:r>
              <a:rPr lang="en-US" altLang="zh-TW" sz="3200" dirty="0" err="1" smtClean="0"/>
              <a:t>iRODS</a:t>
            </a:r>
            <a:r>
              <a:rPr lang="en-US" altLang="zh-TW" sz="3200" dirty="0" smtClean="0"/>
              <a:t> Interface Development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 WeiLong UENG</a:t>
            </a:r>
          </a:p>
          <a:p>
            <a:r>
              <a:rPr lang="en-US" altLang="zh-TW" dirty="0" smtClean="0"/>
              <a:t>Academia </a:t>
            </a:r>
            <a:r>
              <a:rPr lang="en-US" altLang="zh-TW" dirty="0" err="1" smtClean="0"/>
              <a:t>Sinica</a:t>
            </a:r>
            <a:r>
              <a:rPr lang="en-US" altLang="zh-TW" dirty="0" smtClean="0"/>
              <a:t> Grid Computing</a:t>
            </a:r>
          </a:p>
          <a:p>
            <a:r>
              <a:rPr lang="en-US" altLang="zh-TW" sz="2400" dirty="0" err="1" smtClean="0"/>
              <a:t>wlueng@twgrid.org</a:t>
            </a:r>
            <a:endParaRPr lang="en-US" altLang="zh-TW" sz="2400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616F65A-6854-0C41-884C-3D42C3252485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SRMs role in the data grid architecture</a:t>
            </a:r>
          </a:p>
          <a:p>
            <a:pPr lvl="1">
              <a:lnSpc>
                <a:spcPct val="75000"/>
              </a:lnSpc>
            </a:pPr>
            <a:r>
              <a:rPr lang="en-US" sz="2000">
                <a:latin typeface="Arial" charset="0"/>
              </a:rPr>
              <a:t>Shared storage space allocation &amp; reservation</a:t>
            </a:r>
          </a:p>
          <a:p>
            <a:pPr lvl="2">
              <a:lnSpc>
                <a:spcPct val="75000"/>
              </a:lnSpc>
            </a:pPr>
            <a:r>
              <a:rPr lang="en-US" sz="1600">
                <a:latin typeface="Arial" charset="0"/>
              </a:rPr>
              <a:t>important for data intensive applications</a:t>
            </a:r>
          </a:p>
          <a:p>
            <a:pPr lvl="1">
              <a:lnSpc>
                <a:spcPct val="125000"/>
              </a:lnSpc>
            </a:pPr>
            <a:r>
              <a:rPr lang="en-US" sz="2000">
                <a:latin typeface="Arial" charset="0"/>
              </a:rPr>
              <a:t>Get/put files from/into spaces</a:t>
            </a:r>
          </a:p>
          <a:p>
            <a:pPr lvl="2">
              <a:lnSpc>
                <a:spcPct val="125000"/>
              </a:lnSpc>
            </a:pPr>
            <a:r>
              <a:rPr lang="en-US" sz="1600">
                <a:latin typeface="Arial" charset="0"/>
              </a:rPr>
              <a:t>archived files on mass storage systems</a:t>
            </a:r>
          </a:p>
          <a:p>
            <a:pPr lvl="1">
              <a:lnSpc>
                <a:spcPct val="125000"/>
              </a:lnSpc>
            </a:pPr>
            <a:r>
              <a:rPr lang="en-US" sz="2000">
                <a:latin typeface="Arial" charset="0"/>
              </a:rPr>
              <a:t>File transfers from/to remote sites, file replication</a:t>
            </a:r>
          </a:p>
          <a:p>
            <a:pPr lvl="1">
              <a:lnSpc>
                <a:spcPct val="125000"/>
              </a:lnSpc>
            </a:pPr>
            <a:r>
              <a:rPr lang="en-US" sz="2000">
                <a:latin typeface="Arial" charset="0"/>
              </a:rPr>
              <a:t>Negotiate transfer protocols</a:t>
            </a:r>
          </a:p>
          <a:p>
            <a:pPr lvl="1">
              <a:lnSpc>
                <a:spcPct val="125000"/>
              </a:lnSpc>
            </a:pPr>
            <a:r>
              <a:rPr lang="en-US" sz="2000">
                <a:latin typeface="Arial" charset="0"/>
              </a:rPr>
              <a:t>File and space management with lifetime</a:t>
            </a:r>
          </a:p>
          <a:p>
            <a:pPr lvl="1">
              <a:lnSpc>
                <a:spcPct val="125000"/>
              </a:lnSpc>
            </a:pPr>
            <a:r>
              <a:rPr lang="en-US" sz="2000">
                <a:latin typeface="Arial" charset="0"/>
              </a:rPr>
              <a:t>support non-blocking (asynchronous) requests</a:t>
            </a:r>
          </a:p>
          <a:p>
            <a:pPr lvl="1">
              <a:lnSpc>
                <a:spcPct val="125000"/>
              </a:lnSpc>
            </a:pPr>
            <a:r>
              <a:rPr lang="en-US" sz="2000">
                <a:latin typeface="Arial" charset="0"/>
              </a:rPr>
              <a:t>Directory management </a:t>
            </a:r>
          </a:p>
          <a:p>
            <a:pPr lvl="1">
              <a:lnSpc>
                <a:spcPct val="125000"/>
              </a:lnSpc>
            </a:pPr>
            <a:r>
              <a:rPr lang="en-US" sz="2000">
                <a:latin typeface="Arial" charset="0"/>
              </a:rPr>
              <a:t>Interoperate with other SRMs</a:t>
            </a:r>
          </a:p>
          <a:p>
            <a:pPr lvl="1">
              <a:lnSpc>
                <a:spcPct val="75000"/>
              </a:lnSpc>
            </a:pPr>
            <a:endParaRPr lang="en-US" sz="1400">
              <a:latin typeface="Arial" charset="0"/>
            </a:endParaRP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SRMs role in grid</a:t>
            </a:r>
          </a:p>
        </p:txBody>
      </p:sp>
    </p:spTree>
    <p:extLst>
      <p:ext uri="{BB962C8B-B14F-4D97-AF65-F5344CB8AC3E}">
        <p14:creationId xmlns:p14="http://schemas.microsoft.com/office/powerpoint/2010/main" xmlns="" val="564406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8575"/>
            <a:ext cx="7239000" cy="944563"/>
          </a:xfrm>
        </p:spPr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Client and Peer-to-Peer Uniform Interface</a:t>
            </a:r>
            <a:endParaRPr lang="en-US" sz="28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 flipH="1">
            <a:off x="4267200" y="2743200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3048000" y="1828800"/>
            <a:ext cx="914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7407275" y="5622925"/>
            <a:ext cx="895350" cy="531813"/>
            <a:chOff x="4666" y="3542"/>
            <a:chExt cx="564" cy="335"/>
          </a:xfrm>
        </p:grpSpPr>
        <p:sp>
          <p:nvSpPr>
            <p:cNvPr id="18511" name="Rectangle 6"/>
            <p:cNvSpPr>
              <a:spLocks noChangeArrowheads="1"/>
            </p:cNvSpPr>
            <p:nvPr/>
          </p:nvSpPr>
          <p:spPr bwMode="auto">
            <a:xfrm>
              <a:off x="4666" y="3590"/>
              <a:ext cx="564" cy="2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512" name="Rectangle 7"/>
            <p:cNvSpPr>
              <a:spLocks noChangeArrowheads="1"/>
            </p:cNvSpPr>
            <p:nvPr/>
          </p:nvSpPr>
          <p:spPr bwMode="auto">
            <a:xfrm>
              <a:off x="4826" y="3688"/>
              <a:ext cx="98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513" name="Line 8"/>
            <p:cNvSpPr>
              <a:spLocks noChangeShapeType="1"/>
            </p:cNvSpPr>
            <p:nvPr/>
          </p:nvSpPr>
          <p:spPr bwMode="auto">
            <a:xfrm>
              <a:off x="4847" y="3725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" name="Line 9"/>
            <p:cNvSpPr>
              <a:spLocks noChangeShapeType="1"/>
            </p:cNvSpPr>
            <p:nvPr/>
          </p:nvSpPr>
          <p:spPr bwMode="auto">
            <a:xfrm>
              <a:off x="4846" y="3750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5" name="Line 10"/>
            <p:cNvSpPr>
              <a:spLocks noChangeShapeType="1"/>
            </p:cNvSpPr>
            <p:nvPr/>
          </p:nvSpPr>
          <p:spPr bwMode="auto">
            <a:xfrm flipV="1">
              <a:off x="4847" y="3779"/>
              <a:ext cx="5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6" name="Line 11"/>
            <p:cNvSpPr>
              <a:spLocks noChangeShapeType="1"/>
            </p:cNvSpPr>
            <p:nvPr/>
          </p:nvSpPr>
          <p:spPr bwMode="auto">
            <a:xfrm>
              <a:off x="4849" y="3808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7" name="Line 12"/>
            <p:cNvSpPr>
              <a:spLocks noChangeShapeType="1"/>
            </p:cNvSpPr>
            <p:nvPr/>
          </p:nvSpPr>
          <p:spPr bwMode="auto">
            <a:xfrm>
              <a:off x="4848" y="3837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8" name="Rectangle 13"/>
            <p:cNvSpPr>
              <a:spLocks noChangeArrowheads="1"/>
            </p:cNvSpPr>
            <p:nvPr/>
          </p:nvSpPr>
          <p:spPr bwMode="auto">
            <a:xfrm>
              <a:off x="4958" y="3687"/>
              <a:ext cx="98" cy="1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519" name="Line 14"/>
            <p:cNvSpPr>
              <a:spLocks noChangeShapeType="1"/>
            </p:cNvSpPr>
            <p:nvPr/>
          </p:nvSpPr>
          <p:spPr bwMode="auto">
            <a:xfrm>
              <a:off x="4979" y="3724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0" name="Line 15"/>
            <p:cNvSpPr>
              <a:spLocks noChangeShapeType="1"/>
            </p:cNvSpPr>
            <p:nvPr/>
          </p:nvSpPr>
          <p:spPr bwMode="auto">
            <a:xfrm>
              <a:off x="4984" y="3749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1" name="Line 16"/>
            <p:cNvSpPr>
              <a:spLocks noChangeShapeType="1"/>
            </p:cNvSpPr>
            <p:nvPr/>
          </p:nvSpPr>
          <p:spPr bwMode="auto">
            <a:xfrm>
              <a:off x="4979" y="3779"/>
              <a:ext cx="5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2" name="Line 17"/>
            <p:cNvSpPr>
              <a:spLocks noChangeShapeType="1"/>
            </p:cNvSpPr>
            <p:nvPr/>
          </p:nvSpPr>
          <p:spPr bwMode="auto">
            <a:xfrm>
              <a:off x="4982" y="3807"/>
              <a:ext cx="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3" name="Line 18"/>
            <p:cNvSpPr>
              <a:spLocks noChangeShapeType="1"/>
            </p:cNvSpPr>
            <p:nvPr/>
          </p:nvSpPr>
          <p:spPr bwMode="auto">
            <a:xfrm>
              <a:off x="4980" y="3836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4" name="Rectangle 19"/>
            <p:cNvSpPr>
              <a:spLocks noChangeArrowheads="1"/>
            </p:cNvSpPr>
            <p:nvPr/>
          </p:nvSpPr>
          <p:spPr bwMode="auto">
            <a:xfrm>
              <a:off x="4696" y="3686"/>
              <a:ext cx="97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525" name="Line 20"/>
            <p:cNvSpPr>
              <a:spLocks noChangeShapeType="1"/>
            </p:cNvSpPr>
            <p:nvPr/>
          </p:nvSpPr>
          <p:spPr bwMode="auto">
            <a:xfrm>
              <a:off x="4716" y="3749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6" name="Line 21"/>
            <p:cNvSpPr>
              <a:spLocks noChangeShapeType="1"/>
            </p:cNvSpPr>
            <p:nvPr/>
          </p:nvSpPr>
          <p:spPr bwMode="auto">
            <a:xfrm>
              <a:off x="4713" y="3779"/>
              <a:ext cx="5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7" name="Line 22"/>
            <p:cNvSpPr>
              <a:spLocks noChangeShapeType="1"/>
            </p:cNvSpPr>
            <p:nvPr/>
          </p:nvSpPr>
          <p:spPr bwMode="auto">
            <a:xfrm>
              <a:off x="4713" y="3807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8" name="Line 23"/>
            <p:cNvSpPr>
              <a:spLocks noChangeShapeType="1"/>
            </p:cNvSpPr>
            <p:nvPr/>
          </p:nvSpPr>
          <p:spPr bwMode="auto">
            <a:xfrm>
              <a:off x="4713" y="3835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29" name="Rectangle 24"/>
            <p:cNvSpPr>
              <a:spLocks noChangeArrowheads="1"/>
            </p:cNvSpPr>
            <p:nvPr/>
          </p:nvSpPr>
          <p:spPr bwMode="auto">
            <a:xfrm>
              <a:off x="5095" y="3689"/>
              <a:ext cx="98" cy="1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530" name="Line 25"/>
            <p:cNvSpPr>
              <a:spLocks noChangeShapeType="1"/>
            </p:cNvSpPr>
            <p:nvPr/>
          </p:nvSpPr>
          <p:spPr bwMode="auto">
            <a:xfrm>
              <a:off x="5112" y="3731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1" name="Line 26"/>
            <p:cNvSpPr>
              <a:spLocks noChangeShapeType="1"/>
            </p:cNvSpPr>
            <p:nvPr/>
          </p:nvSpPr>
          <p:spPr bwMode="auto">
            <a:xfrm>
              <a:off x="5110" y="3756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2" name="Line 27"/>
            <p:cNvSpPr>
              <a:spLocks noChangeShapeType="1"/>
            </p:cNvSpPr>
            <p:nvPr/>
          </p:nvSpPr>
          <p:spPr bwMode="auto">
            <a:xfrm flipV="1">
              <a:off x="5112" y="3786"/>
              <a:ext cx="5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3" name="Line 28"/>
            <p:cNvSpPr>
              <a:spLocks noChangeShapeType="1"/>
            </p:cNvSpPr>
            <p:nvPr/>
          </p:nvSpPr>
          <p:spPr bwMode="auto">
            <a:xfrm>
              <a:off x="5112" y="3814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" name="Line 29"/>
            <p:cNvSpPr>
              <a:spLocks noChangeShapeType="1"/>
            </p:cNvSpPr>
            <p:nvPr/>
          </p:nvSpPr>
          <p:spPr bwMode="auto">
            <a:xfrm>
              <a:off x="5115" y="3841"/>
              <a:ext cx="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5" name="Rectangle 30"/>
            <p:cNvSpPr>
              <a:spLocks noChangeArrowheads="1"/>
            </p:cNvSpPr>
            <p:nvPr/>
          </p:nvSpPr>
          <p:spPr bwMode="auto">
            <a:xfrm>
              <a:off x="4781" y="3542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1"/>
                  </a:solidFill>
                  <a:latin typeface="Times" charset="0"/>
                </a:rPr>
                <a:t>MSS</a:t>
              </a:r>
            </a:p>
          </p:txBody>
        </p:sp>
        <p:sp>
          <p:nvSpPr>
            <p:cNvPr id="18536" name="Line 31"/>
            <p:cNvSpPr>
              <a:spLocks noChangeShapeType="1"/>
            </p:cNvSpPr>
            <p:nvPr/>
          </p:nvSpPr>
          <p:spPr bwMode="auto">
            <a:xfrm>
              <a:off x="4720" y="3720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8" name="Rectangle 32"/>
          <p:cNvSpPr>
            <a:spLocks noChangeArrowheads="1"/>
          </p:cNvSpPr>
          <p:nvPr/>
        </p:nvSpPr>
        <p:spPr bwMode="auto">
          <a:xfrm>
            <a:off x="6851650" y="4846638"/>
            <a:ext cx="10668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18439" name="Group 33"/>
          <p:cNvGrpSpPr>
            <a:grpSpLocks/>
          </p:cNvGrpSpPr>
          <p:nvPr/>
        </p:nvGrpSpPr>
        <p:grpSpPr bwMode="auto">
          <a:xfrm>
            <a:off x="1068388" y="4800600"/>
            <a:ext cx="788987" cy="639763"/>
            <a:chOff x="328" y="3216"/>
            <a:chExt cx="497" cy="403"/>
          </a:xfrm>
        </p:grpSpPr>
        <p:sp>
          <p:nvSpPr>
            <p:cNvPr id="18509" name="Rectangle 34"/>
            <p:cNvSpPr>
              <a:spLocks noChangeArrowheads="1"/>
            </p:cNvSpPr>
            <p:nvPr/>
          </p:nvSpPr>
          <p:spPr bwMode="auto">
            <a:xfrm>
              <a:off x="336" y="3245"/>
              <a:ext cx="480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510" name="Text Box 35"/>
            <p:cNvSpPr txBox="1">
              <a:spLocks noChangeArrowheads="1"/>
            </p:cNvSpPr>
            <p:nvPr/>
          </p:nvSpPr>
          <p:spPr bwMode="auto">
            <a:xfrm>
              <a:off x="328" y="3216"/>
              <a:ext cx="4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Storage </a:t>
              </a:r>
            </a:p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Resource </a:t>
              </a:r>
            </a:p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Manager</a:t>
              </a:r>
            </a:p>
          </p:txBody>
        </p:sp>
      </p:grpSp>
      <p:sp>
        <p:nvSpPr>
          <p:cNvPr id="18440" name="Text Box 36"/>
          <p:cNvSpPr txBox="1">
            <a:spLocks noChangeArrowheads="1"/>
          </p:cNvSpPr>
          <p:nvPr/>
        </p:nvSpPr>
        <p:spPr bwMode="auto">
          <a:xfrm>
            <a:off x="8229600" y="4343400"/>
            <a:ext cx="684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Times" charset="0"/>
              </a:rPr>
              <a:t>network</a:t>
            </a:r>
          </a:p>
        </p:txBody>
      </p:sp>
      <p:grpSp>
        <p:nvGrpSpPr>
          <p:cNvPr id="18441" name="Group 37"/>
          <p:cNvGrpSpPr>
            <a:grpSpLocks/>
          </p:cNvGrpSpPr>
          <p:nvPr/>
        </p:nvGrpSpPr>
        <p:grpSpPr bwMode="auto">
          <a:xfrm>
            <a:off x="4343400" y="1295400"/>
            <a:ext cx="1066800" cy="533400"/>
            <a:chOff x="1964" y="960"/>
            <a:chExt cx="672" cy="336"/>
          </a:xfrm>
        </p:grpSpPr>
        <p:sp>
          <p:nvSpPr>
            <p:cNvPr id="18507" name="Rectangle 38"/>
            <p:cNvSpPr>
              <a:spLocks noChangeArrowheads="1"/>
            </p:cNvSpPr>
            <p:nvPr/>
          </p:nvSpPr>
          <p:spPr bwMode="auto">
            <a:xfrm>
              <a:off x="1964" y="960"/>
              <a:ext cx="67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508" name="Text Box 39"/>
            <p:cNvSpPr txBox="1">
              <a:spLocks noChangeArrowheads="1"/>
            </p:cNvSpPr>
            <p:nvPr/>
          </p:nvSpPr>
          <p:spPr bwMode="auto">
            <a:xfrm>
              <a:off x="2092" y="1027"/>
              <a:ext cx="36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400">
                  <a:solidFill>
                    <a:schemeClr val="tx1"/>
                  </a:solidFill>
                  <a:latin typeface="Times" charset="0"/>
                </a:rPr>
                <a:t>client</a:t>
              </a:r>
            </a:p>
          </p:txBody>
        </p:sp>
      </p:grpSp>
      <p:sp>
        <p:nvSpPr>
          <p:cNvPr id="18442" name="Rectangle 40"/>
          <p:cNvSpPr>
            <a:spLocks noChangeArrowheads="1"/>
          </p:cNvSpPr>
          <p:nvPr/>
        </p:nvSpPr>
        <p:spPr bwMode="auto">
          <a:xfrm>
            <a:off x="2590800" y="1295400"/>
            <a:ext cx="12192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43" name="Text Box 41"/>
          <p:cNvSpPr txBox="1">
            <a:spLocks noChangeArrowheads="1"/>
          </p:cNvSpPr>
          <p:nvPr/>
        </p:nvSpPr>
        <p:spPr bwMode="auto">
          <a:xfrm>
            <a:off x="2571750" y="1295400"/>
            <a:ext cx="13144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" charset="0"/>
              </a:rPr>
              <a:t>Client</a:t>
            </a:r>
          </a:p>
          <a:p>
            <a:r>
              <a:rPr lang="en-US" sz="1400">
                <a:solidFill>
                  <a:schemeClr val="tx1"/>
                </a:solidFill>
                <a:latin typeface="Times" charset="0"/>
              </a:rPr>
              <a:t>(command line)</a:t>
            </a:r>
          </a:p>
        </p:txBody>
      </p:sp>
      <p:sp>
        <p:nvSpPr>
          <p:cNvPr id="18444" name="Line 42"/>
          <p:cNvSpPr>
            <a:spLocks noChangeShapeType="1"/>
          </p:cNvSpPr>
          <p:nvPr/>
        </p:nvSpPr>
        <p:spPr bwMode="auto">
          <a:xfrm flipH="1">
            <a:off x="4876800" y="182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Text Box 43"/>
          <p:cNvSpPr txBox="1">
            <a:spLocks noChangeArrowheads="1"/>
          </p:cNvSpPr>
          <p:nvPr/>
        </p:nvSpPr>
        <p:spPr bwMode="auto">
          <a:xfrm>
            <a:off x="3810000" y="11430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3200">
                <a:solidFill>
                  <a:schemeClr val="tx1"/>
                </a:solidFill>
                <a:latin typeface="Helvetica" charset="0"/>
              </a:rPr>
              <a:t>...</a:t>
            </a:r>
          </a:p>
        </p:txBody>
      </p:sp>
      <p:sp>
        <p:nvSpPr>
          <p:cNvPr id="18446" name="Rectangle 44"/>
          <p:cNvSpPr>
            <a:spLocks noChangeArrowheads="1"/>
          </p:cNvSpPr>
          <p:nvPr/>
        </p:nvSpPr>
        <p:spPr bwMode="auto">
          <a:xfrm>
            <a:off x="1524000" y="1219200"/>
            <a:ext cx="5181600" cy="30480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47" name="Text Box 45"/>
          <p:cNvSpPr txBox="1">
            <a:spLocks noChangeArrowheads="1"/>
          </p:cNvSpPr>
          <p:nvPr/>
        </p:nvSpPr>
        <p:spPr bwMode="auto">
          <a:xfrm>
            <a:off x="5754688" y="1200150"/>
            <a:ext cx="9509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Times" charset="0"/>
              </a:rPr>
              <a:t>Client</a:t>
            </a:r>
            <a:r>
              <a:rPr lang="ja-JP" altLang="en-US" b="1">
                <a:solidFill>
                  <a:schemeClr val="tx1"/>
                </a:solidFill>
                <a:latin typeface="Times" charset="0"/>
              </a:rPr>
              <a:t>’</a:t>
            </a:r>
            <a:r>
              <a:rPr lang="en-US" b="1">
                <a:solidFill>
                  <a:schemeClr val="tx1"/>
                </a:solidFill>
                <a:latin typeface="Times" charset="0"/>
              </a:rPr>
              <a:t>s site</a:t>
            </a:r>
          </a:p>
        </p:txBody>
      </p:sp>
      <p:sp>
        <p:nvSpPr>
          <p:cNvPr id="18448" name="Text Box 46"/>
          <p:cNvSpPr txBox="1">
            <a:spLocks noChangeArrowheads="1"/>
          </p:cNvSpPr>
          <p:nvPr/>
        </p:nvSpPr>
        <p:spPr bwMode="auto">
          <a:xfrm>
            <a:off x="5715000" y="5105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3200">
                <a:solidFill>
                  <a:schemeClr val="tx1"/>
                </a:solidFill>
                <a:latin typeface="Helvetica" charset="0"/>
              </a:rPr>
              <a:t>...</a:t>
            </a:r>
          </a:p>
        </p:txBody>
      </p:sp>
      <p:sp>
        <p:nvSpPr>
          <p:cNvPr id="18449" name="AutoShape 47"/>
          <p:cNvSpPr>
            <a:spLocks noChangeArrowheads="1"/>
          </p:cNvSpPr>
          <p:nvPr/>
        </p:nvSpPr>
        <p:spPr bwMode="auto">
          <a:xfrm>
            <a:off x="6477000" y="5683250"/>
            <a:ext cx="762000" cy="533400"/>
          </a:xfrm>
          <a:prstGeom prst="can">
            <a:avLst>
              <a:gd name="adj" fmla="val 25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50" name="Text Box 48"/>
          <p:cNvSpPr txBox="1">
            <a:spLocks noChangeArrowheads="1"/>
          </p:cNvSpPr>
          <p:nvPr/>
        </p:nvSpPr>
        <p:spPr bwMode="auto">
          <a:xfrm>
            <a:off x="6578600" y="574992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Times" charset="0"/>
              </a:rPr>
              <a:t>Disk</a:t>
            </a:r>
          </a:p>
          <a:p>
            <a:r>
              <a:rPr lang="en-US">
                <a:solidFill>
                  <a:schemeClr val="tx1"/>
                </a:solidFill>
                <a:latin typeface="Times" charset="0"/>
              </a:rPr>
              <a:t>Cache</a:t>
            </a:r>
          </a:p>
        </p:txBody>
      </p:sp>
      <p:sp>
        <p:nvSpPr>
          <p:cNvPr id="18451" name="Line 49"/>
          <p:cNvSpPr>
            <a:spLocks noChangeShapeType="1"/>
          </p:cNvSpPr>
          <p:nvPr/>
        </p:nvSpPr>
        <p:spPr bwMode="auto">
          <a:xfrm>
            <a:off x="452438" y="4476750"/>
            <a:ext cx="7700962" cy="317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50"/>
          <p:cNvSpPr>
            <a:spLocks noChangeShapeType="1"/>
          </p:cNvSpPr>
          <p:nvPr/>
        </p:nvSpPr>
        <p:spPr bwMode="auto">
          <a:xfrm>
            <a:off x="1462088" y="44799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Line 51"/>
          <p:cNvSpPr>
            <a:spLocks noChangeShapeType="1"/>
          </p:cNvSpPr>
          <p:nvPr/>
        </p:nvSpPr>
        <p:spPr bwMode="auto">
          <a:xfrm flipH="1">
            <a:off x="990600" y="5410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52"/>
          <p:cNvSpPr>
            <a:spLocks noChangeShapeType="1"/>
          </p:cNvSpPr>
          <p:nvPr/>
        </p:nvSpPr>
        <p:spPr bwMode="auto">
          <a:xfrm flipH="1">
            <a:off x="6858000" y="53943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Line 53"/>
          <p:cNvSpPr>
            <a:spLocks noChangeShapeType="1"/>
          </p:cNvSpPr>
          <p:nvPr/>
        </p:nvSpPr>
        <p:spPr bwMode="auto">
          <a:xfrm>
            <a:off x="7543800" y="53943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56" name="Group 54"/>
          <p:cNvGrpSpPr>
            <a:grpSpLocks/>
          </p:cNvGrpSpPr>
          <p:nvPr/>
        </p:nvGrpSpPr>
        <p:grpSpPr bwMode="auto">
          <a:xfrm>
            <a:off x="533400" y="5715000"/>
            <a:ext cx="762000" cy="533400"/>
            <a:chOff x="2472" y="3686"/>
            <a:chExt cx="480" cy="336"/>
          </a:xfrm>
        </p:grpSpPr>
        <p:sp>
          <p:nvSpPr>
            <p:cNvPr id="18505" name="AutoShape 55"/>
            <p:cNvSpPr>
              <a:spLocks noChangeArrowheads="1"/>
            </p:cNvSpPr>
            <p:nvPr/>
          </p:nvSpPr>
          <p:spPr bwMode="auto">
            <a:xfrm>
              <a:off x="2472" y="3686"/>
              <a:ext cx="480" cy="336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506" name="Text Box 56"/>
            <p:cNvSpPr txBox="1">
              <a:spLocks noChangeArrowheads="1"/>
            </p:cNvSpPr>
            <p:nvPr/>
          </p:nvSpPr>
          <p:spPr bwMode="auto">
            <a:xfrm>
              <a:off x="2536" y="372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Disk</a:t>
              </a:r>
            </a:p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Cache</a:t>
              </a:r>
            </a:p>
          </p:txBody>
        </p:sp>
      </p:grpSp>
      <p:sp>
        <p:nvSpPr>
          <p:cNvPr id="18457" name="Rectangle 57"/>
          <p:cNvSpPr>
            <a:spLocks noChangeArrowheads="1"/>
          </p:cNvSpPr>
          <p:nvPr/>
        </p:nvSpPr>
        <p:spPr bwMode="auto">
          <a:xfrm>
            <a:off x="381000" y="4724400"/>
            <a:ext cx="2362200" cy="16002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58" name="Rectangle 58"/>
          <p:cNvSpPr>
            <a:spLocks noChangeArrowheads="1"/>
          </p:cNvSpPr>
          <p:nvPr/>
        </p:nvSpPr>
        <p:spPr bwMode="auto">
          <a:xfrm>
            <a:off x="3048000" y="4740275"/>
            <a:ext cx="2362200" cy="16002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59" name="Line 59"/>
          <p:cNvSpPr>
            <a:spLocks noChangeShapeType="1"/>
          </p:cNvSpPr>
          <p:nvPr/>
        </p:nvSpPr>
        <p:spPr bwMode="auto">
          <a:xfrm>
            <a:off x="7356475" y="448786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Rectangle 60"/>
          <p:cNvSpPr>
            <a:spLocks noChangeArrowheads="1"/>
          </p:cNvSpPr>
          <p:nvPr/>
        </p:nvSpPr>
        <p:spPr bwMode="auto">
          <a:xfrm>
            <a:off x="6324600" y="4724400"/>
            <a:ext cx="2057400" cy="1600200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61" name="Line 61"/>
          <p:cNvSpPr>
            <a:spLocks noChangeShapeType="1"/>
          </p:cNvSpPr>
          <p:nvPr/>
        </p:nvSpPr>
        <p:spPr bwMode="auto">
          <a:xfrm>
            <a:off x="4038600" y="3733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Text Box 62"/>
          <p:cNvSpPr txBox="1">
            <a:spLocks noChangeArrowheads="1"/>
          </p:cNvSpPr>
          <p:nvPr/>
        </p:nvSpPr>
        <p:spPr bwMode="auto">
          <a:xfrm>
            <a:off x="3886200" y="6400800"/>
            <a:ext cx="59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" charset="0"/>
              </a:rPr>
              <a:t>Site 2</a:t>
            </a:r>
          </a:p>
        </p:txBody>
      </p:sp>
      <p:sp>
        <p:nvSpPr>
          <p:cNvPr id="18463" name="Text Box 63"/>
          <p:cNvSpPr txBox="1">
            <a:spLocks noChangeArrowheads="1"/>
          </p:cNvSpPr>
          <p:nvPr/>
        </p:nvSpPr>
        <p:spPr bwMode="auto">
          <a:xfrm>
            <a:off x="1219200" y="6324600"/>
            <a:ext cx="59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" charset="0"/>
              </a:rPr>
              <a:t>Site 1</a:t>
            </a:r>
          </a:p>
        </p:txBody>
      </p:sp>
      <p:sp>
        <p:nvSpPr>
          <p:cNvPr id="18464" name="Text Box 64"/>
          <p:cNvSpPr txBox="1">
            <a:spLocks noChangeArrowheads="1"/>
          </p:cNvSpPr>
          <p:nvPr/>
        </p:nvSpPr>
        <p:spPr bwMode="auto">
          <a:xfrm>
            <a:off x="6931025" y="6400800"/>
            <a:ext cx="633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latin typeface="Times" charset="0"/>
              </a:rPr>
              <a:t>Site N</a:t>
            </a:r>
          </a:p>
        </p:txBody>
      </p:sp>
      <p:sp>
        <p:nvSpPr>
          <p:cNvPr id="18465" name="Text Box 65"/>
          <p:cNvSpPr txBox="1">
            <a:spLocks noChangeArrowheads="1"/>
          </p:cNvSpPr>
          <p:nvPr/>
        </p:nvSpPr>
        <p:spPr bwMode="auto">
          <a:xfrm>
            <a:off x="7011988" y="4800600"/>
            <a:ext cx="78898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Times" charset="0"/>
              </a:rPr>
              <a:t>Storage </a:t>
            </a:r>
          </a:p>
          <a:p>
            <a:r>
              <a:rPr lang="en-US">
                <a:solidFill>
                  <a:schemeClr val="tx1"/>
                </a:solidFill>
                <a:latin typeface="Times" charset="0"/>
              </a:rPr>
              <a:t>Resource </a:t>
            </a:r>
          </a:p>
          <a:p>
            <a:r>
              <a:rPr lang="en-US">
                <a:solidFill>
                  <a:schemeClr val="tx1"/>
                </a:solidFill>
                <a:latin typeface="Times" charset="0"/>
              </a:rPr>
              <a:t>Manager</a:t>
            </a:r>
          </a:p>
        </p:txBody>
      </p:sp>
      <p:sp>
        <p:nvSpPr>
          <p:cNvPr id="18466" name="Rectangle 66"/>
          <p:cNvSpPr>
            <a:spLocks noChangeArrowheads="1"/>
          </p:cNvSpPr>
          <p:nvPr/>
        </p:nvSpPr>
        <p:spPr bwMode="auto">
          <a:xfrm>
            <a:off x="3505200" y="3232150"/>
            <a:ext cx="10668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18467" name="Group 67"/>
          <p:cNvGrpSpPr>
            <a:grpSpLocks/>
          </p:cNvGrpSpPr>
          <p:nvPr/>
        </p:nvGrpSpPr>
        <p:grpSpPr bwMode="auto">
          <a:xfrm>
            <a:off x="5029200" y="3200400"/>
            <a:ext cx="762000" cy="533400"/>
            <a:chOff x="2472" y="3686"/>
            <a:chExt cx="480" cy="336"/>
          </a:xfrm>
        </p:grpSpPr>
        <p:sp>
          <p:nvSpPr>
            <p:cNvPr id="18503" name="AutoShape 68"/>
            <p:cNvSpPr>
              <a:spLocks noChangeArrowheads="1"/>
            </p:cNvSpPr>
            <p:nvPr/>
          </p:nvSpPr>
          <p:spPr bwMode="auto">
            <a:xfrm>
              <a:off x="2472" y="3686"/>
              <a:ext cx="480" cy="336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504" name="Text Box 69"/>
            <p:cNvSpPr txBox="1">
              <a:spLocks noChangeArrowheads="1"/>
            </p:cNvSpPr>
            <p:nvPr/>
          </p:nvSpPr>
          <p:spPr bwMode="auto">
            <a:xfrm>
              <a:off x="2536" y="372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Disk</a:t>
              </a:r>
            </a:p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Cache</a:t>
              </a:r>
            </a:p>
          </p:txBody>
        </p:sp>
      </p:grpSp>
      <p:sp>
        <p:nvSpPr>
          <p:cNvPr id="18468" name="Text Box 70"/>
          <p:cNvSpPr txBox="1">
            <a:spLocks noChangeArrowheads="1"/>
          </p:cNvSpPr>
          <p:nvPr/>
        </p:nvSpPr>
        <p:spPr bwMode="auto">
          <a:xfrm>
            <a:off x="3644900" y="3175000"/>
            <a:ext cx="7889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Times" charset="0"/>
              </a:rPr>
              <a:t>Storage </a:t>
            </a:r>
          </a:p>
          <a:p>
            <a:r>
              <a:rPr lang="en-US">
                <a:solidFill>
                  <a:schemeClr val="tx1"/>
                </a:solidFill>
                <a:latin typeface="Times" charset="0"/>
              </a:rPr>
              <a:t>Resource </a:t>
            </a:r>
          </a:p>
          <a:p>
            <a:r>
              <a:rPr lang="en-US">
                <a:solidFill>
                  <a:schemeClr val="tx1"/>
                </a:solidFill>
                <a:latin typeface="Times" charset="0"/>
              </a:rPr>
              <a:t>Manager</a:t>
            </a:r>
          </a:p>
        </p:txBody>
      </p:sp>
      <p:sp>
        <p:nvSpPr>
          <p:cNvPr id="18469" name="Line 71"/>
          <p:cNvSpPr>
            <a:spLocks noChangeShapeType="1"/>
          </p:cNvSpPr>
          <p:nvPr/>
        </p:nvSpPr>
        <p:spPr bwMode="auto">
          <a:xfrm>
            <a:off x="4572000" y="3505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Rectangle 72"/>
          <p:cNvSpPr>
            <a:spLocks noChangeArrowheads="1"/>
          </p:cNvSpPr>
          <p:nvPr/>
        </p:nvSpPr>
        <p:spPr bwMode="auto">
          <a:xfrm>
            <a:off x="4495800" y="2193925"/>
            <a:ext cx="762000" cy="533400"/>
          </a:xfrm>
          <a:prstGeom prst="rect">
            <a:avLst/>
          </a:prstGeom>
          <a:solidFill>
            <a:srgbClr val="C4D5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471" name="Text Box 73"/>
          <p:cNvSpPr txBox="1">
            <a:spLocks noChangeArrowheads="1"/>
          </p:cNvSpPr>
          <p:nvPr/>
        </p:nvSpPr>
        <p:spPr bwMode="auto">
          <a:xfrm>
            <a:off x="4529138" y="2209800"/>
            <a:ext cx="74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Times" charset="0"/>
              </a:rPr>
              <a:t>Client</a:t>
            </a:r>
          </a:p>
          <a:p>
            <a:r>
              <a:rPr lang="en-US">
                <a:solidFill>
                  <a:schemeClr val="tx1"/>
                </a:solidFill>
                <a:latin typeface="Times" charset="0"/>
              </a:rPr>
              <a:t>Program </a:t>
            </a:r>
          </a:p>
        </p:txBody>
      </p:sp>
      <p:grpSp>
        <p:nvGrpSpPr>
          <p:cNvPr id="18472" name="Group 83"/>
          <p:cNvGrpSpPr>
            <a:grpSpLocks/>
          </p:cNvGrpSpPr>
          <p:nvPr/>
        </p:nvGrpSpPr>
        <p:grpSpPr bwMode="auto">
          <a:xfrm>
            <a:off x="2286000" y="3200400"/>
            <a:ext cx="762000" cy="533400"/>
            <a:chOff x="2472" y="3686"/>
            <a:chExt cx="480" cy="336"/>
          </a:xfrm>
        </p:grpSpPr>
        <p:sp>
          <p:nvSpPr>
            <p:cNvPr id="18501" name="AutoShape 84"/>
            <p:cNvSpPr>
              <a:spLocks noChangeArrowheads="1"/>
            </p:cNvSpPr>
            <p:nvPr/>
          </p:nvSpPr>
          <p:spPr bwMode="auto">
            <a:xfrm>
              <a:off x="2472" y="3686"/>
              <a:ext cx="480" cy="336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502" name="Text Box 85"/>
            <p:cNvSpPr txBox="1">
              <a:spLocks noChangeArrowheads="1"/>
            </p:cNvSpPr>
            <p:nvPr/>
          </p:nvSpPr>
          <p:spPr bwMode="auto">
            <a:xfrm>
              <a:off x="2536" y="372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Disk</a:t>
              </a:r>
            </a:p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Cache</a:t>
              </a:r>
            </a:p>
          </p:txBody>
        </p:sp>
      </p:grpSp>
      <p:sp>
        <p:nvSpPr>
          <p:cNvPr id="18473" name="Line 86"/>
          <p:cNvSpPr>
            <a:spLocks noChangeShapeType="1"/>
          </p:cNvSpPr>
          <p:nvPr/>
        </p:nvSpPr>
        <p:spPr bwMode="auto">
          <a:xfrm>
            <a:off x="3048000" y="35052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74" name="Group 87"/>
          <p:cNvGrpSpPr>
            <a:grpSpLocks/>
          </p:cNvGrpSpPr>
          <p:nvPr/>
        </p:nvGrpSpPr>
        <p:grpSpPr bwMode="auto">
          <a:xfrm>
            <a:off x="1752600" y="5715000"/>
            <a:ext cx="762000" cy="533400"/>
            <a:chOff x="2472" y="3686"/>
            <a:chExt cx="480" cy="336"/>
          </a:xfrm>
        </p:grpSpPr>
        <p:sp>
          <p:nvSpPr>
            <p:cNvPr id="18499" name="AutoShape 88"/>
            <p:cNvSpPr>
              <a:spLocks noChangeArrowheads="1"/>
            </p:cNvSpPr>
            <p:nvPr/>
          </p:nvSpPr>
          <p:spPr bwMode="auto">
            <a:xfrm>
              <a:off x="2472" y="3686"/>
              <a:ext cx="480" cy="336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500" name="Text Box 89"/>
            <p:cNvSpPr txBox="1">
              <a:spLocks noChangeArrowheads="1"/>
            </p:cNvSpPr>
            <p:nvPr/>
          </p:nvSpPr>
          <p:spPr bwMode="auto">
            <a:xfrm>
              <a:off x="2536" y="372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Disk</a:t>
              </a:r>
            </a:p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Cache</a:t>
              </a:r>
            </a:p>
          </p:txBody>
        </p:sp>
      </p:grpSp>
      <p:sp>
        <p:nvSpPr>
          <p:cNvPr id="18475" name="Text Box 90"/>
          <p:cNvSpPr txBox="1">
            <a:spLocks noChangeArrowheads="1"/>
          </p:cNvSpPr>
          <p:nvPr/>
        </p:nvSpPr>
        <p:spPr bwMode="auto">
          <a:xfrm>
            <a:off x="1230313" y="5516563"/>
            <a:ext cx="522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3200">
                <a:solidFill>
                  <a:schemeClr val="tx1"/>
                </a:solidFill>
                <a:latin typeface="Helvetica" charset="0"/>
              </a:rPr>
              <a:t>...</a:t>
            </a:r>
          </a:p>
        </p:txBody>
      </p:sp>
      <p:sp>
        <p:nvSpPr>
          <p:cNvPr id="18476" name="Line 91"/>
          <p:cNvSpPr>
            <a:spLocks noChangeShapeType="1"/>
          </p:cNvSpPr>
          <p:nvPr/>
        </p:nvSpPr>
        <p:spPr bwMode="auto">
          <a:xfrm>
            <a:off x="1676400" y="5410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77" name="Group 92"/>
          <p:cNvGrpSpPr>
            <a:grpSpLocks/>
          </p:cNvGrpSpPr>
          <p:nvPr/>
        </p:nvGrpSpPr>
        <p:grpSpPr bwMode="auto">
          <a:xfrm>
            <a:off x="3735388" y="4816475"/>
            <a:ext cx="788987" cy="639763"/>
            <a:chOff x="328" y="3216"/>
            <a:chExt cx="497" cy="403"/>
          </a:xfrm>
        </p:grpSpPr>
        <p:sp>
          <p:nvSpPr>
            <p:cNvPr id="18497" name="Rectangle 93"/>
            <p:cNvSpPr>
              <a:spLocks noChangeArrowheads="1"/>
            </p:cNvSpPr>
            <p:nvPr/>
          </p:nvSpPr>
          <p:spPr bwMode="auto">
            <a:xfrm>
              <a:off x="336" y="3245"/>
              <a:ext cx="480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98" name="Text Box 94"/>
            <p:cNvSpPr txBox="1">
              <a:spLocks noChangeArrowheads="1"/>
            </p:cNvSpPr>
            <p:nvPr/>
          </p:nvSpPr>
          <p:spPr bwMode="auto">
            <a:xfrm>
              <a:off x="328" y="3216"/>
              <a:ext cx="49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Storage </a:t>
              </a:r>
            </a:p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Resource </a:t>
              </a:r>
            </a:p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Manager</a:t>
              </a:r>
            </a:p>
          </p:txBody>
        </p:sp>
      </p:grpSp>
      <p:sp>
        <p:nvSpPr>
          <p:cNvPr id="18478" name="Line 95"/>
          <p:cNvSpPr>
            <a:spLocks noChangeShapeType="1"/>
          </p:cNvSpPr>
          <p:nvPr/>
        </p:nvSpPr>
        <p:spPr bwMode="auto">
          <a:xfrm>
            <a:off x="4129088" y="4495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Line 96"/>
          <p:cNvSpPr>
            <a:spLocks noChangeShapeType="1"/>
          </p:cNvSpPr>
          <p:nvPr/>
        </p:nvSpPr>
        <p:spPr bwMode="auto">
          <a:xfrm flipH="1">
            <a:off x="3657600" y="5426075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80" name="Group 97"/>
          <p:cNvGrpSpPr>
            <a:grpSpLocks/>
          </p:cNvGrpSpPr>
          <p:nvPr/>
        </p:nvGrpSpPr>
        <p:grpSpPr bwMode="auto">
          <a:xfrm>
            <a:off x="3200400" y="5730875"/>
            <a:ext cx="762000" cy="533400"/>
            <a:chOff x="2472" y="3686"/>
            <a:chExt cx="480" cy="336"/>
          </a:xfrm>
        </p:grpSpPr>
        <p:sp>
          <p:nvSpPr>
            <p:cNvPr id="18495" name="AutoShape 98"/>
            <p:cNvSpPr>
              <a:spLocks noChangeArrowheads="1"/>
            </p:cNvSpPr>
            <p:nvPr/>
          </p:nvSpPr>
          <p:spPr bwMode="auto">
            <a:xfrm>
              <a:off x="2472" y="3686"/>
              <a:ext cx="480" cy="336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96" name="Text Box 99"/>
            <p:cNvSpPr txBox="1">
              <a:spLocks noChangeArrowheads="1"/>
            </p:cNvSpPr>
            <p:nvPr/>
          </p:nvSpPr>
          <p:spPr bwMode="auto">
            <a:xfrm>
              <a:off x="2536" y="372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Disk</a:t>
              </a:r>
            </a:p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Cache</a:t>
              </a:r>
            </a:p>
          </p:txBody>
        </p:sp>
      </p:grpSp>
      <p:grpSp>
        <p:nvGrpSpPr>
          <p:cNvPr id="18481" name="Group 100"/>
          <p:cNvGrpSpPr>
            <a:grpSpLocks/>
          </p:cNvGrpSpPr>
          <p:nvPr/>
        </p:nvGrpSpPr>
        <p:grpSpPr bwMode="auto">
          <a:xfrm>
            <a:off x="4419600" y="5730875"/>
            <a:ext cx="762000" cy="533400"/>
            <a:chOff x="2472" y="3686"/>
            <a:chExt cx="480" cy="336"/>
          </a:xfrm>
        </p:grpSpPr>
        <p:sp>
          <p:nvSpPr>
            <p:cNvPr id="18493" name="AutoShape 101"/>
            <p:cNvSpPr>
              <a:spLocks noChangeArrowheads="1"/>
            </p:cNvSpPr>
            <p:nvPr/>
          </p:nvSpPr>
          <p:spPr bwMode="auto">
            <a:xfrm>
              <a:off x="2472" y="3686"/>
              <a:ext cx="480" cy="336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8494" name="Text Box 102"/>
            <p:cNvSpPr txBox="1">
              <a:spLocks noChangeArrowheads="1"/>
            </p:cNvSpPr>
            <p:nvPr/>
          </p:nvSpPr>
          <p:spPr bwMode="auto">
            <a:xfrm>
              <a:off x="2536" y="3728"/>
              <a:ext cx="3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Disk</a:t>
              </a:r>
            </a:p>
            <a:p>
              <a:r>
                <a:rPr lang="en-US">
                  <a:solidFill>
                    <a:schemeClr val="tx1"/>
                  </a:solidFill>
                  <a:latin typeface="Times" charset="0"/>
                </a:rPr>
                <a:t>Cache</a:t>
              </a:r>
            </a:p>
          </p:txBody>
        </p:sp>
      </p:grpSp>
      <p:sp>
        <p:nvSpPr>
          <p:cNvPr id="18482" name="Text Box 103"/>
          <p:cNvSpPr txBox="1">
            <a:spLocks noChangeArrowheads="1"/>
          </p:cNvSpPr>
          <p:nvPr/>
        </p:nvSpPr>
        <p:spPr bwMode="auto">
          <a:xfrm>
            <a:off x="3897313" y="5532438"/>
            <a:ext cx="522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r>
              <a:rPr lang="en-US" sz="3200">
                <a:solidFill>
                  <a:schemeClr val="tx1"/>
                </a:solidFill>
                <a:latin typeface="Helvetica" charset="0"/>
              </a:rPr>
              <a:t>...</a:t>
            </a:r>
          </a:p>
        </p:txBody>
      </p:sp>
      <p:sp>
        <p:nvSpPr>
          <p:cNvPr id="18483" name="Line 104"/>
          <p:cNvSpPr>
            <a:spLocks noChangeShapeType="1"/>
          </p:cNvSpPr>
          <p:nvPr/>
        </p:nvSpPr>
        <p:spPr bwMode="auto">
          <a:xfrm>
            <a:off x="4343400" y="542607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107"/>
          <p:cNvGrpSpPr>
            <a:grpSpLocks/>
          </p:cNvGrpSpPr>
          <p:nvPr/>
        </p:nvGrpSpPr>
        <p:grpSpPr bwMode="auto">
          <a:xfrm>
            <a:off x="1524000" y="1143000"/>
            <a:ext cx="7010400" cy="3810000"/>
            <a:chOff x="960" y="720"/>
            <a:chExt cx="4416" cy="2400"/>
          </a:xfrm>
        </p:grpSpPr>
        <p:sp>
          <p:nvSpPr>
            <p:cNvPr id="18485" name="Line 108"/>
            <p:cNvSpPr>
              <a:spLocks noChangeShapeType="1"/>
            </p:cNvSpPr>
            <p:nvPr/>
          </p:nvSpPr>
          <p:spPr bwMode="auto">
            <a:xfrm>
              <a:off x="4464" y="720"/>
              <a:ext cx="9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09"/>
            <p:cNvSpPr txBox="1">
              <a:spLocks noChangeArrowheads="1"/>
            </p:cNvSpPr>
            <p:nvPr/>
          </p:nvSpPr>
          <p:spPr bwMode="auto">
            <a:xfrm>
              <a:off x="4464" y="768"/>
              <a:ext cx="90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Times New Roman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600" b="1">
                  <a:solidFill>
                    <a:srgbClr val="FF0000"/>
                  </a:solidFill>
                </a:rPr>
                <a:t>Uniform SRM</a:t>
              </a:r>
            </a:p>
            <a:p>
              <a:r>
                <a:rPr lang="en-US" sz="1600" b="1">
                  <a:solidFill>
                    <a:srgbClr val="FF0000"/>
                  </a:solidFill>
                </a:rPr>
                <a:t>interface</a:t>
              </a:r>
            </a:p>
          </p:txBody>
        </p:sp>
        <p:grpSp>
          <p:nvGrpSpPr>
            <p:cNvPr id="18487" name="Group 110"/>
            <p:cNvGrpSpPr>
              <a:grpSpLocks/>
            </p:cNvGrpSpPr>
            <p:nvPr/>
          </p:nvGrpSpPr>
          <p:grpSpPr bwMode="auto">
            <a:xfrm>
              <a:off x="960" y="1152"/>
              <a:ext cx="3360" cy="1968"/>
              <a:chOff x="960" y="1152"/>
              <a:chExt cx="3360" cy="1968"/>
            </a:xfrm>
          </p:grpSpPr>
          <p:sp>
            <p:nvSpPr>
              <p:cNvPr id="18488" name="Line 111"/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576" cy="8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9" name="Line 112"/>
              <p:cNvSpPr>
                <a:spLocks noChangeShapeType="1"/>
              </p:cNvSpPr>
              <p:nvPr/>
            </p:nvSpPr>
            <p:spPr bwMode="auto">
              <a:xfrm>
                <a:off x="2688" y="2352"/>
                <a:ext cx="1632" cy="76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0" name="Line 113"/>
              <p:cNvSpPr>
                <a:spLocks noChangeShapeType="1"/>
              </p:cNvSpPr>
              <p:nvPr/>
            </p:nvSpPr>
            <p:spPr bwMode="auto">
              <a:xfrm flipH="1">
                <a:off x="960" y="2400"/>
                <a:ext cx="1344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1" name="Line 114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3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2" name="Line 115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144" cy="6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419990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581900" cy="762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SRM: Main concepts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40713" cy="5375275"/>
          </a:xfrm>
        </p:spPr>
        <p:txBody>
          <a:bodyPr/>
          <a:lstStyle/>
          <a:p>
            <a:pPr lvl="1">
              <a:lnSpc>
                <a:spcPct val="125000"/>
              </a:lnSpc>
            </a:pPr>
            <a:r>
              <a:rPr lang="en-US" sz="2000" dirty="0">
                <a:latin typeface="Arial" charset="0"/>
              </a:rPr>
              <a:t>Space reservations  </a:t>
            </a:r>
          </a:p>
          <a:p>
            <a:pPr lvl="1">
              <a:lnSpc>
                <a:spcPct val="125000"/>
              </a:lnSpc>
            </a:pPr>
            <a:r>
              <a:rPr lang="en-US" sz="2000" dirty="0">
                <a:latin typeface="Arial" charset="0"/>
              </a:rPr>
              <a:t>Dynamic space management</a:t>
            </a:r>
          </a:p>
          <a:p>
            <a:pPr lvl="1">
              <a:lnSpc>
                <a:spcPct val="125000"/>
              </a:lnSpc>
            </a:pPr>
            <a:r>
              <a:rPr lang="en-US" sz="2000" dirty="0">
                <a:latin typeface="Arial" charset="0"/>
              </a:rPr>
              <a:t>Pinning file in spaces</a:t>
            </a:r>
          </a:p>
          <a:p>
            <a:pPr lvl="1">
              <a:lnSpc>
                <a:spcPct val="125000"/>
              </a:lnSpc>
            </a:pPr>
            <a:r>
              <a:rPr lang="en-US" sz="2000" dirty="0">
                <a:latin typeface="Arial" charset="0"/>
              </a:rPr>
              <a:t>Support abstract concept of a file name: Site URL</a:t>
            </a:r>
          </a:p>
          <a:p>
            <a:pPr lvl="1">
              <a:lnSpc>
                <a:spcPct val="125000"/>
              </a:lnSpc>
            </a:pPr>
            <a:r>
              <a:rPr lang="en-US" sz="2000" dirty="0">
                <a:latin typeface="Arial" charset="0"/>
              </a:rPr>
              <a:t>Temporary assignment of file names for transfer: Transfer URL </a:t>
            </a:r>
          </a:p>
          <a:p>
            <a:pPr lvl="1">
              <a:lnSpc>
                <a:spcPct val="125000"/>
              </a:lnSpc>
            </a:pPr>
            <a:r>
              <a:rPr lang="en-US" sz="2000" dirty="0">
                <a:latin typeface="Arial" charset="0"/>
              </a:rPr>
              <a:t>Directory management and authorization</a:t>
            </a:r>
          </a:p>
          <a:p>
            <a:pPr lvl="1">
              <a:lnSpc>
                <a:spcPct val="125000"/>
              </a:lnSpc>
            </a:pPr>
            <a:r>
              <a:rPr lang="en-US" sz="2000" dirty="0">
                <a:latin typeface="Arial" charset="0"/>
              </a:rPr>
              <a:t>Transfer protocol negotiation  </a:t>
            </a:r>
          </a:p>
          <a:p>
            <a:pPr lvl="1">
              <a:lnSpc>
                <a:spcPct val="125000"/>
              </a:lnSpc>
            </a:pPr>
            <a:r>
              <a:rPr lang="en-US" sz="2000" dirty="0">
                <a:latin typeface="Arial" charset="0"/>
              </a:rPr>
              <a:t>Support for peer to peer request</a:t>
            </a:r>
          </a:p>
          <a:p>
            <a:pPr lvl="1">
              <a:lnSpc>
                <a:spcPct val="125000"/>
              </a:lnSpc>
            </a:pPr>
            <a:r>
              <a:rPr lang="en-US" sz="2000" dirty="0">
                <a:latin typeface="Arial" charset="0"/>
              </a:rPr>
              <a:t>Support for asynchronous multi-file requests</a:t>
            </a:r>
          </a:p>
          <a:p>
            <a:pPr lvl="1">
              <a:lnSpc>
                <a:spcPct val="125000"/>
              </a:lnSpc>
            </a:pPr>
            <a:r>
              <a:rPr lang="en-US" sz="2000" dirty="0">
                <a:latin typeface="Arial" charset="0"/>
              </a:rPr>
              <a:t>Support abort, suspend, and resume operations</a:t>
            </a:r>
            <a:endParaRPr lang="en-US" sz="2000" dirty="0">
              <a:solidFill>
                <a:srgbClr val="DC0081"/>
              </a:solidFill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Non-interference with local policies  </a:t>
            </a:r>
          </a:p>
          <a:p>
            <a:pPr lvl="1"/>
            <a:endParaRPr lang="en-US" sz="2000" dirty="0">
              <a:solidFill>
                <a:srgbClr val="DC008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6950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Site URL and Transfer URL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667" y="990600"/>
            <a:ext cx="8686800" cy="537527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Provide: Site URL (SURL)</a:t>
            </a:r>
          </a:p>
          <a:p>
            <a:pPr lvl="1">
              <a:lnSpc>
                <a:spcPct val="75000"/>
              </a:lnSpc>
            </a:pPr>
            <a:r>
              <a:rPr lang="en-US" sz="2000" dirty="0">
                <a:latin typeface="Arial" charset="0"/>
              </a:rPr>
              <a:t>URL known externally – e.g. in Replica Catalogs</a:t>
            </a:r>
          </a:p>
          <a:p>
            <a:pPr lvl="1">
              <a:lnSpc>
                <a:spcPct val="75000"/>
              </a:lnSpc>
            </a:pPr>
            <a:r>
              <a:rPr lang="en-US" sz="2000" dirty="0" err="1" smtClean="0">
                <a:latin typeface="Arial" charset="0"/>
              </a:rPr>
              <a:t>e.g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 smtClean="0"/>
              <a:t>srm</a:t>
            </a:r>
            <a:r>
              <a:rPr lang="en-US" sz="2000" dirty="0"/>
              <a:t>://fct01.grid.sinica.edu.tw:8443/axis/services/</a:t>
            </a:r>
            <a:r>
              <a:rPr lang="en-US" sz="2000" dirty="0" err="1"/>
              <a:t>srm</a:t>
            </a:r>
            <a:r>
              <a:rPr lang="en-US" sz="2000" dirty="0"/>
              <a:t>?/AS/home</a:t>
            </a:r>
            <a:r>
              <a:rPr lang="en-US" sz="2000" dirty="0" smtClean="0"/>
              <a:t>/</a:t>
            </a:r>
            <a:r>
              <a:rPr lang="en-US" sz="2000" dirty="0" err="1" smtClean="0"/>
              <a:t>wlueng.ASGC</a:t>
            </a:r>
            <a:r>
              <a:rPr lang="en-US" sz="2000" dirty="0" smtClean="0"/>
              <a:t>/testFile1.dat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Get 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back: Transfer URL (TURL)</a:t>
            </a:r>
          </a:p>
          <a:p>
            <a:pPr lvl="1">
              <a:lnSpc>
                <a:spcPct val="75000"/>
              </a:lnSpc>
            </a:pPr>
            <a:r>
              <a:rPr lang="en-US" sz="2000" dirty="0">
                <a:latin typeface="Arial" charset="0"/>
              </a:rPr>
              <a:t>Path can be different from SURL – SRM internal mapping</a:t>
            </a:r>
          </a:p>
          <a:p>
            <a:pPr lvl="1">
              <a:lnSpc>
                <a:spcPct val="75000"/>
              </a:lnSpc>
            </a:pPr>
            <a:r>
              <a:rPr lang="en-US" sz="2000" dirty="0">
                <a:latin typeface="Arial" charset="0"/>
              </a:rPr>
              <a:t>Protocol chosen by SRM based on request protocol preference</a:t>
            </a:r>
          </a:p>
          <a:p>
            <a:pPr lvl="1">
              <a:lnSpc>
                <a:spcPct val="75000"/>
              </a:lnSpc>
            </a:pPr>
            <a:r>
              <a:rPr lang="en-US" sz="2000" dirty="0" err="1" smtClean="0">
                <a:latin typeface="Arial" charset="0"/>
              </a:rPr>
              <a:t>e.g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 err="1"/>
              <a:t>gsiftp</a:t>
            </a:r>
            <a:r>
              <a:rPr lang="en-US" sz="2000" dirty="0"/>
              <a:t>://t-ap20.grid.sinica.edu.tw:2811/AS/</a:t>
            </a:r>
            <a:r>
              <a:rPr lang="en-US" sz="2000" dirty="0" smtClean="0"/>
              <a:t>home/</a:t>
            </a:r>
            <a:r>
              <a:rPr lang="en-US" sz="2000" dirty="0" err="1" smtClean="0"/>
              <a:t>wlueng.ASGC</a:t>
            </a:r>
            <a:r>
              <a:rPr lang="en-US" sz="2000" dirty="0" smtClean="0"/>
              <a:t>/</a:t>
            </a:r>
            <a:r>
              <a:rPr lang="en-US" sz="2000" dirty="0"/>
              <a:t>testFile1</a:t>
            </a:r>
            <a:r>
              <a:rPr lang="en-US" sz="2000" dirty="0" smtClean="0"/>
              <a:t>.dat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One </a:t>
            </a:r>
            <a:r>
              <a:rPr lang="en-US" sz="2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SURL can have many TURLs</a:t>
            </a:r>
          </a:p>
          <a:p>
            <a:pPr lvl="1">
              <a:lnSpc>
                <a:spcPct val="75000"/>
              </a:lnSpc>
            </a:pPr>
            <a:r>
              <a:rPr lang="en-US" sz="2000" dirty="0">
                <a:latin typeface="Arial" charset="0"/>
              </a:rPr>
              <a:t>Files can be replicated in multiple storage components</a:t>
            </a:r>
          </a:p>
          <a:p>
            <a:pPr lvl="1">
              <a:lnSpc>
                <a:spcPct val="75000"/>
              </a:lnSpc>
            </a:pPr>
            <a:r>
              <a:rPr lang="en-US" sz="2000" dirty="0">
                <a:latin typeface="Arial" charset="0"/>
              </a:rPr>
              <a:t>Files may be in near-line and/or on-line storage</a:t>
            </a:r>
          </a:p>
          <a:p>
            <a:pPr lvl="1">
              <a:lnSpc>
                <a:spcPct val="75000"/>
              </a:lnSpc>
            </a:pPr>
            <a:r>
              <a:rPr lang="en-US" sz="2000" dirty="0">
                <a:latin typeface="Arial" charset="0"/>
              </a:rPr>
              <a:t>In a light-weight SRM (a single file system on disk)</a:t>
            </a:r>
          </a:p>
          <a:p>
            <a:pPr lvl="2">
              <a:lnSpc>
                <a:spcPct val="75000"/>
              </a:lnSpc>
            </a:pPr>
            <a:r>
              <a:rPr lang="en-US" sz="1600" dirty="0">
                <a:latin typeface="Arial" charset="0"/>
              </a:rPr>
              <a:t>SURL may be the same as TURL except protocol</a:t>
            </a:r>
          </a:p>
          <a:p>
            <a:pPr>
              <a:lnSpc>
                <a:spcPct val="75000"/>
              </a:lnSpc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File sharing is possible</a:t>
            </a:r>
          </a:p>
          <a:p>
            <a:pPr lvl="1">
              <a:lnSpc>
                <a:spcPct val="75000"/>
              </a:lnSpc>
            </a:pPr>
            <a:r>
              <a:rPr lang="en-US" sz="2000" dirty="0">
                <a:latin typeface="Arial" charset="0"/>
              </a:rPr>
              <a:t>Same physical file, but many requests</a:t>
            </a:r>
          </a:p>
          <a:p>
            <a:pPr lvl="1">
              <a:lnSpc>
                <a:spcPct val="75000"/>
              </a:lnSpc>
            </a:pPr>
            <a:r>
              <a:rPr lang="en-US" sz="2000" dirty="0">
                <a:latin typeface="Arial" charset="0"/>
              </a:rPr>
              <a:t>Needs to be managed by SRM implementation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90546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Transfer protocol negotiation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sz="2400" dirty="0">
                <a:ea typeface="+mn-ea"/>
              </a:rPr>
              <a:t>Negotiation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dirty="0"/>
              <a:t>Client provides an ordered </a:t>
            </a:r>
            <a:r>
              <a:rPr lang="en-US" sz="2000" dirty="0" smtClean="0"/>
              <a:t>list of preferred transfer protocols</a:t>
            </a:r>
            <a:endParaRPr lang="en-US" sz="2000" dirty="0"/>
          </a:p>
          <a:p>
            <a:pPr lvl="1">
              <a:lnSpc>
                <a:spcPct val="75000"/>
              </a:lnSpc>
              <a:defRPr/>
            </a:pPr>
            <a:r>
              <a:rPr lang="en-US" sz="2000" dirty="0"/>
              <a:t>SRM </a:t>
            </a:r>
            <a:r>
              <a:rPr lang="en-US" sz="2000" dirty="0" smtClean="0"/>
              <a:t>returns first protocol from the list </a:t>
            </a:r>
            <a:r>
              <a:rPr lang="en-US" sz="2000" dirty="0"/>
              <a:t>it supports 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dirty="0"/>
              <a:t>Example</a:t>
            </a:r>
          </a:p>
          <a:p>
            <a:pPr lvl="2">
              <a:lnSpc>
                <a:spcPct val="75000"/>
              </a:lnSpc>
              <a:defRPr/>
            </a:pPr>
            <a:r>
              <a:rPr lang="en-US" sz="1600" dirty="0" smtClean="0"/>
              <a:t>Client provided protocols </a:t>
            </a:r>
            <a:r>
              <a:rPr lang="en-US" sz="1600" dirty="0"/>
              <a:t>list: </a:t>
            </a:r>
            <a:r>
              <a:rPr lang="en-US" sz="1600" dirty="0" err="1"/>
              <a:t>bbftp</a:t>
            </a:r>
            <a:r>
              <a:rPr lang="en-US" sz="1600" dirty="0"/>
              <a:t>, </a:t>
            </a:r>
            <a:r>
              <a:rPr lang="en-US" sz="1600" dirty="0" err="1"/>
              <a:t>gridftp</a:t>
            </a:r>
            <a:r>
              <a:rPr lang="en-US" sz="1600" dirty="0"/>
              <a:t>, ftp</a:t>
            </a:r>
          </a:p>
          <a:p>
            <a:pPr lvl="2">
              <a:lnSpc>
                <a:spcPct val="75000"/>
              </a:lnSpc>
              <a:defRPr/>
            </a:pPr>
            <a:r>
              <a:rPr lang="en-US" sz="1600" dirty="0"/>
              <a:t>SRM returns: </a:t>
            </a:r>
            <a:r>
              <a:rPr lang="en-US" sz="1600" dirty="0" err="1"/>
              <a:t>gridftp</a:t>
            </a:r>
            <a:endParaRPr lang="en-US" sz="1600" dirty="0"/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ea typeface="+mn-ea"/>
              </a:rPr>
              <a:t>Advantages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dirty="0"/>
              <a:t>Easy to introduce new protocols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dirty="0"/>
              <a:t>User controls which </a:t>
            </a:r>
            <a:r>
              <a:rPr lang="en-US" sz="2000" dirty="0" smtClean="0"/>
              <a:t>transfer protocol </a:t>
            </a:r>
            <a:r>
              <a:rPr lang="en-US" sz="2000" dirty="0"/>
              <a:t>to </a:t>
            </a:r>
            <a:r>
              <a:rPr lang="en-US" sz="2000" dirty="0" smtClean="0"/>
              <a:t>use</a:t>
            </a:r>
            <a:endParaRPr lang="en-US" sz="2000" dirty="0"/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ea typeface="+mn-ea"/>
              </a:rPr>
              <a:t>How it is returned?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dirty="0"/>
              <a:t>The protocol of the Transfer URL (TURL)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000" dirty="0"/>
              <a:t>Example: </a:t>
            </a:r>
            <a:r>
              <a:rPr lang="en-US" sz="2000" dirty="0" err="1"/>
              <a:t>gsiftp</a:t>
            </a:r>
            <a:r>
              <a:rPr lang="en-US" sz="2000" dirty="0"/>
              <a:t>://t-ap20.grid.sinica.edu.tw:2811/AS/home</a:t>
            </a:r>
            <a:r>
              <a:rPr lang="en-US" sz="2000" dirty="0" smtClean="0"/>
              <a:t>/</a:t>
            </a:r>
            <a:r>
              <a:rPr lang="en-US" sz="2000" dirty="0" err="1" smtClean="0"/>
              <a:t>wlueng.ASGC</a:t>
            </a:r>
            <a:r>
              <a:rPr lang="en-US" sz="2000" dirty="0" smtClean="0"/>
              <a:t>/</a:t>
            </a:r>
            <a:r>
              <a:rPr lang="en-US" sz="2000" dirty="0"/>
              <a:t>testFile1</a:t>
            </a:r>
            <a:r>
              <a:rPr lang="en-US" sz="2000" dirty="0" smtClean="0"/>
              <a:t>.dat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44915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SRM v2.2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375275"/>
          </a:xfrm>
        </p:spPr>
        <p:txBody>
          <a:bodyPr/>
          <a:lstStyle/>
          <a:p>
            <a:r>
              <a:rPr lang="en-US" sz="18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Data transfer functions 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to get files into SRM spaces from the client's local system or from other remote storage systems, and to retrieve them</a:t>
            </a:r>
          </a:p>
          <a:p>
            <a:pPr lvl="1"/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srmPrepareToGet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srmPrepareToPut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srmBringOnline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srmCopy</a:t>
            </a:r>
            <a:endParaRPr lang="en-US" sz="14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18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Space management functions 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to reserve, release, and manage spaces, their types and lifetimes. 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srmReserveSpace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srmReleaseSpace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srmUpdateSpace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srmGetSpaceTokens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18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Lifetime management functions 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to manage lifetimes of space and files.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srmReleaseFiles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srmPutDone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srmExtendFileLifeTime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18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Directory management functions 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to create/remove directories, rename files, remove files and retrieve file information.</a:t>
            </a: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srmMkdir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srmRmdir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srmMv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srmRm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srmLs</a:t>
            </a:r>
            <a:endParaRPr lang="en-US" sz="16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1800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Request management functions </a:t>
            </a:r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to query status of requests and  manage requests</a:t>
            </a:r>
          </a:p>
          <a:p>
            <a:pPr lvl="1"/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srmStatusOf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{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Get,Put,Copy,BringOnline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}Request,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srmGetRequestSummary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srmGetRequestTokens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srmAbortRequest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srmAbortFiles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srmSuspendRequest</a:t>
            </a:r>
            <a:r>
              <a:rPr lang="en-US" sz="14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Arial" charset="0"/>
              </a:rPr>
              <a:t>srmResumeRequest</a:t>
            </a:r>
            <a:endParaRPr lang="en-US" sz="1400" dirty="0">
              <a:solidFill>
                <a:srgbClr val="FF0000"/>
              </a:solidFill>
              <a:latin typeface="Arial" charset="0"/>
            </a:endParaRPr>
          </a:p>
          <a:p>
            <a:r>
              <a:rPr lang="en-US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Other functions include Discovery and Permission functions</a:t>
            </a:r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 lvl="1"/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srmPing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srmGetTransferProtocols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srmCheckPermission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Arial" charset="0"/>
              </a:rPr>
              <a:t>srmSetPermission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, etc.</a:t>
            </a:r>
          </a:p>
          <a:p>
            <a:endParaRPr lang="en-US" sz="2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6287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iRODS</a:t>
            </a:r>
            <a:r>
              <a:rPr lang="en-US" dirty="0" smtClean="0"/>
              <a:t> met SRM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4495800" cy="5375275"/>
          </a:xfrm>
        </p:spPr>
        <p:txBody>
          <a:bodyPr/>
          <a:lstStyle/>
          <a:p>
            <a:r>
              <a:rPr lang="en-US" sz="2800" dirty="0" smtClean="0"/>
              <a:t>Make </a:t>
            </a:r>
            <a:r>
              <a:rPr lang="en-US" sz="2800" dirty="0" err="1" smtClean="0"/>
              <a:t>iRODS</a:t>
            </a:r>
            <a:r>
              <a:rPr lang="en-US" sz="2800" dirty="0" smtClean="0"/>
              <a:t> an archival system of </a:t>
            </a:r>
            <a:r>
              <a:rPr lang="en-US" sz="2800" dirty="0" err="1" smtClean="0"/>
              <a:t>gLite</a:t>
            </a:r>
            <a:r>
              <a:rPr lang="en-US" sz="2800" dirty="0" smtClean="0"/>
              <a:t>-based </a:t>
            </a:r>
            <a:r>
              <a:rPr lang="en-US" sz="2800" dirty="0" err="1" smtClean="0"/>
              <a:t>e</a:t>
            </a:r>
            <a:r>
              <a:rPr lang="en-US" sz="2800" dirty="0" smtClean="0"/>
              <a:t>-Infrastructure.</a:t>
            </a:r>
          </a:p>
          <a:p>
            <a:r>
              <a:rPr lang="en-US" sz="2800" dirty="0" smtClean="0"/>
              <a:t>Support flexible lifetime policy for files </a:t>
            </a:r>
          </a:p>
          <a:p>
            <a:r>
              <a:rPr lang="en-US" sz="2800" dirty="0" smtClean="0"/>
              <a:t>Impose the VO-based resource policy and security control to </a:t>
            </a:r>
            <a:r>
              <a:rPr lang="en-US" sz="2800" dirty="0" err="1" smtClean="0"/>
              <a:t>iRODS</a:t>
            </a:r>
            <a:r>
              <a:rPr lang="en-US" sz="2800" dirty="0" smtClean="0"/>
              <a:t> as the Grid infrastructure.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56545-E3C0-214B-B979-ABAF9ADE1A00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11" name="Picture 10" descr="WhenIRODSMetSR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0" y="1981200"/>
            <a:ext cx="3886200" cy="291347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SRM-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iRODS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implementations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462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SRM-iRODS Archiecture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44DF0D-438C-4C48-B759-AF4681996787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pic>
        <p:nvPicPr>
          <p:cNvPr id="33796" name="Picture 4" descr="SRM-iRODS_Archiectur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90600"/>
            <a:ext cx="69088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72C640-9CC5-334C-9E98-881E0EF76955}" type="slidenum">
              <a:rPr lang="en-GB" altLang="zh-TW"/>
              <a:pPr/>
              <a:t>19</a:t>
            </a:fld>
            <a:endParaRPr lang="en-GB" altLang="zh-TW"/>
          </a:p>
        </p:txBody>
      </p:sp>
      <p:graphicFrame>
        <p:nvGraphicFramePr>
          <p:cNvPr id="1283075" name="Object 3"/>
          <p:cNvGraphicFramePr>
            <a:graphicFrameLocks noChangeAspect="1"/>
          </p:cNvGraphicFramePr>
          <p:nvPr/>
        </p:nvGraphicFramePr>
        <p:xfrm>
          <a:off x="7380288" y="831850"/>
          <a:ext cx="1368425" cy="1155700"/>
        </p:xfrm>
        <a:graphic>
          <a:graphicData uri="http://schemas.openxmlformats.org/presentationml/2006/ole">
            <p:oleObj spid="_x0000_s39005" name="Visio" r:id="rId4" imgW="1657807" imgH="1400861" progId="">
              <p:embed/>
            </p:oleObj>
          </a:graphicData>
        </a:graphic>
      </p:graphicFrame>
      <p:graphicFrame>
        <p:nvGraphicFramePr>
          <p:cNvPr id="1283076" name="Object 4"/>
          <p:cNvGraphicFramePr>
            <a:graphicFrameLocks noChangeAspect="1"/>
          </p:cNvGraphicFramePr>
          <p:nvPr/>
        </p:nvGraphicFramePr>
        <p:xfrm>
          <a:off x="4408488" y="790575"/>
          <a:ext cx="1427162" cy="1638300"/>
        </p:xfrm>
        <a:graphic>
          <a:graphicData uri="http://schemas.openxmlformats.org/presentationml/2006/ole">
            <p:oleObj spid="_x0000_s39006" name="Visio" r:id="rId5" imgW="1553261" imgH="1783385" progId="">
              <p:embed/>
            </p:oleObj>
          </a:graphicData>
        </a:graphic>
      </p:graphicFrame>
      <p:graphicFrame>
        <p:nvGraphicFramePr>
          <p:cNvPr id="1283077" name="Object 5"/>
          <p:cNvGraphicFramePr>
            <a:graphicFrameLocks noChangeAspect="1"/>
          </p:cNvGraphicFramePr>
          <p:nvPr/>
        </p:nvGraphicFramePr>
        <p:xfrm>
          <a:off x="5364163" y="677863"/>
          <a:ext cx="2119312" cy="695325"/>
        </p:xfrm>
        <a:graphic>
          <a:graphicData uri="http://schemas.openxmlformats.org/presentationml/2006/ole">
            <p:oleObj spid="_x0000_s39007" name="Visio" r:id="rId6" imgW="2656637" imgH="872947" progId="">
              <p:embed/>
            </p:oleObj>
          </a:graphicData>
        </a:graphic>
      </p:graphicFrame>
      <p:graphicFrame>
        <p:nvGraphicFramePr>
          <p:cNvPr id="1283078" name="Object 6"/>
          <p:cNvGraphicFramePr>
            <a:graphicFrameLocks noChangeAspect="1"/>
          </p:cNvGraphicFramePr>
          <p:nvPr/>
        </p:nvGraphicFramePr>
        <p:xfrm>
          <a:off x="5795963" y="1331913"/>
          <a:ext cx="1231900" cy="1978025"/>
        </p:xfrm>
        <a:graphic>
          <a:graphicData uri="http://schemas.openxmlformats.org/presentationml/2006/ole">
            <p:oleObj spid="_x0000_s39008" name="Visio" r:id="rId7" imgW="1887017" imgH="1741322" progId="">
              <p:embed/>
            </p:oleObj>
          </a:graphicData>
        </a:graphic>
      </p:graphicFrame>
      <p:graphicFrame>
        <p:nvGraphicFramePr>
          <p:cNvPr id="1283079" name="Object 7"/>
          <p:cNvGraphicFramePr>
            <a:graphicFrameLocks noChangeAspect="1"/>
          </p:cNvGraphicFramePr>
          <p:nvPr/>
        </p:nvGraphicFramePr>
        <p:xfrm>
          <a:off x="5724525" y="1676400"/>
          <a:ext cx="673100" cy="1616075"/>
        </p:xfrm>
        <a:graphic>
          <a:graphicData uri="http://schemas.openxmlformats.org/presentationml/2006/ole">
            <p:oleObj spid="_x0000_s39009" name="Visio" r:id="rId8" imgW="889406" imgH="1399642" progId="">
              <p:embed/>
            </p:oleObj>
          </a:graphicData>
        </a:graphic>
      </p:graphicFrame>
      <p:graphicFrame>
        <p:nvGraphicFramePr>
          <p:cNvPr id="1283082" name="Object 8"/>
          <p:cNvGraphicFramePr>
            <a:graphicFrameLocks noChangeAspect="1"/>
          </p:cNvGraphicFramePr>
          <p:nvPr/>
        </p:nvGraphicFramePr>
        <p:xfrm>
          <a:off x="4684713" y="2159000"/>
          <a:ext cx="400050" cy="501650"/>
        </p:xfrm>
        <a:graphic>
          <a:graphicData uri="http://schemas.openxmlformats.org/presentationml/2006/ole">
            <p:oleObj spid="_x0000_s39010" name="Visio" r:id="rId9" imgW="568452" imgH="712318" progId="">
              <p:embed/>
            </p:oleObj>
          </a:graphicData>
        </a:graphic>
      </p:graphicFrame>
      <p:graphicFrame>
        <p:nvGraphicFramePr>
          <p:cNvPr id="1283083" name="Object 9"/>
          <p:cNvGraphicFramePr>
            <a:graphicFrameLocks noChangeAspect="1"/>
          </p:cNvGraphicFramePr>
          <p:nvPr/>
        </p:nvGraphicFramePr>
        <p:xfrm>
          <a:off x="5180013" y="2206625"/>
          <a:ext cx="463550" cy="561975"/>
        </p:xfrm>
        <a:graphic>
          <a:graphicData uri="http://schemas.openxmlformats.org/presentationml/2006/ole">
            <p:oleObj spid="_x0000_s39011" name="Visio" r:id="rId10" imgW="570281" imgH="690372" progId="">
              <p:embed/>
            </p:oleObj>
          </a:graphicData>
        </a:graphic>
      </p:graphicFrame>
      <p:sp>
        <p:nvSpPr>
          <p:cNvPr id="1283084" name="Text Box 12"/>
          <p:cNvSpPr txBox="1">
            <a:spLocks noChangeArrowheads="1"/>
          </p:cNvSpPr>
          <p:nvPr/>
        </p:nvSpPr>
        <p:spPr bwMode="auto">
          <a:xfrm>
            <a:off x="381000" y="2057400"/>
            <a:ext cx="424815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defTabSz="457200" eaLnBrk="0" hangingPunct="0">
              <a:lnSpc>
                <a:spcPct val="108000"/>
              </a:lnSpc>
              <a:buClr>
                <a:srgbClr val="40458C"/>
              </a:buClr>
              <a:buSzPct val="100000"/>
              <a:buFont typeface="Tahoma" charset="0"/>
              <a:buAutoNum type="arabicPeriod"/>
            </a:pPr>
            <a:r>
              <a:rPr kumimoji="0" lang="en-US" sz="2400">
                <a:latin typeface="Tahoma" charset="0"/>
                <a:ea typeface="Arial" charset="0"/>
                <a:cs typeface="Arial" charset="0"/>
              </a:rPr>
              <a:t>Create a new LFN entry in LFC, return a SURL.</a:t>
            </a:r>
          </a:p>
          <a:p>
            <a:pPr marL="457200" indent="-457200" defTabSz="457200" eaLnBrk="0" hangingPunct="0">
              <a:lnSpc>
                <a:spcPct val="108000"/>
              </a:lnSpc>
              <a:buClr>
                <a:srgbClr val="40458C"/>
              </a:buClr>
              <a:buSzPct val="100000"/>
              <a:buFont typeface="Tahoma" charset="0"/>
              <a:buAutoNum type="arabicPeriod"/>
            </a:pPr>
            <a:r>
              <a:rPr kumimoji="0" lang="en-US" sz="2400">
                <a:latin typeface="Tahoma" charset="0"/>
                <a:ea typeface="Arial" charset="0"/>
                <a:cs typeface="Arial" charset="0"/>
              </a:rPr>
              <a:t>srmPrepateToPut (SURL)</a:t>
            </a:r>
          </a:p>
          <a:p>
            <a:pPr marL="457200" indent="-457200" defTabSz="457200" eaLnBrk="0" hangingPunct="0">
              <a:lnSpc>
                <a:spcPct val="108000"/>
              </a:lnSpc>
              <a:buClr>
                <a:srgbClr val="40458C"/>
              </a:buClr>
              <a:buSzPct val="100000"/>
              <a:buFont typeface="Tahoma" charset="0"/>
              <a:buAutoNum type="arabicPeriod"/>
            </a:pPr>
            <a:r>
              <a:rPr kumimoji="0" lang="en-US" sz="2400">
                <a:latin typeface="Tahoma" charset="0"/>
                <a:ea typeface="Arial" charset="0"/>
                <a:cs typeface="Arial" charset="0"/>
              </a:rPr>
              <a:t>Transfer the file to iRODs use GridFTP</a:t>
            </a:r>
          </a:p>
          <a:p>
            <a:pPr marL="457200" indent="-457200" defTabSz="457200" eaLnBrk="0" hangingPunct="0">
              <a:lnSpc>
                <a:spcPct val="108000"/>
              </a:lnSpc>
              <a:buClr>
                <a:srgbClr val="40458C"/>
              </a:buClr>
              <a:buSzPct val="100000"/>
              <a:buFont typeface="Tahoma" charset="0"/>
              <a:buAutoNum type="arabicPeriod"/>
            </a:pPr>
            <a:r>
              <a:rPr kumimoji="0" lang="en-US" sz="2400">
                <a:latin typeface="Tahoma" charset="0"/>
                <a:ea typeface="Arial" charset="0"/>
                <a:cs typeface="Arial" charset="0"/>
              </a:rPr>
              <a:t>srmPutDone (SURL)</a:t>
            </a:r>
          </a:p>
          <a:p>
            <a:pPr marL="457200" indent="-457200" defTabSz="457200" eaLnBrk="0" hangingPunct="0">
              <a:lnSpc>
                <a:spcPct val="108000"/>
              </a:lnSpc>
              <a:buClr>
                <a:srgbClr val="40458C"/>
              </a:buClr>
              <a:buSzPct val="100000"/>
              <a:buFont typeface="Tahoma" charset="0"/>
              <a:buNone/>
            </a:pPr>
            <a:r>
              <a:rPr kumimoji="0" lang="en-US" sz="2400">
                <a:latin typeface="Tahoma" charset="0"/>
                <a:ea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283085" name="Object 10"/>
          <p:cNvGraphicFramePr>
            <a:graphicFrameLocks noChangeAspect="1"/>
          </p:cNvGraphicFramePr>
          <p:nvPr/>
        </p:nvGraphicFramePr>
        <p:xfrm>
          <a:off x="6948488" y="2276475"/>
          <a:ext cx="568325" cy="407988"/>
        </p:xfrm>
        <a:graphic>
          <a:graphicData uri="http://schemas.openxmlformats.org/presentationml/2006/ole">
            <p:oleObj spid="_x0000_s39012" name="Visio" r:id="rId11" imgW="568147" imgH="407518" progId="">
              <p:embed/>
            </p:oleObj>
          </a:graphicData>
        </a:graphic>
      </p:graphicFrame>
      <p:grpSp>
        <p:nvGrpSpPr>
          <p:cNvPr id="38925" name="Group 18"/>
          <p:cNvGrpSpPr>
            <a:grpSpLocks/>
          </p:cNvGrpSpPr>
          <p:nvPr/>
        </p:nvGrpSpPr>
        <p:grpSpPr bwMode="auto">
          <a:xfrm>
            <a:off x="4787900" y="2924175"/>
            <a:ext cx="3975100" cy="3171825"/>
            <a:chOff x="4787900" y="2924175"/>
            <a:chExt cx="3975100" cy="3171825"/>
          </a:xfrm>
        </p:grpSpPr>
        <p:graphicFrame>
          <p:nvGraphicFramePr>
            <p:cNvPr id="38914" name="Object 2"/>
            <p:cNvGraphicFramePr>
              <a:graphicFrameLocks noChangeAspect="1"/>
            </p:cNvGraphicFramePr>
            <p:nvPr/>
          </p:nvGraphicFramePr>
          <p:xfrm>
            <a:off x="4787900" y="2924175"/>
            <a:ext cx="3975100" cy="3171825"/>
          </p:xfrm>
          <a:graphic>
            <a:graphicData uri="http://schemas.openxmlformats.org/presentationml/2006/ole">
              <p:oleObj spid="_x0000_s39013" name="Visio" r:id="rId12" imgW="4495800" imgH="4024274" progId="">
                <p:embed/>
              </p:oleObj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6781800" y="3810000"/>
              <a:ext cx="685800" cy="276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dirty="0" err="1"/>
                <a:t>iRODS</a:t>
              </a:r>
              <a:endParaRPr lang="en-US" sz="1200" dirty="0"/>
            </a:p>
          </p:txBody>
        </p:sp>
      </p:grp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143000" y="228600"/>
            <a:ext cx="5072063" cy="587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buClr>
                <a:srgbClr val="FFCC66"/>
              </a:buClr>
            </a:pPr>
            <a:r>
              <a:rPr kumimoji="0" lang="en-US" altLang="zh-TW" sz="3200" b="1">
                <a:solidFill>
                  <a:srgbClr val="800000"/>
                </a:solidFill>
              </a:rPr>
              <a:t>Use Case: putting files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8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8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8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8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83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8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83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8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83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83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023 C 0.02239 0.00278 0.04583 -0.00093 0.06823 0.00671 C 0.0717 0.0125 0.07413 0.01921 0.07778 0.02523 C 0.07882 0.03704 0.07934 0.0456 0.08298 0.05556 C 0.08229 0.08958 0.08854 0.11296 0.07639 0.13403 C 0.0717 0.1588 0.07934 0.12315 0.07101 0.14583 C 0.06666 0.15764 0.06614 0.17431 0.06423 0.1875 C 0.06406 0.18843 0.06094 0.2044 0.06041 0.20833 C 0.05972 0.21065 0.05937 0.21296 0.05903 0.21528 C 0.05833 0.21759 0.05764 0.22222 0.05764 0.22245 C 0.0559 0.24306 0.05816 0.25625 0.06041 0.27778 C 0.06163 0.29282 0.06337 0.3044 0.06962 0.31482 C 0.07031 0.31713 0.07014 0.32037 0.07101 0.32199 C 0.07448 0.32801 0.07916 0.33125 0.08298 0.33588 C 0.08437 0.33727 0.08559 0.33982 0.08715 0.34051 C 0.08906 0.3412 0.0908 0.3419 0.09253 0.34282 C 0.09514 0.34421 0.10069 0.34745 0.10069 0.34769 " pathEditMode="relative" rAng="0" ptsTypes="ffffffffffffffffA">
                                      <p:cBhvr>
                                        <p:cTn id="53" dur="2000" fill="hold"/>
                                        <p:tgtEl>
                                          <p:spTgt spid="1283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28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8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iRODS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Rule-Oriented Data-management System</a:t>
            </a:r>
          </a:p>
          <a:p>
            <a:r>
              <a:rPr lang="en-US" dirty="0" smtClean="0"/>
              <a:t>From SRB (Storage Resource Broker) to </a:t>
            </a:r>
            <a:r>
              <a:rPr lang="en-US" dirty="0" err="1" smtClean="0"/>
              <a:t>iRODS</a:t>
            </a:r>
            <a:endParaRPr lang="en-US" dirty="0" smtClean="0"/>
          </a:p>
          <a:p>
            <a:r>
              <a:rPr lang="en-US" dirty="0" smtClean="0"/>
              <a:t>A community-driven, open source, data grid software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56545-E3C0-214B-B979-ABAF9ADE1A0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9141534-CD67-F44A-B118-93D7B310149D}" type="slidenum">
              <a:rPr lang="en-GB" altLang="zh-TW"/>
              <a:pPr/>
              <a:t>20</a:t>
            </a:fld>
            <a:endParaRPr lang="en-GB" altLang="zh-TW"/>
          </a:p>
        </p:txBody>
      </p:sp>
      <p:graphicFrame>
        <p:nvGraphicFramePr>
          <p:cNvPr id="1287171" name="Object 3"/>
          <p:cNvGraphicFramePr>
            <a:graphicFrameLocks noChangeAspect="1"/>
          </p:cNvGraphicFramePr>
          <p:nvPr/>
        </p:nvGraphicFramePr>
        <p:xfrm>
          <a:off x="7380288" y="817563"/>
          <a:ext cx="1368425" cy="1155700"/>
        </p:xfrm>
        <a:graphic>
          <a:graphicData uri="http://schemas.openxmlformats.org/presentationml/2006/ole">
            <p:oleObj spid="_x0000_s41051" name="Visio" r:id="rId4" imgW="1657807" imgH="1400861" progId="">
              <p:embed/>
            </p:oleObj>
          </a:graphicData>
        </a:graphic>
      </p:graphicFrame>
      <p:graphicFrame>
        <p:nvGraphicFramePr>
          <p:cNvPr id="1287172" name="Object 4"/>
          <p:cNvGraphicFramePr>
            <a:graphicFrameLocks noChangeAspect="1"/>
          </p:cNvGraphicFramePr>
          <p:nvPr/>
        </p:nvGraphicFramePr>
        <p:xfrm>
          <a:off x="4500563" y="809625"/>
          <a:ext cx="1427162" cy="1638300"/>
        </p:xfrm>
        <a:graphic>
          <a:graphicData uri="http://schemas.openxmlformats.org/presentationml/2006/ole">
            <p:oleObj spid="_x0000_s41052" name="Visio" r:id="rId5" imgW="1553261" imgH="1783385" progId="">
              <p:embed/>
            </p:oleObj>
          </a:graphicData>
        </a:graphic>
      </p:graphicFrame>
      <p:graphicFrame>
        <p:nvGraphicFramePr>
          <p:cNvPr id="1287173" name="Object 5"/>
          <p:cNvGraphicFramePr>
            <a:graphicFrameLocks noChangeAspect="1"/>
          </p:cNvGraphicFramePr>
          <p:nvPr/>
        </p:nvGraphicFramePr>
        <p:xfrm>
          <a:off x="5364163" y="709613"/>
          <a:ext cx="2119312" cy="695325"/>
        </p:xfrm>
        <a:graphic>
          <a:graphicData uri="http://schemas.openxmlformats.org/presentationml/2006/ole">
            <p:oleObj spid="_x0000_s41053" name="Visio" r:id="rId6" imgW="2656637" imgH="872947" progId="">
              <p:embed/>
            </p:oleObj>
          </a:graphicData>
        </a:graphic>
      </p:graphicFrame>
      <p:graphicFrame>
        <p:nvGraphicFramePr>
          <p:cNvPr id="1287174" name="Object 6"/>
          <p:cNvGraphicFramePr>
            <a:graphicFrameLocks noChangeAspect="1"/>
          </p:cNvGraphicFramePr>
          <p:nvPr/>
        </p:nvGraphicFramePr>
        <p:xfrm>
          <a:off x="5795963" y="1331913"/>
          <a:ext cx="1231900" cy="1978025"/>
        </p:xfrm>
        <a:graphic>
          <a:graphicData uri="http://schemas.openxmlformats.org/presentationml/2006/ole">
            <p:oleObj spid="_x0000_s41054" name="Visio" r:id="rId7" imgW="1887017" imgH="1741322" progId="">
              <p:embed/>
            </p:oleObj>
          </a:graphicData>
        </a:graphic>
      </p:graphicFrame>
      <p:graphicFrame>
        <p:nvGraphicFramePr>
          <p:cNvPr id="1287175" name="Object 7"/>
          <p:cNvGraphicFramePr>
            <a:graphicFrameLocks noChangeAspect="1"/>
          </p:cNvGraphicFramePr>
          <p:nvPr/>
        </p:nvGraphicFramePr>
        <p:xfrm>
          <a:off x="5724525" y="1676400"/>
          <a:ext cx="673100" cy="1616075"/>
        </p:xfrm>
        <a:graphic>
          <a:graphicData uri="http://schemas.openxmlformats.org/presentationml/2006/ole">
            <p:oleObj spid="_x0000_s41055" name="Visio" r:id="rId8" imgW="889406" imgH="1399642" progId="">
              <p:embed/>
            </p:oleObj>
          </a:graphicData>
        </a:graphic>
      </p:graphicFrame>
      <p:graphicFrame>
        <p:nvGraphicFramePr>
          <p:cNvPr id="1287178" name="Object 8"/>
          <p:cNvGraphicFramePr>
            <a:graphicFrameLocks noChangeAspect="1"/>
          </p:cNvGraphicFramePr>
          <p:nvPr/>
        </p:nvGraphicFramePr>
        <p:xfrm>
          <a:off x="6156325" y="4292600"/>
          <a:ext cx="463550" cy="561975"/>
        </p:xfrm>
        <a:graphic>
          <a:graphicData uri="http://schemas.openxmlformats.org/presentationml/2006/ole">
            <p:oleObj spid="_x0000_s41056" name="Visio" r:id="rId9" imgW="570281" imgH="690372" progId="">
              <p:embed/>
            </p:oleObj>
          </a:graphicData>
        </a:graphic>
      </p:graphicFrame>
      <p:sp>
        <p:nvSpPr>
          <p:cNvPr id="1287179" name="Text Box 11"/>
          <p:cNvSpPr txBox="1">
            <a:spLocks noChangeArrowheads="1"/>
          </p:cNvSpPr>
          <p:nvPr/>
        </p:nvSpPr>
        <p:spPr bwMode="auto">
          <a:xfrm>
            <a:off x="381000" y="1752600"/>
            <a:ext cx="424815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defTabSz="457200" eaLnBrk="0" hangingPunct="0">
              <a:lnSpc>
                <a:spcPct val="108000"/>
              </a:lnSpc>
              <a:buClr>
                <a:srgbClr val="40458C"/>
              </a:buClr>
              <a:buSzPct val="100000"/>
              <a:buFont typeface="Tahoma" charset="0"/>
              <a:buAutoNum type="arabicPeriod"/>
            </a:pPr>
            <a:r>
              <a:rPr kumimoji="0" lang="en-US" sz="2400">
                <a:latin typeface="Tahoma" charset="0"/>
                <a:ea typeface="Arial" charset="0"/>
                <a:cs typeface="Arial" charset="0"/>
              </a:rPr>
              <a:t>Query the file catalog to retrieve the SURL from the LFN.</a:t>
            </a:r>
          </a:p>
          <a:p>
            <a:pPr marL="457200" indent="-457200" defTabSz="457200" eaLnBrk="0" hangingPunct="0">
              <a:lnSpc>
                <a:spcPct val="108000"/>
              </a:lnSpc>
              <a:buClr>
                <a:srgbClr val="40458C"/>
              </a:buClr>
              <a:buSzPct val="100000"/>
              <a:buFont typeface="Tahoma" charset="0"/>
              <a:buAutoNum type="arabicPeriod"/>
            </a:pPr>
            <a:r>
              <a:rPr kumimoji="0" lang="en-US" sz="2400">
                <a:latin typeface="Tahoma" charset="0"/>
                <a:ea typeface="Arial" charset="0"/>
                <a:cs typeface="Arial" charset="0"/>
              </a:rPr>
              <a:t>srmPrepateToGet (SURL)</a:t>
            </a:r>
          </a:p>
          <a:p>
            <a:pPr marL="457200" indent="-457200" defTabSz="457200" eaLnBrk="0" hangingPunct="0">
              <a:lnSpc>
                <a:spcPct val="108000"/>
              </a:lnSpc>
              <a:buClr>
                <a:srgbClr val="40458C"/>
              </a:buClr>
              <a:buSzPct val="100000"/>
              <a:buFont typeface="Tahoma" charset="0"/>
              <a:buAutoNum type="arabicPeriod"/>
            </a:pPr>
            <a:r>
              <a:rPr kumimoji="0" lang="en-US" sz="2400">
                <a:latin typeface="Tahoma" charset="0"/>
                <a:ea typeface="Arial" charset="0"/>
                <a:cs typeface="Arial" charset="0"/>
              </a:rPr>
              <a:t>Transfer the file (read)</a:t>
            </a:r>
          </a:p>
          <a:p>
            <a:pPr marL="457200" indent="-457200" defTabSz="457200" eaLnBrk="0" hangingPunct="0">
              <a:lnSpc>
                <a:spcPct val="108000"/>
              </a:lnSpc>
              <a:buClr>
                <a:srgbClr val="40458C"/>
              </a:buClr>
              <a:buSzPct val="100000"/>
              <a:buFont typeface="Tahoma" charset="0"/>
              <a:buAutoNum type="arabicPeriod"/>
            </a:pPr>
            <a:r>
              <a:rPr kumimoji="0" lang="en-US" sz="2400">
                <a:latin typeface="Tahoma" charset="0"/>
                <a:ea typeface="Arial" charset="0"/>
                <a:cs typeface="Arial" charset="0"/>
              </a:rPr>
              <a:t>srmReleaseFile (SURL)</a:t>
            </a:r>
          </a:p>
          <a:p>
            <a:pPr marL="457200" indent="-457200" defTabSz="457200" eaLnBrk="0" hangingPunct="0">
              <a:lnSpc>
                <a:spcPct val="108000"/>
              </a:lnSpc>
              <a:buClr>
                <a:srgbClr val="40458C"/>
              </a:buClr>
              <a:buSzPct val="100000"/>
              <a:buFont typeface="Tahoma" charset="0"/>
              <a:buAutoNum type="arabicPeriod"/>
            </a:pPr>
            <a:endParaRPr kumimoji="0" lang="en-US" sz="2400">
              <a:latin typeface="Tahoma" charset="0"/>
              <a:ea typeface="Arial" charset="0"/>
              <a:cs typeface="Arial" charset="0"/>
            </a:endParaRPr>
          </a:p>
          <a:p>
            <a:pPr marL="457200" indent="-457200" defTabSz="457200" eaLnBrk="0" hangingPunct="0">
              <a:lnSpc>
                <a:spcPct val="108000"/>
              </a:lnSpc>
              <a:buClr>
                <a:srgbClr val="40458C"/>
              </a:buClr>
              <a:buSzPct val="100000"/>
              <a:buFont typeface="Tahoma" charset="0"/>
              <a:buNone/>
            </a:pPr>
            <a:r>
              <a:rPr kumimoji="0" lang="en-US" sz="2400">
                <a:latin typeface="Tahoma" charset="0"/>
                <a:ea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1287180" name="Object 9"/>
          <p:cNvGraphicFramePr>
            <a:graphicFrameLocks noChangeAspect="1"/>
          </p:cNvGraphicFramePr>
          <p:nvPr/>
        </p:nvGraphicFramePr>
        <p:xfrm>
          <a:off x="6948488" y="2276475"/>
          <a:ext cx="568325" cy="407988"/>
        </p:xfrm>
        <a:graphic>
          <a:graphicData uri="http://schemas.openxmlformats.org/presentationml/2006/ole">
            <p:oleObj spid="_x0000_s41057" name="Visio" r:id="rId10" imgW="568147" imgH="407518" progId="">
              <p:embed/>
            </p:oleObj>
          </a:graphicData>
        </a:graphic>
      </p:graphicFrame>
      <p:sp>
        <p:nvSpPr>
          <p:cNvPr id="40972" name="Text Box 13"/>
          <p:cNvSpPr txBox="1">
            <a:spLocks noChangeArrowheads="1"/>
          </p:cNvSpPr>
          <p:nvPr/>
        </p:nvSpPr>
        <p:spPr bwMode="auto">
          <a:xfrm>
            <a:off x="1066800" y="304800"/>
            <a:ext cx="5035550" cy="587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buClr>
                <a:srgbClr val="FFCC66"/>
              </a:buClr>
            </a:pPr>
            <a:r>
              <a:rPr kumimoji="0" lang="en-US" altLang="zh-TW" sz="3200" b="1" dirty="0">
                <a:solidFill>
                  <a:srgbClr val="800000"/>
                </a:solidFill>
              </a:rPr>
              <a:t>Use Case: getting files</a:t>
            </a:r>
          </a:p>
        </p:txBody>
      </p:sp>
      <p:grpSp>
        <p:nvGrpSpPr>
          <p:cNvPr id="40973" name="Group 14"/>
          <p:cNvGrpSpPr>
            <a:grpSpLocks/>
          </p:cNvGrpSpPr>
          <p:nvPr/>
        </p:nvGrpSpPr>
        <p:grpSpPr bwMode="auto">
          <a:xfrm>
            <a:off x="4787900" y="2924175"/>
            <a:ext cx="3822700" cy="3236913"/>
            <a:chOff x="4787900" y="2924175"/>
            <a:chExt cx="3822700" cy="3236913"/>
          </a:xfrm>
        </p:grpSpPr>
        <p:graphicFrame>
          <p:nvGraphicFramePr>
            <p:cNvPr id="40962" name="Object 2"/>
            <p:cNvGraphicFramePr>
              <a:graphicFrameLocks noChangeAspect="1"/>
            </p:cNvGraphicFramePr>
            <p:nvPr/>
          </p:nvGraphicFramePr>
          <p:xfrm>
            <a:off x="4787900" y="2924175"/>
            <a:ext cx="3822700" cy="3236913"/>
          </p:xfrm>
          <a:graphic>
            <a:graphicData uri="http://schemas.openxmlformats.org/presentationml/2006/ole">
              <p:oleObj spid="_x0000_s41058" name="Visio" r:id="rId11" imgW="4495800" imgH="4024274" progId="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705600" y="3810000"/>
              <a:ext cx="685800" cy="2762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dirty="0" err="1"/>
                <a:t>iRODS</a:t>
              </a:r>
              <a:endParaRPr lang="en-US" sz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8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8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8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8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8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8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87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287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C -0.01649 -0.01459 0.00434 0.003 -0.01146 -0.00764 C -0.01632 -0.01088 -0.03108 -0.02732 -0.03455 -0.03334 C -0.03733 -0.0382 -0.03958 -0.04352 -0.04219 -0.04862 C -0.0434 -0.05116 -0.04601 -0.05625 -0.04601 -0.05625 C -0.0467 -0.0588 -0.04722 -0.06158 -0.04792 -0.06412 C -0.04913 -0.06922 -0.05191 -0.0794 -0.05191 -0.0794 C -0.05261 -0.08704 -0.05261 -0.09491 -0.05382 -0.10255 C -0.05469 -0.10787 -0.05643 -0.11274 -0.05764 -0.11783 C -0.05833 -0.12037 -0.05955 -0.1257 -0.05955 -0.1257 C -0.05903 -0.14607 -0.05972 -0.18635 -0.05573 -0.21274 C -0.05434 -0.22223 -0.05243 -0.23172 -0.05 -0.24098 C -0.04861 -0.24607 -0.04601 -0.25625 -0.04601 -0.25625 C -0.04618 -0.26135 -0.04931 -0.3294 -0.05 -0.33588 C -0.05052 -0.34121 -0.05104 -0.34723 -0.05382 -0.35116 C -0.0592 -0.35857 -0.06424 -0.36644 -0.0691 -0.37431 C -0.07431 -0.38264 -0.07465 -0.38612 -0.08264 -0.38959 C -0.08854 -0.39769 -0.0934 -0.39769 -0.10191 -0.4 C -0.11233 -0.39885 -0.13021 -0.40093 -0.13837 -0.38959 C -0.14045 -0.38125 -0.14028 -0.38473 -0.14028 -0.3794 " pathEditMode="relative" ptsTypes="fffffffffffffffffffA">
                                      <p:cBhvr>
                                        <p:cTn id="51" dur="2000" fill="hold"/>
                                        <p:tgtEl>
                                          <p:spTgt spid="1287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28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8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8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28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287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287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287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79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Oval 6"/>
          <p:cNvSpPr>
            <a:spLocks/>
          </p:cNvSpPr>
          <p:nvPr/>
        </p:nvSpPr>
        <p:spPr bwMode="auto">
          <a:xfrm>
            <a:off x="1398588" y="0"/>
            <a:ext cx="838200" cy="838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8439" name="Group 7"/>
          <p:cNvGraphicFramePr>
            <a:graphicFrameLocks noGrp="1"/>
          </p:cNvGraphicFramePr>
          <p:nvPr/>
        </p:nvGraphicFramePr>
        <p:xfrm>
          <a:off x="255588" y="644525"/>
          <a:ext cx="3652837" cy="327025"/>
        </p:xfrm>
        <a:graphic>
          <a:graphicData uri="http://schemas.openxmlformats.org/drawingml/2006/table">
            <a:tbl>
              <a:tblPr/>
              <a:tblGrid>
                <a:gridCol w="3652837"/>
              </a:tblGrid>
              <a:tr h="327025">
                <a:tc>
                  <a:txBody>
                    <a:bodyPr/>
                    <a:lstStyle/>
                    <a:p>
                      <a:pPr marL="3968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1A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儷黑 Pro" charset="0"/>
                          <a:cs typeface="儷黑 Pro" charset="0"/>
                          <a:sym typeface="Arial" charset="0"/>
                        </a:rPr>
                        <a:t>Enabling Grids for E-sciencE</a:t>
                      </a:r>
                    </a:p>
                  </a:txBody>
                  <a:tcPr marL="50800" marR="5080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617" name="Rectangle 14">
            <a:hlinkClick r:id="rId3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68618" name="Rectangle 15">
            <a:hlinkClick r:id="rId3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68619" name="Rectangle 16"/>
          <p:cNvSpPr>
            <a:spLocks/>
          </p:cNvSpPr>
          <p:nvPr/>
        </p:nvSpPr>
        <p:spPr bwMode="auto">
          <a:xfrm>
            <a:off x="8496300" y="6556375"/>
            <a:ext cx="482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r"/>
            <a:r>
              <a:rPr lang="en-US" sz="1600" b="1">
                <a:solidFill>
                  <a:schemeClr val="tx1"/>
                </a:solidFill>
                <a:cs typeface="Arial" charset="0"/>
              </a:rPr>
              <a:t>7</a:t>
            </a:r>
          </a:p>
        </p:txBody>
      </p:sp>
      <p:sp>
        <p:nvSpPr>
          <p:cNvPr id="68621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33375" y="1428750"/>
            <a:ext cx="8589963" cy="5429250"/>
          </a:xfrm>
        </p:spPr>
        <p:txBody>
          <a:bodyPr rIns="132080"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Arial" charset="0"/>
                <a:ea typeface="儷黑 Pro" charset="0"/>
                <a:cs typeface="Arial" charset="0"/>
              </a:rPr>
              <a:t>AMGA server, it stores partial 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儷黑 Pro" charset="0"/>
                <a:cs typeface="Arial" charset="0"/>
              </a:rPr>
              <a:t>filecatalog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儷黑 Pro" charset="0"/>
                <a:cs typeface="Arial" charset="0"/>
              </a:rPr>
              <a:t>, resource and </a:t>
            </a:r>
            <a:r>
              <a:rPr lang="en-US" dirty="0" err="1" smtClean="0">
                <a:solidFill>
                  <a:srgbClr val="000000"/>
                </a:solidFill>
                <a:latin typeface="Arial" charset="0"/>
                <a:ea typeface="儷黑 Pro" charset="0"/>
                <a:cs typeface="Arial" charset="0"/>
              </a:rPr>
              <a:t>iRODS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儷黑 Pro" charset="0"/>
                <a:cs typeface="Aria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儷黑 Pro" charset="0"/>
                <a:cs typeface="Arial" charset="0"/>
              </a:rPr>
              <a:t>host information…</a:t>
            </a:r>
            <a:endParaRPr lang="en-US" dirty="0">
              <a:latin typeface="Arial" charset="0"/>
              <a:ea typeface="儷黑 Pro" charset="0"/>
              <a:cs typeface="儷黑 Pro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儷黑 Pro" charset="0"/>
                <a:cs typeface="儷黑 Pro" charset="0"/>
              </a:rPr>
              <a:t>Users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儷黑 Pro" charset="0"/>
                <a:cs typeface="儷黑 Pro" charset="0"/>
              </a:rPr>
              <a:t>Resources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儷黑 Pro" charset="0"/>
                <a:cs typeface="儷黑 Pro" charset="0"/>
              </a:rPr>
              <a:t>Files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儷黑 Pro" charset="0"/>
                <a:cs typeface="儷黑 Pro" charset="0"/>
              </a:rPr>
              <a:t>Space Metadata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儷黑 Pro" charset="0"/>
                <a:cs typeface="儷黑 Pro" charset="0"/>
              </a:rPr>
              <a:t>Resource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儷黑 Pro" charset="0"/>
                <a:cs typeface="儷黑 Pro" charset="0"/>
              </a:rPr>
              <a:t>…</a:t>
            </a:r>
          </a:p>
        </p:txBody>
      </p:sp>
      <p:pic>
        <p:nvPicPr>
          <p:cNvPr id="68622" name="Picture 14" descr="AMGA-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16002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066800" y="304800"/>
            <a:ext cx="7162800" cy="5869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000" tIns="46800" rIns="90000" bIns="46800"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buClr>
                <a:srgbClr val="FFCC66"/>
              </a:buClr>
            </a:pPr>
            <a:r>
              <a:rPr kumimoji="0" lang="en-US" altLang="zh-TW" sz="3200" b="1" dirty="0">
                <a:solidFill>
                  <a:srgbClr val="800000"/>
                </a:solidFill>
              </a:rPr>
              <a:t>Information in Auxiliary </a:t>
            </a:r>
            <a:r>
              <a:rPr kumimoji="0" lang="en-US" altLang="zh-TW" sz="3200" b="1" dirty="0" smtClean="0">
                <a:solidFill>
                  <a:srgbClr val="800000"/>
                </a:solidFill>
              </a:rPr>
              <a:t>File Catalog </a:t>
            </a:r>
            <a:endParaRPr kumimoji="0" lang="en-US" altLang="zh-TW" sz="3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72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Oval 6"/>
          <p:cNvSpPr>
            <a:spLocks/>
          </p:cNvSpPr>
          <p:nvPr/>
        </p:nvSpPr>
        <p:spPr bwMode="auto">
          <a:xfrm>
            <a:off x="1398588" y="0"/>
            <a:ext cx="838200" cy="838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27655" name="Group 7"/>
          <p:cNvGraphicFramePr>
            <a:graphicFrameLocks noGrp="1"/>
          </p:cNvGraphicFramePr>
          <p:nvPr/>
        </p:nvGraphicFramePr>
        <p:xfrm>
          <a:off x="255588" y="644525"/>
          <a:ext cx="3652837" cy="327025"/>
        </p:xfrm>
        <a:graphic>
          <a:graphicData uri="http://schemas.openxmlformats.org/drawingml/2006/table">
            <a:tbl>
              <a:tblPr/>
              <a:tblGrid>
                <a:gridCol w="3652837"/>
              </a:tblGrid>
              <a:tr h="327025">
                <a:tc>
                  <a:txBody>
                    <a:bodyPr/>
                    <a:lstStyle/>
                    <a:p>
                      <a:pPr marL="3968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1A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儷黑 Pro" charset="0"/>
                          <a:cs typeface="儷黑 Pro" charset="0"/>
                          <a:sym typeface="Arial" charset="0"/>
                        </a:rPr>
                        <a:t>Enabling Grids for E-sciencE</a:t>
                      </a:r>
                    </a:p>
                  </a:txBody>
                  <a:tcPr marL="50800" marR="5080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665" name="Rectangle 14">
            <a:hlinkClick r:id="rId2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70666" name="Rectangle 15">
            <a:hlinkClick r:id="rId2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70667" name="Rectangle 16"/>
          <p:cNvSpPr>
            <a:spLocks/>
          </p:cNvSpPr>
          <p:nvPr/>
        </p:nvSpPr>
        <p:spPr bwMode="auto">
          <a:xfrm>
            <a:off x="8496300" y="6556375"/>
            <a:ext cx="482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r"/>
            <a:r>
              <a:rPr lang="en-US" sz="1600" b="1">
                <a:solidFill>
                  <a:schemeClr val="tx1"/>
                </a:solidFill>
                <a:cs typeface="Arial" charset="0"/>
              </a:rPr>
              <a:t>13</a:t>
            </a:r>
          </a:p>
        </p:txBody>
      </p:sp>
      <p:sp>
        <p:nvSpPr>
          <p:cNvPr id="70668" name="Rectangle 17"/>
          <p:cNvSpPr>
            <a:spLocks noGrp="1" noChangeArrowheads="1"/>
          </p:cNvSpPr>
          <p:nvPr>
            <p:ph type="title"/>
          </p:nvPr>
        </p:nvSpPr>
        <p:spPr>
          <a:xfrm>
            <a:off x="1514474" y="-152400"/>
            <a:ext cx="7324725" cy="1309688"/>
          </a:xfrm>
        </p:spPr>
        <p:txBody>
          <a:bodyPr rIns="132080"/>
          <a:lstStyle/>
          <a:p>
            <a:pPr indent="0" eaLnBrk="1" hangingPunct="1"/>
            <a:r>
              <a:rPr lang="en-US" dirty="0">
                <a:latin typeface="Arial" charset="0"/>
                <a:ea typeface="儷黑 Pro" charset="0"/>
                <a:cs typeface="儷黑 Pro" charset="0"/>
              </a:rPr>
              <a:t>Architecture </a:t>
            </a:r>
            <a:r>
              <a:rPr lang="en-US" dirty="0" smtClean="0">
                <a:latin typeface="Arial" charset="0"/>
                <a:ea typeface="儷黑 Pro" charset="0"/>
                <a:cs typeface="儷黑 Pro" charset="0"/>
              </a:rPr>
              <a:t>Overview</a:t>
            </a:r>
            <a:endParaRPr lang="en-US" dirty="0">
              <a:latin typeface="Arial" charset="0"/>
              <a:ea typeface="儷黑 Pro" charset="0"/>
              <a:cs typeface="儷黑 Pro" charset="0"/>
            </a:endParaRPr>
          </a:p>
        </p:txBody>
      </p:sp>
      <p:grpSp>
        <p:nvGrpSpPr>
          <p:cNvPr id="70669" name="Group 18"/>
          <p:cNvGrpSpPr>
            <a:grpSpLocks/>
          </p:cNvGrpSpPr>
          <p:nvPr/>
        </p:nvGrpSpPr>
        <p:grpSpPr bwMode="auto">
          <a:xfrm>
            <a:off x="1033463" y="1146175"/>
            <a:ext cx="322262" cy="269875"/>
            <a:chOff x="0" y="0"/>
            <a:chExt cx="203" cy="170"/>
          </a:xfrm>
        </p:grpSpPr>
        <p:sp>
          <p:nvSpPr>
            <p:cNvPr id="70701" name="AutoShape 19"/>
            <p:cNvSpPr>
              <a:spLocks/>
            </p:cNvSpPr>
            <p:nvPr/>
          </p:nvSpPr>
          <p:spPr bwMode="auto">
            <a:xfrm>
              <a:off x="0" y="0"/>
              <a:ext cx="203" cy="17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702" name="AutoShape 20"/>
            <p:cNvSpPr>
              <a:spLocks/>
            </p:cNvSpPr>
            <p:nvPr/>
          </p:nvSpPr>
          <p:spPr bwMode="auto">
            <a:xfrm>
              <a:off x="58" y="50"/>
              <a:ext cx="21" cy="1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C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703" name="AutoShape 21"/>
            <p:cNvSpPr>
              <a:spLocks/>
            </p:cNvSpPr>
            <p:nvPr/>
          </p:nvSpPr>
          <p:spPr bwMode="auto">
            <a:xfrm>
              <a:off x="123" y="50"/>
              <a:ext cx="21" cy="1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C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704" name="AutoShape 22"/>
            <p:cNvSpPr>
              <a:spLocks/>
            </p:cNvSpPr>
            <p:nvPr/>
          </p:nvSpPr>
          <p:spPr bwMode="auto">
            <a:xfrm>
              <a:off x="46" y="50"/>
              <a:ext cx="110" cy="87"/>
            </a:xfrm>
            <a:custGeom>
              <a:avLst/>
              <a:gdLst>
                <a:gd name="T0" fmla="*/ 0 w 21600"/>
                <a:gd name="T1" fmla="*/ 0 h 20368"/>
                <a:gd name="T2" fmla="*/ 21600 w 21600"/>
                <a:gd name="T3" fmla="*/ 20368 h 20368"/>
              </a:gdLst>
              <a:ahLst/>
              <a:cxnLst/>
              <a:rect l="T0" t="T1" r="T2" b="T3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1" y="926"/>
                    <a:pt x="2321" y="2069"/>
                  </a:cubicBezTo>
                  <a:cubicBezTo>
                    <a:pt x="2321" y="3212"/>
                    <a:pt x="3252" y="4138"/>
                    <a:pt x="4401" y="4138"/>
                  </a:cubicBezTo>
                  <a:cubicBezTo>
                    <a:pt x="5550" y="4138"/>
                    <a:pt x="6482" y="3212"/>
                    <a:pt x="6482" y="2069"/>
                  </a:cubicBezTo>
                  <a:cubicBezTo>
                    <a:pt x="6482" y="926"/>
                    <a:pt x="5550" y="0"/>
                    <a:pt x="4401" y="0"/>
                  </a:cubicBezTo>
                  <a:close/>
                  <a:moveTo>
                    <a:pt x="17199" y="0"/>
                  </a:moveTo>
                  <a:cubicBezTo>
                    <a:pt x="16050" y="0"/>
                    <a:pt x="15118" y="926"/>
                    <a:pt x="15118" y="2069"/>
                  </a:cubicBezTo>
                  <a:cubicBezTo>
                    <a:pt x="15118" y="3212"/>
                    <a:pt x="16050" y="4138"/>
                    <a:pt x="17199" y="4138"/>
                  </a:cubicBezTo>
                  <a:cubicBezTo>
                    <a:pt x="18348" y="4138"/>
                    <a:pt x="19279" y="3212"/>
                    <a:pt x="19279" y="2069"/>
                  </a:cubicBezTo>
                  <a:cubicBezTo>
                    <a:pt x="19279" y="926"/>
                    <a:pt x="18348" y="0"/>
                    <a:pt x="17199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1" y="21600"/>
                    <a:pt x="21600" y="166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0670" name="Rectangle 23"/>
          <p:cNvSpPr>
            <a:spLocks/>
          </p:cNvSpPr>
          <p:nvPr/>
        </p:nvSpPr>
        <p:spPr bwMode="auto">
          <a:xfrm>
            <a:off x="3689350" y="1079500"/>
            <a:ext cx="1684338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325FAF"/>
                </a:solidFill>
                <a:cs typeface="Arial" charset="0"/>
              </a:rPr>
              <a:t>Web Service</a:t>
            </a:r>
          </a:p>
        </p:txBody>
      </p:sp>
      <p:sp>
        <p:nvSpPr>
          <p:cNvPr id="70671" name="Rectangle 24"/>
          <p:cNvSpPr>
            <a:spLocks/>
          </p:cNvSpPr>
          <p:nvPr/>
        </p:nvSpPr>
        <p:spPr bwMode="auto">
          <a:xfrm>
            <a:off x="3683000" y="2046288"/>
            <a:ext cx="1689100" cy="406400"/>
          </a:xfrm>
          <a:prstGeom prst="rect">
            <a:avLst/>
          </a:prstGeom>
          <a:solidFill>
            <a:srgbClr val="F1A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325FAF"/>
                </a:solidFill>
                <a:cs typeface="Arial" charset="0"/>
              </a:rPr>
              <a:t>Core</a:t>
            </a:r>
          </a:p>
        </p:txBody>
      </p:sp>
      <p:sp>
        <p:nvSpPr>
          <p:cNvPr id="70672" name="Rectangle 25"/>
          <p:cNvSpPr>
            <a:spLocks/>
          </p:cNvSpPr>
          <p:nvPr/>
        </p:nvSpPr>
        <p:spPr bwMode="auto">
          <a:xfrm>
            <a:off x="2925763" y="3000375"/>
            <a:ext cx="3200400" cy="406400"/>
          </a:xfrm>
          <a:prstGeom prst="rect">
            <a:avLst/>
          </a:prstGeom>
          <a:solidFill>
            <a:srgbClr val="2B519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FFFFFF"/>
                </a:solidFill>
                <a:cs typeface="Arial" charset="0"/>
              </a:rPr>
              <a:t>Data server management</a:t>
            </a:r>
          </a:p>
        </p:txBody>
      </p:sp>
      <p:grpSp>
        <p:nvGrpSpPr>
          <p:cNvPr id="70673" name="Group 26"/>
          <p:cNvGrpSpPr>
            <a:grpSpLocks/>
          </p:cNvGrpSpPr>
          <p:nvPr/>
        </p:nvGrpSpPr>
        <p:grpSpPr bwMode="auto">
          <a:xfrm>
            <a:off x="304800" y="5757863"/>
            <a:ext cx="1690688" cy="1100137"/>
            <a:chOff x="0" y="0"/>
            <a:chExt cx="1065" cy="693"/>
          </a:xfrm>
        </p:grpSpPr>
        <p:sp>
          <p:nvSpPr>
            <p:cNvPr id="70697" name="AutoShape 27"/>
            <p:cNvSpPr>
              <a:spLocks/>
            </p:cNvSpPr>
            <p:nvPr/>
          </p:nvSpPr>
          <p:spPr bwMode="auto">
            <a:xfrm>
              <a:off x="0" y="0"/>
              <a:ext cx="1065" cy="69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8" name="AutoShape 28"/>
            <p:cNvSpPr>
              <a:spLocks/>
            </p:cNvSpPr>
            <p:nvPr/>
          </p:nvSpPr>
          <p:spPr bwMode="auto">
            <a:xfrm>
              <a:off x="0" y="0"/>
              <a:ext cx="1065" cy="17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9" name="AutoShape 29"/>
            <p:cNvSpPr>
              <a:spLocks/>
            </p:cNvSpPr>
            <p:nvPr/>
          </p:nvSpPr>
          <p:spPr bwMode="auto">
            <a:xfrm>
              <a:off x="0" y="86"/>
              <a:ext cx="1065" cy="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700" name="Rectangle 30"/>
            <p:cNvSpPr>
              <a:spLocks/>
            </p:cNvSpPr>
            <p:nvPr/>
          </p:nvSpPr>
          <p:spPr bwMode="auto">
            <a:xfrm>
              <a:off x="17" y="285"/>
              <a:ext cx="103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bIns="38100" anchor="ctr">
              <a:spAutoFit/>
            </a:bodyPr>
            <a:lstStyle/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Non MES+DSI</a:t>
              </a:r>
            </a:p>
          </p:txBody>
        </p:sp>
      </p:grpSp>
      <p:grpSp>
        <p:nvGrpSpPr>
          <p:cNvPr id="70674" name="Group 31"/>
          <p:cNvGrpSpPr>
            <a:grpSpLocks/>
          </p:cNvGrpSpPr>
          <p:nvPr/>
        </p:nvGrpSpPr>
        <p:grpSpPr bwMode="auto">
          <a:xfrm>
            <a:off x="1584325" y="4268788"/>
            <a:ext cx="2006600" cy="787400"/>
            <a:chOff x="0" y="0"/>
            <a:chExt cx="1264" cy="496"/>
          </a:xfrm>
        </p:grpSpPr>
        <p:sp>
          <p:nvSpPr>
            <p:cNvPr id="70695" name="AutoShape 32"/>
            <p:cNvSpPr>
              <a:spLocks/>
            </p:cNvSpPr>
            <p:nvPr/>
          </p:nvSpPr>
          <p:spPr bwMode="auto">
            <a:xfrm>
              <a:off x="0" y="0"/>
              <a:ext cx="1263" cy="496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6" name="Rectangle 33"/>
            <p:cNvSpPr>
              <a:spLocks/>
            </p:cNvSpPr>
            <p:nvPr/>
          </p:nvSpPr>
          <p:spPr bwMode="auto">
            <a:xfrm>
              <a:off x="0" y="16"/>
              <a:ext cx="126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200" bIns="0" anchor="ctr"/>
            <a:lstStyle/>
            <a:p>
              <a:pPr marL="38100" algn="ctr">
                <a:spcBef>
                  <a:spcPts val="450"/>
                </a:spcBef>
              </a:pPr>
              <a:r>
                <a:rPr lang="en-US" sz="2000" dirty="0" err="1" smtClean="0">
                  <a:solidFill>
                    <a:srgbClr val="325FAF"/>
                  </a:solidFill>
                  <a:cs typeface="Arial" charset="0"/>
                </a:rPr>
                <a:t>iCAT</a:t>
              </a:r>
              <a:r>
                <a:rPr lang="en-US" sz="2000" dirty="0" smtClean="0">
                  <a:solidFill>
                    <a:srgbClr val="325FAF"/>
                  </a:solidFill>
                  <a:cs typeface="Arial" charset="0"/>
                </a:rPr>
                <a:t> </a:t>
              </a:r>
              <a:r>
                <a:rPr lang="en-US" sz="2000" dirty="0">
                  <a:solidFill>
                    <a:srgbClr val="325FAF"/>
                  </a:solidFill>
                  <a:cs typeface="Arial" charset="0"/>
                </a:rPr>
                <a:t>Server</a:t>
              </a:r>
            </a:p>
            <a:p>
              <a:pPr marL="38100" algn="ctr">
                <a:spcBef>
                  <a:spcPts val="450"/>
                </a:spcBef>
              </a:pPr>
              <a:r>
                <a:rPr lang="en-US" sz="2000" dirty="0">
                  <a:solidFill>
                    <a:srgbClr val="325FAF"/>
                  </a:solidFill>
                  <a:cs typeface="Arial" charset="0"/>
                </a:rPr>
                <a:t>(GSI enabled)</a:t>
              </a:r>
            </a:p>
          </p:txBody>
        </p:sp>
      </p:grpSp>
      <p:grpSp>
        <p:nvGrpSpPr>
          <p:cNvPr id="70675" name="Group 34"/>
          <p:cNvGrpSpPr>
            <a:grpSpLocks/>
          </p:cNvGrpSpPr>
          <p:nvPr/>
        </p:nvGrpSpPr>
        <p:grpSpPr bwMode="auto">
          <a:xfrm>
            <a:off x="3629025" y="5757863"/>
            <a:ext cx="1690688" cy="1100137"/>
            <a:chOff x="0" y="0"/>
            <a:chExt cx="1065" cy="693"/>
          </a:xfrm>
        </p:grpSpPr>
        <p:sp>
          <p:nvSpPr>
            <p:cNvPr id="70691" name="AutoShape 35"/>
            <p:cNvSpPr>
              <a:spLocks/>
            </p:cNvSpPr>
            <p:nvPr/>
          </p:nvSpPr>
          <p:spPr bwMode="auto">
            <a:xfrm>
              <a:off x="0" y="0"/>
              <a:ext cx="1065" cy="69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2" name="AutoShape 36"/>
            <p:cNvSpPr>
              <a:spLocks/>
            </p:cNvSpPr>
            <p:nvPr/>
          </p:nvSpPr>
          <p:spPr bwMode="auto">
            <a:xfrm>
              <a:off x="0" y="0"/>
              <a:ext cx="1065" cy="17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3" name="AutoShape 37"/>
            <p:cNvSpPr>
              <a:spLocks/>
            </p:cNvSpPr>
            <p:nvPr/>
          </p:nvSpPr>
          <p:spPr bwMode="auto">
            <a:xfrm>
              <a:off x="0" y="86"/>
              <a:ext cx="1065" cy="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4" name="Rectangle 38"/>
            <p:cNvSpPr>
              <a:spLocks/>
            </p:cNvSpPr>
            <p:nvPr/>
          </p:nvSpPr>
          <p:spPr bwMode="auto">
            <a:xfrm>
              <a:off x="59" y="201"/>
              <a:ext cx="94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bIns="38100" anchor="ctr">
              <a:spAutoFit/>
            </a:bodyPr>
            <a:lstStyle/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SRB storage </a:t>
              </a:r>
            </a:p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space</a:t>
              </a:r>
            </a:p>
          </p:txBody>
        </p:sp>
      </p:grpSp>
      <p:sp>
        <p:nvSpPr>
          <p:cNvPr id="70676" name="Rectangle 39"/>
          <p:cNvSpPr>
            <a:spLocks/>
          </p:cNvSpPr>
          <p:nvPr/>
        </p:nvSpPr>
        <p:spPr bwMode="auto">
          <a:xfrm>
            <a:off x="2997200" y="5578475"/>
            <a:ext cx="1574800" cy="4064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Non MES</a:t>
            </a:r>
          </a:p>
        </p:txBody>
      </p:sp>
      <p:sp>
        <p:nvSpPr>
          <p:cNvPr id="70677" name="Rectangle 40"/>
          <p:cNvSpPr>
            <a:spLocks/>
          </p:cNvSpPr>
          <p:nvPr/>
        </p:nvSpPr>
        <p:spPr bwMode="auto">
          <a:xfrm>
            <a:off x="828675" y="5578475"/>
            <a:ext cx="1574800" cy="4064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Non MES</a:t>
            </a:r>
          </a:p>
        </p:txBody>
      </p:sp>
      <p:cxnSp>
        <p:nvCxnSpPr>
          <p:cNvPr id="27689" name="AutoShape 41"/>
          <p:cNvCxnSpPr>
            <a:cxnSpLocks noChangeShapeType="1"/>
          </p:cNvCxnSpPr>
          <p:nvPr/>
        </p:nvCxnSpPr>
        <p:spPr bwMode="auto">
          <a:xfrm>
            <a:off x="1193800" y="1281113"/>
            <a:ext cx="3338513" cy="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0679" name="Group 42"/>
          <p:cNvGrpSpPr>
            <a:grpSpLocks/>
          </p:cNvGrpSpPr>
          <p:nvPr/>
        </p:nvGrpSpPr>
        <p:grpSpPr bwMode="auto">
          <a:xfrm>
            <a:off x="6670675" y="1655763"/>
            <a:ext cx="2382838" cy="1189037"/>
            <a:chOff x="0" y="0"/>
            <a:chExt cx="1501" cy="749"/>
          </a:xfrm>
        </p:grpSpPr>
        <p:sp>
          <p:nvSpPr>
            <p:cNvPr id="70687" name="AutoShape 43"/>
            <p:cNvSpPr>
              <a:spLocks/>
            </p:cNvSpPr>
            <p:nvPr/>
          </p:nvSpPr>
          <p:spPr bwMode="auto">
            <a:xfrm>
              <a:off x="0" y="0"/>
              <a:ext cx="1501" cy="74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33CCCC"/>
            </a:solidFill>
            <a:ln w="25400">
              <a:solidFill>
                <a:srgbClr val="AC3B8B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88" name="AutoShape 44"/>
            <p:cNvSpPr>
              <a:spLocks/>
            </p:cNvSpPr>
            <p:nvPr/>
          </p:nvSpPr>
          <p:spPr bwMode="auto">
            <a:xfrm>
              <a:off x="0" y="0"/>
              <a:ext cx="1501" cy="1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5B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89" name="AutoShape 45"/>
            <p:cNvSpPr>
              <a:spLocks/>
            </p:cNvSpPr>
            <p:nvPr/>
          </p:nvSpPr>
          <p:spPr bwMode="auto">
            <a:xfrm>
              <a:off x="0" y="93"/>
              <a:ext cx="1501" cy="9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25400">
              <a:solidFill>
                <a:srgbClr val="AC3B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0690" name="Rectangle 46"/>
            <p:cNvSpPr>
              <a:spLocks/>
            </p:cNvSpPr>
            <p:nvPr/>
          </p:nvSpPr>
          <p:spPr bwMode="auto">
            <a:xfrm>
              <a:off x="21" y="197"/>
              <a:ext cx="145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000" bIns="38100" anchor="ctr">
              <a:spAutoFit/>
            </a:bodyPr>
            <a:lstStyle/>
            <a:p>
              <a:pPr marL="12700" algn="ctr">
                <a:spcBef>
                  <a:spcPts val="450"/>
                </a:spcBef>
              </a:pPr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Auxiliary filecatalog</a:t>
              </a:r>
            </a:p>
            <a:p>
              <a:pPr marL="12700" algn="ctr">
                <a:spcBef>
                  <a:spcPts val="450"/>
                </a:spcBef>
              </a:pPr>
              <a:r>
                <a:rPr lang="en-US" sz="2000">
                  <a:solidFill>
                    <a:srgbClr val="325FAF"/>
                  </a:solidFill>
                  <a:cs typeface="Arial" charset="0"/>
                </a:rPr>
                <a:t>(AMGA)</a:t>
              </a:r>
            </a:p>
          </p:txBody>
        </p:sp>
      </p:grpSp>
      <p:cxnSp>
        <p:nvCxnSpPr>
          <p:cNvPr id="27695" name="AutoShape 47"/>
          <p:cNvCxnSpPr>
            <a:cxnSpLocks noChangeShapeType="1"/>
            <a:stCxn id="70670" idx="0"/>
            <a:endCxn id="70671" idx="0"/>
          </p:cNvCxnSpPr>
          <p:nvPr/>
        </p:nvCxnSpPr>
        <p:spPr bwMode="auto">
          <a:xfrm flipH="1">
            <a:off x="4527550" y="1282700"/>
            <a:ext cx="4763" cy="96678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696" name="AutoShape 48"/>
          <p:cNvCxnSpPr>
            <a:cxnSpLocks noChangeShapeType="1"/>
          </p:cNvCxnSpPr>
          <p:nvPr/>
        </p:nvCxnSpPr>
        <p:spPr bwMode="auto">
          <a:xfrm>
            <a:off x="4527550" y="2249488"/>
            <a:ext cx="3333750" cy="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697" name="Rectangle 49"/>
          <p:cNvSpPr>
            <a:spLocks/>
          </p:cNvSpPr>
          <p:nvPr/>
        </p:nvSpPr>
        <p:spPr bwMode="auto">
          <a:xfrm>
            <a:off x="1576388" y="908050"/>
            <a:ext cx="2197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11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Put a file (SURL)</a:t>
            </a:r>
          </a:p>
        </p:txBody>
      </p:sp>
      <p:sp>
        <p:nvSpPr>
          <p:cNvPr id="27698" name="Rectangle 50"/>
          <p:cNvSpPr>
            <a:spLocks/>
          </p:cNvSpPr>
          <p:nvPr/>
        </p:nvSpPr>
        <p:spPr bwMode="auto">
          <a:xfrm>
            <a:off x="2781300" y="1576388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11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SURL-&gt;Path</a:t>
            </a:r>
          </a:p>
        </p:txBody>
      </p:sp>
      <p:sp>
        <p:nvSpPr>
          <p:cNvPr id="27699" name="Rectangle 51"/>
          <p:cNvSpPr>
            <a:spLocks/>
          </p:cNvSpPr>
          <p:nvPr/>
        </p:nvSpPr>
        <p:spPr bwMode="auto">
          <a:xfrm>
            <a:off x="5287963" y="1381125"/>
            <a:ext cx="15748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700"/>
              </a:spcBef>
            </a:pPr>
            <a:r>
              <a:rPr lang="en-US" sz="1200" b="1">
                <a:solidFill>
                  <a:srgbClr val="325FAF"/>
                </a:solidFill>
                <a:cs typeface="Arial" charset="0"/>
              </a:rPr>
              <a:t>Default space is available? If yes, some files need to be uploaded</a:t>
            </a:r>
          </a:p>
        </p:txBody>
      </p:sp>
      <p:sp>
        <p:nvSpPr>
          <p:cNvPr id="70685" name="Rectangle 52"/>
          <p:cNvSpPr>
            <a:spLocks/>
          </p:cNvSpPr>
          <p:nvPr/>
        </p:nvSpPr>
        <p:spPr bwMode="auto">
          <a:xfrm>
            <a:off x="2997200" y="5400675"/>
            <a:ext cx="1574800" cy="7620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Non </a:t>
            </a:r>
            <a:r>
              <a:rPr lang="en-US" sz="2000" dirty="0" err="1" smtClean="0">
                <a:solidFill>
                  <a:srgbClr val="325FAF"/>
                </a:solidFill>
                <a:cs typeface="Arial" charset="0"/>
              </a:rPr>
              <a:t>iCAT</a:t>
            </a:r>
            <a:endParaRPr lang="en-US" sz="2000" dirty="0">
              <a:solidFill>
                <a:srgbClr val="325FAF"/>
              </a:solidFill>
              <a:cs typeface="Arial" charset="0"/>
            </a:endParaRPr>
          </a:p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(+DSI)</a:t>
            </a:r>
          </a:p>
        </p:txBody>
      </p:sp>
      <p:sp>
        <p:nvSpPr>
          <p:cNvPr id="70686" name="Rectangle 53"/>
          <p:cNvSpPr>
            <a:spLocks/>
          </p:cNvSpPr>
          <p:nvPr/>
        </p:nvSpPr>
        <p:spPr bwMode="auto">
          <a:xfrm>
            <a:off x="828675" y="5400675"/>
            <a:ext cx="1574800" cy="7620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Non </a:t>
            </a:r>
            <a:r>
              <a:rPr lang="en-US" sz="2000" dirty="0" err="1" smtClean="0">
                <a:solidFill>
                  <a:srgbClr val="325FAF"/>
                </a:solidFill>
                <a:cs typeface="Arial" charset="0"/>
              </a:rPr>
              <a:t>iCAT</a:t>
            </a:r>
            <a:endParaRPr lang="en-US" sz="2000" dirty="0">
              <a:solidFill>
                <a:srgbClr val="325FAF"/>
              </a:solidFill>
              <a:cs typeface="Arial" charset="0"/>
            </a:endParaRPr>
          </a:p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(+DSI)</a:t>
            </a:r>
          </a:p>
        </p:txBody>
      </p:sp>
    </p:spTree>
    <p:extLst>
      <p:ext uri="{BB962C8B-B14F-4D97-AF65-F5344CB8AC3E}">
        <p14:creationId xmlns:p14="http://schemas.microsoft.com/office/powerpoint/2010/main" xmlns="" val="153064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9" grpId="0" animBg="1"/>
      <p:bldP spid="27696" grpId="0" animBg="1"/>
      <p:bldP spid="27697" grpId="0" autoUpdateAnimBg="0"/>
      <p:bldP spid="27698" grpId="0" autoUpdateAnimBg="0"/>
      <p:bldP spid="2769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Oval 6"/>
          <p:cNvSpPr>
            <a:spLocks/>
          </p:cNvSpPr>
          <p:nvPr/>
        </p:nvSpPr>
        <p:spPr bwMode="auto">
          <a:xfrm>
            <a:off x="1398588" y="0"/>
            <a:ext cx="838200" cy="838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28679" name="Group 7"/>
          <p:cNvGraphicFramePr>
            <a:graphicFrameLocks noGrp="1"/>
          </p:cNvGraphicFramePr>
          <p:nvPr/>
        </p:nvGraphicFramePr>
        <p:xfrm>
          <a:off x="255588" y="644525"/>
          <a:ext cx="3652837" cy="327025"/>
        </p:xfrm>
        <a:graphic>
          <a:graphicData uri="http://schemas.openxmlformats.org/drawingml/2006/table">
            <a:tbl>
              <a:tblPr/>
              <a:tblGrid>
                <a:gridCol w="3652837"/>
              </a:tblGrid>
              <a:tr h="327025">
                <a:tc>
                  <a:txBody>
                    <a:bodyPr/>
                    <a:lstStyle/>
                    <a:p>
                      <a:pPr marL="3968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1A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儷黑 Pro" charset="0"/>
                          <a:cs typeface="儷黑 Pro" charset="0"/>
                          <a:sym typeface="Arial" charset="0"/>
                        </a:rPr>
                        <a:t>Enabling Grids for E-sciencE</a:t>
                      </a:r>
                    </a:p>
                  </a:txBody>
                  <a:tcPr marL="50800" marR="5080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689" name="Rectangle 14">
            <a:hlinkClick r:id="rId3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71690" name="Rectangle 15">
            <a:hlinkClick r:id="rId3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71691" name="Rectangle 16"/>
          <p:cNvSpPr>
            <a:spLocks/>
          </p:cNvSpPr>
          <p:nvPr/>
        </p:nvSpPr>
        <p:spPr bwMode="auto">
          <a:xfrm>
            <a:off x="8496300" y="6556375"/>
            <a:ext cx="482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r"/>
            <a:r>
              <a:rPr lang="en-US" sz="1600" b="1">
                <a:solidFill>
                  <a:schemeClr val="tx1"/>
                </a:solidFill>
                <a:cs typeface="Arial" charset="0"/>
              </a:rPr>
              <a:t>14</a:t>
            </a:r>
          </a:p>
        </p:txBody>
      </p:sp>
      <p:sp>
        <p:nvSpPr>
          <p:cNvPr id="71692" name="Rectangle 17"/>
          <p:cNvSpPr>
            <a:spLocks noGrp="1" noChangeArrowheads="1"/>
          </p:cNvSpPr>
          <p:nvPr>
            <p:ph type="title"/>
          </p:nvPr>
        </p:nvSpPr>
        <p:spPr>
          <a:xfrm>
            <a:off x="1514474" y="-152400"/>
            <a:ext cx="7477125" cy="1309688"/>
          </a:xfrm>
        </p:spPr>
        <p:txBody>
          <a:bodyPr rIns="132080"/>
          <a:lstStyle/>
          <a:p>
            <a:pPr indent="0" eaLnBrk="1" hangingPunct="1"/>
            <a:r>
              <a:rPr lang="en-US" dirty="0">
                <a:latin typeface="Arial" charset="0"/>
                <a:ea typeface="儷黑 Pro" charset="0"/>
                <a:cs typeface="儷黑 Pro" charset="0"/>
              </a:rPr>
              <a:t>Architecture Overview (cont.)</a:t>
            </a:r>
          </a:p>
        </p:txBody>
      </p:sp>
      <p:grpSp>
        <p:nvGrpSpPr>
          <p:cNvPr id="71693" name="Group 18"/>
          <p:cNvGrpSpPr>
            <a:grpSpLocks/>
          </p:cNvGrpSpPr>
          <p:nvPr/>
        </p:nvGrpSpPr>
        <p:grpSpPr bwMode="auto">
          <a:xfrm>
            <a:off x="1033463" y="1146175"/>
            <a:ext cx="322262" cy="269875"/>
            <a:chOff x="0" y="0"/>
            <a:chExt cx="203" cy="170"/>
          </a:xfrm>
        </p:grpSpPr>
        <p:sp>
          <p:nvSpPr>
            <p:cNvPr id="71723" name="AutoShape 19"/>
            <p:cNvSpPr>
              <a:spLocks/>
            </p:cNvSpPr>
            <p:nvPr/>
          </p:nvSpPr>
          <p:spPr bwMode="auto">
            <a:xfrm>
              <a:off x="0" y="0"/>
              <a:ext cx="203" cy="17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24" name="AutoShape 20"/>
            <p:cNvSpPr>
              <a:spLocks/>
            </p:cNvSpPr>
            <p:nvPr/>
          </p:nvSpPr>
          <p:spPr bwMode="auto">
            <a:xfrm>
              <a:off x="58" y="50"/>
              <a:ext cx="21" cy="1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C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25" name="AutoShape 21"/>
            <p:cNvSpPr>
              <a:spLocks/>
            </p:cNvSpPr>
            <p:nvPr/>
          </p:nvSpPr>
          <p:spPr bwMode="auto">
            <a:xfrm>
              <a:off x="123" y="50"/>
              <a:ext cx="21" cy="1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C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26" name="AutoShape 22"/>
            <p:cNvSpPr>
              <a:spLocks/>
            </p:cNvSpPr>
            <p:nvPr/>
          </p:nvSpPr>
          <p:spPr bwMode="auto">
            <a:xfrm>
              <a:off x="46" y="50"/>
              <a:ext cx="110" cy="87"/>
            </a:xfrm>
            <a:custGeom>
              <a:avLst/>
              <a:gdLst>
                <a:gd name="T0" fmla="*/ 0 w 21600"/>
                <a:gd name="T1" fmla="*/ 0 h 20368"/>
                <a:gd name="T2" fmla="*/ 21600 w 21600"/>
                <a:gd name="T3" fmla="*/ 20368 h 20368"/>
              </a:gdLst>
              <a:ahLst/>
              <a:cxnLst/>
              <a:rect l="T0" t="T1" r="T2" b="T3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1" y="926"/>
                    <a:pt x="2321" y="2069"/>
                  </a:cubicBezTo>
                  <a:cubicBezTo>
                    <a:pt x="2321" y="3212"/>
                    <a:pt x="3252" y="4138"/>
                    <a:pt x="4401" y="4138"/>
                  </a:cubicBezTo>
                  <a:cubicBezTo>
                    <a:pt x="5550" y="4138"/>
                    <a:pt x="6482" y="3212"/>
                    <a:pt x="6482" y="2069"/>
                  </a:cubicBezTo>
                  <a:cubicBezTo>
                    <a:pt x="6482" y="926"/>
                    <a:pt x="5550" y="0"/>
                    <a:pt x="4401" y="0"/>
                  </a:cubicBezTo>
                  <a:close/>
                  <a:moveTo>
                    <a:pt x="17199" y="0"/>
                  </a:moveTo>
                  <a:cubicBezTo>
                    <a:pt x="16050" y="0"/>
                    <a:pt x="15118" y="926"/>
                    <a:pt x="15118" y="2069"/>
                  </a:cubicBezTo>
                  <a:cubicBezTo>
                    <a:pt x="15118" y="3212"/>
                    <a:pt x="16050" y="4138"/>
                    <a:pt x="17199" y="4138"/>
                  </a:cubicBezTo>
                  <a:cubicBezTo>
                    <a:pt x="18348" y="4138"/>
                    <a:pt x="19279" y="3212"/>
                    <a:pt x="19279" y="2069"/>
                  </a:cubicBezTo>
                  <a:cubicBezTo>
                    <a:pt x="19279" y="926"/>
                    <a:pt x="18348" y="0"/>
                    <a:pt x="17199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1" y="21600"/>
                    <a:pt x="21600" y="166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1694" name="Rectangle 23"/>
          <p:cNvSpPr>
            <a:spLocks/>
          </p:cNvSpPr>
          <p:nvPr/>
        </p:nvSpPr>
        <p:spPr bwMode="auto">
          <a:xfrm>
            <a:off x="3689350" y="1079500"/>
            <a:ext cx="1684338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325FAF"/>
                </a:solidFill>
                <a:cs typeface="Arial" charset="0"/>
              </a:rPr>
              <a:t>Web Service</a:t>
            </a:r>
          </a:p>
        </p:txBody>
      </p:sp>
      <p:sp>
        <p:nvSpPr>
          <p:cNvPr id="71695" name="Rectangle 24"/>
          <p:cNvSpPr>
            <a:spLocks/>
          </p:cNvSpPr>
          <p:nvPr/>
        </p:nvSpPr>
        <p:spPr bwMode="auto">
          <a:xfrm>
            <a:off x="3683000" y="2046288"/>
            <a:ext cx="1689100" cy="406400"/>
          </a:xfrm>
          <a:prstGeom prst="rect">
            <a:avLst/>
          </a:prstGeom>
          <a:solidFill>
            <a:srgbClr val="F1A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325FAF"/>
                </a:solidFill>
                <a:cs typeface="Arial" charset="0"/>
              </a:rPr>
              <a:t>Core</a:t>
            </a:r>
          </a:p>
        </p:txBody>
      </p:sp>
      <p:sp>
        <p:nvSpPr>
          <p:cNvPr id="71696" name="Rectangle 25"/>
          <p:cNvSpPr>
            <a:spLocks/>
          </p:cNvSpPr>
          <p:nvPr/>
        </p:nvSpPr>
        <p:spPr bwMode="auto">
          <a:xfrm>
            <a:off x="2994025" y="3016250"/>
            <a:ext cx="3200400" cy="406400"/>
          </a:xfrm>
          <a:prstGeom prst="rect">
            <a:avLst/>
          </a:prstGeom>
          <a:solidFill>
            <a:srgbClr val="2B519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FFFFFF"/>
                </a:solidFill>
                <a:cs typeface="Arial" charset="0"/>
              </a:rPr>
              <a:t>Data server management</a:t>
            </a:r>
          </a:p>
        </p:txBody>
      </p:sp>
      <p:cxnSp>
        <p:nvCxnSpPr>
          <p:cNvPr id="28713" name="AutoShape 41"/>
          <p:cNvCxnSpPr>
            <a:cxnSpLocks noChangeShapeType="1"/>
          </p:cNvCxnSpPr>
          <p:nvPr/>
        </p:nvCxnSpPr>
        <p:spPr bwMode="auto">
          <a:xfrm rot="10800000">
            <a:off x="1193800" y="1281113"/>
            <a:ext cx="3338513" cy="158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1703" name="Group 42"/>
          <p:cNvGrpSpPr>
            <a:grpSpLocks/>
          </p:cNvGrpSpPr>
          <p:nvPr/>
        </p:nvGrpSpPr>
        <p:grpSpPr bwMode="auto">
          <a:xfrm>
            <a:off x="6630988" y="1655763"/>
            <a:ext cx="2468562" cy="1189037"/>
            <a:chOff x="0" y="0"/>
            <a:chExt cx="1555" cy="749"/>
          </a:xfrm>
        </p:grpSpPr>
        <p:sp>
          <p:nvSpPr>
            <p:cNvPr id="71709" name="AutoShape 43"/>
            <p:cNvSpPr>
              <a:spLocks/>
            </p:cNvSpPr>
            <p:nvPr/>
          </p:nvSpPr>
          <p:spPr bwMode="auto">
            <a:xfrm>
              <a:off x="0" y="0"/>
              <a:ext cx="1555" cy="74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33CCCC"/>
            </a:solidFill>
            <a:ln w="25400">
              <a:solidFill>
                <a:srgbClr val="AC3B8B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10" name="AutoShape 44"/>
            <p:cNvSpPr>
              <a:spLocks/>
            </p:cNvSpPr>
            <p:nvPr/>
          </p:nvSpPr>
          <p:spPr bwMode="auto">
            <a:xfrm>
              <a:off x="0" y="0"/>
              <a:ext cx="1555" cy="1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5B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11" name="AutoShape 45"/>
            <p:cNvSpPr>
              <a:spLocks/>
            </p:cNvSpPr>
            <p:nvPr/>
          </p:nvSpPr>
          <p:spPr bwMode="auto">
            <a:xfrm>
              <a:off x="0" y="93"/>
              <a:ext cx="1555" cy="9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25400">
              <a:solidFill>
                <a:srgbClr val="AC3B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1712" name="Rectangle 46"/>
            <p:cNvSpPr>
              <a:spLocks/>
            </p:cNvSpPr>
            <p:nvPr/>
          </p:nvSpPr>
          <p:spPr bwMode="auto">
            <a:xfrm>
              <a:off x="21" y="197"/>
              <a:ext cx="1512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000" bIns="38100" anchor="ctr">
              <a:spAutoFit/>
            </a:bodyPr>
            <a:lstStyle/>
            <a:p>
              <a:pPr marL="12700" algn="ctr">
                <a:spcBef>
                  <a:spcPts val="450"/>
                </a:spcBef>
              </a:pPr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Auxiliary Filecatalog</a:t>
              </a:r>
            </a:p>
            <a:p>
              <a:pPr marL="12700" algn="ctr">
                <a:spcBef>
                  <a:spcPts val="450"/>
                </a:spcBef>
              </a:pPr>
              <a:r>
                <a:rPr lang="en-US" sz="2000">
                  <a:solidFill>
                    <a:srgbClr val="325FAF"/>
                  </a:solidFill>
                  <a:cs typeface="Arial" charset="0"/>
                </a:rPr>
                <a:t>(AMGA)</a:t>
              </a:r>
            </a:p>
          </p:txBody>
        </p:sp>
      </p:grpSp>
      <p:cxnSp>
        <p:nvCxnSpPr>
          <p:cNvPr id="28719" name="AutoShape 47"/>
          <p:cNvCxnSpPr>
            <a:cxnSpLocks noChangeShapeType="1"/>
            <a:stCxn id="71695" idx="0"/>
            <a:endCxn id="71694" idx="0"/>
          </p:cNvCxnSpPr>
          <p:nvPr/>
        </p:nvCxnSpPr>
        <p:spPr bwMode="auto">
          <a:xfrm rot="10800000" flipH="1">
            <a:off x="4527550" y="1282700"/>
            <a:ext cx="4763" cy="96678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20" name="AutoShape 48"/>
          <p:cNvCxnSpPr>
            <a:cxnSpLocks noChangeShapeType="1"/>
          </p:cNvCxnSpPr>
          <p:nvPr/>
        </p:nvCxnSpPr>
        <p:spPr bwMode="auto">
          <a:xfrm rot="10800000">
            <a:off x="4527550" y="2249488"/>
            <a:ext cx="3336925" cy="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21" name="Rectangle 49"/>
          <p:cNvSpPr>
            <a:spLocks/>
          </p:cNvSpPr>
          <p:nvPr/>
        </p:nvSpPr>
        <p:spPr bwMode="auto">
          <a:xfrm>
            <a:off x="1630363" y="750888"/>
            <a:ext cx="2197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11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Return TURL</a:t>
            </a:r>
          </a:p>
        </p:txBody>
      </p:sp>
      <p:sp>
        <p:nvSpPr>
          <p:cNvPr id="28722" name="Rectangle 50"/>
          <p:cNvSpPr>
            <a:spLocks/>
          </p:cNvSpPr>
          <p:nvPr/>
        </p:nvSpPr>
        <p:spPr bwMode="auto">
          <a:xfrm>
            <a:off x="2368550" y="1487488"/>
            <a:ext cx="262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11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Transfer to TURL</a:t>
            </a:r>
          </a:p>
        </p:txBody>
      </p:sp>
      <p:sp>
        <p:nvSpPr>
          <p:cNvPr id="28723" name="Rectangle 51"/>
          <p:cNvSpPr>
            <a:spLocks/>
          </p:cNvSpPr>
          <p:nvPr/>
        </p:nvSpPr>
        <p:spPr bwMode="auto">
          <a:xfrm>
            <a:off x="5399088" y="1298575"/>
            <a:ext cx="11938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700"/>
              </a:spcBef>
            </a:pPr>
            <a:r>
              <a:rPr lang="en-US" sz="1200" b="1">
                <a:solidFill>
                  <a:srgbClr val="325FAF"/>
                </a:solidFill>
                <a:cs typeface="Arial" charset="0"/>
              </a:rPr>
              <a:t>Yes, default space is ready and this file has been set to pinned.</a:t>
            </a:r>
          </a:p>
        </p:txBody>
      </p:sp>
      <p:grpSp>
        <p:nvGrpSpPr>
          <p:cNvPr id="48" name="Group 26"/>
          <p:cNvGrpSpPr>
            <a:grpSpLocks/>
          </p:cNvGrpSpPr>
          <p:nvPr/>
        </p:nvGrpSpPr>
        <p:grpSpPr bwMode="auto">
          <a:xfrm>
            <a:off x="304800" y="5757863"/>
            <a:ext cx="1690688" cy="1100137"/>
            <a:chOff x="0" y="0"/>
            <a:chExt cx="1065" cy="693"/>
          </a:xfrm>
        </p:grpSpPr>
        <p:sp>
          <p:nvSpPr>
            <p:cNvPr id="49" name="AutoShape 27"/>
            <p:cNvSpPr>
              <a:spLocks/>
            </p:cNvSpPr>
            <p:nvPr/>
          </p:nvSpPr>
          <p:spPr bwMode="auto">
            <a:xfrm>
              <a:off x="0" y="0"/>
              <a:ext cx="1065" cy="69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AutoShape 28"/>
            <p:cNvSpPr>
              <a:spLocks/>
            </p:cNvSpPr>
            <p:nvPr/>
          </p:nvSpPr>
          <p:spPr bwMode="auto">
            <a:xfrm>
              <a:off x="0" y="0"/>
              <a:ext cx="1065" cy="17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AutoShape 29"/>
            <p:cNvSpPr>
              <a:spLocks/>
            </p:cNvSpPr>
            <p:nvPr/>
          </p:nvSpPr>
          <p:spPr bwMode="auto">
            <a:xfrm>
              <a:off x="0" y="86"/>
              <a:ext cx="1065" cy="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Rectangle 30"/>
            <p:cNvSpPr>
              <a:spLocks/>
            </p:cNvSpPr>
            <p:nvPr/>
          </p:nvSpPr>
          <p:spPr bwMode="auto">
            <a:xfrm>
              <a:off x="17" y="285"/>
              <a:ext cx="103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bIns="38100" anchor="ctr">
              <a:spAutoFit/>
            </a:bodyPr>
            <a:lstStyle/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Non MES+DSI</a:t>
              </a:r>
            </a:p>
          </p:txBody>
        </p:sp>
      </p:grpSp>
      <p:grpSp>
        <p:nvGrpSpPr>
          <p:cNvPr id="53" name="Group 31"/>
          <p:cNvGrpSpPr>
            <a:grpSpLocks/>
          </p:cNvGrpSpPr>
          <p:nvPr/>
        </p:nvGrpSpPr>
        <p:grpSpPr bwMode="auto">
          <a:xfrm>
            <a:off x="1584325" y="4268788"/>
            <a:ext cx="2006600" cy="787400"/>
            <a:chOff x="0" y="0"/>
            <a:chExt cx="1264" cy="496"/>
          </a:xfrm>
        </p:grpSpPr>
        <p:sp>
          <p:nvSpPr>
            <p:cNvPr id="54" name="AutoShape 32"/>
            <p:cNvSpPr>
              <a:spLocks/>
            </p:cNvSpPr>
            <p:nvPr/>
          </p:nvSpPr>
          <p:spPr bwMode="auto">
            <a:xfrm>
              <a:off x="0" y="0"/>
              <a:ext cx="1263" cy="496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Rectangle 33"/>
            <p:cNvSpPr>
              <a:spLocks/>
            </p:cNvSpPr>
            <p:nvPr/>
          </p:nvSpPr>
          <p:spPr bwMode="auto">
            <a:xfrm>
              <a:off x="0" y="16"/>
              <a:ext cx="126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200" bIns="0" anchor="ctr"/>
            <a:lstStyle/>
            <a:p>
              <a:pPr marL="38100" algn="ctr">
                <a:spcBef>
                  <a:spcPts val="450"/>
                </a:spcBef>
              </a:pPr>
              <a:r>
                <a:rPr lang="en-US" sz="2000" dirty="0" err="1" smtClean="0">
                  <a:solidFill>
                    <a:srgbClr val="325FAF"/>
                  </a:solidFill>
                  <a:cs typeface="Arial" charset="0"/>
                </a:rPr>
                <a:t>iCAT</a:t>
              </a:r>
              <a:r>
                <a:rPr lang="en-US" sz="2000" dirty="0" smtClean="0">
                  <a:solidFill>
                    <a:srgbClr val="325FAF"/>
                  </a:solidFill>
                  <a:cs typeface="Arial" charset="0"/>
                </a:rPr>
                <a:t> </a:t>
              </a:r>
              <a:r>
                <a:rPr lang="en-US" sz="2000" dirty="0">
                  <a:solidFill>
                    <a:srgbClr val="325FAF"/>
                  </a:solidFill>
                  <a:cs typeface="Arial" charset="0"/>
                </a:rPr>
                <a:t>Server</a:t>
              </a:r>
            </a:p>
            <a:p>
              <a:pPr marL="38100" algn="ctr">
                <a:spcBef>
                  <a:spcPts val="450"/>
                </a:spcBef>
              </a:pPr>
              <a:r>
                <a:rPr lang="en-US" sz="2000" dirty="0">
                  <a:solidFill>
                    <a:srgbClr val="325FAF"/>
                  </a:solidFill>
                  <a:cs typeface="Arial" charset="0"/>
                </a:rPr>
                <a:t>(GSI enabled)</a:t>
              </a:r>
            </a:p>
          </p:txBody>
        </p:sp>
      </p:grpSp>
      <p:grpSp>
        <p:nvGrpSpPr>
          <p:cNvPr id="56" name="Group 34"/>
          <p:cNvGrpSpPr>
            <a:grpSpLocks/>
          </p:cNvGrpSpPr>
          <p:nvPr/>
        </p:nvGrpSpPr>
        <p:grpSpPr bwMode="auto">
          <a:xfrm>
            <a:off x="3629025" y="5757863"/>
            <a:ext cx="1690688" cy="1100137"/>
            <a:chOff x="0" y="0"/>
            <a:chExt cx="1065" cy="693"/>
          </a:xfrm>
        </p:grpSpPr>
        <p:sp>
          <p:nvSpPr>
            <p:cNvPr id="57" name="AutoShape 35"/>
            <p:cNvSpPr>
              <a:spLocks/>
            </p:cNvSpPr>
            <p:nvPr/>
          </p:nvSpPr>
          <p:spPr bwMode="auto">
            <a:xfrm>
              <a:off x="0" y="0"/>
              <a:ext cx="1065" cy="69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36"/>
            <p:cNvSpPr>
              <a:spLocks/>
            </p:cNvSpPr>
            <p:nvPr/>
          </p:nvSpPr>
          <p:spPr bwMode="auto">
            <a:xfrm>
              <a:off x="0" y="0"/>
              <a:ext cx="1065" cy="17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37"/>
            <p:cNvSpPr>
              <a:spLocks/>
            </p:cNvSpPr>
            <p:nvPr/>
          </p:nvSpPr>
          <p:spPr bwMode="auto">
            <a:xfrm>
              <a:off x="0" y="86"/>
              <a:ext cx="1065" cy="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Rectangle 38"/>
            <p:cNvSpPr>
              <a:spLocks/>
            </p:cNvSpPr>
            <p:nvPr/>
          </p:nvSpPr>
          <p:spPr bwMode="auto">
            <a:xfrm>
              <a:off x="59" y="201"/>
              <a:ext cx="94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bIns="38100" anchor="ctr">
              <a:spAutoFit/>
            </a:bodyPr>
            <a:lstStyle/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SRB storage </a:t>
              </a:r>
            </a:p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space</a:t>
              </a:r>
            </a:p>
          </p:txBody>
        </p:sp>
      </p:grpSp>
      <p:sp>
        <p:nvSpPr>
          <p:cNvPr id="61" name="Rectangle 39"/>
          <p:cNvSpPr>
            <a:spLocks/>
          </p:cNvSpPr>
          <p:nvPr/>
        </p:nvSpPr>
        <p:spPr bwMode="auto">
          <a:xfrm>
            <a:off x="2997200" y="5578475"/>
            <a:ext cx="1574800" cy="4064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Non MES</a:t>
            </a:r>
          </a:p>
        </p:txBody>
      </p:sp>
      <p:sp>
        <p:nvSpPr>
          <p:cNvPr id="62" name="Rectangle 40"/>
          <p:cNvSpPr>
            <a:spLocks/>
          </p:cNvSpPr>
          <p:nvPr/>
        </p:nvSpPr>
        <p:spPr bwMode="auto">
          <a:xfrm>
            <a:off x="828675" y="5578475"/>
            <a:ext cx="1574800" cy="4064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Non MES</a:t>
            </a:r>
          </a:p>
        </p:txBody>
      </p:sp>
      <p:sp>
        <p:nvSpPr>
          <p:cNvPr id="63" name="Rectangle 52"/>
          <p:cNvSpPr>
            <a:spLocks/>
          </p:cNvSpPr>
          <p:nvPr/>
        </p:nvSpPr>
        <p:spPr bwMode="auto">
          <a:xfrm>
            <a:off x="2997200" y="5400675"/>
            <a:ext cx="1574800" cy="7620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Non </a:t>
            </a:r>
            <a:r>
              <a:rPr lang="en-US" sz="2000" dirty="0" err="1" smtClean="0">
                <a:solidFill>
                  <a:srgbClr val="325FAF"/>
                </a:solidFill>
                <a:cs typeface="Arial" charset="0"/>
              </a:rPr>
              <a:t>iCAT</a:t>
            </a:r>
            <a:endParaRPr lang="en-US" sz="2000" dirty="0">
              <a:solidFill>
                <a:srgbClr val="325FAF"/>
              </a:solidFill>
              <a:cs typeface="Arial" charset="0"/>
            </a:endParaRPr>
          </a:p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(+DSI)</a:t>
            </a:r>
          </a:p>
        </p:txBody>
      </p:sp>
      <p:sp>
        <p:nvSpPr>
          <p:cNvPr id="64" name="Rectangle 53"/>
          <p:cNvSpPr>
            <a:spLocks/>
          </p:cNvSpPr>
          <p:nvPr/>
        </p:nvSpPr>
        <p:spPr bwMode="auto">
          <a:xfrm>
            <a:off x="828675" y="5400675"/>
            <a:ext cx="1574800" cy="7620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Non </a:t>
            </a:r>
            <a:r>
              <a:rPr lang="en-US" sz="2000" dirty="0" err="1" smtClean="0">
                <a:solidFill>
                  <a:srgbClr val="325FAF"/>
                </a:solidFill>
                <a:cs typeface="Arial" charset="0"/>
              </a:rPr>
              <a:t>iCAT</a:t>
            </a:r>
            <a:endParaRPr lang="en-US" sz="2000" dirty="0">
              <a:solidFill>
                <a:srgbClr val="325FAF"/>
              </a:solidFill>
              <a:cs typeface="Arial" charset="0"/>
            </a:endParaRPr>
          </a:p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(+DSI)</a:t>
            </a:r>
          </a:p>
        </p:txBody>
      </p:sp>
    </p:spTree>
    <p:extLst>
      <p:ext uri="{BB962C8B-B14F-4D97-AF65-F5344CB8AC3E}">
        <p14:creationId xmlns:p14="http://schemas.microsoft.com/office/powerpoint/2010/main" xmlns="" val="37658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3" grpId="0" animBg="1"/>
      <p:bldP spid="28720" grpId="0" animBg="1"/>
      <p:bldP spid="28721" grpId="0" autoUpdateAnimBg="0"/>
      <p:bldP spid="28722" grpId="0" autoUpdateAnimBg="0"/>
      <p:bldP spid="2872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Oval 6"/>
          <p:cNvSpPr>
            <a:spLocks/>
          </p:cNvSpPr>
          <p:nvPr/>
        </p:nvSpPr>
        <p:spPr bwMode="auto">
          <a:xfrm>
            <a:off x="1398588" y="0"/>
            <a:ext cx="838200" cy="838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0727" name="Group 7"/>
          <p:cNvGraphicFramePr>
            <a:graphicFrameLocks noGrp="1"/>
          </p:cNvGraphicFramePr>
          <p:nvPr/>
        </p:nvGraphicFramePr>
        <p:xfrm>
          <a:off x="255588" y="644525"/>
          <a:ext cx="3652837" cy="327025"/>
        </p:xfrm>
        <a:graphic>
          <a:graphicData uri="http://schemas.openxmlformats.org/drawingml/2006/table">
            <a:tbl>
              <a:tblPr/>
              <a:tblGrid>
                <a:gridCol w="3652837"/>
              </a:tblGrid>
              <a:tr h="327025">
                <a:tc>
                  <a:txBody>
                    <a:bodyPr/>
                    <a:lstStyle/>
                    <a:p>
                      <a:pPr marL="3968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1A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儷黑 Pro" charset="0"/>
                          <a:cs typeface="儷黑 Pro" charset="0"/>
                          <a:sym typeface="Arial" charset="0"/>
                        </a:rPr>
                        <a:t>Enabling Grids for E-sciencE</a:t>
                      </a:r>
                    </a:p>
                  </a:txBody>
                  <a:tcPr marL="50800" marR="5080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3737" name="Rectangle 14">
            <a:hlinkClick r:id="rId3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73738" name="Rectangle 15">
            <a:hlinkClick r:id="rId3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73739" name="Rectangle 16"/>
          <p:cNvSpPr>
            <a:spLocks/>
          </p:cNvSpPr>
          <p:nvPr/>
        </p:nvSpPr>
        <p:spPr bwMode="auto">
          <a:xfrm>
            <a:off x="8496300" y="6556375"/>
            <a:ext cx="482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r"/>
            <a:r>
              <a:rPr lang="en-US" sz="1600" b="1">
                <a:solidFill>
                  <a:schemeClr val="tx1"/>
                </a:solidFill>
                <a:cs typeface="Arial" charset="0"/>
              </a:rPr>
              <a:t>15</a:t>
            </a:r>
          </a:p>
        </p:txBody>
      </p:sp>
      <p:sp>
        <p:nvSpPr>
          <p:cNvPr id="73740" name="Rectangle 17"/>
          <p:cNvSpPr>
            <a:spLocks noGrp="1" noChangeArrowheads="1"/>
          </p:cNvSpPr>
          <p:nvPr>
            <p:ph type="title"/>
          </p:nvPr>
        </p:nvSpPr>
        <p:spPr>
          <a:xfrm>
            <a:off x="1514474" y="-152400"/>
            <a:ext cx="7629525" cy="1309688"/>
          </a:xfrm>
        </p:spPr>
        <p:txBody>
          <a:bodyPr rIns="132080"/>
          <a:lstStyle/>
          <a:p>
            <a:pPr indent="0" eaLnBrk="1" hangingPunct="1"/>
            <a:r>
              <a:rPr lang="en-US" dirty="0">
                <a:latin typeface="Arial" charset="0"/>
                <a:ea typeface="儷黑 Pro" charset="0"/>
                <a:cs typeface="儷黑 Pro" charset="0"/>
              </a:rPr>
              <a:t>Architecture Overview (cont.)</a:t>
            </a:r>
          </a:p>
        </p:txBody>
      </p:sp>
      <p:grpSp>
        <p:nvGrpSpPr>
          <p:cNvPr id="73741" name="Group 18"/>
          <p:cNvGrpSpPr>
            <a:grpSpLocks/>
          </p:cNvGrpSpPr>
          <p:nvPr/>
        </p:nvGrpSpPr>
        <p:grpSpPr bwMode="auto">
          <a:xfrm>
            <a:off x="1085850" y="1146175"/>
            <a:ext cx="322263" cy="269875"/>
            <a:chOff x="0" y="0"/>
            <a:chExt cx="203" cy="170"/>
          </a:xfrm>
        </p:grpSpPr>
        <p:sp>
          <p:nvSpPr>
            <p:cNvPr id="73767" name="AutoShape 19"/>
            <p:cNvSpPr>
              <a:spLocks/>
            </p:cNvSpPr>
            <p:nvPr/>
          </p:nvSpPr>
          <p:spPr bwMode="auto">
            <a:xfrm>
              <a:off x="0" y="0"/>
              <a:ext cx="203" cy="17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768" name="AutoShape 20"/>
            <p:cNvSpPr>
              <a:spLocks/>
            </p:cNvSpPr>
            <p:nvPr/>
          </p:nvSpPr>
          <p:spPr bwMode="auto">
            <a:xfrm>
              <a:off x="58" y="50"/>
              <a:ext cx="21" cy="1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C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769" name="AutoShape 21"/>
            <p:cNvSpPr>
              <a:spLocks/>
            </p:cNvSpPr>
            <p:nvPr/>
          </p:nvSpPr>
          <p:spPr bwMode="auto">
            <a:xfrm>
              <a:off x="123" y="50"/>
              <a:ext cx="21" cy="1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C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770" name="AutoShape 22"/>
            <p:cNvSpPr>
              <a:spLocks/>
            </p:cNvSpPr>
            <p:nvPr/>
          </p:nvSpPr>
          <p:spPr bwMode="auto">
            <a:xfrm>
              <a:off x="46" y="50"/>
              <a:ext cx="110" cy="87"/>
            </a:xfrm>
            <a:custGeom>
              <a:avLst/>
              <a:gdLst>
                <a:gd name="T0" fmla="*/ 0 w 21600"/>
                <a:gd name="T1" fmla="*/ 0 h 20368"/>
                <a:gd name="T2" fmla="*/ 21600 w 21600"/>
                <a:gd name="T3" fmla="*/ 20368 h 20368"/>
              </a:gdLst>
              <a:ahLst/>
              <a:cxnLst/>
              <a:rect l="T0" t="T1" r="T2" b="T3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1" y="926"/>
                    <a:pt x="2321" y="2069"/>
                  </a:cubicBezTo>
                  <a:cubicBezTo>
                    <a:pt x="2321" y="3212"/>
                    <a:pt x="3252" y="4138"/>
                    <a:pt x="4401" y="4138"/>
                  </a:cubicBezTo>
                  <a:cubicBezTo>
                    <a:pt x="5550" y="4138"/>
                    <a:pt x="6482" y="3212"/>
                    <a:pt x="6482" y="2069"/>
                  </a:cubicBezTo>
                  <a:cubicBezTo>
                    <a:pt x="6482" y="926"/>
                    <a:pt x="5550" y="0"/>
                    <a:pt x="4401" y="0"/>
                  </a:cubicBezTo>
                  <a:close/>
                  <a:moveTo>
                    <a:pt x="17199" y="0"/>
                  </a:moveTo>
                  <a:cubicBezTo>
                    <a:pt x="16050" y="0"/>
                    <a:pt x="15118" y="926"/>
                    <a:pt x="15118" y="2069"/>
                  </a:cubicBezTo>
                  <a:cubicBezTo>
                    <a:pt x="15118" y="3212"/>
                    <a:pt x="16050" y="4138"/>
                    <a:pt x="17199" y="4138"/>
                  </a:cubicBezTo>
                  <a:cubicBezTo>
                    <a:pt x="18348" y="4138"/>
                    <a:pt x="19279" y="3212"/>
                    <a:pt x="19279" y="2069"/>
                  </a:cubicBezTo>
                  <a:cubicBezTo>
                    <a:pt x="19279" y="926"/>
                    <a:pt x="18348" y="0"/>
                    <a:pt x="17199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1" y="21600"/>
                    <a:pt x="21600" y="166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3742" name="Rectangle 23"/>
          <p:cNvSpPr>
            <a:spLocks/>
          </p:cNvSpPr>
          <p:nvPr/>
        </p:nvSpPr>
        <p:spPr bwMode="auto">
          <a:xfrm>
            <a:off x="3689350" y="1079500"/>
            <a:ext cx="1684338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325FAF"/>
                </a:solidFill>
                <a:cs typeface="Arial" charset="0"/>
              </a:rPr>
              <a:t>Web Service</a:t>
            </a:r>
          </a:p>
        </p:txBody>
      </p:sp>
      <p:sp>
        <p:nvSpPr>
          <p:cNvPr id="73743" name="Rectangle 24"/>
          <p:cNvSpPr>
            <a:spLocks/>
          </p:cNvSpPr>
          <p:nvPr/>
        </p:nvSpPr>
        <p:spPr bwMode="auto">
          <a:xfrm>
            <a:off x="3683000" y="2046288"/>
            <a:ext cx="1689100" cy="406400"/>
          </a:xfrm>
          <a:prstGeom prst="rect">
            <a:avLst/>
          </a:prstGeom>
          <a:solidFill>
            <a:srgbClr val="F1A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325FAF"/>
                </a:solidFill>
                <a:cs typeface="Arial" charset="0"/>
              </a:rPr>
              <a:t>Core</a:t>
            </a:r>
          </a:p>
        </p:txBody>
      </p:sp>
      <p:sp>
        <p:nvSpPr>
          <p:cNvPr id="73744" name="Rectangle 25"/>
          <p:cNvSpPr>
            <a:spLocks/>
          </p:cNvSpPr>
          <p:nvPr/>
        </p:nvSpPr>
        <p:spPr bwMode="auto">
          <a:xfrm>
            <a:off x="2925763" y="3000375"/>
            <a:ext cx="3200400" cy="406400"/>
          </a:xfrm>
          <a:prstGeom prst="rect">
            <a:avLst/>
          </a:prstGeom>
          <a:solidFill>
            <a:srgbClr val="2B519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FFFFFF"/>
                </a:solidFill>
                <a:cs typeface="Arial" charset="0"/>
              </a:rPr>
              <a:t>Data server management</a:t>
            </a:r>
          </a:p>
        </p:txBody>
      </p:sp>
      <p:grpSp>
        <p:nvGrpSpPr>
          <p:cNvPr id="73750" name="Group 41"/>
          <p:cNvGrpSpPr>
            <a:grpSpLocks/>
          </p:cNvGrpSpPr>
          <p:nvPr/>
        </p:nvGrpSpPr>
        <p:grpSpPr bwMode="auto">
          <a:xfrm>
            <a:off x="6630988" y="1655763"/>
            <a:ext cx="2468562" cy="1189037"/>
            <a:chOff x="0" y="0"/>
            <a:chExt cx="1555" cy="749"/>
          </a:xfrm>
        </p:grpSpPr>
        <p:sp>
          <p:nvSpPr>
            <p:cNvPr id="73753" name="AutoShape 42"/>
            <p:cNvSpPr>
              <a:spLocks/>
            </p:cNvSpPr>
            <p:nvPr/>
          </p:nvSpPr>
          <p:spPr bwMode="auto">
            <a:xfrm>
              <a:off x="0" y="0"/>
              <a:ext cx="1555" cy="74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33CCCC"/>
            </a:solidFill>
            <a:ln w="25400">
              <a:solidFill>
                <a:srgbClr val="AC3B8B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754" name="AutoShape 43"/>
            <p:cNvSpPr>
              <a:spLocks/>
            </p:cNvSpPr>
            <p:nvPr/>
          </p:nvSpPr>
          <p:spPr bwMode="auto">
            <a:xfrm>
              <a:off x="0" y="0"/>
              <a:ext cx="1555" cy="1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5B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755" name="AutoShape 44"/>
            <p:cNvSpPr>
              <a:spLocks/>
            </p:cNvSpPr>
            <p:nvPr/>
          </p:nvSpPr>
          <p:spPr bwMode="auto">
            <a:xfrm>
              <a:off x="0" y="93"/>
              <a:ext cx="1555" cy="9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25400">
              <a:solidFill>
                <a:srgbClr val="AC3B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3756" name="Rectangle 45"/>
            <p:cNvSpPr>
              <a:spLocks/>
            </p:cNvSpPr>
            <p:nvPr/>
          </p:nvSpPr>
          <p:spPr bwMode="auto">
            <a:xfrm>
              <a:off x="21" y="197"/>
              <a:ext cx="1512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000" bIns="38100" anchor="ctr">
              <a:spAutoFit/>
            </a:bodyPr>
            <a:lstStyle/>
            <a:p>
              <a:pPr marL="12700" algn="ctr">
                <a:spcBef>
                  <a:spcPts val="450"/>
                </a:spcBef>
              </a:pPr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Auxiliary Filecatalog</a:t>
              </a:r>
            </a:p>
            <a:p>
              <a:pPr marL="12700" algn="ctr">
                <a:spcBef>
                  <a:spcPts val="450"/>
                </a:spcBef>
              </a:pPr>
              <a:r>
                <a:rPr lang="en-US" sz="2000">
                  <a:solidFill>
                    <a:srgbClr val="325FAF"/>
                  </a:solidFill>
                  <a:cs typeface="Arial" charset="0"/>
                </a:rPr>
                <a:t>(AMGA)</a:t>
              </a:r>
            </a:p>
          </p:txBody>
        </p:sp>
      </p:grpSp>
      <p:sp>
        <p:nvSpPr>
          <p:cNvPr id="73752" name="Rectangle 47"/>
          <p:cNvSpPr>
            <a:spLocks/>
          </p:cNvSpPr>
          <p:nvPr/>
        </p:nvSpPr>
        <p:spPr bwMode="auto">
          <a:xfrm rot="-5400000">
            <a:off x="-307975" y="2635250"/>
            <a:ext cx="2628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11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Upload a file(gridftp)</a:t>
            </a:r>
          </a:p>
        </p:txBody>
      </p:sp>
      <p:grpSp>
        <p:nvGrpSpPr>
          <p:cNvPr id="44" name="Group 26"/>
          <p:cNvGrpSpPr>
            <a:grpSpLocks/>
          </p:cNvGrpSpPr>
          <p:nvPr/>
        </p:nvGrpSpPr>
        <p:grpSpPr bwMode="auto">
          <a:xfrm>
            <a:off x="304800" y="5757863"/>
            <a:ext cx="1690688" cy="1100137"/>
            <a:chOff x="0" y="0"/>
            <a:chExt cx="1065" cy="693"/>
          </a:xfrm>
        </p:grpSpPr>
        <p:sp>
          <p:nvSpPr>
            <p:cNvPr id="45" name="AutoShape 27"/>
            <p:cNvSpPr>
              <a:spLocks/>
            </p:cNvSpPr>
            <p:nvPr/>
          </p:nvSpPr>
          <p:spPr bwMode="auto">
            <a:xfrm>
              <a:off x="0" y="0"/>
              <a:ext cx="1065" cy="69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" name="AutoShape 28"/>
            <p:cNvSpPr>
              <a:spLocks/>
            </p:cNvSpPr>
            <p:nvPr/>
          </p:nvSpPr>
          <p:spPr bwMode="auto">
            <a:xfrm>
              <a:off x="0" y="0"/>
              <a:ext cx="1065" cy="17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" name="AutoShape 29"/>
            <p:cNvSpPr>
              <a:spLocks/>
            </p:cNvSpPr>
            <p:nvPr/>
          </p:nvSpPr>
          <p:spPr bwMode="auto">
            <a:xfrm>
              <a:off x="0" y="86"/>
              <a:ext cx="1065" cy="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" name="Rectangle 30"/>
            <p:cNvSpPr>
              <a:spLocks/>
            </p:cNvSpPr>
            <p:nvPr/>
          </p:nvSpPr>
          <p:spPr bwMode="auto">
            <a:xfrm>
              <a:off x="17" y="285"/>
              <a:ext cx="103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bIns="38100" anchor="ctr">
              <a:spAutoFit/>
            </a:bodyPr>
            <a:lstStyle/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Non MES+DSI</a:t>
              </a:r>
            </a:p>
          </p:txBody>
        </p:sp>
      </p:grpSp>
      <p:grpSp>
        <p:nvGrpSpPr>
          <p:cNvPr id="49" name="Group 31"/>
          <p:cNvGrpSpPr>
            <a:grpSpLocks/>
          </p:cNvGrpSpPr>
          <p:nvPr/>
        </p:nvGrpSpPr>
        <p:grpSpPr bwMode="auto">
          <a:xfrm>
            <a:off x="1584325" y="4268788"/>
            <a:ext cx="2006600" cy="787400"/>
            <a:chOff x="0" y="0"/>
            <a:chExt cx="1264" cy="496"/>
          </a:xfrm>
        </p:grpSpPr>
        <p:sp>
          <p:nvSpPr>
            <p:cNvPr id="50" name="AutoShape 32"/>
            <p:cNvSpPr>
              <a:spLocks/>
            </p:cNvSpPr>
            <p:nvPr/>
          </p:nvSpPr>
          <p:spPr bwMode="auto">
            <a:xfrm>
              <a:off x="0" y="0"/>
              <a:ext cx="1263" cy="496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Rectangle 33"/>
            <p:cNvSpPr>
              <a:spLocks/>
            </p:cNvSpPr>
            <p:nvPr/>
          </p:nvSpPr>
          <p:spPr bwMode="auto">
            <a:xfrm>
              <a:off x="0" y="16"/>
              <a:ext cx="126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200" bIns="0" anchor="ctr"/>
            <a:lstStyle/>
            <a:p>
              <a:pPr marL="38100" algn="ctr">
                <a:spcBef>
                  <a:spcPts val="450"/>
                </a:spcBef>
              </a:pPr>
              <a:r>
                <a:rPr lang="en-US" sz="2000" dirty="0" err="1" smtClean="0">
                  <a:solidFill>
                    <a:srgbClr val="325FAF"/>
                  </a:solidFill>
                  <a:cs typeface="Arial" charset="0"/>
                </a:rPr>
                <a:t>iCAT</a:t>
              </a:r>
              <a:r>
                <a:rPr lang="en-US" sz="2000" dirty="0" smtClean="0">
                  <a:solidFill>
                    <a:srgbClr val="325FAF"/>
                  </a:solidFill>
                  <a:cs typeface="Arial" charset="0"/>
                </a:rPr>
                <a:t> </a:t>
              </a:r>
              <a:r>
                <a:rPr lang="en-US" sz="2000" dirty="0">
                  <a:solidFill>
                    <a:srgbClr val="325FAF"/>
                  </a:solidFill>
                  <a:cs typeface="Arial" charset="0"/>
                </a:rPr>
                <a:t>Server</a:t>
              </a:r>
            </a:p>
            <a:p>
              <a:pPr marL="38100" algn="ctr">
                <a:spcBef>
                  <a:spcPts val="450"/>
                </a:spcBef>
              </a:pPr>
              <a:r>
                <a:rPr lang="en-US" sz="2000" dirty="0">
                  <a:solidFill>
                    <a:srgbClr val="325FAF"/>
                  </a:solidFill>
                  <a:cs typeface="Arial" charset="0"/>
                </a:rPr>
                <a:t>(GSI enabled)</a:t>
              </a:r>
            </a:p>
          </p:txBody>
        </p:sp>
      </p:grpSp>
      <p:grpSp>
        <p:nvGrpSpPr>
          <p:cNvPr id="52" name="Group 34"/>
          <p:cNvGrpSpPr>
            <a:grpSpLocks/>
          </p:cNvGrpSpPr>
          <p:nvPr/>
        </p:nvGrpSpPr>
        <p:grpSpPr bwMode="auto">
          <a:xfrm>
            <a:off x="3629025" y="5757863"/>
            <a:ext cx="1690688" cy="1100137"/>
            <a:chOff x="0" y="0"/>
            <a:chExt cx="1065" cy="693"/>
          </a:xfrm>
        </p:grpSpPr>
        <p:sp>
          <p:nvSpPr>
            <p:cNvPr id="53" name="AutoShape 35"/>
            <p:cNvSpPr>
              <a:spLocks/>
            </p:cNvSpPr>
            <p:nvPr/>
          </p:nvSpPr>
          <p:spPr bwMode="auto">
            <a:xfrm>
              <a:off x="0" y="0"/>
              <a:ext cx="1065" cy="69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" name="AutoShape 36"/>
            <p:cNvSpPr>
              <a:spLocks/>
            </p:cNvSpPr>
            <p:nvPr/>
          </p:nvSpPr>
          <p:spPr bwMode="auto">
            <a:xfrm>
              <a:off x="0" y="0"/>
              <a:ext cx="1065" cy="17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AutoShape 37"/>
            <p:cNvSpPr>
              <a:spLocks/>
            </p:cNvSpPr>
            <p:nvPr/>
          </p:nvSpPr>
          <p:spPr bwMode="auto">
            <a:xfrm>
              <a:off x="0" y="86"/>
              <a:ext cx="1065" cy="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Rectangle 38"/>
            <p:cNvSpPr>
              <a:spLocks/>
            </p:cNvSpPr>
            <p:nvPr/>
          </p:nvSpPr>
          <p:spPr bwMode="auto">
            <a:xfrm>
              <a:off x="59" y="201"/>
              <a:ext cx="94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bIns="38100" anchor="ctr">
              <a:spAutoFit/>
            </a:bodyPr>
            <a:lstStyle/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SRB storage </a:t>
              </a:r>
            </a:p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space</a:t>
              </a:r>
            </a:p>
          </p:txBody>
        </p:sp>
      </p:grpSp>
      <p:sp>
        <p:nvSpPr>
          <p:cNvPr id="57" name="Rectangle 39"/>
          <p:cNvSpPr>
            <a:spLocks/>
          </p:cNvSpPr>
          <p:nvPr/>
        </p:nvSpPr>
        <p:spPr bwMode="auto">
          <a:xfrm>
            <a:off x="2997200" y="5578475"/>
            <a:ext cx="1574800" cy="4064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Non MES</a:t>
            </a:r>
          </a:p>
        </p:txBody>
      </p:sp>
      <p:sp>
        <p:nvSpPr>
          <p:cNvPr id="58" name="Rectangle 40"/>
          <p:cNvSpPr>
            <a:spLocks/>
          </p:cNvSpPr>
          <p:nvPr/>
        </p:nvSpPr>
        <p:spPr bwMode="auto">
          <a:xfrm>
            <a:off x="828675" y="5578475"/>
            <a:ext cx="1574800" cy="4064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Non MES</a:t>
            </a:r>
          </a:p>
        </p:txBody>
      </p:sp>
      <p:sp>
        <p:nvSpPr>
          <p:cNvPr id="59" name="Rectangle 52"/>
          <p:cNvSpPr>
            <a:spLocks/>
          </p:cNvSpPr>
          <p:nvPr/>
        </p:nvSpPr>
        <p:spPr bwMode="auto">
          <a:xfrm>
            <a:off x="2997200" y="5400675"/>
            <a:ext cx="1574800" cy="7620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Non </a:t>
            </a:r>
            <a:r>
              <a:rPr lang="en-US" sz="2000" dirty="0" err="1" smtClean="0">
                <a:solidFill>
                  <a:srgbClr val="325FAF"/>
                </a:solidFill>
                <a:cs typeface="Arial" charset="0"/>
              </a:rPr>
              <a:t>iCAT</a:t>
            </a:r>
            <a:endParaRPr lang="en-US" sz="2000" dirty="0">
              <a:solidFill>
                <a:srgbClr val="325FAF"/>
              </a:solidFill>
              <a:cs typeface="Arial" charset="0"/>
            </a:endParaRPr>
          </a:p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(+DSI)</a:t>
            </a:r>
          </a:p>
        </p:txBody>
      </p:sp>
      <p:sp>
        <p:nvSpPr>
          <p:cNvPr id="60" name="Rectangle 53"/>
          <p:cNvSpPr>
            <a:spLocks/>
          </p:cNvSpPr>
          <p:nvPr/>
        </p:nvSpPr>
        <p:spPr bwMode="auto">
          <a:xfrm>
            <a:off x="828675" y="5400675"/>
            <a:ext cx="1574800" cy="7620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Non </a:t>
            </a:r>
            <a:r>
              <a:rPr lang="en-US" sz="2000" dirty="0" err="1" smtClean="0">
                <a:solidFill>
                  <a:srgbClr val="325FAF"/>
                </a:solidFill>
                <a:cs typeface="Arial" charset="0"/>
              </a:rPr>
              <a:t>iCAT</a:t>
            </a:r>
            <a:endParaRPr lang="en-US" sz="2000" dirty="0">
              <a:solidFill>
                <a:srgbClr val="325FAF"/>
              </a:solidFill>
              <a:cs typeface="Arial" charset="0"/>
            </a:endParaRPr>
          </a:p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(+DSI)</a:t>
            </a:r>
          </a:p>
        </p:txBody>
      </p:sp>
      <p:cxnSp>
        <p:nvCxnSpPr>
          <p:cNvPr id="73751" name="AutoShape 46"/>
          <p:cNvCxnSpPr>
            <a:cxnSpLocks noChangeShapeType="1"/>
          </p:cNvCxnSpPr>
          <p:nvPr/>
        </p:nvCxnSpPr>
        <p:spPr bwMode="auto">
          <a:xfrm>
            <a:off x="1246188" y="1281113"/>
            <a:ext cx="11112" cy="4518025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92553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Oval 6"/>
          <p:cNvSpPr>
            <a:spLocks/>
          </p:cNvSpPr>
          <p:nvPr/>
        </p:nvSpPr>
        <p:spPr bwMode="auto">
          <a:xfrm>
            <a:off x="1398588" y="0"/>
            <a:ext cx="838200" cy="838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2775" name="Group 7"/>
          <p:cNvGraphicFramePr>
            <a:graphicFrameLocks noGrp="1"/>
          </p:cNvGraphicFramePr>
          <p:nvPr/>
        </p:nvGraphicFramePr>
        <p:xfrm>
          <a:off x="255588" y="644525"/>
          <a:ext cx="3652837" cy="327025"/>
        </p:xfrm>
        <a:graphic>
          <a:graphicData uri="http://schemas.openxmlformats.org/drawingml/2006/table">
            <a:tbl>
              <a:tblPr/>
              <a:tblGrid>
                <a:gridCol w="3652837"/>
              </a:tblGrid>
              <a:tr h="327025">
                <a:tc>
                  <a:txBody>
                    <a:bodyPr/>
                    <a:lstStyle/>
                    <a:p>
                      <a:pPr marL="3968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1A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儷黑 Pro" charset="0"/>
                          <a:cs typeface="儷黑 Pro" charset="0"/>
                          <a:sym typeface="Arial" charset="0"/>
                        </a:rPr>
                        <a:t>Enabling Grids for E-sciencE</a:t>
                      </a:r>
                    </a:p>
                  </a:txBody>
                  <a:tcPr marL="50800" marR="5080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5785" name="Rectangle 14">
            <a:hlinkClick r:id="rId3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75786" name="Rectangle 15">
            <a:hlinkClick r:id="rId3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75787" name="Rectangle 16"/>
          <p:cNvSpPr>
            <a:spLocks/>
          </p:cNvSpPr>
          <p:nvPr/>
        </p:nvSpPr>
        <p:spPr bwMode="auto">
          <a:xfrm>
            <a:off x="8496300" y="6556375"/>
            <a:ext cx="482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r"/>
            <a:r>
              <a:rPr lang="en-US" sz="1600" b="1">
                <a:solidFill>
                  <a:schemeClr val="tx1"/>
                </a:solidFill>
                <a:cs typeface="Arial" charset="0"/>
              </a:rPr>
              <a:t>16</a:t>
            </a:r>
          </a:p>
        </p:txBody>
      </p:sp>
      <p:sp>
        <p:nvSpPr>
          <p:cNvPr id="75788" name="Rectangle 17"/>
          <p:cNvSpPr>
            <a:spLocks noGrp="1" noChangeArrowheads="1"/>
          </p:cNvSpPr>
          <p:nvPr>
            <p:ph type="title"/>
          </p:nvPr>
        </p:nvSpPr>
        <p:spPr>
          <a:xfrm>
            <a:off x="1514474" y="-152400"/>
            <a:ext cx="7477125" cy="1309688"/>
          </a:xfrm>
        </p:spPr>
        <p:txBody>
          <a:bodyPr rIns="132080"/>
          <a:lstStyle/>
          <a:p>
            <a:pPr indent="0" eaLnBrk="1" hangingPunct="1"/>
            <a:r>
              <a:rPr lang="en-US" dirty="0">
                <a:latin typeface="Arial" charset="0"/>
                <a:ea typeface="儷黑 Pro" charset="0"/>
                <a:cs typeface="儷黑 Pro" charset="0"/>
              </a:rPr>
              <a:t>Architecture Overview (cont.)</a:t>
            </a:r>
          </a:p>
        </p:txBody>
      </p:sp>
      <p:grpSp>
        <p:nvGrpSpPr>
          <p:cNvPr id="75789" name="Group 18"/>
          <p:cNvGrpSpPr>
            <a:grpSpLocks/>
          </p:cNvGrpSpPr>
          <p:nvPr/>
        </p:nvGrpSpPr>
        <p:grpSpPr bwMode="auto">
          <a:xfrm>
            <a:off x="728663" y="1146175"/>
            <a:ext cx="322262" cy="269875"/>
            <a:chOff x="0" y="0"/>
            <a:chExt cx="203" cy="170"/>
          </a:xfrm>
        </p:grpSpPr>
        <p:sp>
          <p:nvSpPr>
            <p:cNvPr id="75819" name="AutoShape 19"/>
            <p:cNvSpPr>
              <a:spLocks/>
            </p:cNvSpPr>
            <p:nvPr/>
          </p:nvSpPr>
          <p:spPr bwMode="auto">
            <a:xfrm>
              <a:off x="0" y="0"/>
              <a:ext cx="203" cy="17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820" name="AutoShape 20"/>
            <p:cNvSpPr>
              <a:spLocks/>
            </p:cNvSpPr>
            <p:nvPr/>
          </p:nvSpPr>
          <p:spPr bwMode="auto">
            <a:xfrm>
              <a:off x="58" y="50"/>
              <a:ext cx="21" cy="1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C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821" name="AutoShape 21"/>
            <p:cNvSpPr>
              <a:spLocks/>
            </p:cNvSpPr>
            <p:nvPr/>
          </p:nvSpPr>
          <p:spPr bwMode="auto">
            <a:xfrm>
              <a:off x="123" y="50"/>
              <a:ext cx="21" cy="1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C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822" name="AutoShape 22"/>
            <p:cNvSpPr>
              <a:spLocks/>
            </p:cNvSpPr>
            <p:nvPr/>
          </p:nvSpPr>
          <p:spPr bwMode="auto">
            <a:xfrm>
              <a:off x="46" y="50"/>
              <a:ext cx="110" cy="87"/>
            </a:xfrm>
            <a:custGeom>
              <a:avLst/>
              <a:gdLst>
                <a:gd name="T0" fmla="*/ 0 w 21600"/>
                <a:gd name="T1" fmla="*/ 0 h 20368"/>
                <a:gd name="T2" fmla="*/ 21600 w 21600"/>
                <a:gd name="T3" fmla="*/ 20368 h 20368"/>
              </a:gdLst>
              <a:ahLst/>
              <a:cxnLst/>
              <a:rect l="T0" t="T1" r="T2" b="T3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1" y="926"/>
                    <a:pt x="2321" y="2069"/>
                  </a:cubicBezTo>
                  <a:cubicBezTo>
                    <a:pt x="2321" y="3212"/>
                    <a:pt x="3252" y="4138"/>
                    <a:pt x="4401" y="4138"/>
                  </a:cubicBezTo>
                  <a:cubicBezTo>
                    <a:pt x="5550" y="4138"/>
                    <a:pt x="6482" y="3212"/>
                    <a:pt x="6482" y="2069"/>
                  </a:cubicBezTo>
                  <a:cubicBezTo>
                    <a:pt x="6482" y="926"/>
                    <a:pt x="5550" y="0"/>
                    <a:pt x="4401" y="0"/>
                  </a:cubicBezTo>
                  <a:close/>
                  <a:moveTo>
                    <a:pt x="17199" y="0"/>
                  </a:moveTo>
                  <a:cubicBezTo>
                    <a:pt x="16050" y="0"/>
                    <a:pt x="15118" y="926"/>
                    <a:pt x="15118" y="2069"/>
                  </a:cubicBezTo>
                  <a:cubicBezTo>
                    <a:pt x="15118" y="3212"/>
                    <a:pt x="16050" y="4138"/>
                    <a:pt x="17199" y="4138"/>
                  </a:cubicBezTo>
                  <a:cubicBezTo>
                    <a:pt x="18348" y="4138"/>
                    <a:pt x="19279" y="3212"/>
                    <a:pt x="19279" y="2069"/>
                  </a:cubicBezTo>
                  <a:cubicBezTo>
                    <a:pt x="19279" y="926"/>
                    <a:pt x="18348" y="0"/>
                    <a:pt x="17199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1" y="21600"/>
                    <a:pt x="21600" y="166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5790" name="Rectangle 23"/>
          <p:cNvSpPr>
            <a:spLocks/>
          </p:cNvSpPr>
          <p:nvPr/>
        </p:nvSpPr>
        <p:spPr bwMode="auto">
          <a:xfrm>
            <a:off x="3689350" y="1079500"/>
            <a:ext cx="1684338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325FAF"/>
                </a:solidFill>
                <a:cs typeface="Arial" charset="0"/>
              </a:rPr>
              <a:t>Web Service</a:t>
            </a:r>
          </a:p>
        </p:txBody>
      </p:sp>
      <p:sp>
        <p:nvSpPr>
          <p:cNvPr id="75791" name="Rectangle 24"/>
          <p:cNvSpPr>
            <a:spLocks/>
          </p:cNvSpPr>
          <p:nvPr/>
        </p:nvSpPr>
        <p:spPr bwMode="auto">
          <a:xfrm>
            <a:off x="3683000" y="2046288"/>
            <a:ext cx="1689100" cy="406400"/>
          </a:xfrm>
          <a:prstGeom prst="rect">
            <a:avLst/>
          </a:prstGeom>
          <a:solidFill>
            <a:srgbClr val="F1A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325FAF"/>
                </a:solidFill>
                <a:cs typeface="Arial" charset="0"/>
              </a:rPr>
              <a:t>Core</a:t>
            </a:r>
          </a:p>
        </p:txBody>
      </p:sp>
      <p:sp>
        <p:nvSpPr>
          <p:cNvPr id="75792" name="Rectangle 25"/>
          <p:cNvSpPr>
            <a:spLocks/>
          </p:cNvSpPr>
          <p:nvPr/>
        </p:nvSpPr>
        <p:spPr bwMode="auto">
          <a:xfrm>
            <a:off x="2925763" y="3000375"/>
            <a:ext cx="3200400" cy="406400"/>
          </a:xfrm>
          <a:prstGeom prst="rect">
            <a:avLst/>
          </a:prstGeom>
          <a:solidFill>
            <a:srgbClr val="2B519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FFFFFF"/>
                </a:solidFill>
                <a:cs typeface="Arial" charset="0"/>
              </a:rPr>
              <a:t>Data server management</a:t>
            </a:r>
          </a:p>
        </p:txBody>
      </p:sp>
      <p:grpSp>
        <p:nvGrpSpPr>
          <p:cNvPr id="75798" name="Group 41"/>
          <p:cNvGrpSpPr>
            <a:grpSpLocks/>
          </p:cNvGrpSpPr>
          <p:nvPr/>
        </p:nvGrpSpPr>
        <p:grpSpPr bwMode="auto">
          <a:xfrm>
            <a:off x="6630988" y="1655763"/>
            <a:ext cx="2468562" cy="1189037"/>
            <a:chOff x="0" y="0"/>
            <a:chExt cx="1555" cy="749"/>
          </a:xfrm>
        </p:grpSpPr>
        <p:sp>
          <p:nvSpPr>
            <p:cNvPr id="75805" name="AutoShape 42"/>
            <p:cNvSpPr>
              <a:spLocks/>
            </p:cNvSpPr>
            <p:nvPr/>
          </p:nvSpPr>
          <p:spPr bwMode="auto">
            <a:xfrm>
              <a:off x="0" y="0"/>
              <a:ext cx="1555" cy="74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33CCCC"/>
            </a:solidFill>
            <a:ln w="25400">
              <a:solidFill>
                <a:srgbClr val="AC3B8B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806" name="AutoShape 43"/>
            <p:cNvSpPr>
              <a:spLocks/>
            </p:cNvSpPr>
            <p:nvPr/>
          </p:nvSpPr>
          <p:spPr bwMode="auto">
            <a:xfrm>
              <a:off x="0" y="0"/>
              <a:ext cx="1555" cy="1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5B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807" name="AutoShape 44"/>
            <p:cNvSpPr>
              <a:spLocks/>
            </p:cNvSpPr>
            <p:nvPr/>
          </p:nvSpPr>
          <p:spPr bwMode="auto">
            <a:xfrm>
              <a:off x="0" y="93"/>
              <a:ext cx="1555" cy="9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25400">
              <a:solidFill>
                <a:srgbClr val="AC3B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5808" name="Rectangle 45"/>
            <p:cNvSpPr>
              <a:spLocks/>
            </p:cNvSpPr>
            <p:nvPr/>
          </p:nvSpPr>
          <p:spPr bwMode="auto">
            <a:xfrm>
              <a:off x="21" y="197"/>
              <a:ext cx="1512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000" bIns="38100" anchor="ctr">
              <a:spAutoFit/>
            </a:bodyPr>
            <a:lstStyle/>
            <a:p>
              <a:pPr marL="12700" algn="ctr">
                <a:spcBef>
                  <a:spcPts val="450"/>
                </a:spcBef>
              </a:pPr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Auxiliary Filecatalog</a:t>
              </a:r>
            </a:p>
            <a:p>
              <a:pPr marL="12700" algn="ctr">
                <a:spcBef>
                  <a:spcPts val="450"/>
                </a:spcBef>
              </a:pPr>
              <a:r>
                <a:rPr lang="en-US" sz="2000">
                  <a:solidFill>
                    <a:srgbClr val="325FAF"/>
                  </a:solidFill>
                  <a:cs typeface="Arial" charset="0"/>
                </a:rPr>
                <a:t>(AMGA)</a:t>
              </a:r>
            </a:p>
          </p:txBody>
        </p:sp>
      </p:grpSp>
      <p:cxnSp>
        <p:nvCxnSpPr>
          <p:cNvPr id="32814" name="AutoShape 46"/>
          <p:cNvCxnSpPr>
            <a:cxnSpLocks noChangeShapeType="1"/>
          </p:cNvCxnSpPr>
          <p:nvPr/>
        </p:nvCxnSpPr>
        <p:spPr bwMode="auto">
          <a:xfrm>
            <a:off x="889000" y="1281113"/>
            <a:ext cx="3643313" cy="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815" name="Rectangle 47"/>
          <p:cNvSpPr>
            <a:spLocks/>
          </p:cNvSpPr>
          <p:nvPr/>
        </p:nvSpPr>
        <p:spPr bwMode="auto">
          <a:xfrm>
            <a:off x="1255713" y="896938"/>
            <a:ext cx="187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11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put file done</a:t>
            </a:r>
          </a:p>
        </p:txBody>
      </p:sp>
      <p:cxnSp>
        <p:nvCxnSpPr>
          <p:cNvPr id="32816" name="AutoShape 48"/>
          <p:cNvCxnSpPr>
            <a:cxnSpLocks noChangeShapeType="1"/>
            <a:stCxn id="75790" idx="0"/>
            <a:endCxn id="75791" idx="0"/>
          </p:cNvCxnSpPr>
          <p:nvPr/>
        </p:nvCxnSpPr>
        <p:spPr bwMode="auto">
          <a:xfrm flipH="1">
            <a:off x="4527550" y="1282700"/>
            <a:ext cx="4763" cy="96678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817" name="Rectangle 49"/>
          <p:cNvSpPr>
            <a:spLocks/>
          </p:cNvSpPr>
          <p:nvPr/>
        </p:nvSpPr>
        <p:spPr bwMode="auto">
          <a:xfrm>
            <a:off x="2311400" y="1577975"/>
            <a:ext cx="195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11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SURL -&gt; Path</a:t>
            </a:r>
          </a:p>
        </p:txBody>
      </p:sp>
      <p:cxnSp>
        <p:nvCxnSpPr>
          <p:cNvPr id="32818" name="AutoShape 50"/>
          <p:cNvCxnSpPr>
            <a:cxnSpLocks noChangeShapeType="1"/>
          </p:cNvCxnSpPr>
          <p:nvPr/>
        </p:nvCxnSpPr>
        <p:spPr bwMode="auto">
          <a:xfrm>
            <a:off x="4527550" y="2249488"/>
            <a:ext cx="3336925" cy="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819" name="Rectangle 51"/>
          <p:cNvSpPr>
            <a:spLocks/>
          </p:cNvSpPr>
          <p:nvPr/>
        </p:nvSpPr>
        <p:spPr bwMode="auto">
          <a:xfrm>
            <a:off x="5435600" y="998538"/>
            <a:ext cx="1727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11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Set this file has been uploaded and unpinned</a:t>
            </a:r>
          </a:p>
        </p:txBody>
      </p:sp>
      <p:grpSp>
        <p:nvGrpSpPr>
          <p:cNvPr id="48" name="Group 26"/>
          <p:cNvGrpSpPr>
            <a:grpSpLocks/>
          </p:cNvGrpSpPr>
          <p:nvPr/>
        </p:nvGrpSpPr>
        <p:grpSpPr bwMode="auto">
          <a:xfrm>
            <a:off x="304800" y="5757863"/>
            <a:ext cx="1690688" cy="1100137"/>
            <a:chOff x="0" y="0"/>
            <a:chExt cx="1065" cy="693"/>
          </a:xfrm>
        </p:grpSpPr>
        <p:sp>
          <p:nvSpPr>
            <p:cNvPr id="49" name="AutoShape 27"/>
            <p:cNvSpPr>
              <a:spLocks/>
            </p:cNvSpPr>
            <p:nvPr/>
          </p:nvSpPr>
          <p:spPr bwMode="auto">
            <a:xfrm>
              <a:off x="0" y="0"/>
              <a:ext cx="1065" cy="69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AutoShape 28"/>
            <p:cNvSpPr>
              <a:spLocks/>
            </p:cNvSpPr>
            <p:nvPr/>
          </p:nvSpPr>
          <p:spPr bwMode="auto">
            <a:xfrm>
              <a:off x="0" y="0"/>
              <a:ext cx="1065" cy="17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AutoShape 29"/>
            <p:cNvSpPr>
              <a:spLocks/>
            </p:cNvSpPr>
            <p:nvPr/>
          </p:nvSpPr>
          <p:spPr bwMode="auto">
            <a:xfrm>
              <a:off x="0" y="86"/>
              <a:ext cx="1065" cy="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" name="Rectangle 30"/>
            <p:cNvSpPr>
              <a:spLocks/>
            </p:cNvSpPr>
            <p:nvPr/>
          </p:nvSpPr>
          <p:spPr bwMode="auto">
            <a:xfrm>
              <a:off x="17" y="285"/>
              <a:ext cx="103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bIns="38100" anchor="ctr">
              <a:spAutoFit/>
            </a:bodyPr>
            <a:lstStyle/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Non MES+DSI</a:t>
              </a:r>
            </a:p>
          </p:txBody>
        </p:sp>
      </p:grpSp>
      <p:grpSp>
        <p:nvGrpSpPr>
          <p:cNvPr id="53" name="Group 31"/>
          <p:cNvGrpSpPr>
            <a:grpSpLocks/>
          </p:cNvGrpSpPr>
          <p:nvPr/>
        </p:nvGrpSpPr>
        <p:grpSpPr bwMode="auto">
          <a:xfrm>
            <a:off x="1584325" y="4268788"/>
            <a:ext cx="2006600" cy="787400"/>
            <a:chOff x="0" y="0"/>
            <a:chExt cx="1264" cy="496"/>
          </a:xfrm>
        </p:grpSpPr>
        <p:sp>
          <p:nvSpPr>
            <p:cNvPr id="54" name="AutoShape 32"/>
            <p:cNvSpPr>
              <a:spLocks/>
            </p:cNvSpPr>
            <p:nvPr/>
          </p:nvSpPr>
          <p:spPr bwMode="auto">
            <a:xfrm>
              <a:off x="0" y="0"/>
              <a:ext cx="1263" cy="496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" name="Rectangle 33"/>
            <p:cNvSpPr>
              <a:spLocks/>
            </p:cNvSpPr>
            <p:nvPr/>
          </p:nvSpPr>
          <p:spPr bwMode="auto">
            <a:xfrm>
              <a:off x="0" y="16"/>
              <a:ext cx="126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200" bIns="0" anchor="ctr"/>
            <a:lstStyle/>
            <a:p>
              <a:pPr marL="38100" algn="ctr">
                <a:spcBef>
                  <a:spcPts val="450"/>
                </a:spcBef>
              </a:pPr>
              <a:r>
                <a:rPr lang="en-US" sz="2000" dirty="0" err="1" smtClean="0">
                  <a:solidFill>
                    <a:srgbClr val="325FAF"/>
                  </a:solidFill>
                  <a:cs typeface="Arial" charset="0"/>
                </a:rPr>
                <a:t>iCAT</a:t>
              </a:r>
              <a:r>
                <a:rPr lang="en-US" sz="2000" dirty="0" smtClean="0">
                  <a:solidFill>
                    <a:srgbClr val="325FAF"/>
                  </a:solidFill>
                  <a:cs typeface="Arial" charset="0"/>
                </a:rPr>
                <a:t> </a:t>
              </a:r>
              <a:r>
                <a:rPr lang="en-US" sz="2000" dirty="0">
                  <a:solidFill>
                    <a:srgbClr val="325FAF"/>
                  </a:solidFill>
                  <a:cs typeface="Arial" charset="0"/>
                </a:rPr>
                <a:t>Server</a:t>
              </a:r>
            </a:p>
            <a:p>
              <a:pPr marL="38100" algn="ctr">
                <a:spcBef>
                  <a:spcPts val="450"/>
                </a:spcBef>
              </a:pPr>
              <a:r>
                <a:rPr lang="en-US" sz="2000" dirty="0">
                  <a:solidFill>
                    <a:srgbClr val="325FAF"/>
                  </a:solidFill>
                  <a:cs typeface="Arial" charset="0"/>
                </a:rPr>
                <a:t>(GSI enabled)</a:t>
              </a:r>
            </a:p>
          </p:txBody>
        </p:sp>
      </p:grpSp>
      <p:grpSp>
        <p:nvGrpSpPr>
          <p:cNvPr id="56" name="Group 34"/>
          <p:cNvGrpSpPr>
            <a:grpSpLocks/>
          </p:cNvGrpSpPr>
          <p:nvPr/>
        </p:nvGrpSpPr>
        <p:grpSpPr bwMode="auto">
          <a:xfrm>
            <a:off x="3629025" y="5757863"/>
            <a:ext cx="1690688" cy="1100137"/>
            <a:chOff x="0" y="0"/>
            <a:chExt cx="1065" cy="693"/>
          </a:xfrm>
        </p:grpSpPr>
        <p:sp>
          <p:nvSpPr>
            <p:cNvPr id="57" name="AutoShape 35"/>
            <p:cNvSpPr>
              <a:spLocks/>
            </p:cNvSpPr>
            <p:nvPr/>
          </p:nvSpPr>
          <p:spPr bwMode="auto">
            <a:xfrm>
              <a:off x="0" y="0"/>
              <a:ext cx="1065" cy="69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AutoShape 36"/>
            <p:cNvSpPr>
              <a:spLocks/>
            </p:cNvSpPr>
            <p:nvPr/>
          </p:nvSpPr>
          <p:spPr bwMode="auto">
            <a:xfrm>
              <a:off x="0" y="0"/>
              <a:ext cx="1065" cy="17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" name="AutoShape 37"/>
            <p:cNvSpPr>
              <a:spLocks/>
            </p:cNvSpPr>
            <p:nvPr/>
          </p:nvSpPr>
          <p:spPr bwMode="auto">
            <a:xfrm>
              <a:off x="0" y="86"/>
              <a:ext cx="1065" cy="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" name="Rectangle 38"/>
            <p:cNvSpPr>
              <a:spLocks/>
            </p:cNvSpPr>
            <p:nvPr/>
          </p:nvSpPr>
          <p:spPr bwMode="auto">
            <a:xfrm>
              <a:off x="59" y="201"/>
              <a:ext cx="94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bIns="38100" anchor="ctr">
              <a:spAutoFit/>
            </a:bodyPr>
            <a:lstStyle/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SRB storage </a:t>
              </a:r>
            </a:p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space</a:t>
              </a:r>
            </a:p>
          </p:txBody>
        </p:sp>
      </p:grpSp>
      <p:sp>
        <p:nvSpPr>
          <p:cNvPr id="61" name="Rectangle 39"/>
          <p:cNvSpPr>
            <a:spLocks/>
          </p:cNvSpPr>
          <p:nvPr/>
        </p:nvSpPr>
        <p:spPr bwMode="auto">
          <a:xfrm>
            <a:off x="2997200" y="5578475"/>
            <a:ext cx="1574800" cy="4064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Non MES</a:t>
            </a:r>
          </a:p>
        </p:txBody>
      </p:sp>
      <p:sp>
        <p:nvSpPr>
          <p:cNvPr id="62" name="Rectangle 40"/>
          <p:cNvSpPr>
            <a:spLocks/>
          </p:cNvSpPr>
          <p:nvPr/>
        </p:nvSpPr>
        <p:spPr bwMode="auto">
          <a:xfrm>
            <a:off x="828675" y="5578475"/>
            <a:ext cx="1574800" cy="4064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Non MES</a:t>
            </a:r>
          </a:p>
        </p:txBody>
      </p:sp>
      <p:sp>
        <p:nvSpPr>
          <p:cNvPr id="63" name="Rectangle 52"/>
          <p:cNvSpPr>
            <a:spLocks/>
          </p:cNvSpPr>
          <p:nvPr/>
        </p:nvSpPr>
        <p:spPr bwMode="auto">
          <a:xfrm>
            <a:off x="2997200" y="5400675"/>
            <a:ext cx="1574800" cy="7620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Non </a:t>
            </a:r>
            <a:r>
              <a:rPr lang="en-US" sz="2000" dirty="0" err="1" smtClean="0">
                <a:solidFill>
                  <a:srgbClr val="325FAF"/>
                </a:solidFill>
                <a:cs typeface="Arial" charset="0"/>
              </a:rPr>
              <a:t>iCAT</a:t>
            </a:r>
            <a:endParaRPr lang="en-US" sz="2000" dirty="0">
              <a:solidFill>
                <a:srgbClr val="325FAF"/>
              </a:solidFill>
              <a:cs typeface="Arial" charset="0"/>
            </a:endParaRPr>
          </a:p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(+DSI)</a:t>
            </a:r>
          </a:p>
        </p:txBody>
      </p:sp>
      <p:sp>
        <p:nvSpPr>
          <p:cNvPr id="64" name="Rectangle 53"/>
          <p:cNvSpPr>
            <a:spLocks/>
          </p:cNvSpPr>
          <p:nvPr/>
        </p:nvSpPr>
        <p:spPr bwMode="auto">
          <a:xfrm>
            <a:off x="828675" y="5400675"/>
            <a:ext cx="1574800" cy="7620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Non </a:t>
            </a:r>
            <a:r>
              <a:rPr lang="en-US" sz="2000" dirty="0" err="1" smtClean="0">
                <a:solidFill>
                  <a:srgbClr val="325FAF"/>
                </a:solidFill>
                <a:cs typeface="Arial" charset="0"/>
              </a:rPr>
              <a:t>iCAT</a:t>
            </a:r>
            <a:endParaRPr lang="en-US" sz="2000" dirty="0">
              <a:solidFill>
                <a:srgbClr val="325FAF"/>
              </a:solidFill>
              <a:cs typeface="Arial" charset="0"/>
            </a:endParaRPr>
          </a:p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(+DSI)</a:t>
            </a:r>
          </a:p>
        </p:txBody>
      </p:sp>
    </p:spTree>
    <p:extLst>
      <p:ext uri="{BB962C8B-B14F-4D97-AF65-F5344CB8AC3E}">
        <p14:creationId xmlns:p14="http://schemas.microsoft.com/office/powerpoint/2010/main" xmlns="" val="325844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4" grpId="0" animBg="1"/>
      <p:bldP spid="32815" grpId="0" autoUpdateAnimBg="0"/>
      <p:bldP spid="32817" grpId="0" autoUpdateAnimBg="0"/>
      <p:bldP spid="32818" grpId="0" animBg="1"/>
      <p:bldP spid="3281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Oval 6"/>
          <p:cNvSpPr>
            <a:spLocks/>
          </p:cNvSpPr>
          <p:nvPr/>
        </p:nvSpPr>
        <p:spPr bwMode="auto">
          <a:xfrm>
            <a:off x="1398588" y="0"/>
            <a:ext cx="838200" cy="838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34823" name="Group 7"/>
          <p:cNvGraphicFramePr>
            <a:graphicFrameLocks noGrp="1"/>
          </p:cNvGraphicFramePr>
          <p:nvPr/>
        </p:nvGraphicFramePr>
        <p:xfrm>
          <a:off x="255588" y="644525"/>
          <a:ext cx="3652837" cy="327025"/>
        </p:xfrm>
        <a:graphic>
          <a:graphicData uri="http://schemas.openxmlformats.org/drawingml/2006/table">
            <a:tbl>
              <a:tblPr/>
              <a:tblGrid>
                <a:gridCol w="3652837"/>
              </a:tblGrid>
              <a:tr h="327025">
                <a:tc>
                  <a:txBody>
                    <a:bodyPr/>
                    <a:lstStyle/>
                    <a:p>
                      <a:pPr marL="3968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1A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儷黑 Pro" charset="0"/>
                          <a:cs typeface="儷黑 Pro" charset="0"/>
                          <a:sym typeface="Arial" charset="0"/>
                        </a:rPr>
                        <a:t>Enabling Grids for E-sciencE</a:t>
                      </a:r>
                    </a:p>
                  </a:txBody>
                  <a:tcPr marL="50800" marR="5080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33" name="Rectangle 14">
            <a:hlinkClick r:id="rId2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77834" name="Rectangle 15">
            <a:hlinkClick r:id="rId2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77835" name="Rectangle 16"/>
          <p:cNvSpPr>
            <a:spLocks/>
          </p:cNvSpPr>
          <p:nvPr/>
        </p:nvSpPr>
        <p:spPr bwMode="auto">
          <a:xfrm>
            <a:off x="8496300" y="6556375"/>
            <a:ext cx="482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r"/>
            <a:r>
              <a:rPr lang="en-US" sz="1600" b="1">
                <a:solidFill>
                  <a:schemeClr val="tx1"/>
                </a:solidFill>
                <a:cs typeface="Arial" charset="0"/>
              </a:rPr>
              <a:t>17</a:t>
            </a:r>
          </a:p>
        </p:txBody>
      </p:sp>
      <p:sp>
        <p:nvSpPr>
          <p:cNvPr id="77836" name="Rectangle 17"/>
          <p:cNvSpPr>
            <a:spLocks noGrp="1" noChangeArrowheads="1"/>
          </p:cNvSpPr>
          <p:nvPr>
            <p:ph type="title"/>
          </p:nvPr>
        </p:nvSpPr>
        <p:spPr>
          <a:xfrm>
            <a:off x="1514474" y="-152400"/>
            <a:ext cx="7248525" cy="1309688"/>
          </a:xfrm>
        </p:spPr>
        <p:txBody>
          <a:bodyPr rIns="132080"/>
          <a:lstStyle/>
          <a:p>
            <a:pPr indent="0" eaLnBrk="1" hangingPunct="1"/>
            <a:r>
              <a:rPr lang="en-US" dirty="0">
                <a:latin typeface="Arial" charset="0"/>
                <a:ea typeface="儷黑 Pro" charset="0"/>
                <a:cs typeface="儷黑 Pro" charset="0"/>
              </a:rPr>
              <a:t>Architecture Overview (cont.)</a:t>
            </a:r>
          </a:p>
        </p:txBody>
      </p:sp>
      <p:grpSp>
        <p:nvGrpSpPr>
          <p:cNvPr id="77837" name="Group 18"/>
          <p:cNvGrpSpPr>
            <a:grpSpLocks/>
          </p:cNvGrpSpPr>
          <p:nvPr/>
        </p:nvGrpSpPr>
        <p:grpSpPr bwMode="auto">
          <a:xfrm>
            <a:off x="728663" y="1146175"/>
            <a:ext cx="322262" cy="269875"/>
            <a:chOff x="0" y="0"/>
            <a:chExt cx="203" cy="170"/>
          </a:xfrm>
        </p:grpSpPr>
        <p:sp>
          <p:nvSpPr>
            <p:cNvPr id="77865" name="AutoShape 19"/>
            <p:cNvSpPr>
              <a:spLocks/>
            </p:cNvSpPr>
            <p:nvPr/>
          </p:nvSpPr>
          <p:spPr bwMode="auto">
            <a:xfrm>
              <a:off x="0" y="0"/>
              <a:ext cx="203" cy="170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FF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866" name="AutoShape 20"/>
            <p:cNvSpPr>
              <a:spLocks/>
            </p:cNvSpPr>
            <p:nvPr/>
          </p:nvSpPr>
          <p:spPr bwMode="auto">
            <a:xfrm>
              <a:off x="58" y="50"/>
              <a:ext cx="21" cy="1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C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867" name="AutoShape 21"/>
            <p:cNvSpPr>
              <a:spLocks/>
            </p:cNvSpPr>
            <p:nvPr/>
          </p:nvSpPr>
          <p:spPr bwMode="auto">
            <a:xfrm>
              <a:off x="123" y="50"/>
              <a:ext cx="21" cy="18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CCC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868" name="AutoShape 22"/>
            <p:cNvSpPr>
              <a:spLocks/>
            </p:cNvSpPr>
            <p:nvPr/>
          </p:nvSpPr>
          <p:spPr bwMode="auto">
            <a:xfrm>
              <a:off x="46" y="50"/>
              <a:ext cx="110" cy="87"/>
            </a:xfrm>
            <a:custGeom>
              <a:avLst/>
              <a:gdLst>
                <a:gd name="T0" fmla="*/ 0 w 21600"/>
                <a:gd name="T1" fmla="*/ 0 h 20368"/>
                <a:gd name="T2" fmla="*/ 21600 w 21600"/>
                <a:gd name="T3" fmla="*/ 20368 h 20368"/>
              </a:gdLst>
              <a:ahLst/>
              <a:cxnLst/>
              <a:rect l="T0" t="T1" r="T2" b="T3"/>
              <a:pathLst>
                <a:path w="21600" h="20368">
                  <a:moveTo>
                    <a:pt x="4401" y="0"/>
                  </a:moveTo>
                  <a:cubicBezTo>
                    <a:pt x="3252" y="0"/>
                    <a:pt x="2321" y="926"/>
                    <a:pt x="2321" y="2069"/>
                  </a:cubicBezTo>
                  <a:cubicBezTo>
                    <a:pt x="2321" y="3212"/>
                    <a:pt x="3252" y="4138"/>
                    <a:pt x="4401" y="4138"/>
                  </a:cubicBezTo>
                  <a:cubicBezTo>
                    <a:pt x="5550" y="4138"/>
                    <a:pt x="6482" y="3212"/>
                    <a:pt x="6482" y="2069"/>
                  </a:cubicBezTo>
                  <a:cubicBezTo>
                    <a:pt x="6482" y="926"/>
                    <a:pt x="5550" y="0"/>
                    <a:pt x="4401" y="0"/>
                  </a:cubicBezTo>
                  <a:close/>
                  <a:moveTo>
                    <a:pt x="17199" y="0"/>
                  </a:moveTo>
                  <a:cubicBezTo>
                    <a:pt x="16050" y="0"/>
                    <a:pt x="15118" y="926"/>
                    <a:pt x="15118" y="2069"/>
                  </a:cubicBezTo>
                  <a:cubicBezTo>
                    <a:pt x="15118" y="3212"/>
                    <a:pt x="16050" y="4138"/>
                    <a:pt x="17199" y="4138"/>
                  </a:cubicBezTo>
                  <a:cubicBezTo>
                    <a:pt x="18348" y="4138"/>
                    <a:pt x="19279" y="3212"/>
                    <a:pt x="19279" y="2069"/>
                  </a:cubicBezTo>
                  <a:cubicBezTo>
                    <a:pt x="19279" y="926"/>
                    <a:pt x="18348" y="0"/>
                    <a:pt x="17199" y="0"/>
                  </a:cubicBezTo>
                  <a:close/>
                  <a:moveTo>
                    <a:pt x="0" y="16671"/>
                  </a:moveTo>
                  <a:cubicBezTo>
                    <a:pt x="7199" y="21600"/>
                    <a:pt x="14401" y="21600"/>
                    <a:pt x="21600" y="1667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77838" name="Rectangle 23"/>
          <p:cNvSpPr>
            <a:spLocks/>
          </p:cNvSpPr>
          <p:nvPr/>
        </p:nvSpPr>
        <p:spPr bwMode="auto">
          <a:xfrm>
            <a:off x="3689350" y="1079500"/>
            <a:ext cx="1684338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325FAF"/>
                </a:solidFill>
                <a:cs typeface="Arial" charset="0"/>
              </a:rPr>
              <a:t>Web Service</a:t>
            </a:r>
          </a:p>
        </p:txBody>
      </p:sp>
      <p:sp>
        <p:nvSpPr>
          <p:cNvPr id="77839" name="Rectangle 24"/>
          <p:cNvSpPr>
            <a:spLocks/>
          </p:cNvSpPr>
          <p:nvPr/>
        </p:nvSpPr>
        <p:spPr bwMode="auto">
          <a:xfrm>
            <a:off x="3683000" y="2046288"/>
            <a:ext cx="1689100" cy="406400"/>
          </a:xfrm>
          <a:prstGeom prst="rect">
            <a:avLst/>
          </a:prstGeom>
          <a:solidFill>
            <a:srgbClr val="F1A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325FAF"/>
                </a:solidFill>
                <a:cs typeface="Arial" charset="0"/>
              </a:rPr>
              <a:t>Core</a:t>
            </a:r>
          </a:p>
        </p:txBody>
      </p:sp>
      <p:sp>
        <p:nvSpPr>
          <p:cNvPr id="77840" name="Rectangle 25"/>
          <p:cNvSpPr>
            <a:spLocks/>
          </p:cNvSpPr>
          <p:nvPr/>
        </p:nvSpPr>
        <p:spPr bwMode="auto">
          <a:xfrm>
            <a:off x="2925763" y="3000375"/>
            <a:ext cx="3200400" cy="406400"/>
          </a:xfrm>
          <a:prstGeom prst="rect">
            <a:avLst/>
          </a:prstGeom>
          <a:solidFill>
            <a:srgbClr val="2B519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 b="1">
                <a:solidFill>
                  <a:srgbClr val="FFFFFF"/>
                </a:solidFill>
                <a:cs typeface="Arial" charset="0"/>
              </a:rPr>
              <a:t>Data server management</a:t>
            </a:r>
          </a:p>
        </p:txBody>
      </p:sp>
      <p:grpSp>
        <p:nvGrpSpPr>
          <p:cNvPr id="77846" name="Group 41"/>
          <p:cNvGrpSpPr>
            <a:grpSpLocks/>
          </p:cNvGrpSpPr>
          <p:nvPr/>
        </p:nvGrpSpPr>
        <p:grpSpPr bwMode="auto">
          <a:xfrm>
            <a:off x="6632575" y="1655763"/>
            <a:ext cx="2382838" cy="1189037"/>
            <a:chOff x="0" y="0"/>
            <a:chExt cx="1501" cy="749"/>
          </a:xfrm>
        </p:grpSpPr>
        <p:sp>
          <p:nvSpPr>
            <p:cNvPr id="77851" name="AutoShape 42"/>
            <p:cNvSpPr>
              <a:spLocks/>
            </p:cNvSpPr>
            <p:nvPr/>
          </p:nvSpPr>
          <p:spPr bwMode="auto">
            <a:xfrm>
              <a:off x="0" y="0"/>
              <a:ext cx="1501" cy="74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33CCCC"/>
            </a:solidFill>
            <a:ln w="25400">
              <a:solidFill>
                <a:srgbClr val="AC3B8B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852" name="AutoShape 43"/>
            <p:cNvSpPr>
              <a:spLocks/>
            </p:cNvSpPr>
            <p:nvPr/>
          </p:nvSpPr>
          <p:spPr bwMode="auto">
            <a:xfrm>
              <a:off x="0" y="0"/>
              <a:ext cx="1501" cy="1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5B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853" name="AutoShape 44"/>
            <p:cNvSpPr>
              <a:spLocks/>
            </p:cNvSpPr>
            <p:nvPr/>
          </p:nvSpPr>
          <p:spPr bwMode="auto">
            <a:xfrm>
              <a:off x="0" y="93"/>
              <a:ext cx="1501" cy="9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25400">
              <a:solidFill>
                <a:srgbClr val="AC3B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77854" name="Rectangle 45"/>
            <p:cNvSpPr>
              <a:spLocks/>
            </p:cNvSpPr>
            <p:nvPr/>
          </p:nvSpPr>
          <p:spPr bwMode="auto">
            <a:xfrm>
              <a:off x="21" y="197"/>
              <a:ext cx="145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000" bIns="38100" anchor="ctr">
              <a:spAutoFit/>
            </a:bodyPr>
            <a:lstStyle/>
            <a:p>
              <a:pPr marL="12700" algn="ctr">
                <a:spcBef>
                  <a:spcPts val="450"/>
                </a:spcBef>
              </a:pPr>
              <a:r>
                <a:rPr lang="en-US" sz="2000">
                  <a:solidFill>
                    <a:schemeClr val="tx1"/>
                  </a:solidFill>
                  <a:cs typeface="Arial" charset="0"/>
                </a:rPr>
                <a:t>Auxiliary filecatalog</a:t>
              </a:r>
            </a:p>
            <a:p>
              <a:pPr marL="12700" algn="ctr">
                <a:spcBef>
                  <a:spcPts val="450"/>
                </a:spcBef>
              </a:pPr>
              <a:r>
                <a:rPr lang="en-US" sz="2000">
                  <a:solidFill>
                    <a:srgbClr val="325FAF"/>
                  </a:solidFill>
                  <a:cs typeface="Arial" charset="0"/>
                </a:rPr>
                <a:t>(AMGA)</a:t>
              </a:r>
            </a:p>
          </p:txBody>
        </p:sp>
      </p:grpSp>
      <p:sp>
        <p:nvSpPr>
          <p:cNvPr id="34862" name="Rectangle 46"/>
          <p:cNvSpPr>
            <a:spLocks/>
          </p:cNvSpPr>
          <p:nvPr/>
        </p:nvSpPr>
        <p:spPr bwMode="auto">
          <a:xfrm>
            <a:off x="1255713" y="896938"/>
            <a:ext cx="18796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11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The Status of PutDone</a:t>
            </a:r>
          </a:p>
        </p:txBody>
      </p:sp>
      <p:sp>
        <p:nvSpPr>
          <p:cNvPr id="34863" name="Rectangle 47"/>
          <p:cNvSpPr>
            <a:spLocks/>
          </p:cNvSpPr>
          <p:nvPr/>
        </p:nvSpPr>
        <p:spPr bwMode="auto">
          <a:xfrm>
            <a:off x="2598738" y="1433513"/>
            <a:ext cx="19558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9200" bIns="0"/>
          <a:lstStyle/>
          <a:p>
            <a:pPr marL="38100">
              <a:spcBef>
                <a:spcPts val="11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Return the Status of PutDone</a:t>
            </a:r>
          </a:p>
        </p:txBody>
      </p:sp>
      <p:cxnSp>
        <p:nvCxnSpPr>
          <p:cNvPr id="34864" name="AutoShape 48"/>
          <p:cNvCxnSpPr>
            <a:cxnSpLocks noChangeShapeType="1"/>
            <a:stCxn id="77839" idx="0"/>
            <a:endCxn id="77838" idx="0"/>
          </p:cNvCxnSpPr>
          <p:nvPr/>
        </p:nvCxnSpPr>
        <p:spPr bwMode="auto">
          <a:xfrm rot="10800000" flipH="1">
            <a:off x="4527550" y="1282700"/>
            <a:ext cx="4763" cy="96678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865" name="AutoShape 49"/>
          <p:cNvCxnSpPr>
            <a:cxnSpLocks noChangeShapeType="1"/>
          </p:cNvCxnSpPr>
          <p:nvPr/>
        </p:nvCxnSpPr>
        <p:spPr bwMode="auto">
          <a:xfrm rot="10800000">
            <a:off x="889000" y="1281113"/>
            <a:ext cx="3643313" cy="158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6" name="Group 26"/>
          <p:cNvGrpSpPr>
            <a:grpSpLocks/>
          </p:cNvGrpSpPr>
          <p:nvPr/>
        </p:nvGrpSpPr>
        <p:grpSpPr bwMode="auto">
          <a:xfrm>
            <a:off x="304800" y="5757863"/>
            <a:ext cx="1690688" cy="1100137"/>
            <a:chOff x="0" y="0"/>
            <a:chExt cx="1065" cy="693"/>
          </a:xfrm>
        </p:grpSpPr>
        <p:sp>
          <p:nvSpPr>
            <p:cNvPr id="47" name="AutoShape 27"/>
            <p:cNvSpPr>
              <a:spLocks/>
            </p:cNvSpPr>
            <p:nvPr/>
          </p:nvSpPr>
          <p:spPr bwMode="auto">
            <a:xfrm>
              <a:off x="0" y="0"/>
              <a:ext cx="1065" cy="69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" name="AutoShape 28"/>
            <p:cNvSpPr>
              <a:spLocks/>
            </p:cNvSpPr>
            <p:nvPr/>
          </p:nvSpPr>
          <p:spPr bwMode="auto">
            <a:xfrm>
              <a:off x="0" y="0"/>
              <a:ext cx="1065" cy="17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" name="AutoShape 29"/>
            <p:cNvSpPr>
              <a:spLocks/>
            </p:cNvSpPr>
            <p:nvPr/>
          </p:nvSpPr>
          <p:spPr bwMode="auto">
            <a:xfrm>
              <a:off x="0" y="86"/>
              <a:ext cx="1065" cy="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" name="Rectangle 30"/>
            <p:cNvSpPr>
              <a:spLocks/>
            </p:cNvSpPr>
            <p:nvPr/>
          </p:nvSpPr>
          <p:spPr bwMode="auto">
            <a:xfrm>
              <a:off x="17" y="285"/>
              <a:ext cx="103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bIns="38100" anchor="ctr">
              <a:spAutoFit/>
            </a:bodyPr>
            <a:lstStyle/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Non MES+DSI</a:t>
              </a:r>
            </a:p>
          </p:txBody>
        </p:sp>
      </p:grpSp>
      <p:grpSp>
        <p:nvGrpSpPr>
          <p:cNvPr id="51" name="Group 31"/>
          <p:cNvGrpSpPr>
            <a:grpSpLocks/>
          </p:cNvGrpSpPr>
          <p:nvPr/>
        </p:nvGrpSpPr>
        <p:grpSpPr bwMode="auto">
          <a:xfrm>
            <a:off x="1584325" y="4268788"/>
            <a:ext cx="2006600" cy="787400"/>
            <a:chOff x="0" y="0"/>
            <a:chExt cx="1264" cy="496"/>
          </a:xfrm>
        </p:grpSpPr>
        <p:sp>
          <p:nvSpPr>
            <p:cNvPr id="52" name="AutoShape 32"/>
            <p:cNvSpPr>
              <a:spLocks/>
            </p:cNvSpPr>
            <p:nvPr/>
          </p:nvSpPr>
          <p:spPr bwMode="auto">
            <a:xfrm>
              <a:off x="0" y="0"/>
              <a:ext cx="1263" cy="496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CC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" name="Rectangle 33"/>
            <p:cNvSpPr>
              <a:spLocks/>
            </p:cNvSpPr>
            <p:nvPr/>
          </p:nvSpPr>
          <p:spPr bwMode="auto">
            <a:xfrm>
              <a:off x="0" y="16"/>
              <a:ext cx="126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39200" bIns="0" anchor="ctr"/>
            <a:lstStyle/>
            <a:p>
              <a:pPr marL="38100" algn="ctr">
                <a:spcBef>
                  <a:spcPts val="450"/>
                </a:spcBef>
              </a:pPr>
              <a:r>
                <a:rPr lang="en-US" sz="2000" dirty="0" err="1" smtClean="0">
                  <a:solidFill>
                    <a:srgbClr val="325FAF"/>
                  </a:solidFill>
                  <a:cs typeface="Arial" charset="0"/>
                </a:rPr>
                <a:t>iCAT</a:t>
              </a:r>
              <a:r>
                <a:rPr lang="en-US" sz="2000" dirty="0" smtClean="0">
                  <a:solidFill>
                    <a:srgbClr val="325FAF"/>
                  </a:solidFill>
                  <a:cs typeface="Arial" charset="0"/>
                </a:rPr>
                <a:t> </a:t>
              </a:r>
              <a:r>
                <a:rPr lang="en-US" sz="2000" dirty="0">
                  <a:solidFill>
                    <a:srgbClr val="325FAF"/>
                  </a:solidFill>
                  <a:cs typeface="Arial" charset="0"/>
                </a:rPr>
                <a:t>Server</a:t>
              </a:r>
            </a:p>
            <a:p>
              <a:pPr marL="38100" algn="ctr">
                <a:spcBef>
                  <a:spcPts val="450"/>
                </a:spcBef>
              </a:pPr>
              <a:r>
                <a:rPr lang="en-US" sz="2000" dirty="0">
                  <a:solidFill>
                    <a:srgbClr val="325FAF"/>
                  </a:solidFill>
                  <a:cs typeface="Arial" charset="0"/>
                </a:rPr>
                <a:t>(GSI enabled)</a:t>
              </a:r>
            </a:p>
          </p:txBody>
        </p:sp>
      </p:grpSp>
      <p:grpSp>
        <p:nvGrpSpPr>
          <p:cNvPr id="54" name="Group 34"/>
          <p:cNvGrpSpPr>
            <a:grpSpLocks/>
          </p:cNvGrpSpPr>
          <p:nvPr/>
        </p:nvGrpSpPr>
        <p:grpSpPr bwMode="auto">
          <a:xfrm>
            <a:off x="3629025" y="5757863"/>
            <a:ext cx="1690688" cy="1100137"/>
            <a:chOff x="0" y="0"/>
            <a:chExt cx="1065" cy="693"/>
          </a:xfrm>
        </p:grpSpPr>
        <p:sp>
          <p:nvSpPr>
            <p:cNvPr id="55" name="AutoShape 35"/>
            <p:cNvSpPr>
              <a:spLocks/>
            </p:cNvSpPr>
            <p:nvPr/>
          </p:nvSpPr>
          <p:spPr bwMode="auto">
            <a:xfrm>
              <a:off x="0" y="0"/>
              <a:ext cx="1065" cy="69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209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4835" y="21600"/>
                    <a:pt x="10800" y="21600"/>
                  </a:cubicBezTo>
                  <a:cubicBezTo>
                    <a:pt x="16765" y="21600"/>
                    <a:pt x="21600" y="20391"/>
                    <a:pt x="21600" y="18900"/>
                  </a:cubicBezTo>
                  <a:lnTo>
                    <a:pt x="21600" y="2700"/>
                  </a:lnTo>
                  <a:cubicBezTo>
                    <a:pt x="21600" y="1209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" name="AutoShape 36"/>
            <p:cNvSpPr>
              <a:spLocks/>
            </p:cNvSpPr>
            <p:nvPr/>
          </p:nvSpPr>
          <p:spPr bwMode="auto">
            <a:xfrm>
              <a:off x="0" y="0"/>
              <a:ext cx="1065" cy="173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solidFill>
              <a:srgbClr val="FF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" name="AutoShape 37"/>
            <p:cNvSpPr>
              <a:spLocks/>
            </p:cNvSpPr>
            <p:nvPr/>
          </p:nvSpPr>
          <p:spPr bwMode="auto">
            <a:xfrm>
              <a:off x="0" y="86"/>
              <a:ext cx="1065" cy="8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" name="Rectangle 38"/>
            <p:cNvSpPr>
              <a:spLocks/>
            </p:cNvSpPr>
            <p:nvPr/>
          </p:nvSpPr>
          <p:spPr bwMode="auto">
            <a:xfrm>
              <a:off x="59" y="201"/>
              <a:ext cx="946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bIns="38100" anchor="ctr">
              <a:spAutoFit/>
            </a:bodyPr>
            <a:lstStyle/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SRB storage </a:t>
              </a:r>
            </a:p>
            <a:p>
              <a:pPr marL="14288" algn="ctr"/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space</a:t>
              </a:r>
            </a:p>
          </p:txBody>
        </p:sp>
      </p:grpSp>
      <p:sp>
        <p:nvSpPr>
          <p:cNvPr id="59" name="Rectangle 39"/>
          <p:cNvSpPr>
            <a:spLocks/>
          </p:cNvSpPr>
          <p:nvPr/>
        </p:nvSpPr>
        <p:spPr bwMode="auto">
          <a:xfrm>
            <a:off x="2997200" y="5578475"/>
            <a:ext cx="1574800" cy="4064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Non MES</a:t>
            </a:r>
          </a:p>
        </p:txBody>
      </p:sp>
      <p:sp>
        <p:nvSpPr>
          <p:cNvPr id="60" name="Rectangle 40"/>
          <p:cNvSpPr>
            <a:spLocks/>
          </p:cNvSpPr>
          <p:nvPr/>
        </p:nvSpPr>
        <p:spPr bwMode="auto">
          <a:xfrm>
            <a:off x="828675" y="5578475"/>
            <a:ext cx="1574800" cy="4064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Non MES</a:t>
            </a:r>
          </a:p>
        </p:txBody>
      </p:sp>
      <p:sp>
        <p:nvSpPr>
          <p:cNvPr id="61" name="Rectangle 52"/>
          <p:cNvSpPr>
            <a:spLocks/>
          </p:cNvSpPr>
          <p:nvPr/>
        </p:nvSpPr>
        <p:spPr bwMode="auto">
          <a:xfrm>
            <a:off x="2997200" y="5400675"/>
            <a:ext cx="1574800" cy="7620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Non </a:t>
            </a:r>
            <a:r>
              <a:rPr lang="en-US" sz="2000" dirty="0" err="1" smtClean="0">
                <a:solidFill>
                  <a:srgbClr val="325FAF"/>
                </a:solidFill>
                <a:cs typeface="Arial" charset="0"/>
              </a:rPr>
              <a:t>iCAT</a:t>
            </a:r>
            <a:endParaRPr lang="en-US" sz="2000" dirty="0">
              <a:solidFill>
                <a:srgbClr val="325FAF"/>
              </a:solidFill>
              <a:cs typeface="Arial" charset="0"/>
            </a:endParaRPr>
          </a:p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(+DSI)</a:t>
            </a:r>
          </a:p>
        </p:txBody>
      </p:sp>
      <p:sp>
        <p:nvSpPr>
          <p:cNvPr id="62" name="Rectangle 53"/>
          <p:cNvSpPr>
            <a:spLocks/>
          </p:cNvSpPr>
          <p:nvPr/>
        </p:nvSpPr>
        <p:spPr bwMode="auto">
          <a:xfrm>
            <a:off x="828675" y="5400675"/>
            <a:ext cx="1574800" cy="762000"/>
          </a:xfrm>
          <a:prstGeom prst="rect">
            <a:avLst/>
          </a:prstGeom>
          <a:solidFill>
            <a:srgbClr val="00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Non </a:t>
            </a:r>
            <a:r>
              <a:rPr lang="en-US" sz="2000" dirty="0" err="1" smtClean="0">
                <a:solidFill>
                  <a:srgbClr val="325FAF"/>
                </a:solidFill>
                <a:cs typeface="Arial" charset="0"/>
              </a:rPr>
              <a:t>iCAT</a:t>
            </a:r>
            <a:endParaRPr lang="en-US" sz="2000" dirty="0">
              <a:solidFill>
                <a:srgbClr val="325FAF"/>
              </a:solidFill>
              <a:cs typeface="Arial" charset="0"/>
            </a:endParaRPr>
          </a:p>
          <a:p>
            <a:pPr marL="38100" algn="ctr">
              <a:spcBef>
                <a:spcPts val="450"/>
              </a:spcBef>
            </a:pPr>
            <a:r>
              <a:rPr lang="en-US" sz="2000" dirty="0">
                <a:solidFill>
                  <a:srgbClr val="325FAF"/>
                </a:solidFill>
                <a:cs typeface="Arial" charset="0"/>
              </a:rPr>
              <a:t>(+DSI)</a:t>
            </a:r>
          </a:p>
        </p:txBody>
      </p:sp>
    </p:spTree>
    <p:extLst>
      <p:ext uri="{BB962C8B-B14F-4D97-AF65-F5344CB8AC3E}">
        <p14:creationId xmlns:p14="http://schemas.microsoft.com/office/powerpoint/2010/main" xmlns="" val="395922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2" grpId="0" autoUpdateAnimBg="0"/>
      <p:bldP spid="34863" grpId="0" autoUpdateAnimBg="0"/>
      <p:bldP spid="3486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A2B5A2-0DCC-8B4E-A604-09A679436544}" type="slidenum">
              <a:rPr lang="en-GB" altLang="zh-TW"/>
              <a:pPr/>
              <a:t>27</a:t>
            </a:fld>
            <a:endParaRPr lang="en-GB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0"/>
                <a:cs typeface="新細明體" charset="-120"/>
              </a:rPr>
              <a:t>Support  Flexible File/Space Types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SRM system has a caching mechanism and has to take care of SRM issues like file lifetime, space management,…,etc.</a:t>
            </a:r>
            <a:endParaRPr lang="en-US" altLang="zh-TW" dirty="0" smtClean="0">
              <a:ea typeface="新細明體" charset="-120"/>
              <a:cs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  <a:cs typeface="新細明體" charset="-120"/>
              </a:rPr>
              <a:t>Permanent space</a:t>
            </a:r>
          </a:p>
          <a:p>
            <a:pPr lvl="1"/>
            <a:r>
              <a:rPr lang="en-US" altLang="zh-TW" dirty="0" smtClean="0">
                <a:ea typeface="新細明體" charset="-120"/>
                <a:cs typeface="新細明體" charset="-120"/>
              </a:rPr>
              <a:t>Volatile </a:t>
            </a:r>
            <a:r>
              <a:rPr lang="en-US" altLang="zh-TW" dirty="0">
                <a:ea typeface="新細明體" charset="-120"/>
                <a:cs typeface="新細明體" charset="-120"/>
              </a:rPr>
              <a:t>space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Durable space</a:t>
            </a:r>
            <a:endParaRPr lang="en-US" altLang="zh-TW" dirty="0" smtClean="0">
              <a:ea typeface="新細明體" charset="-120"/>
              <a:cs typeface="新細明體" charset="-120"/>
            </a:endParaRPr>
          </a:p>
          <a:p>
            <a:r>
              <a:rPr lang="en-US" altLang="zh-TW" dirty="0" smtClean="0">
                <a:ea typeface="新細明體" charset="-120"/>
                <a:cs typeface="新細明體" charset="-120"/>
              </a:rPr>
              <a:t>Implementation</a:t>
            </a:r>
            <a:endParaRPr lang="en-US" altLang="zh-TW" dirty="0">
              <a:ea typeface="新細明體" charset="-120"/>
              <a:cs typeface="新細明體" charset="-120"/>
            </a:endParaRPr>
          </a:p>
          <a:p>
            <a:pPr lvl="1"/>
            <a:r>
              <a:rPr lang="en-US" altLang="zh-TW" sz="2400" b="1" dirty="0">
                <a:solidFill>
                  <a:schemeClr val="tx1"/>
                </a:solidFill>
                <a:ea typeface="新細明體" charset="-120"/>
                <a:cs typeface="新細明體" charset="-120"/>
              </a:rPr>
              <a:t>Use AMGA as auxiliary catalog and record all space usage, space type, and some file metadata inside.</a:t>
            </a:r>
            <a:endParaRPr lang="en-US" altLang="zh-TW" dirty="0">
              <a:ea typeface="新細明體" charset="-120"/>
              <a:cs typeface="新細明體" charset="-120"/>
            </a:endParaRPr>
          </a:p>
        </p:txBody>
      </p:sp>
      <p:pic>
        <p:nvPicPr>
          <p:cNvPr id="5" name="Picture 1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71800"/>
            <a:ext cx="46863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  <a:cs typeface="新細明體" charset="-120"/>
              </a:rPr>
              <a:t>Checking Disk Status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56545-E3C0-214B-B979-ABAF9ADE1A00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496300" y="6556375"/>
            <a:ext cx="4699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B74109-DD05-C445-8F83-A0A3E0063998}" type="slidenum">
              <a:rPr kumimoji="0" lang="en-GB" altLang="zh-TW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charset="-120"/>
                <a:cs typeface="新細明體" charset="-12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altLang="zh-TW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charset="-120"/>
              <a:cs typeface="新細明體" charset="-12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728663" y="1146175"/>
            <a:ext cx="322262" cy="269875"/>
          </a:xfrm>
          <a:prstGeom prst="smileyFace">
            <a:avLst>
              <a:gd name="adj" fmla="val 4653"/>
            </a:avLst>
          </a:prstGeom>
          <a:solidFill>
            <a:srgbClr val="FFFF99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67125" y="1071563"/>
            <a:ext cx="1717675" cy="42227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rgbClr val="FFCC66"/>
              </a:buClr>
            </a:pPr>
            <a:r>
              <a:rPr kumimoji="0" lang="en-US" altLang="zh-TW" sz="2000" b="1">
                <a:solidFill>
                  <a:schemeClr val="accent2"/>
                </a:solidFill>
              </a:rPr>
              <a:t>Web Service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016375" y="1954213"/>
            <a:ext cx="1828800" cy="7350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686175" y="2038350"/>
            <a:ext cx="1671638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rgbClr val="FFCC66"/>
              </a:buClr>
            </a:pPr>
            <a:r>
              <a:rPr kumimoji="0" lang="en-US" altLang="zh-TW" sz="2000" b="1">
                <a:solidFill>
                  <a:schemeClr val="accent2"/>
                </a:solidFill>
              </a:rPr>
              <a:t>Core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906713" y="2992438"/>
            <a:ext cx="32273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rgbClr val="FFCC66"/>
              </a:buClr>
            </a:pPr>
            <a:r>
              <a:rPr kumimoji="0" lang="en-US" altLang="zh-TW" sz="2000" b="1" dirty="0">
                <a:solidFill>
                  <a:srgbClr val="FFFFFF"/>
                </a:solidFill>
              </a:rPr>
              <a:t>Data server management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228600" y="5029200"/>
            <a:ext cx="1690687" cy="1100137"/>
          </a:xfrm>
          <a:prstGeom prst="can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zh-TW"/>
              <a:t>Storage space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585913" y="4268788"/>
            <a:ext cx="2381250" cy="787400"/>
          </a:xfrm>
          <a:prstGeom prst="flowChartProcess">
            <a:avLst/>
          </a:prstGeom>
          <a:solidFill>
            <a:srgbClr val="CCFFFF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rgbClr val="FFCC66"/>
              </a:buClr>
            </a:pPr>
            <a:r>
              <a:rPr kumimoji="0" lang="en-US" altLang="zh-TW" sz="2000" dirty="0" err="1" smtClean="0">
                <a:solidFill>
                  <a:schemeClr val="accent2"/>
                </a:solidFill>
              </a:rPr>
              <a:t>iCAT</a:t>
            </a:r>
            <a:r>
              <a:rPr kumimoji="0" lang="en-US" altLang="zh-TW" sz="2000" dirty="0" smtClean="0">
                <a:solidFill>
                  <a:schemeClr val="accent2"/>
                </a:solidFill>
              </a:rPr>
              <a:t> </a:t>
            </a:r>
            <a:r>
              <a:rPr kumimoji="0" lang="en-US" altLang="zh-TW" sz="2000" dirty="0">
                <a:solidFill>
                  <a:schemeClr val="accent2"/>
                </a:solidFill>
              </a:rPr>
              <a:t>Server</a:t>
            </a:r>
          </a:p>
          <a:p>
            <a:pPr algn="ctr">
              <a:spcBef>
                <a:spcPct val="20000"/>
              </a:spcBef>
              <a:buClr>
                <a:srgbClr val="FFCC66"/>
              </a:buClr>
            </a:pPr>
            <a:r>
              <a:rPr kumimoji="0" lang="en-US" altLang="zh-TW" sz="2000" dirty="0">
                <a:solidFill>
                  <a:schemeClr val="accent2"/>
                </a:solidFill>
              </a:rPr>
              <a:t>(GSI enabled)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267200" y="4876800"/>
            <a:ext cx="1690688" cy="1100137"/>
          </a:xfrm>
          <a:prstGeom prst="can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altLang="zh-TW"/>
              <a:t>Storage </a:t>
            </a:r>
          </a:p>
          <a:p>
            <a:pPr algn="ctr"/>
            <a:r>
              <a:rPr lang="en-US" altLang="zh-TW"/>
              <a:t>space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346200" y="1236663"/>
            <a:ext cx="2132013" cy="125412"/>
          </a:xfrm>
          <a:prstGeom prst="line">
            <a:avLst/>
          </a:prstGeom>
          <a:noFill/>
          <a:ln w="25400">
            <a:noFill/>
            <a:round/>
            <a:headEnd/>
            <a:tailEnd type="triangle" w="med" len="med"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573838" y="1655763"/>
            <a:ext cx="2592387" cy="1189037"/>
          </a:xfrm>
          <a:prstGeom prst="can">
            <a:avLst>
              <a:gd name="adj" fmla="val 25000"/>
            </a:avLst>
          </a:prstGeom>
          <a:solidFill>
            <a:srgbClr val="33CCCC"/>
          </a:solidFill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rgbClr val="FFCC66"/>
              </a:buClr>
              <a:buFontTx/>
              <a:buChar char="•"/>
            </a:pPr>
            <a:r>
              <a:rPr lang="en-US" altLang="zh-TW" sz="2000"/>
              <a:t>Auxiliary Filecatalog</a:t>
            </a:r>
            <a:endParaRPr kumimoji="0" lang="en-US" altLang="zh-TW" sz="2000">
              <a:solidFill>
                <a:schemeClr val="accent2"/>
              </a:solidFill>
            </a:endParaRPr>
          </a:p>
          <a:p>
            <a:pPr algn="ctr">
              <a:spcBef>
                <a:spcPct val="20000"/>
              </a:spcBef>
              <a:buClr>
                <a:srgbClr val="FFCC66"/>
              </a:buClr>
              <a:buFontTx/>
              <a:buChar char="•"/>
            </a:pPr>
            <a:r>
              <a:rPr kumimoji="0" lang="en-US" altLang="zh-TW" sz="2000">
                <a:solidFill>
                  <a:schemeClr val="accent2"/>
                </a:solidFill>
              </a:rPr>
              <a:t>(AMGA)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2491" y="3940771"/>
            <a:ext cx="1568606" cy="309958"/>
          </a:xfrm>
          <a:prstGeom prst="rect">
            <a:avLst/>
          </a:prstGeom>
          <a:solidFill>
            <a:srgbClr val="C0C0C0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buClr>
                <a:srgbClr val="FFCC66"/>
              </a:buClr>
            </a:pPr>
            <a:r>
              <a:rPr kumimoji="0" lang="en-US" altLang="zh-TW" sz="1400" dirty="0" err="1" smtClean="0">
                <a:solidFill>
                  <a:schemeClr val="accent2"/>
                </a:solidFill>
              </a:rPr>
              <a:t>iRODSInfoServer</a:t>
            </a:r>
            <a:endParaRPr kumimoji="0" lang="en-US" altLang="zh-TW" sz="1400" dirty="0">
              <a:solidFill>
                <a:schemeClr val="accent2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451475" y="1271588"/>
            <a:ext cx="1935163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rgbClr val="FFCC66"/>
              </a:buClr>
            </a:pPr>
            <a:r>
              <a:rPr kumimoji="0" lang="en-US" altLang="zh-TW" sz="2000">
                <a:solidFill>
                  <a:schemeClr val="accent2"/>
                </a:solidFill>
              </a:rPr>
              <a:t>Update status of each resource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540000" y="2474913"/>
            <a:ext cx="200818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rgbClr val="FFCC66"/>
              </a:buClr>
            </a:pPr>
            <a:r>
              <a:rPr kumimoji="0" lang="en-US" altLang="zh-TW" sz="2000">
                <a:solidFill>
                  <a:schemeClr val="accent2"/>
                </a:solidFill>
              </a:rPr>
              <a:t>Resource info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87338" y="3298825"/>
            <a:ext cx="2776537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rgbClr val="FFCC66"/>
              </a:buClr>
            </a:pPr>
            <a:r>
              <a:rPr kumimoji="0" lang="en-US" altLang="zh-TW" sz="2000">
                <a:solidFill>
                  <a:schemeClr val="accent2"/>
                </a:solidFill>
              </a:rPr>
              <a:t>Logical Resource info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3408363" y="3981450"/>
            <a:ext cx="2420937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rgbClr val="FFCC66"/>
              </a:buClr>
            </a:pPr>
            <a:r>
              <a:rPr kumimoji="0" lang="en-US" altLang="zh-TW" sz="1600">
                <a:solidFill>
                  <a:schemeClr val="accent2"/>
                </a:solidFill>
              </a:rPr>
              <a:t>Resource info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0" y="4143375"/>
            <a:ext cx="24209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Clr>
                <a:srgbClr val="FFCC66"/>
              </a:buClr>
            </a:pPr>
            <a:r>
              <a:rPr kumimoji="0" lang="en-US" altLang="zh-TW" sz="1600">
                <a:solidFill>
                  <a:schemeClr val="accent2"/>
                </a:solidFill>
              </a:rPr>
              <a:t>Resource info</a:t>
            </a:r>
          </a:p>
        </p:txBody>
      </p:sp>
      <p:cxnSp>
        <p:nvCxnSpPr>
          <p:cNvPr id="26" name="AutoShape 27"/>
          <p:cNvCxnSpPr>
            <a:cxnSpLocks noChangeShapeType="1"/>
            <a:endCxn id="18" idx="1"/>
          </p:cNvCxnSpPr>
          <p:nvPr/>
        </p:nvCxnSpPr>
        <p:spPr bwMode="auto">
          <a:xfrm rot="5400000" flipH="1" flipV="1">
            <a:off x="767518" y="4335502"/>
            <a:ext cx="974725" cy="495222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28"/>
          <p:cNvCxnSpPr>
            <a:cxnSpLocks noChangeShapeType="1"/>
            <a:endCxn id="18" idx="3"/>
          </p:cNvCxnSpPr>
          <p:nvPr/>
        </p:nvCxnSpPr>
        <p:spPr bwMode="auto">
          <a:xfrm rot="16200000" flipV="1">
            <a:off x="3703677" y="3463170"/>
            <a:ext cx="793750" cy="2058910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29"/>
          <p:cNvCxnSpPr>
            <a:cxnSpLocks noChangeShapeType="1"/>
            <a:stCxn id="18" idx="0"/>
            <a:endCxn id="10" idx="2"/>
          </p:cNvCxnSpPr>
          <p:nvPr/>
        </p:nvCxnSpPr>
        <p:spPr bwMode="auto">
          <a:xfrm rot="5400000" flipH="1" flipV="1">
            <a:off x="3140571" y="2560936"/>
            <a:ext cx="526058" cy="2233613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31"/>
          <p:cNvCxnSpPr>
            <a:cxnSpLocks noChangeShapeType="1"/>
            <a:stCxn id="10" idx="0"/>
            <a:endCxn id="9" idx="2"/>
          </p:cNvCxnSpPr>
          <p:nvPr/>
        </p:nvCxnSpPr>
        <p:spPr bwMode="auto">
          <a:xfrm flipV="1">
            <a:off x="4521200" y="2473325"/>
            <a:ext cx="1588" cy="506413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32"/>
          <p:cNvCxnSpPr>
            <a:cxnSpLocks noChangeShapeType="1"/>
            <a:stCxn id="9" idx="3"/>
            <a:endCxn id="17" idx="2"/>
          </p:cNvCxnSpPr>
          <p:nvPr/>
        </p:nvCxnSpPr>
        <p:spPr bwMode="auto">
          <a:xfrm>
            <a:off x="5370513" y="2249488"/>
            <a:ext cx="1190625" cy="158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488DD2C-C07E-BA46-9F93-4A45888D3BBF}" type="slidenum">
              <a:rPr lang="en-GB" altLang="zh-TW"/>
              <a:pPr/>
              <a:t>29</a:t>
            </a:fld>
            <a:endParaRPr lang="en-GB" altLang="zh-TW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Checking Disk Status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40713" cy="537527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How to get the disk usage of the space?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Need to know the free and used space on </a:t>
            </a:r>
            <a:r>
              <a:rPr lang="en-US" altLang="zh-TW" dirty="0" err="1">
                <a:ea typeface="新細明體" charset="-120"/>
                <a:cs typeface="新細明體" charset="-120"/>
              </a:rPr>
              <a:t>iRODS</a:t>
            </a:r>
            <a:r>
              <a:rPr lang="en-US" altLang="zh-TW" dirty="0">
                <a:ea typeface="新細明體" charset="-120"/>
                <a:cs typeface="新細明體" charset="-120"/>
              </a:rPr>
              <a:t> server</a:t>
            </a:r>
          </a:p>
          <a:p>
            <a:pPr lvl="1"/>
            <a:r>
              <a:rPr lang="en-US" altLang="zh-TW" dirty="0" err="1">
                <a:ea typeface="新細明體" charset="-120"/>
                <a:cs typeface="新細明體" charset="-120"/>
              </a:rPr>
              <a:t>iRODS</a:t>
            </a:r>
            <a:r>
              <a:rPr lang="en-US" altLang="zh-TW" dirty="0">
                <a:ea typeface="新細明體" charset="-120"/>
                <a:cs typeface="新細明體" charset="-120"/>
              </a:rPr>
              <a:t> provide the mechanism to monitor resource </a:t>
            </a:r>
            <a:r>
              <a:rPr lang="en-US" altLang="zh-TW" dirty="0" err="1">
                <a:ea typeface="新細明體" charset="-120"/>
                <a:cs typeface="新細明體" charset="-120"/>
              </a:rPr>
              <a:t>usag</a:t>
            </a:r>
            <a:r>
              <a:rPr lang="en-US" altLang="zh-TW" dirty="0">
                <a:ea typeface="新細明體" charset="-120"/>
                <a:cs typeface="新細明體" charset="-120"/>
              </a:rPr>
              <a:t>: SL_DISK_SPACE</a:t>
            </a:r>
          </a:p>
          <a:p>
            <a:pPr lvl="1"/>
            <a:r>
              <a:rPr lang="en-US" altLang="zh-TW" dirty="0">
                <a:ea typeface="新細明體" charset="-120"/>
                <a:cs typeface="新細明體" charset="-120"/>
              </a:rPr>
              <a:t>We need to know the usage</a:t>
            </a:r>
          </a:p>
          <a:p>
            <a:pPr lvl="2"/>
            <a:r>
              <a:rPr lang="en-US" altLang="zh-TW" dirty="0">
                <a:ea typeface="新細明體" charset="-120"/>
                <a:cs typeface="新細明體" charset="-120"/>
              </a:rPr>
              <a:t>Space management</a:t>
            </a:r>
          </a:p>
          <a:p>
            <a:r>
              <a:rPr lang="en-US" altLang="zh-TW" dirty="0">
                <a:ea typeface="新細明體" charset="-120"/>
                <a:cs typeface="新細明體" charset="-120"/>
              </a:rPr>
              <a:t>Implementation</a:t>
            </a:r>
          </a:p>
          <a:p>
            <a:pPr lvl="1"/>
            <a:r>
              <a:rPr lang="en-US" altLang="zh-TW" dirty="0" err="1">
                <a:ea typeface="新細明體" charset="-120"/>
                <a:cs typeface="新細明體" charset="-120"/>
              </a:rPr>
              <a:t>iRODSInfoServer</a:t>
            </a:r>
            <a:r>
              <a:rPr lang="en-US" altLang="zh-TW" dirty="0">
                <a:ea typeface="新細明體" charset="-120"/>
                <a:cs typeface="新細明體" charset="-120"/>
              </a:rPr>
              <a:t>:</a:t>
            </a:r>
          </a:p>
          <a:p>
            <a:pPr lvl="2"/>
            <a:r>
              <a:rPr lang="en-US" altLang="zh-TW" dirty="0">
                <a:ea typeface="新細明體" charset="-120"/>
                <a:cs typeface="新細明體" charset="-120"/>
              </a:rPr>
              <a:t>Deployed on </a:t>
            </a:r>
            <a:r>
              <a:rPr lang="en-US" altLang="zh-TW" dirty="0" err="1">
                <a:ea typeface="新細明體" charset="-120"/>
                <a:cs typeface="新細明體" charset="-120"/>
              </a:rPr>
              <a:t>iRODS</a:t>
            </a:r>
            <a:r>
              <a:rPr lang="en-US" altLang="zh-TW" dirty="0">
                <a:ea typeface="新細明體" charset="-120"/>
                <a:cs typeface="新細明體" charset="-120"/>
              </a:rPr>
              <a:t> master server</a:t>
            </a:r>
          </a:p>
          <a:p>
            <a:pPr lvl="1"/>
            <a:endParaRPr lang="en-US" altLang="zh-TW" dirty="0">
              <a:ea typeface="新細明體" charset="-120"/>
              <a:cs typeface="新細明體" charset="-120"/>
            </a:endParaRPr>
          </a:p>
          <a:p>
            <a:endParaRPr lang="en-US" altLang="zh-TW" dirty="0">
              <a:ea typeface="新細明體" charset="-120"/>
              <a:cs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iRODS</a:t>
            </a:r>
            <a:r>
              <a:rPr lang="en-US" dirty="0" smtClean="0"/>
              <a:t> </a:t>
            </a:r>
            <a:r>
              <a:rPr lang="en-US" dirty="0" err="1" smtClean="0"/>
              <a:t>Archiecture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56545-E3C0-214B-B979-ABAF9ADE1A0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752600"/>
            <a:ext cx="7391400" cy="40130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Oval 6"/>
          <p:cNvSpPr>
            <a:spLocks/>
          </p:cNvSpPr>
          <p:nvPr/>
        </p:nvSpPr>
        <p:spPr bwMode="auto">
          <a:xfrm>
            <a:off x="1398588" y="0"/>
            <a:ext cx="838200" cy="838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44039" name="Group 7"/>
          <p:cNvGraphicFramePr>
            <a:graphicFrameLocks noGrp="1"/>
          </p:cNvGraphicFramePr>
          <p:nvPr/>
        </p:nvGraphicFramePr>
        <p:xfrm>
          <a:off x="255588" y="644525"/>
          <a:ext cx="3652837" cy="327025"/>
        </p:xfrm>
        <a:graphic>
          <a:graphicData uri="http://schemas.openxmlformats.org/drawingml/2006/table">
            <a:tbl>
              <a:tblPr/>
              <a:tblGrid>
                <a:gridCol w="3652837"/>
              </a:tblGrid>
              <a:tr h="327025">
                <a:tc>
                  <a:txBody>
                    <a:bodyPr/>
                    <a:lstStyle/>
                    <a:p>
                      <a:pPr marL="3968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1A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儷黑 Pro" charset="0"/>
                          <a:cs typeface="儷黑 Pro" charset="0"/>
                          <a:sym typeface="Arial" charset="0"/>
                        </a:rPr>
                        <a:t>Enabling Grids for E-sciencE</a:t>
                      </a:r>
                    </a:p>
                  </a:txBody>
                  <a:tcPr marL="50800" marR="5080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49" name="Rectangle 14">
            <a:hlinkClick r:id="rId2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87050" name="Rectangle 15">
            <a:hlinkClick r:id="rId2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87051" name="Rectangle 16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>
                <a:latin typeface="Arial" charset="0"/>
                <a:ea typeface="儷黑 Pro" charset="0"/>
                <a:cs typeface="儷黑 Pro" charset="0"/>
              </a:rPr>
              <a:t>Progress</a:t>
            </a:r>
          </a:p>
        </p:txBody>
      </p:sp>
      <p:sp>
        <p:nvSpPr>
          <p:cNvPr id="87052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346075" y="974725"/>
            <a:ext cx="4217988" cy="5883275"/>
          </a:xfrm>
        </p:spPr>
        <p:txBody>
          <a:bodyPr rIns="132080"/>
          <a:lstStyle/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  <a:ea typeface="儷黑 Pro" charset="0"/>
                <a:cs typeface="儷黑 Pro" charset="0"/>
              </a:rPr>
              <a:t>Space Management Functions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srmReserveSpace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srmReleaseSpace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srmUpdateSpace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srmGetSpaceMetaData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srmChangeSpaceForFiles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srmGetSpaceTokens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  <a:ea typeface="儷黑 Pro" charset="0"/>
                <a:cs typeface="儷黑 Pro" charset="0"/>
              </a:rPr>
              <a:t>Permission Functions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srmSetPermission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srmCheckPermission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srmGetPermission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>
                <a:latin typeface="Arial" charset="0"/>
                <a:ea typeface="儷黑 Pro" charset="0"/>
                <a:cs typeface="儷黑 Pro" charset="0"/>
              </a:rPr>
              <a:t>Directory Functions. 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srmMkdir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srmRmdir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srmRm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srmLs</a:t>
            </a:r>
          </a:p>
          <a:p>
            <a:pPr marL="782638" lvl="1" eaLnBrk="1" hangingPunct="1">
              <a:lnSpc>
                <a:spcPct val="80000"/>
              </a:lnSpc>
            </a:pPr>
            <a:r>
              <a:rPr lang="en-US" sz="1800">
                <a:latin typeface="Arial" charset="0"/>
                <a:ea typeface="儷黑 Pro" charset="0"/>
                <a:cs typeface="儷黑 Pro" charset="0"/>
              </a:rPr>
              <a:t>srmMv </a:t>
            </a:r>
          </a:p>
        </p:txBody>
      </p:sp>
      <p:sp>
        <p:nvSpPr>
          <p:cNvPr id="87053" name="Rectangle 18"/>
          <p:cNvSpPr>
            <a:spLocks/>
          </p:cNvSpPr>
          <p:nvPr/>
        </p:nvSpPr>
        <p:spPr bwMode="auto">
          <a:xfrm>
            <a:off x="4716463" y="974725"/>
            <a:ext cx="42291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82588" indent="-342900">
              <a:lnSpc>
                <a:spcPct val="80000"/>
              </a:lnSpc>
              <a:spcBef>
                <a:spcPts val="450"/>
              </a:spcBef>
              <a:buClr>
                <a:srgbClr val="F1AF00"/>
              </a:buClr>
              <a:buSzPct val="100000"/>
              <a:buFont typeface="Arial" charset="0"/>
              <a:buChar char="•"/>
            </a:pPr>
            <a:r>
              <a:rPr lang="en-US" sz="2000" b="1">
                <a:solidFill>
                  <a:schemeClr val="tx1"/>
                </a:solidFill>
                <a:cs typeface="Arial" charset="0"/>
              </a:rPr>
              <a:t> Data Transfer Functions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srmPrepareToGet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srmBringOnline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srmPrepareToPut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srmCopy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srmStatusOfCopyRequest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srmReleaseFiles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srmPutDone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srmAbortRequest 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srmSuspendRequest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srmResumeRequest 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srmGetRequestSummary 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srmGetRequestTokens</a:t>
            </a:r>
          </a:p>
          <a:p>
            <a:pPr marL="382588" indent="-342900">
              <a:lnSpc>
                <a:spcPct val="80000"/>
              </a:lnSpc>
              <a:spcBef>
                <a:spcPts val="213"/>
              </a:spcBef>
              <a:buClr>
                <a:srgbClr val="F1AF00"/>
              </a:buClr>
              <a:buSzPct val="100000"/>
              <a:buFont typeface="Wingdings" charset="0"/>
              <a:buChar char="§"/>
            </a:pPr>
            <a:endParaRPr lang="en-US" sz="1000">
              <a:solidFill>
                <a:srgbClr val="00338F"/>
              </a:solidFill>
              <a:cs typeface="Arial" charset="0"/>
            </a:endParaRPr>
          </a:p>
          <a:p>
            <a:pPr marL="382588" indent="-342900">
              <a:lnSpc>
                <a:spcPct val="80000"/>
              </a:lnSpc>
              <a:spcBef>
                <a:spcPts val="450"/>
              </a:spcBef>
              <a:buClr>
                <a:srgbClr val="F1AF00"/>
              </a:buClr>
              <a:buSzPct val="100000"/>
              <a:buFont typeface="Arial" charset="0"/>
              <a:buChar char="•"/>
            </a:pPr>
            <a:r>
              <a:rPr lang="en-US" sz="2000" b="1">
                <a:solidFill>
                  <a:schemeClr val="tx1"/>
                </a:solidFill>
                <a:cs typeface="Arial" charset="0"/>
              </a:rPr>
              <a:t> Discovery Functions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srmGetTransferProtocols </a:t>
            </a:r>
          </a:p>
          <a:p>
            <a:pPr marL="382588" indent="-342900">
              <a:lnSpc>
                <a:spcPct val="80000"/>
              </a:lnSpc>
              <a:spcBef>
                <a:spcPts val="413"/>
              </a:spcBef>
              <a:buClr>
                <a:srgbClr val="F1AF00"/>
              </a:buClr>
              <a:buSzPct val="100000"/>
              <a:buFont typeface="Arial" charset="0"/>
              <a:buChar char="–"/>
            </a:pPr>
            <a:r>
              <a:rPr lang="en-US" sz="1800">
                <a:solidFill>
                  <a:srgbClr val="00338F"/>
                </a:solidFill>
                <a:cs typeface="Arial" charset="0"/>
              </a:rPr>
              <a:t>srmPing</a:t>
            </a:r>
          </a:p>
        </p:txBody>
      </p:sp>
      <p:sp>
        <p:nvSpPr>
          <p:cNvPr id="87054" name="Rectangle 19"/>
          <p:cNvSpPr>
            <a:spLocks/>
          </p:cNvSpPr>
          <p:nvPr/>
        </p:nvSpPr>
        <p:spPr bwMode="auto">
          <a:xfrm>
            <a:off x="8496300" y="6556375"/>
            <a:ext cx="482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r"/>
            <a:r>
              <a:rPr lang="en-US" sz="1600" b="1">
                <a:solidFill>
                  <a:schemeClr val="tx1"/>
                </a:solidFill>
                <a:cs typeface="Arial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xmlns="" val="289398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SRM API: </a:t>
            </a:r>
            <a:r>
              <a:rPr lang="en-US" dirty="0" err="1" smtClean="0"/>
              <a:t>srmPing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1981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srmPing</a:t>
            </a:r>
            <a:r>
              <a:rPr lang="en-US" dirty="0" smtClean="0"/>
              <a:t>(): used to verify the responsiveness of the service, to retrieve the SRM version and other internal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213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SRM API: </a:t>
            </a:r>
            <a:r>
              <a:rPr lang="en-US" dirty="0" err="1" smtClean="0"/>
              <a:t>srmPrepareToPut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40713" cy="53752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FF0000"/>
                </a:solidFill>
              </a:rPr>
              <a:t>srmPrepareToPut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: used to write files into the storage. Upon the client’s request, SRM prepares a TURL so that client can write data into the TURL.</a:t>
            </a:r>
          </a:p>
          <a:p>
            <a:pPr>
              <a:buNone/>
            </a:pPr>
            <a:r>
              <a:rPr lang="en-US" dirty="0" smtClean="0"/>
              <a:t>	Lifetime (pinning expiration time) is assigned on the TURL.</a:t>
            </a:r>
          </a:p>
          <a:p>
            <a:pPr lvl="1"/>
            <a:r>
              <a:rPr lang="en-US" dirty="0" smtClean="0"/>
              <a:t>Target space token and SURLs</a:t>
            </a:r>
          </a:p>
          <a:p>
            <a:pPr lvl="1"/>
            <a:r>
              <a:rPr lang="en-US" dirty="0" smtClean="0"/>
              <a:t>Asynchronous operation (typically)</a:t>
            </a:r>
          </a:p>
          <a:p>
            <a:pPr lvl="2"/>
            <a:r>
              <a:rPr lang="en-US" dirty="0" smtClean="0"/>
              <a:t>Request token returned by SRM service</a:t>
            </a:r>
          </a:p>
          <a:p>
            <a:pPr lvl="2"/>
            <a:r>
              <a:rPr lang="en-US" dirty="0" smtClean="0"/>
              <a:t>Request status may be checked through </a:t>
            </a:r>
            <a:r>
              <a:rPr lang="en-US" sz="2600" i="1" dirty="0" err="1" smtClean="0"/>
              <a:t>srmStatusOfPutRequest</a:t>
            </a:r>
            <a:r>
              <a:rPr lang="en-US" sz="2600" i="1" dirty="0" smtClean="0"/>
              <a:t>()</a:t>
            </a:r>
            <a:r>
              <a:rPr lang="en-US" sz="2600" dirty="0" smtClean="0"/>
              <a:t> </a:t>
            </a:r>
            <a:r>
              <a:rPr lang="en-US" dirty="0" smtClean="0"/>
              <a:t>with the returned request token.</a:t>
            </a:r>
          </a:p>
        </p:txBody>
      </p:sp>
    </p:spTree>
    <p:extLst>
      <p:ext uri="{BB962C8B-B14F-4D97-AF65-F5344CB8AC3E}">
        <p14:creationId xmlns:p14="http://schemas.microsoft.com/office/powerpoint/2010/main" xmlns="" val="408074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SRM API: </a:t>
            </a:r>
            <a:r>
              <a:rPr lang="en-US" dirty="0" err="1" smtClean="0"/>
              <a:t>srmPrepareToGet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FF0000"/>
                </a:solidFill>
              </a:rPr>
              <a:t>srmPrepareToGet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: used to bring files upon the </a:t>
            </a:r>
            <a:r>
              <a:rPr lang="en-US" dirty="0" err="1" smtClean="0"/>
              <a:t>cilent’s</a:t>
            </a:r>
            <a:r>
              <a:rPr lang="en-US" dirty="0" smtClean="0"/>
              <a:t> request. It assigns TURL so that client can access the file.</a:t>
            </a:r>
          </a:p>
          <a:p>
            <a:pPr lvl="1"/>
            <a:r>
              <a:rPr lang="en-US" dirty="0" smtClean="0"/>
              <a:t>Source SURLs</a:t>
            </a:r>
          </a:p>
          <a:p>
            <a:pPr lvl="1"/>
            <a:r>
              <a:rPr lang="en-US" dirty="0" smtClean="0"/>
              <a:t>Asynchronous operation (typically)</a:t>
            </a:r>
          </a:p>
          <a:p>
            <a:pPr lvl="2"/>
            <a:r>
              <a:rPr lang="en-US" dirty="0" smtClean="0"/>
              <a:t>Request token returned by SRM service</a:t>
            </a:r>
          </a:p>
          <a:p>
            <a:pPr lvl="2"/>
            <a:r>
              <a:rPr lang="en-US" dirty="0" smtClean="0"/>
              <a:t>Request status may be checked through </a:t>
            </a:r>
            <a:r>
              <a:rPr lang="en-US" sz="2600" i="1" dirty="0" err="1" smtClean="0"/>
              <a:t>srmStatusOfGetRequest</a:t>
            </a:r>
            <a:r>
              <a:rPr lang="en-US" sz="2600" i="1" dirty="0" smtClean="0"/>
              <a:t>()</a:t>
            </a:r>
            <a:r>
              <a:rPr lang="en-US" sz="2600" dirty="0" smtClean="0"/>
              <a:t> </a:t>
            </a:r>
            <a:r>
              <a:rPr lang="en-US" dirty="0" smtClean="0"/>
              <a:t>with the returned request token.</a:t>
            </a:r>
          </a:p>
          <a:p>
            <a:pPr lvl="1"/>
            <a:r>
              <a:rPr lang="en-US" dirty="0" smtClean="0"/>
              <a:t>Similar function:</a:t>
            </a:r>
            <a:r>
              <a:rPr lang="en-US" i="1" dirty="0" smtClean="0"/>
              <a:t> </a:t>
            </a:r>
            <a:r>
              <a:rPr lang="en-US" i="1" dirty="0" err="1" smtClean="0"/>
              <a:t>srmBringOnline</a:t>
            </a:r>
            <a:r>
              <a:rPr lang="en-US" i="1" dirty="0" smtClean="0"/>
              <a:t>()</a:t>
            </a:r>
            <a:r>
              <a:rPr lang="en-US" dirty="0" smtClean="0"/>
              <a:t>, bring files online but do not return TURLs.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127211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SRM API: </a:t>
            </a:r>
            <a:r>
              <a:rPr lang="en-US" dirty="0" err="1" smtClean="0"/>
              <a:t>srmStatusOf</a:t>
            </a:r>
            <a:r>
              <a:rPr lang="en-US" b="1" dirty="0" err="1" smtClean="0"/>
              <a:t>Put</a:t>
            </a:r>
            <a:r>
              <a:rPr lang="en-US" dirty="0" smtClean="0"/>
              <a:t>/</a:t>
            </a:r>
            <a:r>
              <a:rPr lang="en-US" b="1" dirty="0" err="1" smtClean="0"/>
              <a:t>Get</a:t>
            </a:r>
            <a:r>
              <a:rPr lang="en-US" dirty="0" err="1" smtClean="0"/>
              <a:t>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FF0000"/>
                </a:solidFill>
              </a:rPr>
              <a:t>srmPrepareOfPutRequest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: used to check the status of the previously request </a:t>
            </a:r>
            <a:r>
              <a:rPr lang="en-US" i="1" dirty="0" err="1" smtClean="0"/>
              <a:t>srmPrepareToPut</a:t>
            </a:r>
            <a:r>
              <a:rPr lang="en-US" dirty="0" smtClean="0"/>
              <a:t>. Client can get target TURLs if the status is </a:t>
            </a:r>
            <a:r>
              <a:rPr lang="en-US" i="1" dirty="0" smtClean="0"/>
              <a:t>SRM_SUCCESS</a:t>
            </a:r>
            <a:r>
              <a:rPr lang="en-US" dirty="0" smtClean="0"/>
              <a:t>.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srmPrepareOfGetRequest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: used to check the status of the previously request </a:t>
            </a:r>
            <a:r>
              <a:rPr lang="en-US" i="1" dirty="0" err="1" smtClean="0"/>
              <a:t>srmPrepareToGet</a:t>
            </a:r>
            <a:r>
              <a:rPr lang="en-US" dirty="0" smtClean="0"/>
              <a:t>. Client can get source TURLs if the status is </a:t>
            </a:r>
            <a:r>
              <a:rPr lang="en-US" i="1" dirty="0" smtClean="0"/>
              <a:t>SRM_SUCCESS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15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SRM API: </a:t>
            </a:r>
            <a:r>
              <a:rPr lang="en-US" dirty="0" err="1" smtClean="0"/>
              <a:t>srmPutDone</a:t>
            </a:r>
            <a:r>
              <a:rPr lang="en-US" dirty="0" smtClean="0"/>
              <a:t> and </a:t>
            </a:r>
            <a:r>
              <a:rPr lang="en-US" dirty="0" err="1" smtClean="0"/>
              <a:t>srmReleaseFiles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FF0000"/>
                </a:solidFill>
              </a:rPr>
              <a:t>srmPutDone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: used to notify the SRM that the client completed the file transfer(s) to the TURL(s). This should normally follow </a:t>
            </a:r>
            <a:r>
              <a:rPr lang="en-US" i="1" dirty="0" err="1" smtClean="0"/>
              <a:t>srmPrepareToPut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srmReleaseFiles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: used to release pins on the previously requested “copies” of the SURLs. This function normally follows </a:t>
            </a:r>
            <a:r>
              <a:rPr lang="en-US" i="1" dirty="0" err="1" smtClean="0"/>
              <a:t>srmPrepareToGet</a:t>
            </a:r>
            <a:r>
              <a:rPr lang="en-US" dirty="0" smtClean="0"/>
              <a:t> and </a:t>
            </a:r>
            <a:r>
              <a:rPr lang="en-US" i="1" dirty="0" err="1" smtClean="0"/>
              <a:t>srmBringOnline</a:t>
            </a:r>
            <a:r>
              <a:rPr lang="en-US" i="1" dirty="0" smtClean="0"/>
              <a:t> </a:t>
            </a:r>
            <a:r>
              <a:rPr lang="en-US" dirty="0" smtClean="0"/>
              <a:t>functions.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0120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SRM API: </a:t>
            </a:r>
            <a:r>
              <a:rPr lang="en-US" dirty="0" err="1" smtClean="0"/>
              <a:t>srmReserveSpace</a:t>
            </a:r>
            <a:r>
              <a:rPr lang="en-US" dirty="0" smtClean="0"/>
              <a:t> and </a:t>
            </a:r>
            <a:r>
              <a:rPr lang="en-US" dirty="0" err="1" smtClean="0"/>
              <a:t>srmGetSpaceMetadata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</a:rPr>
              <a:t>srmReserveSpace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: used to reserve a space in advance for the upcoming requests to get some guarantee on the file management.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srmGetSpaceMetadata</a:t>
            </a:r>
            <a:r>
              <a:rPr lang="en-US" i="1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: used to get information of a space. Space token must be provided, and space tokens are returned upon a completion of a space reservation through </a:t>
            </a:r>
            <a:r>
              <a:rPr lang="en-US" i="1" dirty="0" err="1" smtClean="0"/>
              <a:t>srmReserveSpace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6928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 and Asynchronous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SRM service provides two class of methods: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Asynchronous methods </a:t>
            </a:r>
            <a:r>
              <a:rPr lang="en-US" dirty="0" smtClean="0"/>
              <a:t>(non-blocking call)</a:t>
            </a:r>
          </a:p>
          <a:p>
            <a:endParaRPr lang="en-US" dirty="0"/>
          </a:p>
          <a:p>
            <a:r>
              <a:rPr lang="en-US" b="1" dirty="0" smtClean="0"/>
              <a:t>Synchronous methods </a:t>
            </a:r>
            <a:r>
              <a:rPr lang="en-US" dirty="0" smtClean="0"/>
              <a:t>(blocking call)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660644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Oval 6"/>
          <p:cNvSpPr>
            <a:spLocks/>
          </p:cNvSpPr>
          <p:nvPr/>
        </p:nvSpPr>
        <p:spPr bwMode="auto">
          <a:xfrm>
            <a:off x="1398588" y="0"/>
            <a:ext cx="838200" cy="8382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41991" name="Group 7"/>
          <p:cNvGraphicFramePr>
            <a:graphicFrameLocks noGrp="1"/>
          </p:cNvGraphicFramePr>
          <p:nvPr/>
        </p:nvGraphicFramePr>
        <p:xfrm>
          <a:off x="255588" y="644525"/>
          <a:ext cx="3652837" cy="327025"/>
        </p:xfrm>
        <a:graphic>
          <a:graphicData uri="http://schemas.openxmlformats.org/drawingml/2006/table">
            <a:tbl>
              <a:tblPr/>
              <a:tblGrid>
                <a:gridCol w="3652837"/>
              </a:tblGrid>
              <a:tr h="327025">
                <a:tc>
                  <a:txBody>
                    <a:bodyPr/>
                    <a:lstStyle/>
                    <a:p>
                      <a:pPr marL="39688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1AF00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儷黑 Pro" charset="0"/>
                          <a:cs typeface="儷黑 Pro" charset="0"/>
                          <a:sym typeface="Arial" charset="0"/>
                        </a:rPr>
                        <a:t>Enabling Grids for E-sciencE</a:t>
                      </a:r>
                    </a:p>
                  </a:txBody>
                  <a:tcPr marL="50800" marR="50800" marT="50800" marB="5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01" name="Rectangle 14">
            <a:hlinkClick r:id="rId3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85002" name="Rectangle 15">
            <a:hlinkClick r:id="rId3"/>
          </p:cNvPr>
          <p:cNvSpPr>
            <a:spLocks/>
          </p:cNvSpPr>
          <p:nvPr/>
        </p:nvSpPr>
        <p:spPr bwMode="auto">
          <a:xfrm>
            <a:off x="0" y="0"/>
            <a:ext cx="9156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/>
          </a:p>
        </p:txBody>
      </p:sp>
      <p:sp>
        <p:nvSpPr>
          <p:cNvPr id="85003" name="Rectangle 16"/>
          <p:cNvSpPr>
            <a:spLocks/>
          </p:cNvSpPr>
          <p:nvPr/>
        </p:nvSpPr>
        <p:spPr bwMode="auto">
          <a:xfrm>
            <a:off x="8496300" y="6556375"/>
            <a:ext cx="4826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 algn="r"/>
            <a:r>
              <a:rPr lang="en-US" sz="1600" b="1">
                <a:solidFill>
                  <a:schemeClr val="tx1"/>
                </a:solidFill>
                <a:cs typeface="Arial" charset="0"/>
              </a:rPr>
              <a:t>22</a:t>
            </a:r>
          </a:p>
        </p:txBody>
      </p:sp>
      <p:sp>
        <p:nvSpPr>
          <p:cNvPr id="85004" name="Rectangle 17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indent="0" eaLnBrk="1" hangingPunct="1"/>
            <a:r>
              <a:rPr lang="en-US" sz="2800" dirty="0">
                <a:latin typeface="Arial" charset="0"/>
                <a:ea typeface="儷黑 Pro" charset="0"/>
                <a:cs typeface="儷黑 Pro" charset="0"/>
              </a:rPr>
              <a:t>Asynchronous Operations</a:t>
            </a:r>
          </a:p>
        </p:txBody>
      </p:sp>
      <p:sp>
        <p:nvSpPr>
          <p:cNvPr id="85005" name="Rectangle 18"/>
          <p:cNvSpPr>
            <a:spLocks/>
          </p:cNvSpPr>
          <p:nvPr/>
        </p:nvSpPr>
        <p:spPr bwMode="auto">
          <a:xfrm>
            <a:off x="4576763" y="1838325"/>
            <a:ext cx="1631950" cy="406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CopyClient 1</a:t>
            </a:r>
          </a:p>
        </p:txBody>
      </p:sp>
      <p:sp>
        <p:nvSpPr>
          <p:cNvPr id="85006" name="Rectangle 19"/>
          <p:cNvSpPr>
            <a:spLocks/>
          </p:cNvSpPr>
          <p:nvPr/>
        </p:nvSpPr>
        <p:spPr bwMode="auto">
          <a:xfrm>
            <a:off x="2982913" y="2257425"/>
            <a:ext cx="1631950" cy="406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CopyClient 2</a:t>
            </a:r>
          </a:p>
        </p:txBody>
      </p:sp>
      <p:sp>
        <p:nvSpPr>
          <p:cNvPr id="85007" name="Rectangle 20"/>
          <p:cNvSpPr>
            <a:spLocks/>
          </p:cNvSpPr>
          <p:nvPr/>
        </p:nvSpPr>
        <p:spPr bwMode="auto">
          <a:xfrm>
            <a:off x="4614863" y="2620963"/>
            <a:ext cx="1631950" cy="406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CopyClient 3</a:t>
            </a:r>
          </a:p>
        </p:txBody>
      </p:sp>
      <p:sp>
        <p:nvSpPr>
          <p:cNvPr id="85008" name="Rectangle 21"/>
          <p:cNvSpPr>
            <a:spLocks/>
          </p:cNvSpPr>
          <p:nvPr/>
        </p:nvSpPr>
        <p:spPr bwMode="auto">
          <a:xfrm>
            <a:off x="3325813" y="3200400"/>
            <a:ext cx="1631950" cy="4064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39200" bIns="0" anchor="ctr">
            <a:spAutoFit/>
          </a:bodyPr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CopyClient n</a:t>
            </a:r>
          </a:p>
        </p:txBody>
      </p:sp>
      <p:sp>
        <p:nvSpPr>
          <p:cNvPr id="85009" name="Rectangle 22"/>
          <p:cNvSpPr>
            <a:spLocks/>
          </p:cNvSpPr>
          <p:nvPr/>
        </p:nvSpPr>
        <p:spPr bwMode="auto">
          <a:xfrm>
            <a:off x="2547938" y="4949825"/>
            <a:ext cx="1498600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Push case</a:t>
            </a:r>
          </a:p>
        </p:txBody>
      </p:sp>
      <p:sp>
        <p:nvSpPr>
          <p:cNvPr id="85010" name="Rectangle 23"/>
          <p:cNvSpPr>
            <a:spLocks/>
          </p:cNvSpPr>
          <p:nvPr/>
        </p:nvSpPr>
        <p:spPr bwMode="auto">
          <a:xfrm>
            <a:off x="4027488" y="4949825"/>
            <a:ext cx="1727200" cy="406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39200" bIns="0" anchor="ctr"/>
          <a:lstStyle/>
          <a:p>
            <a:pPr marL="38100" algn="ctr">
              <a:spcBef>
                <a:spcPts val="450"/>
              </a:spcBef>
            </a:pPr>
            <a:r>
              <a:rPr lang="en-US" sz="2000">
                <a:solidFill>
                  <a:srgbClr val="325FAF"/>
                </a:solidFill>
                <a:cs typeface="Arial" charset="0"/>
              </a:rPr>
              <a:t>Pull case</a:t>
            </a:r>
          </a:p>
        </p:txBody>
      </p:sp>
      <p:sp>
        <p:nvSpPr>
          <p:cNvPr id="85011" name="Oval 24"/>
          <p:cNvSpPr>
            <a:spLocks/>
          </p:cNvSpPr>
          <p:nvPr/>
        </p:nvSpPr>
        <p:spPr bwMode="auto">
          <a:xfrm>
            <a:off x="2538413" y="1358900"/>
            <a:ext cx="4403725" cy="28543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12" name="Line 25"/>
          <p:cNvSpPr>
            <a:spLocks noChangeShapeType="1"/>
          </p:cNvSpPr>
          <p:nvPr/>
        </p:nvSpPr>
        <p:spPr bwMode="auto">
          <a:xfrm flipH="1">
            <a:off x="2557463" y="3562350"/>
            <a:ext cx="746125" cy="1362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013" name="Line 26"/>
          <p:cNvSpPr>
            <a:spLocks noChangeShapeType="1"/>
          </p:cNvSpPr>
          <p:nvPr/>
        </p:nvSpPr>
        <p:spPr bwMode="auto">
          <a:xfrm>
            <a:off x="4927600" y="3598863"/>
            <a:ext cx="765175" cy="1287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825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C6C908-EFC2-2F4C-AB52-0381B9B5BA37}" type="slidenum">
              <a:rPr lang="en-GB" altLang="zh-TW"/>
              <a:pPr/>
              <a:t>39</a:t>
            </a:fld>
            <a:endParaRPr lang="en-GB" altLang="zh-TW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  <a:cs typeface="新細明體" charset="-120"/>
              </a:rPr>
              <a:t>Progress</a:t>
            </a:r>
          </a:p>
        </p:txBody>
      </p:sp>
      <p:sp>
        <p:nvSpPr>
          <p:cNvPr id="4301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1st stage:</a:t>
            </a:r>
          </a:p>
          <a:p>
            <a:pPr lvl="1"/>
            <a:r>
              <a:rPr lang="en-US" dirty="0" smtClean="0"/>
              <a:t>Core Functions</a:t>
            </a:r>
          </a:p>
          <a:p>
            <a:pPr lvl="2"/>
            <a:r>
              <a:rPr lang="en-US" dirty="0" smtClean="0"/>
              <a:t>Space Management Functions.</a:t>
            </a:r>
          </a:p>
          <a:p>
            <a:pPr lvl="2"/>
            <a:r>
              <a:rPr lang="en-US" dirty="0" smtClean="0"/>
              <a:t>Permission Functions.</a:t>
            </a:r>
          </a:p>
          <a:p>
            <a:pPr lvl="2"/>
            <a:r>
              <a:rPr lang="en-US" dirty="0" smtClean="0"/>
              <a:t>Directory Functions.</a:t>
            </a:r>
          </a:p>
          <a:p>
            <a:pPr lvl="2"/>
            <a:r>
              <a:rPr lang="en-US" dirty="0" smtClean="0"/>
              <a:t>Data Transfer Functions.</a:t>
            </a:r>
          </a:p>
          <a:p>
            <a:pPr lvl="2"/>
            <a:r>
              <a:rPr lang="en-US" dirty="0" smtClean="0"/>
              <a:t>Discovery Functions.</a:t>
            </a:r>
          </a:p>
          <a:p>
            <a:pPr lvl="1"/>
            <a:r>
              <a:rPr lang="en-US" dirty="0" smtClean="0"/>
              <a:t>AMGA DB Schema</a:t>
            </a:r>
          </a:p>
          <a:p>
            <a:pPr lvl="1"/>
            <a:r>
              <a:rPr lang="en-US" dirty="0" err="1" smtClean="0"/>
              <a:t>iRODS</a:t>
            </a:r>
            <a:r>
              <a:rPr lang="en-US" dirty="0" smtClean="0"/>
              <a:t> Server Manager</a:t>
            </a:r>
          </a:p>
          <a:p>
            <a:pPr lvl="2"/>
            <a:r>
              <a:rPr lang="en-US" dirty="0" err="1" smtClean="0"/>
              <a:t>iRODSInfoServer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iRODS</a:t>
            </a:r>
            <a:r>
              <a:rPr lang="en-US" dirty="0" smtClean="0"/>
              <a:t>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High-performance network data transfer</a:t>
            </a:r>
          </a:p>
          <a:p>
            <a:r>
              <a:rPr lang="en-US" dirty="0" smtClean="0"/>
              <a:t>A unified view of disparate data</a:t>
            </a:r>
          </a:p>
          <a:p>
            <a:r>
              <a:rPr lang="en-US" dirty="0" smtClean="0"/>
              <a:t>Support for a wide range of physical storage</a:t>
            </a:r>
          </a:p>
          <a:p>
            <a:r>
              <a:rPr lang="en-US" dirty="0" smtClean="0"/>
              <a:t>Easy back up and replication</a:t>
            </a:r>
          </a:p>
          <a:p>
            <a:r>
              <a:rPr lang="en-US" dirty="0" smtClean="0"/>
              <a:t>Manages metadata</a:t>
            </a:r>
          </a:p>
          <a:p>
            <a:r>
              <a:rPr lang="en-US" dirty="0" smtClean="0"/>
              <a:t>Controlled access</a:t>
            </a:r>
          </a:p>
          <a:p>
            <a:r>
              <a:rPr lang="en-US" dirty="0" smtClean="0"/>
              <a:t>Policies, Rules and Micro-services</a:t>
            </a:r>
          </a:p>
          <a:p>
            <a:r>
              <a:rPr lang="en-US" dirty="0" smtClean="0"/>
              <a:t>Workflows</a:t>
            </a:r>
          </a:p>
          <a:p>
            <a:r>
              <a:rPr lang="en-US" dirty="0" smtClean="0"/>
              <a:t>Management of large collections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B56545-E3C0-214B-B979-ABAF9ADE1A00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  <a:cs typeface="新細明體" charset="-120"/>
              </a:rPr>
              <a:t>Progress (Cont.)</a:t>
            </a:r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200" smtClean="0">
                <a:ea typeface="新細明體" charset="-120"/>
                <a:cs typeface="新細明體" charset="-120"/>
              </a:rPr>
              <a:t>2nd stage</a:t>
            </a:r>
            <a:endParaRPr lang="en-US" altLang="zh-TW" sz="2400" smtClean="0">
              <a:ea typeface="新細明體" charset="-120"/>
              <a:cs typeface="新細明體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800" smtClean="0">
                <a:ea typeface="新細明體" charset="-120"/>
                <a:cs typeface="新細明體" charset="-120"/>
              </a:rPr>
              <a:t>Internal space management functions</a:t>
            </a:r>
          </a:p>
          <a:p>
            <a:pPr lvl="2">
              <a:lnSpc>
                <a:spcPct val="80000"/>
              </a:lnSpc>
            </a:pPr>
            <a:r>
              <a:rPr lang="en-US" altLang="zh-TW" sz="2400" smtClean="0">
                <a:ea typeface="新細明體" charset="-120"/>
                <a:cs typeface="新細明體" charset="-120"/>
              </a:rPr>
              <a:t>Use a thread to recycle expired space</a:t>
            </a:r>
          </a:p>
          <a:p>
            <a:pPr lvl="1">
              <a:lnSpc>
                <a:spcPct val="80000"/>
              </a:lnSpc>
            </a:pPr>
            <a:r>
              <a:rPr lang="en-US" altLang="zh-TW" sz="2800" smtClean="0">
                <a:ea typeface="新細明體" charset="-120"/>
                <a:cs typeface="新細明體" charset="-120"/>
              </a:rPr>
              <a:t>Asynchronous operation</a:t>
            </a:r>
          </a:p>
          <a:p>
            <a:pPr lvl="2">
              <a:lnSpc>
                <a:spcPct val="80000"/>
              </a:lnSpc>
            </a:pPr>
            <a:r>
              <a:rPr lang="en-US" altLang="zh-TW" sz="2400" smtClean="0">
                <a:ea typeface="新細明體" charset="-120"/>
                <a:cs typeface="新細明體" charset="-120"/>
              </a:rPr>
              <a:t>Space functions</a:t>
            </a:r>
          </a:p>
          <a:p>
            <a:pPr lvl="2">
              <a:lnSpc>
                <a:spcPct val="80000"/>
              </a:lnSpc>
            </a:pPr>
            <a:r>
              <a:rPr lang="en-US" altLang="zh-TW" sz="2400" smtClean="0">
                <a:ea typeface="新細明體" charset="-120"/>
                <a:cs typeface="新細明體" charset="-120"/>
              </a:rPr>
              <a:t>Transfer functions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BAAA-8F61-B84F-B60C-72352DF9D4A5}" type="slidenum">
              <a:rPr lang="en-US" altLang="zh-TW" smtClean="0"/>
              <a:pPr/>
              <a:t>40</a:t>
            </a:fld>
            <a:endParaRPr lang="en-US" altLang="zh-TW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F82F85-6400-8C4E-8466-F892CCD006A1}" type="slidenum">
              <a:rPr lang="en-GB" altLang="zh-TW"/>
              <a:pPr/>
              <a:t>41</a:t>
            </a:fld>
            <a:endParaRPr lang="en-GB" altLang="zh-TW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  <a:cs typeface="新細明體" charset="-120"/>
              </a:rPr>
              <a:t>References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40713" cy="5375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  <a:cs typeface="新細明體" charset="-120"/>
              </a:rPr>
              <a:t>SRM working group: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  <a:cs typeface="新細明體" charset="-120"/>
              </a:rPr>
              <a:t>http://sdm.lbl.gov/srm-wg/ 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  <a:cs typeface="新細明體" charset="-120"/>
              </a:rPr>
              <a:t>iRODS: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  <a:cs typeface="新細明體" charset="-120"/>
              </a:rPr>
              <a:t>https://www.irods.org/ 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  <a:cs typeface="新細明體" charset="-120"/>
              </a:rPr>
              <a:t>AMGA: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  <a:cs typeface="新細明體" charset="-120"/>
              </a:rPr>
              <a:t>http://amga.web.cern.ch/amga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  <a:cs typeface="新細明體" charset="-120"/>
              </a:rPr>
              <a:t>Globus: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  <a:cs typeface="新細明體" charset="-120"/>
              </a:rPr>
              <a:t>http://www.globus.org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  <a:cs typeface="新細明體" charset="-120"/>
              </a:rPr>
              <a:t>CoG: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  <a:cs typeface="新細明體" charset="-120"/>
              </a:rPr>
              <a:t>http://wiki.cogkit.org/index.php/Main_Page 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  <a:cs typeface="新細明體" charset="-120"/>
              </a:rPr>
              <a:t>Axis: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  <a:cs typeface="新細明體" charset="-120"/>
              </a:rPr>
              <a:t>http://ws.apache.org/axis/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772400" cy="1143000"/>
          </a:xfrm>
          <a:noFill/>
          <a:ln w="12700"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/>
              <a:t>iRODS</a:t>
            </a:r>
            <a:r>
              <a:rPr lang="en-US" dirty="0"/>
              <a:t> Applications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1692275"/>
            <a:ext cx="8704262" cy="4635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Data grids 				- </a:t>
            </a:r>
            <a:r>
              <a:rPr lang="en-US" sz="2800" b="0" dirty="0">
                <a:solidFill>
                  <a:srgbClr val="FF0000"/>
                </a:solidFill>
              </a:rPr>
              <a:t>Share data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Project level data sharing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Digital libraries 			- </a:t>
            </a:r>
            <a:r>
              <a:rPr lang="en-US" sz="2800" b="0" dirty="0">
                <a:solidFill>
                  <a:srgbClr val="FF0000"/>
                </a:solidFill>
              </a:rPr>
              <a:t>Publish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Specify data context, provide standard services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Persistent archive 			- </a:t>
            </a:r>
            <a:r>
              <a:rPr lang="en-US" sz="2800" b="0" dirty="0">
                <a:solidFill>
                  <a:srgbClr val="FF0000"/>
                </a:solidFill>
              </a:rPr>
              <a:t>Preserve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Build reference collections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Real-time sensor systems</a:t>
            </a:r>
            <a:r>
              <a:rPr lang="en-US" sz="2800" dirty="0" smtClean="0"/>
              <a:t> 		</a:t>
            </a:r>
            <a:r>
              <a:rPr lang="en-US" sz="2800" dirty="0"/>
              <a:t>- </a:t>
            </a:r>
            <a:r>
              <a:rPr lang="en-US" sz="2800" b="0" dirty="0">
                <a:solidFill>
                  <a:srgbClr val="FF0000"/>
                </a:solidFill>
              </a:rPr>
              <a:t>Federate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Manage real-time data distribution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Workflow systems 			- </a:t>
            </a:r>
            <a:r>
              <a:rPr lang="en-US" sz="2800" b="0" dirty="0">
                <a:solidFill>
                  <a:srgbClr val="FF0000"/>
                </a:solidFill>
              </a:rPr>
              <a:t>Analyze data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Integrate client- &amp; server-side workflows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15993A-35FA-8D4A-81D9-CDE75ED987D0}" type="slidenum">
              <a:rPr lang="en-GB" altLang="zh-TW"/>
              <a:pPr/>
              <a:t>6</a:t>
            </a:fld>
            <a:endParaRPr lang="en-GB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1309688"/>
          </a:xfrm>
        </p:spPr>
        <p:txBody>
          <a:bodyPr/>
          <a:lstStyle/>
          <a:p>
            <a:r>
              <a:rPr lang="en-US" altLang="zh-TW" sz="2800">
                <a:ea typeface="新細明體" charset="-120"/>
                <a:cs typeface="新細明體" charset="-120"/>
              </a:rPr>
              <a:t>Why SRM?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40713" cy="537527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Storage Elements (SE) can use different type of technologies</a:t>
            </a:r>
            <a:endParaRPr lang="en-US" altLang="zh-TW" dirty="0" smtClean="0">
              <a:ea typeface="新細明體" charset="-120"/>
              <a:cs typeface="新細明體" charset="-120"/>
            </a:endParaRPr>
          </a:p>
          <a:p>
            <a:pPr lvl="1"/>
            <a:r>
              <a:rPr lang="en-US" altLang="zh-TW" dirty="0" smtClean="0">
                <a:ea typeface="新細明體" charset="-120"/>
                <a:cs typeface="新細明體" charset="-120"/>
              </a:rPr>
              <a:t>CASTOR, </a:t>
            </a:r>
            <a:r>
              <a:rPr lang="en-US" altLang="zh-TW" dirty="0" err="1" smtClean="0">
                <a:ea typeface="新細明體" charset="-120"/>
                <a:cs typeface="新細明體" charset="-120"/>
              </a:rPr>
              <a:t>dCache</a:t>
            </a:r>
            <a:r>
              <a:rPr lang="en-US" altLang="zh-TW" dirty="0" smtClean="0">
                <a:ea typeface="新細明體" charset="-120"/>
                <a:cs typeface="新細明體" charset="-120"/>
              </a:rPr>
              <a:t>, DPM, </a:t>
            </a:r>
            <a:r>
              <a:rPr lang="en-US" altLang="zh-TW" dirty="0" err="1" smtClean="0">
                <a:ea typeface="新細明體" charset="-120"/>
                <a:cs typeface="新細明體" charset="-120"/>
              </a:rPr>
              <a:t>BeStMan</a:t>
            </a:r>
            <a:r>
              <a:rPr lang="en-US" altLang="zh-TW" dirty="0" smtClean="0">
                <a:ea typeface="新細明體" charset="-120"/>
                <a:cs typeface="新細明體" charset="-120"/>
              </a:rPr>
              <a:t>,...,etc.</a:t>
            </a:r>
          </a:p>
          <a:p>
            <a:pPr lvl="1"/>
            <a:r>
              <a:rPr lang="en-US" altLang="zh-TW" dirty="0" smtClean="0">
                <a:ea typeface="新細明體" charset="-120"/>
                <a:cs typeface="新細明體" charset="-120"/>
              </a:rPr>
              <a:t>DRM (Disk Resource Manager)/TRM (Tape Resource Manager) /HRM (Hierarchical Resource Manager)</a:t>
            </a:r>
          </a:p>
          <a:p>
            <a:r>
              <a:rPr lang="en-US" altLang="zh-TW" dirty="0">
                <a:ea typeface="新細明體" charset="-120"/>
                <a:cs typeface="新細明體" charset="-120"/>
              </a:rPr>
              <a:t>Grid middleware needs to access files with an uniform </a:t>
            </a:r>
            <a:r>
              <a:rPr lang="en-US" altLang="zh-TW" dirty="0" smtClean="0">
                <a:ea typeface="新細明體" charset="-120"/>
                <a:cs typeface="新細明體" charset="-120"/>
              </a:rPr>
              <a:t>interface</a:t>
            </a:r>
          </a:p>
          <a:p>
            <a:pPr lvl="1"/>
            <a:r>
              <a:rPr lang="en-US" altLang="zh-TW" dirty="0" smtClean="0">
                <a:ea typeface="新細明體" charset="-120"/>
                <a:cs typeface="新細明體" charset="-120"/>
              </a:rPr>
              <a:t>Manage storage resources</a:t>
            </a:r>
          </a:p>
          <a:p>
            <a:pPr lvl="1"/>
            <a:r>
              <a:rPr lang="en-US" altLang="zh-TW" dirty="0" smtClean="0">
                <a:ea typeface="新細明體" charset="-120"/>
                <a:cs typeface="新細明體" charset="-120"/>
              </a:rPr>
              <a:t>Not a file transfer protocol</a:t>
            </a:r>
          </a:p>
          <a:p>
            <a:pPr lvl="1"/>
            <a:endParaRPr lang="en-US" altLang="zh-TW" dirty="0">
              <a:ea typeface="新細明體" charset="-120"/>
              <a:cs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9A75985-1D75-C149-83C8-DD6CA8F8B7AA}" type="slidenum">
              <a:rPr lang="en-GB" altLang="zh-TW"/>
              <a:pPr/>
              <a:t>7</a:t>
            </a:fld>
            <a:endParaRPr lang="en-GB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  <a:cs typeface="新細明體" charset="-120"/>
              </a:rPr>
              <a:t>What is SRM?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1225" y="974725"/>
            <a:ext cx="4214813" cy="5429250"/>
          </a:xfrm>
        </p:spPr>
        <p:txBody>
          <a:bodyPr/>
          <a:lstStyle/>
          <a:p>
            <a:endParaRPr lang="zh-TW" altLang="en-US" sz="2000" dirty="0">
              <a:ea typeface="新細明體" charset="-120"/>
              <a:cs typeface="新細明體" charset="-120"/>
            </a:endParaRPr>
          </a:p>
          <a:p>
            <a:endParaRPr lang="zh-TW" altLang="en-US" sz="2000" dirty="0">
              <a:ea typeface="新細明體" charset="-120"/>
              <a:cs typeface="新細明體" charset="-120"/>
            </a:endParaRPr>
          </a:p>
          <a:p>
            <a:endParaRPr lang="zh-TW" altLang="en-US" sz="2000" dirty="0">
              <a:ea typeface="新細明體" charset="-120"/>
              <a:cs typeface="新細明體" charset="-120"/>
            </a:endParaRPr>
          </a:p>
          <a:p>
            <a:endParaRPr lang="zh-TW" altLang="en-US" sz="2000" dirty="0">
              <a:ea typeface="新細明體" charset="-120"/>
              <a:cs typeface="新細明體" charset="-120"/>
            </a:endParaRPr>
          </a:p>
          <a:p>
            <a:endParaRPr lang="zh-TW" altLang="en-US" sz="2000" dirty="0">
              <a:ea typeface="新細明體" charset="-120"/>
              <a:cs typeface="新細明體" charset="-120"/>
            </a:endParaRPr>
          </a:p>
          <a:p>
            <a:endParaRPr lang="zh-TW" altLang="en-US" sz="2000" dirty="0">
              <a:ea typeface="新細明體" charset="-120"/>
              <a:cs typeface="新細明體" charset="-120"/>
            </a:endParaRPr>
          </a:p>
          <a:p>
            <a:endParaRPr lang="zh-TW" altLang="en-US" sz="2000" dirty="0">
              <a:ea typeface="新細明體" charset="-120"/>
              <a:cs typeface="新細明體" charset="-120"/>
            </a:endParaRPr>
          </a:p>
          <a:p>
            <a:endParaRPr lang="zh-TW" altLang="en-US" sz="2000" dirty="0">
              <a:ea typeface="新細明體" charset="-120"/>
              <a:cs typeface="新細明體" charset="-120"/>
            </a:endParaRPr>
          </a:p>
        </p:txBody>
      </p:sp>
      <p:pic>
        <p:nvPicPr>
          <p:cNvPr id="27654" name="Picture 5" descr="s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799317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Storage Resource Managers (SRMs) are middleware components</a:t>
            </a:r>
          </a:p>
          <a:p>
            <a:pPr lvl="1">
              <a:lnSpc>
                <a:spcPct val="75000"/>
              </a:lnSpc>
            </a:pPr>
            <a:r>
              <a:rPr lang="en-US" sz="2800" dirty="0">
                <a:latin typeface="Arial" charset="0"/>
              </a:rPr>
              <a:t>whose function is to provide </a:t>
            </a:r>
          </a:p>
          <a:p>
            <a:pPr lvl="2">
              <a:lnSpc>
                <a:spcPct val="75000"/>
              </a:lnSpc>
            </a:pPr>
            <a:r>
              <a:rPr lang="en-US" sz="2400" dirty="0">
                <a:latin typeface="Arial" charset="0"/>
              </a:rPr>
              <a:t>dynamic space allocation </a:t>
            </a:r>
          </a:p>
          <a:p>
            <a:pPr lvl="2">
              <a:lnSpc>
                <a:spcPct val="75000"/>
              </a:lnSpc>
            </a:pPr>
            <a:r>
              <a:rPr lang="en-US" sz="2400" dirty="0">
                <a:latin typeface="Arial" charset="0"/>
              </a:rPr>
              <a:t>file management </a:t>
            </a:r>
          </a:p>
          <a:p>
            <a:pPr lvl="2">
              <a:lnSpc>
                <a:spcPct val="75000"/>
              </a:lnSpc>
              <a:buFontTx/>
              <a:buNone/>
            </a:pPr>
            <a:r>
              <a:rPr lang="en-US" sz="2400" dirty="0">
                <a:latin typeface="Arial" charset="0"/>
              </a:rPr>
              <a:t>on shared storage resources on the Grid</a:t>
            </a:r>
          </a:p>
          <a:p>
            <a:pPr lvl="1">
              <a:lnSpc>
                <a:spcPct val="75000"/>
              </a:lnSpc>
            </a:pPr>
            <a:r>
              <a:rPr lang="en-US" sz="2800" dirty="0">
                <a:latin typeface="Arial" charset="0"/>
              </a:rPr>
              <a:t>Different implementations for underlying storage systems are based on the same SRM specification</a:t>
            </a:r>
          </a:p>
          <a:p>
            <a:pPr lvl="1">
              <a:lnSpc>
                <a:spcPct val="75000"/>
              </a:lnSpc>
            </a:pPr>
            <a:endParaRPr lang="en-US" sz="1600" dirty="0">
              <a:latin typeface="Arial" charset="0"/>
            </a:endParaRP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What is SRM?</a:t>
            </a:r>
          </a:p>
        </p:txBody>
      </p:sp>
    </p:spTree>
    <p:extLst>
      <p:ext uri="{BB962C8B-B14F-4D97-AF65-F5344CB8AC3E}">
        <p14:creationId xmlns:p14="http://schemas.microsoft.com/office/powerpoint/2010/main" xmlns="" val="80855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7B66EF9-A04B-EE43-ADA9-D576E6BB4242}" type="slidenum">
              <a:rPr lang="en-GB" altLang="zh-TW"/>
              <a:pPr/>
              <a:t>9</a:t>
            </a:fld>
            <a:endParaRPr lang="en-GB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SRM features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Provides space management</a:t>
            </a:r>
          </a:p>
          <a:p>
            <a:r>
              <a:rPr lang="en-US" altLang="zh-TW" dirty="0">
                <a:ea typeface="新細明體" charset="-120"/>
                <a:cs typeface="新細明體" charset="-120"/>
              </a:rPr>
              <a:t>Provides an uniform access interface</a:t>
            </a:r>
          </a:p>
          <a:p>
            <a:r>
              <a:rPr lang="en-US" altLang="zh-TW" dirty="0">
                <a:ea typeface="新細明體" charset="-120"/>
                <a:cs typeface="新細明體" charset="-120"/>
              </a:rPr>
              <a:t>Manages DRM/Tape/HRM</a:t>
            </a:r>
          </a:p>
          <a:p>
            <a:r>
              <a:rPr lang="en-US" altLang="zh-TW" dirty="0">
                <a:ea typeface="新細明體" charset="-120"/>
                <a:cs typeface="新細明體" charset="-120"/>
              </a:rPr>
              <a:t>Does not transfer files itself.</a:t>
            </a:r>
          </a:p>
          <a:p>
            <a:r>
              <a:rPr lang="en-US" altLang="zh-TW" dirty="0">
                <a:ea typeface="新細明體" charset="-120"/>
                <a:cs typeface="新細明體" charset="-120"/>
              </a:rPr>
              <a:t>Manage the life time of file</a:t>
            </a:r>
          </a:p>
          <a:p>
            <a:endParaRPr lang="zh-TW" altLang="en-US" dirty="0">
              <a:ea typeface="新細明體" charset="-120"/>
              <a:cs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ahoma"/>
        <a:ea typeface="Heiti TC Medium"/>
        <a:cs typeface="Heiti TC Medium"/>
      </a:majorFont>
      <a:minorFont>
        <a:latin typeface="Tahoma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ahoma" charset="0"/>
            <a:ea typeface="Heiti TC Light" charset="-120"/>
            <a:cs typeface="Heiti TC Light" charset="-120"/>
            <a:sym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ahoma" charset="0"/>
            <a:ea typeface="Heiti TC Light" charset="-120"/>
            <a:cs typeface="Heiti TC Light" charset="-120"/>
            <a:sym typeface="Tahoma" charset="0"/>
          </a:defRPr>
        </a:defPPr>
      </a:lstStyle>
    </a:lnDef>
  </a:objectDefaults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 拷貝 1">
  <a:themeElements>
    <a:clrScheme name="自訂設計 拷貝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 拷貝 1">
      <a:majorFont>
        <a:latin typeface="Tahoma"/>
        <a:ea typeface="儷黑 Pro"/>
        <a:cs typeface="儷黑 Pro"/>
      </a:majorFont>
      <a:minorFont>
        <a:latin typeface="Arial"/>
        <a:ea typeface="儷黑 Pro"/>
        <a:cs typeface="儷黑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charset="0"/>
            <a:ea typeface="儷黑 Pro" charset="0"/>
            <a:cs typeface="儷黑 Pro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838200" algn="l"/>
          </a:tabLst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ill Sans" charset="0"/>
            <a:ea typeface="儷黑 Pro" charset="0"/>
            <a:cs typeface="儷黑 Pro" charset="0"/>
            <a:sym typeface="Gill Sans" charset="0"/>
          </a:defRPr>
        </a:defPPr>
      </a:lstStyle>
    </a:lnDef>
  </a:objectDefaults>
  <a:extraClrSchemeLst>
    <a:extraClrScheme>
      <a:clrScheme name="自訂設計 拷貝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6959</TotalTime>
  <Words>1657</Words>
  <Application>Microsoft Office PowerPoint</Application>
  <PresentationFormat>On-screen Show (4:3)</PresentationFormat>
  <Paragraphs>484</Paragraphs>
  <Slides>41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1_自訂設計</vt:lpstr>
      <vt:lpstr>自訂設計 拷貝 1</vt:lpstr>
      <vt:lpstr>Visio</vt:lpstr>
      <vt:lpstr> SRM-iRODS Interface Development</vt:lpstr>
      <vt:lpstr>What is iRODS</vt:lpstr>
      <vt:lpstr>iRODS Archiecture</vt:lpstr>
      <vt:lpstr>iRODS features</vt:lpstr>
      <vt:lpstr>iRODS Applications</vt:lpstr>
      <vt:lpstr>Why SRM?</vt:lpstr>
      <vt:lpstr>What is SRM?</vt:lpstr>
      <vt:lpstr>What is SRM?</vt:lpstr>
      <vt:lpstr>SRM features</vt:lpstr>
      <vt:lpstr>SRMs role in grid</vt:lpstr>
      <vt:lpstr>Client and Peer-to-Peer Uniform Interface</vt:lpstr>
      <vt:lpstr>SRM: Main concepts</vt:lpstr>
      <vt:lpstr>Site URL and Transfer URL</vt:lpstr>
      <vt:lpstr>Transfer protocol negotiation</vt:lpstr>
      <vt:lpstr>SRM v2.2 Interface</vt:lpstr>
      <vt:lpstr>When iRODS met SRM</vt:lpstr>
      <vt:lpstr>SRM-iRODS implementations</vt:lpstr>
      <vt:lpstr>SRM-iRODS Archiecture</vt:lpstr>
      <vt:lpstr>Slide 19</vt:lpstr>
      <vt:lpstr>Slide 20</vt:lpstr>
      <vt:lpstr>Slide 21</vt:lpstr>
      <vt:lpstr>Architecture Overview</vt:lpstr>
      <vt:lpstr>Architecture Overview (cont.)</vt:lpstr>
      <vt:lpstr>Architecture Overview (cont.)</vt:lpstr>
      <vt:lpstr>Architecture Overview (cont.)</vt:lpstr>
      <vt:lpstr>Architecture Overview (cont.)</vt:lpstr>
      <vt:lpstr>Support  Flexible File/Space Types </vt:lpstr>
      <vt:lpstr>Checking Disk Status </vt:lpstr>
      <vt:lpstr>Checking Disk Status </vt:lpstr>
      <vt:lpstr>Progress</vt:lpstr>
      <vt:lpstr>SRM API: srmPing</vt:lpstr>
      <vt:lpstr>SRM API: srmPrepareToPut</vt:lpstr>
      <vt:lpstr>SRM API: srmPrepareToGet</vt:lpstr>
      <vt:lpstr>SRM API: srmStatusOfPut/GetRequest</vt:lpstr>
      <vt:lpstr>SRM API: srmPutDone and srmReleaseFiles</vt:lpstr>
      <vt:lpstr>SRM API: srmReserveSpace and srmGetSpaceMetadata</vt:lpstr>
      <vt:lpstr>Synchronous and Asynchronous</vt:lpstr>
      <vt:lpstr>Asynchronous Operations</vt:lpstr>
      <vt:lpstr>Progress</vt:lpstr>
      <vt:lpstr>Progress (Cont.)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hychen</dc:creator>
  <cp:lastModifiedBy>jj47</cp:lastModifiedBy>
  <cp:revision>201</cp:revision>
  <cp:lastPrinted>1601-01-01T00:00:00Z</cp:lastPrinted>
  <dcterms:created xsi:type="dcterms:W3CDTF">2010-10-19T14:38:00Z</dcterms:created>
  <dcterms:modified xsi:type="dcterms:W3CDTF">2011-03-21T01:13:44Z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