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Default Extension="pict" ContentType="image/pict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4" r:id="rId3"/>
    <p:sldId id="286" r:id="rId4"/>
    <p:sldId id="288" r:id="rId5"/>
    <p:sldId id="290" r:id="rId6"/>
    <p:sldId id="291" r:id="rId7"/>
    <p:sldId id="293" r:id="rId8"/>
    <p:sldId id="289" r:id="rId9"/>
    <p:sldId id="292" r:id="rId10"/>
    <p:sldId id="295" r:id="rId11"/>
    <p:sldId id="296" r:id="rId12"/>
    <p:sldId id="294" r:id="rId13"/>
    <p:sldId id="297" r:id="rId14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DAD41"/>
    <a:srgbClr val="1E5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E16DE7F0-08BD-4B4A-B45A-52B86B934DE6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41F7C01-DFA4-6D48-A305-1DC4739CF012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TMN = Telecommunications Management Network</a:t>
            </a:r>
          </a:p>
          <a:p>
            <a:r>
              <a:rPr lang="en-US" dirty="0" smtClean="0"/>
              <a:t>SSIM = SDH/SONET Information Model</a:t>
            </a:r>
          </a:p>
          <a:p>
            <a:r>
              <a:rPr lang="en-US" dirty="0" smtClean="0"/>
              <a:t>ATMIM</a:t>
            </a:r>
            <a:r>
              <a:rPr lang="en-US" baseline="0" dirty="0" smtClean="0"/>
              <a:t> = ATM Information Model</a:t>
            </a:r>
          </a:p>
          <a:p>
            <a:r>
              <a:rPr lang="en-US" baseline="0" dirty="0" err="1" smtClean="0"/>
              <a:t>CaSMIM</a:t>
            </a:r>
            <a:r>
              <a:rPr lang="en-US" baseline="0" dirty="0" smtClean="0"/>
              <a:t> = Connection and Service Management Information Model</a:t>
            </a:r>
          </a:p>
          <a:p>
            <a:r>
              <a:rPr lang="en-US" baseline="0" dirty="0" smtClean="0"/>
              <a:t>IPNM = IP Network Management</a:t>
            </a:r>
          </a:p>
          <a:p>
            <a:r>
              <a:rPr lang="en-US" baseline="0" dirty="0" smtClean="0"/>
              <a:t>MTNM = Multi-Technology Network Management</a:t>
            </a:r>
          </a:p>
          <a:p>
            <a:r>
              <a:rPr lang="en-US" baseline="0" dirty="0" smtClean="0"/>
              <a:t>MTOSI = Multi-Technology Operations Systems Interface</a:t>
            </a:r>
          </a:p>
          <a:p>
            <a:r>
              <a:rPr lang="en-US" baseline="0" dirty="0" smtClean="0"/>
              <a:t>SID = Shared Information/Data Model</a:t>
            </a:r>
          </a:p>
          <a:p>
            <a:r>
              <a:rPr lang="en-US" baseline="0" dirty="0" err="1" smtClean="0"/>
              <a:t>mTOP</a:t>
            </a:r>
            <a:r>
              <a:rPr lang="en-US" baseline="0" dirty="0" smtClean="0"/>
              <a:t> = multi-Technology OSS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F7C01-DFA4-6D48-A305-1DC4739CF012}" type="slidenum">
              <a:rPr lang="ja-JP" altLang="en-US" smtClean="0"/>
              <a:pPr/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10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26BFE-E8F9-C949-A4C8-DE93C3E3D262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2006 Open Grid Forum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2B45AF-092E-4041-BFA3-303E5F060AE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708186-8EBB-3542-B320-0B97B56E9C7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89D963-6B98-E842-99E9-A858A8114BEE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83022E-E41A-5B4C-846D-A3B2D46BE78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74648C-2C41-B742-8773-41670124B5F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C17E06-CE10-F246-B224-4ED7C592BEE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B6D772-EFEE-434F-97F8-28942E3DF25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69CAC1-9ABD-D74A-A280-FB9E2760D39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78A468-EC9F-F74B-B8C1-F72F9AFF19C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5ADBE0-45CD-2148-9FE9-9077ADB1409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925D962B-5B02-5D44-8DFA-E427032EA04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Macintosh%20HD:Users:freek:Code:versioning:tmf_resource_management:SID%20MTNM_MTOSI%20Resource%20Alignment:Logical%20Resource:Phase%202%20Work:InformationArchitecture:TransitionLink:LS%20in%20from%20ITU-T%20on%20MultiLayer%20Topology%20(OLS-165):OLS-165-attach1.doc!OLE_LINK1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ja-JP" dirty="0" err="1" smtClean="0"/>
              <a:t>Related</a:t>
            </a:r>
            <a:r>
              <a:rPr lang="nl-NL" altLang="ja-JP" dirty="0" smtClean="0"/>
              <a:t> </a:t>
            </a:r>
            <a:r>
              <a:rPr lang="nl-NL" altLang="ja-JP" dirty="0" err="1" smtClean="0"/>
              <a:t>Work</a:t>
            </a:r>
            <a:r>
              <a:rPr lang="nl-NL" altLang="ja-JP" dirty="0" smtClean="0"/>
              <a:t>: </a:t>
            </a:r>
            <a:r>
              <a:rPr lang="nl-NL" altLang="ja-JP" dirty="0" err="1" smtClean="0"/>
              <a:t>TMForum</a:t>
            </a:r>
            <a:r>
              <a:rPr lang="nl-NL" altLang="ja-JP" dirty="0" smtClean="0"/>
              <a:t> and ITU</a:t>
            </a:r>
            <a:endParaRPr lang="ja-JP" alt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altLang="ja-JP" dirty="0" smtClean="0"/>
              <a:t>Freek Dijkstra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5943600"/>
            <a:ext cx="2133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10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ITU-T Study Group 15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Study Period 2009-2012: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1/15	Coordination of Access Network Transport standards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2/15	Optical systems for </a:t>
            </a:r>
            <a:r>
              <a:rPr lang="en-US" sz="1600" dirty="0" err="1" smtClean="0"/>
              <a:t>fibre</a:t>
            </a:r>
            <a:r>
              <a:rPr lang="en-US" sz="1600" dirty="0" smtClean="0"/>
              <a:t> access networks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3/15	General characteristics of transport networks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4/15	Transceivers for customer access and in-premises networking systems on metallic conductors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5/15	Characteristics and test methods of optical </a:t>
            </a:r>
            <a:r>
              <a:rPr lang="en-US" sz="1600" dirty="0" err="1" smtClean="0"/>
              <a:t>fibres</a:t>
            </a:r>
            <a:r>
              <a:rPr lang="en-US" sz="1600" dirty="0" smtClean="0"/>
              <a:t> and cables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6/15	Characteristics of optical systems for terrestrial transport networks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7/15	Characteristics of optical components and subsystems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8/15	Characteristics of optical </a:t>
            </a:r>
            <a:r>
              <a:rPr lang="en-US" sz="1600" dirty="0" err="1" smtClean="0"/>
              <a:t>fibre</a:t>
            </a:r>
            <a:r>
              <a:rPr lang="en-US" sz="1600" dirty="0" smtClean="0"/>
              <a:t> submarine cable systems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9/15	Transport equipment and network protection/restoration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10/15	OAM for transport networks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11/15	Signal structures, interfaces and interworking for transport networks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b="1" dirty="0" smtClean="0"/>
              <a:t>Q 12/15	Transport network architectures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13/15	Network synchronization and time distribution performance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14/15	Management and control of transport systems and equipment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15/15	Test and measurement techniques and instrumentation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16/15	Optical physical infrastructure and cables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17/15	Maintenance and operation of optical </a:t>
            </a:r>
            <a:r>
              <a:rPr lang="en-US" sz="1600" dirty="0" err="1" smtClean="0"/>
              <a:t>fibre</a:t>
            </a:r>
            <a:r>
              <a:rPr lang="en-US" sz="1600" dirty="0" smtClean="0"/>
              <a:t> cable networks</a:t>
            </a:r>
          </a:p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dirty="0" smtClean="0"/>
              <a:t>Q 18/15	Development of optical networks in the access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ITU-T Q12/15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896400" indent="-89535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Tasks in Q12/15 (Transport network architectures):</a:t>
            </a:r>
          </a:p>
          <a:p>
            <a:r>
              <a:rPr lang="en-US" sz="1600" dirty="0" smtClean="0"/>
              <a:t>Maintenance of Recommendations I.326 and G.803</a:t>
            </a:r>
          </a:p>
          <a:p>
            <a:r>
              <a:rPr lang="en-US" sz="1600" dirty="0" smtClean="0"/>
              <a:t>Refinement and enhancement of Recommendations G.800, G.805, G.809, G.8080, G.8010, G.8110 and G.872</a:t>
            </a:r>
          </a:p>
          <a:p>
            <a:r>
              <a:rPr lang="en-US" sz="1600" dirty="0" smtClean="0"/>
              <a:t>Develop a revised version of Recommendation G.8110.1 to align with the MPLS-TP architecture.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2E5720"/>
                </a:solidFill>
              </a:rPr>
              <a:t>Current revisions: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G.800	Unified functional architecture of transport networks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G.803	Architecture of Transport Networks based on the Synchronous</a:t>
            </a:r>
            <a:br>
              <a:rPr lang="en-US" sz="1600" dirty="0" smtClean="0"/>
            </a:br>
            <a:r>
              <a:rPr lang="en-US" sz="1600" dirty="0" smtClean="0"/>
              <a:t>	Digital Hierarchy (SDH)	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G.872	Architecture of Optical Transport Networks 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G.8010/Y.1306	Ethernet Layer Network Architecture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G.8080/Y.1304	Automatic Switched Optical Networks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G.8110/Y.1370	MPLS Layer Network Architecture</a:t>
            </a:r>
          </a:p>
          <a:p>
            <a:pPr>
              <a:tabLst>
                <a:tab pos="2244725" algn="l"/>
              </a:tabLst>
            </a:pPr>
            <a:r>
              <a:rPr lang="en-US" sz="1600" dirty="0" smtClean="0"/>
              <a:t>G.8110.1/Y.1370.1	Architecture of MPLS-TP Layer Network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Transitional Link Concept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2971800" cy="4648200"/>
          </a:xfrm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400" dirty="0" smtClean="0"/>
              <a:t>A </a:t>
            </a:r>
            <a:r>
              <a:rPr lang="en-GB" sz="1400" b="1" dirty="0" smtClean="0"/>
              <a:t>transitional link </a:t>
            </a:r>
            <a:r>
              <a:rPr lang="en-GB" sz="1400" dirty="0" smtClean="0"/>
              <a:t>consists of the </a:t>
            </a:r>
            <a:r>
              <a:rPr lang="en-GB" sz="1400" b="1" dirty="0" smtClean="0"/>
              <a:t>link port </a:t>
            </a:r>
            <a:r>
              <a:rPr lang="en-GB" sz="1400" dirty="0" smtClean="0"/>
              <a:t>at the edge of one </a:t>
            </a:r>
            <a:r>
              <a:rPr lang="en-GB" sz="1400" dirty="0" err="1" smtClean="0"/>
              <a:t>subnetwork</a:t>
            </a:r>
            <a:r>
              <a:rPr lang="en-GB" sz="1400" dirty="0" smtClean="0"/>
              <a:t> and a corresponding </a:t>
            </a:r>
            <a:r>
              <a:rPr lang="en-GB" sz="1400" b="1" dirty="0" smtClean="0"/>
              <a:t>link port </a:t>
            </a:r>
            <a:r>
              <a:rPr lang="en-GB" sz="1400" dirty="0" smtClean="0"/>
              <a:t>at the edge of </a:t>
            </a:r>
            <a:r>
              <a:rPr lang="en-GB" sz="1400" b="1" dirty="0" smtClean="0"/>
              <a:t>another </a:t>
            </a:r>
            <a:r>
              <a:rPr lang="en-GB" sz="1400" b="1" dirty="0" err="1" smtClean="0"/>
              <a:t>subnetwork</a:t>
            </a:r>
            <a:r>
              <a:rPr lang="en-GB" sz="1400" b="1" dirty="0" smtClean="0"/>
              <a:t> </a:t>
            </a:r>
            <a:r>
              <a:rPr lang="en-GB" sz="1400" dirty="0" smtClean="0"/>
              <a:t>that operates on </a:t>
            </a:r>
            <a:r>
              <a:rPr lang="en-GB" sz="1400" b="1" dirty="0" smtClean="0"/>
              <a:t>different </a:t>
            </a:r>
            <a:r>
              <a:rPr lang="en-GB" sz="1400" dirty="0" smtClean="0"/>
              <a:t>instances of </a:t>
            </a:r>
            <a:r>
              <a:rPr lang="en-GB" sz="1400" b="1" dirty="0" smtClean="0"/>
              <a:t>characteristic information </a:t>
            </a:r>
            <a:r>
              <a:rPr lang="en-GB" sz="1400" dirty="0" smtClean="0"/>
              <a:t>or whose characteristic information is the same but with different Layer Information.  A transitional link (topological component) is supported by or implemented by layer processors and/or adaptation/termination functions (transport processing functions). A transitional link can be partitioned into parallel transitional links, or a concatenation of transitional links. It can also be partitioned into a concatenation of transitional links and zero or more links</a:t>
            </a:r>
            <a:r>
              <a:rPr lang="en-US" sz="1400" dirty="0" smtClean="0"/>
              <a:t>.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124200" y="1600200"/>
          <a:ext cx="6019800" cy="4508500"/>
        </p:xfrm>
        <a:graphic>
          <a:graphicData uri="http://schemas.openxmlformats.org/presentationml/2006/ole">
            <p:oleObj spid="_x0000_s62466" name="Document" r:id="rId4" imgW="6019800" imgH="45085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Feedback on Transitional Links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Distinguish between </a:t>
            </a:r>
            <a:r>
              <a:rPr lang="en-US" sz="2000" b="1" dirty="0" smtClean="0"/>
              <a:t>Transport</a:t>
            </a:r>
            <a:r>
              <a:rPr lang="en-US" sz="2000" dirty="0" smtClean="0"/>
              <a:t> functions and </a:t>
            </a:r>
            <a:r>
              <a:rPr lang="en-US" sz="2000" b="1" dirty="0" smtClean="0"/>
              <a:t>Transform </a:t>
            </a:r>
            <a:r>
              <a:rPr lang="en-US" sz="2000" dirty="0" smtClean="0"/>
              <a:t>functions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Transitional Link is </a:t>
            </a:r>
            <a:r>
              <a:rPr lang="en-US" sz="2000" b="1" dirty="0" smtClean="0"/>
              <a:t>not a new topological component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Component in a topology </a:t>
            </a:r>
            <a:r>
              <a:rPr lang="en-US" sz="2000" b="1" dirty="0" smtClean="0"/>
              <a:t>view </a:t>
            </a:r>
            <a:r>
              <a:rPr lang="en-US" sz="2000" dirty="0" smtClean="0"/>
              <a:t>for (multilayer) </a:t>
            </a:r>
            <a:r>
              <a:rPr lang="en-US" sz="2000" b="1" dirty="0" smtClean="0"/>
              <a:t>routing</a:t>
            </a:r>
            <a:r>
              <a:rPr lang="en-US" sz="2000" dirty="0" smtClean="0"/>
              <a:t>.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The described routing topology view is </a:t>
            </a:r>
            <a:r>
              <a:rPr lang="en-US" sz="2000" b="1" dirty="0" smtClean="0"/>
              <a:t>incomplete</a:t>
            </a:r>
            <a:r>
              <a:rPr lang="en-US" sz="2000" dirty="0" smtClean="0"/>
              <a:t> (e.g. it does not describe routing restrictions, which is needed for a complete view).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There may be </a:t>
            </a:r>
            <a:r>
              <a:rPr lang="en-US" sz="2000" b="1" dirty="0" smtClean="0"/>
              <a:t>more </a:t>
            </a:r>
            <a:r>
              <a:rPr lang="en-US" sz="2000" dirty="0" smtClean="0"/>
              <a:t>application specific </a:t>
            </a:r>
            <a:r>
              <a:rPr lang="en-US" sz="2000" b="1" dirty="0" smtClean="0"/>
              <a:t>views</a:t>
            </a:r>
            <a:r>
              <a:rPr lang="en-US" sz="2000" dirty="0" smtClean="0"/>
              <a:t>.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Define each derivation from topology to a specific view in a </a:t>
            </a:r>
            <a:r>
              <a:rPr lang="en-US" sz="2000" b="1" dirty="0" smtClean="0"/>
              <a:t>separate document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Requirement of 1:1 relation between source and sink is very </a:t>
            </a:r>
            <a:r>
              <a:rPr lang="en-US" sz="2000" b="1" dirty="0" smtClean="0"/>
              <a:t>limited </a:t>
            </a:r>
            <a:r>
              <a:rPr lang="en-US" sz="2000" dirty="0" smtClean="0"/>
              <a:t>(multiplexing and inverse multiplexing are not supported).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TMForum</a:t>
            </a:r>
            <a:r>
              <a:rPr lang="en-US" altLang="ja-JP" dirty="0" smtClean="0"/>
              <a:t> IPR </a:t>
            </a:r>
            <a:r>
              <a:rPr lang="en-US" altLang="ja-JP" dirty="0"/>
              <a:t>Policies Apply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53200" y="510720"/>
            <a:ext cx="502718" cy="685800"/>
            <a:chOff x="5541830" y="5201931"/>
            <a:chExt cx="822960" cy="1122669"/>
          </a:xfrm>
        </p:grpSpPr>
        <p:sp>
          <p:nvSpPr>
            <p:cNvPr id="5" name="Connector 4"/>
            <p:cNvSpPr/>
            <p:nvPr/>
          </p:nvSpPr>
          <p:spPr bwMode="auto">
            <a:xfrm>
              <a:off x="5541830" y="5201931"/>
              <a:ext cx="822960" cy="822960"/>
            </a:xfrm>
            <a:prstGeom prst="flowChartConnector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7" name="Block Arc 6"/>
            <p:cNvSpPr/>
            <p:nvPr/>
          </p:nvSpPr>
          <p:spPr bwMode="auto">
            <a:xfrm>
              <a:off x="5604780" y="5715000"/>
              <a:ext cx="685800" cy="609600"/>
            </a:xfrm>
            <a:prstGeom prst="blockArc">
              <a:avLst>
                <a:gd name="adj1" fmla="val 13121368"/>
                <a:gd name="adj2" fmla="val 19446820"/>
                <a:gd name="adj3" fmla="val 3922"/>
              </a:avLst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8" name="Oval 7"/>
            <p:cNvSpPr/>
            <p:nvPr/>
          </p:nvSpPr>
          <p:spPr bwMode="auto">
            <a:xfrm>
              <a:off x="5715000" y="5410200"/>
              <a:ext cx="128856" cy="12885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" name="Oval 8"/>
            <p:cNvSpPr/>
            <p:nvPr/>
          </p:nvSpPr>
          <p:spPr bwMode="auto">
            <a:xfrm>
              <a:off x="6096000" y="5410200"/>
              <a:ext cx="128856" cy="12885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7162800" cy="520993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2209800" y="2514600"/>
            <a:ext cx="1219200" cy="3810000"/>
          </a:xfrm>
          <a:prstGeom prst="ellipse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TMForum</a:t>
            </a:r>
            <a:r>
              <a:rPr lang="en-US" altLang="ja-JP" dirty="0" smtClean="0"/>
              <a:t> and ITU-T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114800"/>
          </a:xfrm>
        </p:spPr>
        <p:txBody>
          <a:bodyPr/>
          <a:lstStyle/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1" dirty="0" smtClean="0"/>
              <a:t>ITU-T</a:t>
            </a:r>
            <a:r>
              <a:rPr lang="en-US" sz="2000" dirty="0" smtClean="0"/>
              <a:t>	International Telecommunication Union (Standards Sector)</a:t>
            </a:r>
            <a:br>
              <a:rPr lang="en-US" sz="2000" dirty="0" smtClean="0"/>
            </a:br>
            <a:r>
              <a:rPr lang="en-US" sz="2000" dirty="0" smtClean="0"/>
              <a:t>ITU founded1865 (!); ITU-T (CCIT) founded 1925.</a:t>
            </a:r>
            <a:br>
              <a:rPr lang="en-US" sz="2000" dirty="0" smtClean="0"/>
            </a:br>
            <a:r>
              <a:rPr lang="en-US" sz="2000" dirty="0" smtClean="0"/>
              <a:t>Focus on transmission technology and telecom services.</a:t>
            </a:r>
          </a:p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1" dirty="0" err="1" smtClean="0"/>
              <a:t>TMForum</a:t>
            </a:r>
            <a:r>
              <a:rPr lang="en-US" sz="2000" dirty="0" smtClean="0"/>
              <a:t>	</a:t>
            </a:r>
            <a:r>
              <a:rPr lang="en-US" sz="2000" dirty="0" err="1" smtClean="0"/>
              <a:t>Telemanagement</a:t>
            </a:r>
            <a:r>
              <a:rPr lang="en-US" sz="2000" dirty="0" smtClean="0"/>
              <a:t> Forum</a:t>
            </a:r>
            <a:br>
              <a:rPr lang="en-US" sz="2000" dirty="0" smtClean="0"/>
            </a:br>
            <a:r>
              <a:rPr lang="en-US" sz="2000" dirty="0" smtClean="0"/>
              <a:t>Founded 1984</a:t>
            </a:r>
            <a:br>
              <a:rPr lang="en-US" sz="2000" dirty="0" smtClean="0"/>
            </a:br>
            <a:r>
              <a:rPr lang="en-US" sz="2000" dirty="0" smtClean="0"/>
              <a:t>“The voice of the OSS/BSS industry”</a:t>
            </a:r>
          </a:p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endParaRPr lang="en-US" sz="2000" dirty="0" smtClean="0"/>
          </a:p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ja-JP" sz="2000" dirty="0" smtClean="0">
                <a:latin typeface="Verdana" charset="0"/>
              </a:rPr>
              <a:t>(OGF founded 1988; focus on grid service)</a:t>
            </a:r>
          </a:p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endParaRPr lang="en-US" altLang="ja-JP" sz="2000" dirty="0" smtClean="0">
              <a:latin typeface="Verdana" charset="0"/>
            </a:endParaRPr>
          </a:p>
          <a:p>
            <a:pPr marL="1700213" indent="-1700213">
              <a:lnSpc>
                <a:spcPct val="90000"/>
              </a:lnSpc>
              <a:spcBef>
                <a:spcPct val="0"/>
              </a:spcBef>
              <a:buNone/>
            </a:pPr>
            <a:endParaRPr lang="en-US" sz="20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581400" y="3481449"/>
            <a:ext cx="4845448" cy="1390994"/>
            <a:chOff x="3581400" y="3481449"/>
            <a:chExt cx="4845448" cy="1390994"/>
          </a:xfrm>
        </p:grpSpPr>
        <p:sp>
          <p:nvSpPr>
            <p:cNvPr id="10" name="TextBox 9"/>
            <p:cNvSpPr txBox="1"/>
            <p:nvPr/>
          </p:nvSpPr>
          <p:spPr>
            <a:xfrm>
              <a:off x="3581400" y="4495800"/>
              <a:ext cx="4845448" cy="37664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wrap="square" lIns="108000" tIns="46800" rIns="108000" bIns="46800" rtlCol="0">
              <a:spAutoFit/>
            </a:bodyPr>
            <a:lstStyle/>
            <a:p>
              <a:pPr marL="1700213" indent="-1700213" algn="l">
                <a:lnSpc>
                  <a:spcPct val="90000"/>
                </a:lnSpc>
              </a:pPr>
              <a:r>
                <a:rPr lang="en-US" sz="2000" dirty="0" smtClean="0"/>
                <a:t>Operations &amp; Business Support Systems</a:t>
              </a:r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 bwMode="auto">
            <a:xfrm rot="16200000" flipV="1">
              <a:off x="4655088" y="3146764"/>
              <a:ext cx="1014351" cy="1683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TMForum</a:t>
            </a:r>
            <a:r>
              <a:rPr lang="en-US" altLang="ja-JP" dirty="0" smtClean="0"/>
              <a:t> Standards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Business Process Framework (</a:t>
            </a:r>
            <a:r>
              <a:rPr lang="en-US" sz="2000" b="1" dirty="0" err="1" smtClean="0"/>
              <a:t>eTOM</a:t>
            </a:r>
            <a:r>
              <a:rPr lang="en-US" sz="2000" b="1" dirty="0" smtClean="0"/>
              <a:t>)</a:t>
            </a:r>
            <a:br>
              <a:rPr lang="en-US" sz="2000" b="1" dirty="0" smtClean="0"/>
            </a:br>
            <a:r>
              <a:rPr lang="en-US" sz="1800" dirty="0" smtClean="0"/>
              <a:t>Common vocabulary for both business and functional processes.</a:t>
            </a:r>
            <a:br>
              <a:rPr lang="en-US" sz="1800" dirty="0" smtClean="0"/>
            </a:br>
            <a:r>
              <a:rPr lang="en-US" sz="1800" dirty="0" smtClean="0"/>
              <a:t>Describes relation between </a:t>
            </a:r>
            <a:r>
              <a:rPr lang="en-US" sz="1800" i="1" dirty="0" smtClean="0"/>
              <a:t>service plane</a:t>
            </a:r>
            <a:r>
              <a:rPr lang="en-US" sz="1800" dirty="0" smtClean="0"/>
              <a:t> and </a:t>
            </a:r>
            <a:r>
              <a:rPr lang="en-US" sz="1800" i="1" dirty="0" smtClean="0"/>
              <a:t>business plane</a:t>
            </a:r>
            <a:r>
              <a:rPr lang="en-US" sz="1800" dirty="0" smtClean="0"/>
              <a:t> (long document)</a:t>
            </a:r>
            <a:endParaRPr lang="en-US" sz="1800" b="1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Information Framework (SID)</a:t>
            </a:r>
            <a:br>
              <a:rPr lang="en-US" sz="2000" b="1" dirty="0" smtClean="0"/>
            </a:br>
            <a:r>
              <a:rPr lang="en-US" sz="1800" dirty="0" smtClean="0"/>
              <a:t>Common language and ability to align data with pertinent business processes.</a:t>
            </a:r>
            <a:endParaRPr lang="en-US" sz="1800" b="1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Application Framework (TAM)</a:t>
            </a:r>
            <a:br>
              <a:rPr lang="en-US" sz="2000" b="1" dirty="0" smtClean="0"/>
            </a:br>
            <a:r>
              <a:rPr lang="en-US" sz="1800" dirty="0" smtClean="0"/>
              <a:t>Standardized model for grouping function and data into recognizable applications or services.</a:t>
            </a:r>
            <a:endParaRPr lang="en-US" sz="1800" b="1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Integration Framework (TNA)</a:t>
            </a:r>
            <a:br>
              <a:rPr lang="en-US" sz="2000" b="1" dirty="0" smtClean="0"/>
            </a:br>
            <a:r>
              <a:rPr lang="en-US" sz="1800" dirty="0" smtClean="0"/>
              <a:t>Unifying function in the Solution Frameworks</a:t>
            </a:r>
            <a:endParaRPr lang="en-US" sz="1800" b="1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Service Delivery Framework (SDF)</a:t>
            </a:r>
            <a:br>
              <a:rPr lang="en-US" sz="2000" b="1" dirty="0" smtClean="0"/>
            </a:br>
            <a:r>
              <a:rPr lang="en-US" sz="1800" dirty="0" smtClean="0"/>
              <a:t>Maintain control of service lifecycle management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 smtClean="0"/>
              <a:t>IPsphere</a:t>
            </a:r>
            <a:r>
              <a:rPr lang="en-US" sz="2000" b="1" dirty="0" smtClean="0"/>
              <a:t> Framework</a:t>
            </a:r>
            <a:br>
              <a:rPr lang="en-US" sz="2000" b="1" dirty="0" smtClean="0"/>
            </a:br>
            <a:r>
              <a:rPr lang="en-US" sz="1800" dirty="0" smtClean="0"/>
              <a:t>Business layer for rapid service delivery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77" y="3581400"/>
            <a:ext cx="2854823" cy="3172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5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TMForum</a:t>
            </a:r>
            <a:r>
              <a:rPr lang="en-US" altLang="ja-JP" dirty="0" smtClean="0"/>
              <a:t> Best Practices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Revenue Assurance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Managing Service Quality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Certified Compliance Testing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Catalyst Program</a:t>
            </a:r>
            <a:r>
              <a:rPr lang="en-US" sz="2000" dirty="0" smtClean="0"/>
              <a:t> </a:t>
            </a:r>
            <a:r>
              <a:rPr lang="en-US" sz="1800" dirty="0" smtClean="0"/>
              <a:t>(Rapid Prototyping)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781800" y="228600"/>
            <a:ext cx="2133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6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TMForum</a:t>
            </a:r>
            <a:r>
              <a:rPr lang="en-US" altLang="ja-JP" dirty="0" smtClean="0"/>
              <a:t> Software Interfaces (=API)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TMForum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Interface Program (TIP)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000" b="1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MTOSI (Multi-Technology Operations System Interface)</a:t>
            </a:r>
            <a:br>
              <a:rPr lang="en-US" sz="2000" b="1" dirty="0" smtClean="0"/>
            </a:br>
            <a:r>
              <a:rPr lang="en-US" sz="2000" dirty="0" smtClean="0"/>
              <a:t>Interfaces for network and service management for transport networks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MTNM (Multi-Technology Network Management)</a:t>
            </a:r>
            <a:br>
              <a:rPr lang="en-US" sz="2000" b="1" dirty="0" smtClean="0"/>
            </a:br>
            <a:r>
              <a:rPr lang="en-US" sz="2000" dirty="0" smtClean="0"/>
              <a:t>Interfaces that model the management of multi-technology networks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OSS/J (Operations Support Systems / Java)</a:t>
            </a:r>
            <a:br>
              <a:rPr lang="en-US" sz="2000" b="1" dirty="0" smtClean="0"/>
            </a:br>
            <a:r>
              <a:rPr lang="en-US" sz="2000" dirty="0" smtClean="0"/>
              <a:t>Multi-technology APIs that deliver on Solution Frameworks (NGOSS (next gen OSS)) design guidelines for component-based management systems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IPDR (Internet Protocol Detail Record)</a:t>
            </a:r>
            <a:br>
              <a:rPr lang="en-US" sz="2000" b="1" dirty="0" smtClean="0"/>
            </a:br>
            <a:r>
              <a:rPr lang="en-US" sz="2000" dirty="0" smtClean="0"/>
              <a:t>Interfaces used for usage data management and accounting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Identity Management</a:t>
            </a:r>
            <a:br>
              <a:rPr lang="en-US" sz="2000" b="1" dirty="0" smtClean="0"/>
            </a:br>
            <a:r>
              <a:rPr lang="en-US" sz="2000" dirty="0" smtClean="0"/>
              <a:t>Unified identity management across operational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MTNM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000" b="1" dirty="0" smtClean="0"/>
              <a:t>UML</a:t>
            </a:r>
            <a:r>
              <a:rPr lang="en-US" sz="2000" dirty="0" smtClean="0"/>
              <a:t>-based interface between the Network Management Layer (NML) and Element Management Layer (EML).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/>
              <a:t>Support for ATM, frame relay, SONET/SDH, DSL and Ethernet.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Business Scenarios: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/>
              <a:t>Inventory Discovery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/>
              <a:t>Connection Provisioning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/>
              <a:t>Equipment Provisioning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/>
              <a:t>Performance Management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89D963-6B98-E842-99E9-A858A8114BEE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781800" y="228600"/>
            <a:ext cx="2133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B8A6FB-FEBE-A94A-B4E6-A8316AAAC8EB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TMForum</a:t>
            </a:r>
            <a:r>
              <a:rPr lang="en-US" altLang="ja-JP" dirty="0" smtClean="0"/>
              <a:t> Resource Management</a:t>
            </a:r>
            <a:endParaRPr lang="en-US" altLang="ja-JP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Ensures consistency of </a:t>
            </a:r>
            <a:r>
              <a:rPr lang="en-US" sz="2000" b="1" dirty="0" smtClean="0"/>
              <a:t>resource descriptions </a:t>
            </a:r>
            <a:r>
              <a:rPr lang="en-US" sz="2000" dirty="0" smtClean="0"/>
              <a:t>between frameworks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Resources are </a:t>
            </a:r>
            <a:r>
              <a:rPr lang="en-US" sz="2000" b="1" dirty="0" smtClean="0"/>
              <a:t>Logical Network Resources </a:t>
            </a:r>
            <a:br>
              <a:rPr lang="en-US" sz="2000" b="1" dirty="0" smtClean="0"/>
            </a:br>
            <a:r>
              <a:rPr lang="en-US" sz="2000" dirty="0" smtClean="0"/>
              <a:t>(note: everything is logical, physical is irrelevant!)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/>
              <a:t>Three tasks </a:t>
            </a:r>
            <a:r>
              <a:rPr lang="en-US" sz="2000" dirty="0" smtClean="0"/>
              <a:t>(2010)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err="1" smtClean="0"/>
              <a:t>ConConConvergence</a:t>
            </a:r>
            <a:r>
              <a:rPr lang="en-US" sz="1600" dirty="0" smtClean="0"/>
              <a:t> (Connection-Connectionless Convergence)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/>
              <a:t>SID-MTNM/MTOSI Alignment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/>
              <a:t>Model inspired by G.800</a:t>
            </a:r>
            <a:endParaRPr lang="en-US" sz="2000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Integration of MTNM, MTOSI and SID models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 smtClean="0"/>
              <a:t>Phase I </a:t>
            </a:r>
            <a:r>
              <a:rPr lang="en-US" sz="1600" dirty="0" smtClean="0"/>
              <a:t>(completed): Integrate MTNM and MTOSI and include in SID as-is.</a:t>
            </a:r>
          </a:p>
          <a:p>
            <a:pPr marL="671513" lvl="1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 smtClean="0"/>
              <a:t>Phase II </a:t>
            </a:r>
            <a:r>
              <a:rPr lang="en-US" sz="1600" dirty="0" smtClean="0"/>
              <a:t>(started sep 2009): Create a new model based on G.800</a:t>
            </a:r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MTNM, MTOSI and SID are all </a:t>
            </a:r>
            <a:r>
              <a:rPr lang="en-US" sz="2000" b="1" dirty="0" smtClean="0"/>
              <a:t>UML models</a:t>
            </a:r>
            <a:endParaRPr lang="en-US" sz="1600" dirty="0" smtClean="0"/>
          </a:p>
          <a:p>
            <a:pPr marL="271463" indent="-27146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 bwMode="auto">
          <a:xfrm>
            <a:off x="7010400" y="6096000"/>
            <a:ext cx="21336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752600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ATMIM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2209800"/>
            <a:ext cx="98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CaSMIM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48940" y="2209800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MTNM 2.0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940" y="3234154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MTNM 3.0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072354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MTNM 3.5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5562600"/>
            <a:ext cx="117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MTOSI 3.0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529554"/>
            <a:ext cx="117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MTOSI 2.0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691354"/>
            <a:ext cx="117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MTOSI 1.0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35496" y="4529554"/>
            <a:ext cx="869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M.3170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407235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IPNM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879" y="1760624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2000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79" y="2179390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2001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879" y="2514600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2002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879" y="2822076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2003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879" y="3240842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2004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879" y="3659608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2005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879" y="4078374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2006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79" y="4497140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2007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879" y="4915906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2008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879" y="5257800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2009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879" y="5567284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2010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6247728"/>
            <a:ext cx="83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2011…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7748" y="4529554"/>
            <a:ext cx="1017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G.800 v1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63260" y="2854490"/>
            <a:ext cx="74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G.809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1176754"/>
            <a:ext cx="1017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G.805 v1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894052" y="5562600"/>
            <a:ext cx="86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9.0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1185446"/>
            <a:ext cx="92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1994/95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940" y="1752600"/>
            <a:ext cx="686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SSIM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1752600"/>
            <a:ext cx="1017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G.805 v2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954474" y="6247728"/>
            <a:ext cx="1017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G.800 v2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102705" y="6581001"/>
            <a:ext cx="92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ITU-T SG2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27111" y="6581001"/>
            <a:ext cx="101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ITU-T SG15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3944" y="1752600"/>
            <a:ext cx="114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M.3000 v2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70" y="1176754"/>
            <a:ext cx="178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M.3000 (TMN) v1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34" idx="2"/>
            <a:endCxn id="48" idx="0"/>
          </p:cNvCxnSpPr>
          <p:nvPr/>
        </p:nvCxnSpPr>
        <p:spPr bwMode="auto">
          <a:xfrm rot="5400000">
            <a:off x="2218817" y="1633954"/>
            <a:ext cx="2372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48" idx="2"/>
            <a:endCxn id="33" idx="0"/>
          </p:cNvCxnSpPr>
          <p:nvPr/>
        </p:nvCxnSpPr>
        <p:spPr bwMode="auto">
          <a:xfrm rot="5400000">
            <a:off x="1954597" y="2471624"/>
            <a:ext cx="763336" cy="2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48" idx="2"/>
          </p:cNvCxnSpPr>
          <p:nvPr/>
        </p:nvCxnSpPr>
        <p:spPr bwMode="auto">
          <a:xfrm rot="16200000" flipH="1">
            <a:off x="2124745" y="2303871"/>
            <a:ext cx="880648" cy="4552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Curved Connector 73"/>
          <p:cNvCxnSpPr>
            <a:endCxn id="32" idx="0"/>
          </p:cNvCxnSpPr>
          <p:nvPr/>
        </p:nvCxnSpPr>
        <p:spPr bwMode="auto">
          <a:xfrm rot="5400000">
            <a:off x="1835668" y="3572546"/>
            <a:ext cx="1557751" cy="356264"/>
          </a:xfrm>
          <a:prstGeom prst="curvedConnector3">
            <a:avLst>
              <a:gd name="adj1" fmla="val 38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stCxn id="32" idx="2"/>
          </p:cNvCxnSpPr>
          <p:nvPr/>
        </p:nvCxnSpPr>
        <p:spPr bwMode="auto">
          <a:xfrm rot="16200000" flipH="1">
            <a:off x="1785359" y="5519159"/>
            <a:ext cx="1304092" cy="1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53" idx="2"/>
            <a:endCxn id="52" idx="0"/>
          </p:cNvCxnSpPr>
          <p:nvPr/>
        </p:nvCxnSpPr>
        <p:spPr bwMode="auto">
          <a:xfrm rot="16200000" flipH="1">
            <a:off x="3666265" y="1633540"/>
            <a:ext cx="237292" cy="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52" idx="2"/>
            <a:endCxn id="15" idx="0"/>
          </p:cNvCxnSpPr>
          <p:nvPr/>
        </p:nvCxnSpPr>
        <p:spPr bwMode="auto">
          <a:xfrm rot="5400000">
            <a:off x="2558473" y="3302702"/>
            <a:ext cx="2438400" cy="15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6214099" y="46043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832834" y="6247728"/>
            <a:ext cx="98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10.0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5150596" y="6581001"/>
            <a:ext cx="77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TMF TIP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53759" y="6581001"/>
            <a:ext cx="80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TMF SID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94052" y="1752600"/>
            <a:ext cx="86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1.0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94052" y="2819400"/>
            <a:ext cx="86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3.0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94052" y="3234154"/>
            <a:ext cx="86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4.0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894052" y="4114800"/>
            <a:ext cx="86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6.0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894052" y="4834354"/>
            <a:ext cx="86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SID 8.0</a:t>
            </a:r>
            <a:endParaRPr lang="en-US" sz="1600" dirty="0"/>
          </a:p>
        </p:txBody>
      </p:sp>
      <p:cxnSp>
        <p:nvCxnSpPr>
          <p:cNvPr id="107" name="Straight Arrow Connector 106"/>
          <p:cNvCxnSpPr>
            <a:stCxn id="46" idx="2"/>
            <a:endCxn id="9" idx="0"/>
          </p:cNvCxnSpPr>
          <p:nvPr/>
        </p:nvCxnSpPr>
        <p:spPr bwMode="auto">
          <a:xfrm rot="16200000" flipH="1">
            <a:off x="5046758" y="2036488"/>
            <a:ext cx="118646" cy="227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urved Connector 115"/>
          <p:cNvCxnSpPr>
            <a:stCxn id="9" idx="2"/>
            <a:endCxn id="17" idx="0"/>
          </p:cNvCxnSpPr>
          <p:nvPr/>
        </p:nvCxnSpPr>
        <p:spPr bwMode="auto">
          <a:xfrm rot="16200000" flipH="1">
            <a:off x="5413342" y="2355082"/>
            <a:ext cx="1524000" cy="19105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Curved Connector 119"/>
          <p:cNvCxnSpPr>
            <a:stCxn id="6" idx="2"/>
            <a:endCxn id="9" idx="0"/>
          </p:cNvCxnSpPr>
          <p:nvPr/>
        </p:nvCxnSpPr>
        <p:spPr bwMode="auto">
          <a:xfrm rot="5400000">
            <a:off x="5653931" y="1657293"/>
            <a:ext cx="118646" cy="9863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9" idx="2"/>
            <a:endCxn id="10" idx="0"/>
          </p:cNvCxnSpPr>
          <p:nvPr/>
        </p:nvCxnSpPr>
        <p:spPr bwMode="auto">
          <a:xfrm rot="5400000">
            <a:off x="4877170" y="2891254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Curved Connector 131"/>
          <p:cNvCxnSpPr>
            <a:stCxn id="10" idx="2"/>
            <a:endCxn id="14" idx="0"/>
          </p:cNvCxnSpPr>
          <p:nvPr/>
        </p:nvCxnSpPr>
        <p:spPr bwMode="auto">
          <a:xfrm rot="16200000" flipH="1">
            <a:off x="5549041" y="3243736"/>
            <a:ext cx="118646" cy="7765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Curved Connector 134"/>
          <p:cNvCxnSpPr>
            <a:stCxn id="10" idx="2"/>
            <a:endCxn id="11" idx="0"/>
          </p:cNvCxnSpPr>
          <p:nvPr/>
        </p:nvCxnSpPr>
        <p:spPr bwMode="auto">
          <a:xfrm rot="5400000">
            <a:off x="4741277" y="3593561"/>
            <a:ext cx="499646" cy="457940"/>
          </a:xfrm>
          <a:prstGeom prst="curvedConnector3">
            <a:avLst>
              <a:gd name="adj1" fmla="val 29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Curved Connector 139"/>
          <p:cNvCxnSpPr>
            <a:stCxn id="10" idx="2"/>
            <a:endCxn id="15" idx="0"/>
          </p:cNvCxnSpPr>
          <p:nvPr/>
        </p:nvCxnSpPr>
        <p:spPr bwMode="auto">
          <a:xfrm rot="5400000">
            <a:off x="4016622" y="3326106"/>
            <a:ext cx="956846" cy="1450050"/>
          </a:xfrm>
          <a:prstGeom prst="curvedConnector3">
            <a:avLst>
              <a:gd name="adj1" fmla="val 19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145"/>
          <p:cNvCxnSpPr>
            <a:stCxn id="14" idx="2"/>
            <a:endCxn id="13" idx="0"/>
          </p:cNvCxnSpPr>
          <p:nvPr/>
        </p:nvCxnSpPr>
        <p:spPr bwMode="auto">
          <a:xfrm rot="5400000">
            <a:off x="5746836" y="4279731"/>
            <a:ext cx="49964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Curved Connector 148"/>
          <p:cNvCxnSpPr>
            <a:stCxn id="11" idx="2"/>
            <a:endCxn id="12" idx="0"/>
          </p:cNvCxnSpPr>
          <p:nvPr/>
        </p:nvCxnSpPr>
        <p:spPr bwMode="auto">
          <a:xfrm rot="16200000" flipH="1">
            <a:off x="4536848" y="4636189"/>
            <a:ext cx="1151692" cy="70112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Curved Connector 151"/>
          <p:cNvCxnSpPr>
            <a:stCxn id="13" idx="2"/>
            <a:endCxn id="12" idx="0"/>
          </p:cNvCxnSpPr>
          <p:nvPr/>
        </p:nvCxnSpPr>
        <p:spPr bwMode="auto">
          <a:xfrm rot="5400000">
            <a:off x="5382713" y="4948654"/>
            <a:ext cx="694492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Curved Connector 154"/>
          <p:cNvCxnSpPr>
            <a:stCxn id="32" idx="2"/>
            <a:endCxn id="90" idx="1"/>
          </p:cNvCxnSpPr>
          <p:nvPr/>
        </p:nvCxnSpPr>
        <p:spPr bwMode="auto">
          <a:xfrm rot="16200000" flipH="1">
            <a:off x="4360174" y="2944344"/>
            <a:ext cx="1548897" cy="539642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Curved Connector 159"/>
          <p:cNvCxnSpPr>
            <a:stCxn id="12" idx="2"/>
            <a:endCxn id="90" idx="1"/>
          </p:cNvCxnSpPr>
          <p:nvPr/>
        </p:nvCxnSpPr>
        <p:spPr bwMode="auto">
          <a:xfrm rot="16200000" flipH="1">
            <a:off x="6390121" y="4974291"/>
            <a:ext cx="515851" cy="236957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>
            <a:stCxn id="12" idx="3"/>
            <a:endCxn id="35" idx="1"/>
          </p:cNvCxnSpPr>
          <p:nvPr/>
        </p:nvCxnSpPr>
        <p:spPr bwMode="auto">
          <a:xfrm>
            <a:off x="6049717" y="5731877"/>
            <a:ext cx="18443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>
            <a:stCxn id="99" idx="2"/>
            <a:endCxn id="100" idx="0"/>
          </p:cNvCxnSpPr>
          <p:nvPr/>
        </p:nvCxnSpPr>
        <p:spPr bwMode="auto">
          <a:xfrm rot="5400000">
            <a:off x="7964403" y="2455277"/>
            <a:ext cx="72824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>
            <a:stCxn id="100" idx="2"/>
            <a:endCxn id="101" idx="0"/>
          </p:cNvCxnSpPr>
          <p:nvPr/>
        </p:nvCxnSpPr>
        <p:spPr bwMode="auto">
          <a:xfrm rot="5400000">
            <a:off x="8290426" y="3196054"/>
            <a:ext cx="76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>
            <a:stCxn id="101" idx="2"/>
            <a:endCxn id="102" idx="0"/>
          </p:cNvCxnSpPr>
          <p:nvPr/>
        </p:nvCxnSpPr>
        <p:spPr bwMode="auto">
          <a:xfrm rot="5400000">
            <a:off x="8057480" y="3843754"/>
            <a:ext cx="5420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8" name="Straight Arrow Connector 177"/>
          <p:cNvCxnSpPr>
            <a:stCxn id="102" idx="2"/>
            <a:endCxn id="104" idx="0"/>
          </p:cNvCxnSpPr>
          <p:nvPr/>
        </p:nvCxnSpPr>
        <p:spPr bwMode="auto">
          <a:xfrm rot="5400000">
            <a:off x="8138026" y="4643854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Straight Arrow Connector 180"/>
          <p:cNvCxnSpPr>
            <a:stCxn id="104" idx="2"/>
            <a:endCxn id="35" idx="0"/>
          </p:cNvCxnSpPr>
          <p:nvPr/>
        </p:nvCxnSpPr>
        <p:spPr bwMode="auto">
          <a:xfrm rot="5400000">
            <a:off x="8133680" y="5367754"/>
            <a:ext cx="3896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4" name="Curved Connector 183"/>
          <p:cNvCxnSpPr>
            <a:stCxn id="101" idx="2"/>
            <a:endCxn id="17" idx="0"/>
          </p:cNvCxnSpPr>
          <p:nvPr/>
        </p:nvCxnSpPr>
        <p:spPr bwMode="auto">
          <a:xfrm rot="5400000">
            <a:off x="7479747" y="3223575"/>
            <a:ext cx="499646" cy="11979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8" name="Curved Connector 187"/>
          <p:cNvCxnSpPr>
            <a:stCxn id="17" idx="2"/>
            <a:endCxn id="12" idx="0"/>
          </p:cNvCxnSpPr>
          <p:nvPr/>
        </p:nvCxnSpPr>
        <p:spPr bwMode="auto">
          <a:xfrm rot="5400000">
            <a:off x="5721091" y="4153077"/>
            <a:ext cx="1151692" cy="1667355"/>
          </a:xfrm>
          <a:prstGeom prst="curvedConnector3">
            <a:avLst>
              <a:gd name="adj1" fmla="val 692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>
            <a:stCxn id="35" idx="2"/>
            <a:endCxn id="90" idx="0"/>
          </p:cNvCxnSpPr>
          <p:nvPr/>
        </p:nvCxnSpPr>
        <p:spPr bwMode="auto">
          <a:xfrm rot="5400000">
            <a:off x="8153159" y="6072361"/>
            <a:ext cx="346574" cy="4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5" name="Group 204"/>
          <p:cNvGrpSpPr/>
          <p:nvPr/>
        </p:nvGrpSpPr>
        <p:grpSpPr>
          <a:xfrm>
            <a:off x="4529770" y="5494100"/>
            <a:ext cx="3723938" cy="1224673"/>
            <a:chOff x="4529770" y="5494100"/>
            <a:chExt cx="3723938" cy="1224673"/>
          </a:xfrm>
        </p:grpSpPr>
        <p:sp>
          <p:nvSpPr>
            <p:cNvPr id="201" name="Oval 200"/>
            <p:cNvSpPr/>
            <p:nvPr/>
          </p:nvSpPr>
          <p:spPr bwMode="auto">
            <a:xfrm rot="885584">
              <a:off x="4529770" y="5494100"/>
              <a:ext cx="3723938" cy="1092303"/>
            </a:xfrm>
            <a:prstGeom prst="ellipse">
              <a:avLst/>
            </a:prstGeom>
            <a:solidFill>
              <a:srgbClr val="008000">
                <a:alpha val="39000"/>
              </a:srgb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 rot="577905">
              <a:off x="6305388" y="6441774"/>
              <a:ext cx="991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TMF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mTOP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762000" y="2133600"/>
            <a:ext cx="1137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G.8080 v1</a:t>
            </a:r>
          </a:p>
          <a:p>
            <a:pPr algn="ctr"/>
            <a:r>
              <a:rPr lang="en-US" sz="1600" dirty="0" smtClean="0"/>
              <a:t>(ASON)</a:t>
            </a:r>
            <a:endParaRPr lang="en-US" sz="16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73560" y="4038600"/>
            <a:ext cx="113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G.8080 v2</a:t>
            </a:r>
            <a:endParaRPr lang="en-US" sz="1600" dirty="0"/>
          </a:p>
        </p:txBody>
      </p:sp>
      <p:cxnSp>
        <p:nvCxnSpPr>
          <p:cNvPr id="221" name="Straight Arrow Connector 220"/>
          <p:cNvCxnSpPr>
            <a:stCxn id="219" idx="2"/>
            <a:endCxn id="220" idx="0"/>
          </p:cNvCxnSpPr>
          <p:nvPr/>
        </p:nvCxnSpPr>
        <p:spPr bwMode="auto">
          <a:xfrm rot="16200000" flipH="1">
            <a:off x="674991" y="3374311"/>
            <a:ext cx="1320224" cy="8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2" name="TextBox 221"/>
          <p:cNvSpPr txBox="1"/>
          <p:nvPr/>
        </p:nvSpPr>
        <p:spPr>
          <a:xfrm>
            <a:off x="762000" y="6248400"/>
            <a:ext cx="113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G.8080 v3</a:t>
            </a:r>
            <a:endParaRPr lang="en-US" sz="1600" dirty="0"/>
          </a:p>
        </p:txBody>
      </p:sp>
      <p:cxnSp>
        <p:nvCxnSpPr>
          <p:cNvPr id="223" name="Straight Arrow Connector 222"/>
          <p:cNvCxnSpPr>
            <a:stCxn id="220" idx="2"/>
            <a:endCxn id="222" idx="0"/>
          </p:cNvCxnSpPr>
          <p:nvPr/>
        </p:nvCxnSpPr>
        <p:spPr bwMode="auto">
          <a:xfrm rot="5400000">
            <a:off x="397877" y="5306997"/>
            <a:ext cx="1871246" cy="11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Curved Connector 225"/>
          <p:cNvCxnSpPr>
            <a:stCxn id="32" idx="2"/>
            <a:endCxn id="222" idx="0"/>
          </p:cNvCxnSpPr>
          <p:nvPr/>
        </p:nvCxnSpPr>
        <p:spPr bwMode="auto">
          <a:xfrm rot="5400000">
            <a:off x="1191920" y="5003909"/>
            <a:ext cx="1380292" cy="11086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4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GF PowerPoint Template v1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v1.5.pot</Template>
  <TotalTime>899</TotalTime>
  <Words>1268</Words>
  <Application>Microsoft Macintosh PowerPoint</Application>
  <PresentationFormat>On-screen Show (4:3)</PresentationFormat>
  <Paragraphs>175</Paragraphs>
  <Slides>13</Slides>
  <Notes>11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OGF PowerPoint Template v1.5</vt:lpstr>
      <vt:lpstr>Macintosh HD:Users:freek:Code:versioning:tmf_resource_management:SID MTNM_MTOSI Resource Alignment:Logical Resource:Phase 2 Work:InformationArchitecture:TransitionLink:LS in from ITU-T on MultiLayer Topology (OLS-165):OLS-165-attach1.doc!OLE_LINK1</vt:lpstr>
      <vt:lpstr>Related Work: TMForum and ITU</vt:lpstr>
      <vt:lpstr>TMForum IPR Policies Apply</vt:lpstr>
      <vt:lpstr>TMForum and ITU-T</vt:lpstr>
      <vt:lpstr>TMForum Standards</vt:lpstr>
      <vt:lpstr>TMForum Best Practices</vt:lpstr>
      <vt:lpstr>TMForum Software Interfaces (=API)</vt:lpstr>
      <vt:lpstr>MTNM</vt:lpstr>
      <vt:lpstr>TMForum Resource Management</vt:lpstr>
      <vt:lpstr>Timeline</vt:lpstr>
      <vt:lpstr>ITU-T Study Group 15</vt:lpstr>
      <vt:lpstr>ITU-T Q12/15</vt:lpstr>
      <vt:lpstr>Transitional Link Concept</vt:lpstr>
      <vt:lpstr>Feedback on Transitional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Progress</dc:title>
  <dc:creator>Freek Dijkstra</dc:creator>
  <cp:lastModifiedBy>Freek Dijkstra</cp:lastModifiedBy>
  <cp:revision>38</cp:revision>
  <cp:lastPrinted>2006-08-17T17:55:00Z</cp:lastPrinted>
  <dcterms:created xsi:type="dcterms:W3CDTF">2010-06-22T19:48:14Z</dcterms:created>
  <dcterms:modified xsi:type="dcterms:W3CDTF">2010-06-22T19:49:13Z</dcterms:modified>
</cp:coreProperties>
</file>