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6" r:id="rId2"/>
    <p:sldId id="318" r:id="rId3"/>
    <p:sldId id="317" r:id="rId4"/>
    <p:sldId id="319" r:id="rId5"/>
  </p:sldIdLst>
  <p:sldSz cx="9144000" cy="6858000" type="screen4x3"/>
  <p:notesSz cx="6858000" cy="9144000"/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D41"/>
    <a:srgbClr val="FEBAF6"/>
    <a:srgbClr val="1E58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1" autoAdjust="0"/>
    <p:restoredTop sz="94571" autoAdjust="0"/>
  </p:normalViewPr>
  <p:slideViewPr>
    <p:cSldViewPr showGuides="1">
      <p:cViewPr varScale="1">
        <p:scale>
          <a:sx n="84" d="100"/>
          <a:sy n="84" d="100"/>
        </p:scale>
        <p:origin x="-870" y="-78"/>
      </p:cViewPr>
      <p:guideLst>
        <p:guide orient="horz" pos="2296"/>
        <p:guide pos="2925"/>
      </p:guideLst>
    </p:cSldViewPr>
  </p:slideViewPr>
  <p:outlineViewPr>
    <p:cViewPr>
      <p:scale>
        <a:sx n="33" d="100"/>
        <a:sy n="33" d="100"/>
      </p:scale>
      <p:origin x="54" y="51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49FF491-5391-4397-AF76-465CB99AD76E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240EB59-ABE7-406A-9D70-2318BBDC4885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ea typeface="ＭＳ Ｐゴシック" charset="-128"/>
            </a:endParaRPr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1497E-261A-4FED-9A34-FE012282BBA8}" type="slidenum">
              <a:rPr lang="ja-JP" altLang="en-US" smtClean="0"/>
              <a:pPr/>
              <a:t>2</a:t>
            </a:fld>
            <a:endParaRPr lang="en-US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 dirty="0"/>
              <a:t>© </a:t>
            </a:r>
            <a:r>
              <a:rPr lang="en-US" altLang="ja-JP" sz="600" dirty="0" smtClean="0"/>
              <a:t>2012 </a:t>
            </a:r>
            <a:r>
              <a:rPr lang="en-US" altLang="ja-JP" sz="600" dirty="0"/>
              <a:t>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E2DE-257D-44A7-BC4E-C1CE16BF46CC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5FD62-67E2-49D8-BDE2-578259B8B403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24"/>
            <a:ext cx="7772400" cy="100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3117E-0FA4-4136-B824-83F33F5F6D13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9EFC-841B-496A-8824-EC9F632398A5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B5EF6-13E0-409C-BAF4-08D1548D1D4B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7F416-9A2C-41B6-9E01-4BC9F81840DD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6580-494B-403B-82FB-8A0698FA7340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F8D0F-CA4F-4FB1-8DCB-E0BFC90ECDE1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D411-1E0D-4454-A4EC-C45102B165BF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24CD4-ABA8-4509-87ED-9514B3470A46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CB292F0-09A9-488E-898C-680C1AC941A6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  <a:defRPr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142875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Titelmasterformat durch Klicken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428750"/>
            <a:ext cx="871537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Textmasterformate durch Klicken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 dirty="0"/>
              <a:t>© </a:t>
            </a:r>
            <a:r>
              <a:rPr lang="en-US" altLang="ja-JP" sz="600" dirty="0" smtClean="0"/>
              <a:t>2012</a:t>
            </a:r>
            <a:r>
              <a:rPr lang="en-US" altLang="ja-JP" sz="600" baseline="0" dirty="0" smtClean="0"/>
              <a:t> </a:t>
            </a:r>
            <a:r>
              <a:rPr lang="en-US" altLang="ja-JP" sz="600" dirty="0" smtClean="0"/>
              <a:t>Open </a:t>
            </a:r>
            <a:r>
              <a:rPr lang="en-US" altLang="ja-JP" sz="600" dirty="0"/>
              <a:t>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 smtClean="0"/>
              <a:t>User’s equipment connection model</a:t>
            </a:r>
            <a:endParaRPr kumimoji="1" lang="ja-JP" altLang="en-US" dirty="0" smtClean="0"/>
          </a:p>
        </p:txBody>
      </p:sp>
      <p:sp>
        <p:nvSpPr>
          <p:cNvPr id="3075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2124075" y="4868863"/>
            <a:ext cx="5903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ja-JP" dirty="0" smtClean="0"/>
              <a:t>Tomohiro </a:t>
            </a:r>
            <a:r>
              <a:rPr kumimoji="1" lang="en-US" altLang="ja-JP" dirty="0" err="1" smtClean="0"/>
              <a:t>Kudoh</a:t>
            </a:r>
            <a:r>
              <a:rPr kumimoji="1" lang="en-US" altLang="ja-JP" dirty="0" smtClean="0"/>
              <a:t> (AIST)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/>
          <p:cNvSpPr txBox="1">
            <a:spLocks/>
          </p:cNvSpPr>
          <p:nvPr/>
        </p:nvSpPr>
        <p:spPr>
          <a:xfrm>
            <a:off x="214313" y="0"/>
            <a:ext cx="7772400" cy="1000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kumimoji="1" lang="ja-JP" altLang="en-US" sz="3200" kern="0" dirty="0">
              <a:latin typeface="+mj-lt"/>
              <a:ea typeface="+mj-ea"/>
              <a:cs typeface="ＭＳ Ｐゴシック" charset="-128"/>
            </a:endParaRPr>
          </a:p>
        </p:txBody>
      </p:sp>
      <p:cxnSp>
        <p:nvCxnSpPr>
          <p:cNvPr id="94" name="直線矢印コネクタ 93"/>
          <p:cNvCxnSpPr>
            <a:stCxn id="7172" idx="3"/>
            <a:endCxn id="7210" idx="1"/>
          </p:cNvCxnSpPr>
          <p:nvPr/>
        </p:nvCxnSpPr>
        <p:spPr>
          <a:xfrm flipV="1">
            <a:off x="1382713" y="2560638"/>
            <a:ext cx="668337" cy="1317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テキスト ボックス 96"/>
          <p:cNvSpPr txBox="1">
            <a:spLocks noChangeArrowheads="1"/>
          </p:cNvSpPr>
          <p:nvPr/>
        </p:nvSpPr>
        <p:spPr bwMode="auto">
          <a:xfrm>
            <a:off x="0" y="2492375"/>
            <a:ext cx="1382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(A, X1)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73" name="テキスト ボックス 96"/>
          <p:cNvSpPr txBox="1">
            <a:spLocks noChangeArrowheads="1"/>
          </p:cNvSpPr>
          <p:nvPr/>
        </p:nvSpPr>
        <p:spPr bwMode="auto">
          <a:xfrm>
            <a:off x="544513" y="3425825"/>
            <a:ext cx="1382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(A, X2)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74" name="角丸四角形 32"/>
          <p:cNvSpPr>
            <a:spLocks noChangeArrowheads="1"/>
          </p:cNvSpPr>
          <p:nvPr/>
        </p:nvSpPr>
        <p:spPr bwMode="auto">
          <a:xfrm>
            <a:off x="2268538" y="1628775"/>
            <a:ext cx="1584325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175" name="角丸四角形 33"/>
          <p:cNvSpPr>
            <a:spLocks noChangeArrowheads="1"/>
          </p:cNvSpPr>
          <p:nvPr/>
        </p:nvSpPr>
        <p:spPr bwMode="auto">
          <a:xfrm>
            <a:off x="611188" y="1628775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176" name="テキスト ボックス 96"/>
          <p:cNvSpPr txBox="1">
            <a:spLocks noChangeArrowheads="1"/>
          </p:cNvSpPr>
          <p:nvPr/>
        </p:nvSpPr>
        <p:spPr bwMode="auto">
          <a:xfrm>
            <a:off x="325438" y="1844675"/>
            <a:ext cx="164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(A, X1_1)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77" name="テキスト ボックス 96"/>
          <p:cNvSpPr txBox="1">
            <a:spLocks noChangeArrowheads="1"/>
          </p:cNvSpPr>
          <p:nvPr/>
        </p:nvSpPr>
        <p:spPr bwMode="auto">
          <a:xfrm>
            <a:off x="325438" y="2092325"/>
            <a:ext cx="164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(A, X1_2)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78" name="テキスト ボックス 96"/>
          <p:cNvSpPr txBox="1">
            <a:spLocks noChangeArrowheads="1"/>
          </p:cNvSpPr>
          <p:nvPr/>
        </p:nvSpPr>
        <p:spPr bwMode="auto">
          <a:xfrm>
            <a:off x="325438" y="2852738"/>
            <a:ext cx="164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(A, X1_8)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79" name="テキスト ボックス 53"/>
          <p:cNvSpPr txBox="1">
            <a:spLocks noChangeArrowheads="1"/>
          </p:cNvSpPr>
          <p:nvPr/>
        </p:nvSpPr>
        <p:spPr bwMode="auto">
          <a:xfrm>
            <a:off x="827088" y="3932238"/>
            <a:ext cx="1236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/>
              <a:t>Network A</a:t>
            </a:r>
            <a:endParaRPr kumimoji="1" lang="ja-JP" altLang="en-US" sz="1800"/>
          </a:p>
        </p:txBody>
      </p:sp>
      <p:sp>
        <p:nvSpPr>
          <p:cNvPr id="7180" name="テキスト ボックス 54"/>
          <p:cNvSpPr txBox="1">
            <a:spLocks noChangeArrowheads="1"/>
          </p:cNvSpPr>
          <p:nvPr/>
        </p:nvSpPr>
        <p:spPr bwMode="auto">
          <a:xfrm>
            <a:off x="2555875" y="3932238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/>
              <a:t>Network B</a:t>
            </a:r>
            <a:endParaRPr kumimoji="1" lang="ja-JP" altLang="en-US" sz="1800"/>
          </a:p>
        </p:txBody>
      </p:sp>
      <p:sp>
        <p:nvSpPr>
          <p:cNvPr id="7181" name="タイトル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STP model</a:t>
            </a:r>
            <a:endParaRPr kumimoji="1" lang="ja-JP" altLang="en-US" dirty="0" smtClean="0"/>
          </a:p>
        </p:txBody>
      </p:sp>
      <p:sp>
        <p:nvSpPr>
          <p:cNvPr id="7182" name="コンテンツ プレースホルダ 60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504825"/>
          </a:xfrm>
        </p:spPr>
        <p:txBody>
          <a:bodyPr/>
          <a:lstStyle/>
          <a:p>
            <a:r>
              <a:rPr kumimoji="1" lang="en-US" altLang="ja-JP" sz="1800" smtClean="0"/>
              <a:t>Logical view (topology)</a:t>
            </a:r>
            <a:endParaRPr kumimoji="1" lang="ja-JP" altLang="en-US" sz="1800" smtClean="0"/>
          </a:p>
        </p:txBody>
      </p:sp>
      <p:sp>
        <p:nvSpPr>
          <p:cNvPr id="7183" name="コンテンツ プレースホルダ 61"/>
          <p:cNvSpPr>
            <a:spLocks noGrp="1"/>
          </p:cNvSpPr>
          <p:nvPr>
            <p:ph sz="half" idx="2"/>
          </p:nvPr>
        </p:nvSpPr>
        <p:spPr>
          <a:xfrm>
            <a:off x="4211638" y="1196975"/>
            <a:ext cx="4681537" cy="3455988"/>
          </a:xfrm>
        </p:spPr>
        <p:txBody>
          <a:bodyPr/>
          <a:lstStyle/>
          <a:p>
            <a:r>
              <a:rPr kumimoji="1" lang="en-US" altLang="ja-JP" sz="1800" smtClean="0"/>
              <a:t>Network A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1/Port8 		: X1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Switch1/Port8/VLAN101:	: X1_1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1/Port8/VLAN108	: X1_8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2/Port13		: X2</a:t>
            </a:r>
          </a:p>
          <a:p>
            <a:r>
              <a:rPr kumimoji="1" lang="en-US" altLang="ja-JP" sz="1800" smtClean="0"/>
              <a:t>Network B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	:     YI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/VLAN101: Ya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/VLAN108: Yh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1/Slot2/Port7	:     YJ</a:t>
            </a:r>
          </a:p>
          <a:p>
            <a:pPr lvl="1">
              <a:buFontTx/>
              <a:buNone/>
            </a:pPr>
            <a:endParaRPr kumimoji="1" lang="ja-JP" altLang="en-US" sz="1400" smtClean="0"/>
          </a:p>
        </p:txBody>
      </p:sp>
      <p:grpSp>
        <p:nvGrpSpPr>
          <p:cNvPr id="2" name="グループ化 64"/>
          <p:cNvGrpSpPr>
            <a:grpSpLocks/>
          </p:cNvGrpSpPr>
          <p:nvPr/>
        </p:nvGrpSpPr>
        <p:grpSpPr bwMode="auto">
          <a:xfrm>
            <a:off x="5940425" y="3643313"/>
            <a:ext cx="46038" cy="217487"/>
            <a:chOff x="6876256" y="3212976"/>
            <a:chExt cx="72008" cy="360040"/>
          </a:xfrm>
        </p:grpSpPr>
        <p:sp>
          <p:nvSpPr>
            <p:cNvPr id="7217" name="円/楕円 65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8" name="円/楕円 66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9" name="円/楕円 67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グループ化 68"/>
          <p:cNvGrpSpPr>
            <a:grpSpLocks/>
          </p:cNvGrpSpPr>
          <p:nvPr/>
        </p:nvGrpSpPr>
        <p:grpSpPr bwMode="auto">
          <a:xfrm>
            <a:off x="5940425" y="2060575"/>
            <a:ext cx="46038" cy="215900"/>
            <a:chOff x="6876256" y="3212976"/>
            <a:chExt cx="72008" cy="360040"/>
          </a:xfrm>
        </p:grpSpPr>
        <p:sp>
          <p:nvSpPr>
            <p:cNvPr id="7214" name="円/楕円 69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5" name="円/楕円 70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6" name="円/楕円 71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グループ化 36"/>
          <p:cNvGrpSpPr>
            <a:grpSpLocks/>
          </p:cNvGrpSpPr>
          <p:nvPr/>
        </p:nvGrpSpPr>
        <p:grpSpPr bwMode="auto">
          <a:xfrm>
            <a:off x="2051050" y="1912938"/>
            <a:ext cx="217488" cy="1803400"/>
            <a:chOff x="2221444" y="2060848"/>
            <a:chExt cx="216024" cy="1803127"/>
          </a:xfrm>
        </p:grpSpPr>
        <p:sp>
          <p:nvSpPr>
            <p:cNvPr id="7205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6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7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8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7211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12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13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7210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グループ化 37"/>
          <p:cNvGrpSpPr>
            <a:grpSpLocks/>
          </p:cNvGrpSpPr>
          <p:nvPr/>
        </p:nvGrpSpPr>
        <p:grpSpPr bwMode="auto">
          <a:xfrm>
            <a:off x="2268538" y="1912938"/>
            <a:ext cx="215900" cy="1803400"/>
            <a:chOff x="2221444" y="2060848"/>
            <a:chExt cx="216024" cy="1803127"/>
          </a:xfrm>
        </p:grpSpPr>
        <p:sp>
          <p:nvSpPr>
            <p:cNvPr id="7196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7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8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9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7" name="グループ化 46"/>
            <p:cNvGrpSpPr>
              <a:grpSpLocks/>
            </p:cNvGrpSpPr>
            <p:nvPr/>
          </p:nvGrpSpPr>
          <p:grpSpPr bwMode="auto">
            <a:xfrm>
              <a:off x="2301875" y="2639995"/>
              <a:ext cx="71438" cy="360360"/>
              <a:chOff x="6876256" y="3212976"/>
              <a:chExt cx="72008" cy="360040"/>
            </a:xfrm>
          </p:grpSpPr>
          <p:sp>
            <p:nvSpPr>
              <p:cNvPr id="7202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03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04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7201" name="角丸四角形 43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50" name="直線矢印コネクタ 49"/>
          <p:cNvCxnSpPr>
            <a:stCxn id="7189" idx="3"/>
          </p:cNvCxnSpPr>
          <p:nvPr/>
        </p:nvCxnSpPr>
        <p:spPr>
          <a:xfrm flipH="1" flipV="1">
            <a:off x="2484438" y="2560638"/>
            <a:ext cx="381000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テキスト ボックス 96"/>
          <p:cNvSpPr txBox="1">
            <a:spLocks noChangeArrowheads="1"/>
          </p:cNvSpPr>
          <p:nvPr/>
        </p:nvSpPr>
        <p:spPr bwMode="auto">
          <a:xfrm flipH="1">
            <a:off x="2865438" y="2489200"/>
            <a:ext cx="129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YI)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90" name="テキスト ボックス 96"/>
          <p:cNvSpPr txBox="1">
            <a:spLocks noChangeArrowheads="1"/>
          </p:cNvSpPr>
          <p:nvPr/>
        </p:nvSpPr>
        <p:spPr bwMode="auto">
          <a:xfrm flipH="1">
            <a:off x="2559050" y="3422650"/>
            <a:ext cx="1220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(B,YJ)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91" name="テキスト ボックス 96"/>
          <p:cNvSpPr txBox="1">
            <a:spLocks noChangeArrowheads="1"/>
          </p:cNvSpPr>
          <p:nvPr/>
        </p:nvSpPr>
        <p:spPr bwMode="auto">
          <a:xfrm flipH="1">
            <a:off x="2581275" y="1841500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Y11)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92" name="テキスト ボックス 96"/>
          <p:cNvSpPr txBox="1">
            <a:spLocks noChangeArrowheads="1"/>
          </p:cNvSpPr>
          <p:nvPr/>
        </p:nvSpPr>
        <p:spPr bwMode="auto">
          <a:xfrm flipH="1">
            <a:off x="2597150" y="2089150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Y12)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93" name="テキスト ボックス 96"/>
          <p:cNvSpPr txBox="1">
            <a:spLocks noChangeArrowheads="1"/>
          </p:cNvSpPr>
          <p:nvPr/>
        </p:nvSpPr>
        <p:spPr bwMode="auto">
          <a:xfrm flipH="1">
            <a:off x="2597150" y="2849563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Y18)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7194" name="テキスト ボックス 52"/>
          <p:cNvSpPr txBox="1">
            <a:spLocks noChangeArrowheads="1"/>
          </p:cNvSpPr>
          <p:nvPr/>
        </p:nvSpPr>
        <p:spPr bwMode="auto">
          <a:xfrm>
            <a:off x="468313" y="4724400"/>
            <a:ext cx="3024187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ja-JP" sz="1800"/>
              <a:t>Compact Notation:</a:t>
            </a:r>
          </a:p>
          <a:p>
            <a:pPr algn="l"/>
            <a:r>
              <a:rPr kumimoji="1" lang="en-US" altLang="ja-JP" sz="1800"/>
              <a:t>STP(A, X1_{1..8})</a:t>
            </a:r>
          </a:p>
          <a:p>
            <a:pPr algn="l"/>
            <a:r>
              <a:rPr kumimoji="1" lang="en-US" altLang="ja-JP" sz="1800"/>
              <a:t>STP(A, X{1,2})</a:t>
            </a:r>
          </a:p>
          <a:p>
            <a:pPr algn="l"/>
            <a:r>
              <a:rPr kumimoji="1" lang="en-US" altLang="ja-JP" sz="1800"/>
              <a:t>STP(B, Y{11,18})</a:t>
            </a:r>
          </a:p>
          <a:p>
            <a:pPr algn="l"/>
            <a:r>
              <a:rPr kumimoji="1" lang="en-US" altLang="ja-JP" sz="1800"/>
              <a:t>STP(B, Y{I,J});</a:t>
            </a:r>
          </a:p>
        </p:txBody>
      </p:sp>
      <p:pic>
        <p:nvPicPr>
          <p:cNvPr id="7195" name="Picture 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4410075"/>
            <a:ext cx="48958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STP is pre-configured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428750"/>
            <a:ext cx="8715375" cy="1928242"/>
          </a:xfrm>
        </p:spPr>
        <p:txBody>
          <a:bodyPr/>
          <a:lstStyle/>
          <a:p>
            <a:r>
              <a:rPr kumimoji="1" lang="en-US" altLang="ja-JP" dirty="0" smtClean="0"/>
              <a:t>Adjacent </a:t>
            </a:r>
            <a:r>
              <a:rPr kumimoji="1" lang="en-US" altLang="ja-JP" smtClean="0"/>
              <a:t>networks negotiate </a:t>
            </a:r>
            <a:r>
              <a:rPr kumimoji="1" lang="en-US" altLang="ja-JP" dirty="0" smtClean="0"/>
              <a:t>on pairing of STPs in advance.</a:t>
            </a:r>
          </a:p>
          <a:p>
            <a:r>
              <a:rPr kumimoji="1" lang="en-US" altLang="ja-JP" dirty="0" smtClean="0"/>
              <a:t>User’s NW should also negotiate with connected network in advance for STP naming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F3117E-0FA4-4136-B824-83F33F5F6D13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8" name="角丸四角形 32"/>
          <p:cNvSpPr>
            <a:spLocks noChangeArrowheads="1"/>
          </p:cNvSpPr>
          <p:nvPr/>
        </p:nvSpPr>
        <p:spPr bwMode="auto">
          <a:xfrm>
            <a:off x="4429150" y="3635970"/>
            <a:ext cx="1584325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" name="角丸四角形 33"/>
          <p:cNvSpPr>
            <a:spLocks noChangeArrowheads="1"/>
          </p:cNvSpPr>
          <p:nvPr/>
        </p:nvSpPr>
        <p:spPr bwMode="auto">
          <a:xfrm>
            <a:off x="2771800" y="3635970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3" name="テキスト ボックス 53"/>
          <p:cNvSpPr txBox="1">
            <a:spLocks noChangeArrowheads="1"/>
          </p:cNvSpPr>
          <p:nvPr/>
        </p:nvSpPr>
        <p:spPr bwMode="auto">
          <a:xfrm>
            <a:off x="2987700" y="5939433"/>
            <a:ext cx="1291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 dirty="0" smtClean="0"/>
              <a:t>User’s NW</a:t>
            </a:r>
            <a:endParaRPr kumimoji="1" lang="ja-JP" altLang="en-US" sz="1800" dirty="0"/>
          </a:p>
        </p:txBody>
      </p:sp>
      <p:sp>
        <p:nvSpPr>
          <p:cNvPr id="14" name="テキスト ボックス 54"/>
          <p:cNvSpPr txBox="1">
            <a:spLocks noChangeArrowheads="1"/>
          </p:cNvSpPr>
          <p:nvPr/>
        </p:nvSpPr>
        <p:spPr bwMode="auto">
          <a:xfrm>
            <a:off x="4716487" y="5939433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/>
              <a:t>Network B</a:t>
            </a:r>
            <a:endParaRPr kumimoji="1" lang="ja-JP" altLang="en-US" sz="1800"/>
          </a:p>
        </p:txBody>
      </p:sp>
      <p:grpSp>
        <p:nvGrpSpPr>
          <p:cNvPr id="15" name="グループ化 36"/>
          <p:cNvGrpSpPr>
            <a:grpSpLocks/>
          </p:cNvGrpSpPr>
          <p:nvPr/>
        </p:nvGrpSpPr>
        <p:grpSpPr bwMode="auto">
          <a:xfrm>
            <a:off x="4211662" y="3920133"/>
            <a:ext cx="217488" cy="1803400"/>
            <a:chOff x="2221444" y="2060848"/>
            <a:chExt cx="216024" cy="1803127"/>
          </a:xfrm>
        </p:grpSpPr>
        <p:sp>
          <p:nvSpPr>
            <p:cNvPr id="16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22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" name="グループ化 37"/>
          <p:cNvGrpSpPr>
            <a:grpSpLocks/>
          </p:cNvGrpSpPr>
          <p:nvPr/>
        </p:nvGrpSpPr>
        <p:grpSpPr bwMode="auto">
          <a:xfrm>
            <a:off x="4429150" y="3920133"/>
            <a:ext cx="215900" cy="1803400"/>
            <a:chOff x="2221444" y="2060848"/>
            <a:chExt cx="216024" cy="1803127"/>
          </a:xfrm>
        </p:grpSpPr>
        <p:sp>
          <p:nvSpPr>
            <p:cNvPr id="26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0" name="グループ化 46"/>
            <p:cNvGrpSpPr>
              <a:grpSpLocks/>
            </p:cNvGrpSpPr>
            <p:nvPr/>
          </p:nvGrpSpPr>
          <p:grpSpPr bwMode="auto">
            <a:xfrm>
              <a:off x="2301875" y="2639995"/>
              <a:ext cx="71438" cy="360360"/>
              <a:chOff x="6876256" y="3212976"/>
              <a:chExt cx="72008" cy="360040"/>
            </a:xfrm>
          </p:grpSpPr>
          <p:sp>
            <p:nvSpPr>
              <p:cNvPr id="32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1" name="角丸四角形 43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35" name="直線矢印コネクタ 34"/>
          <p:cNvCxnSpPr>
            <a:stCxn id="36" idx="3"/>
          </p:cNvCxnSpPr>
          <p:nvPr/>
        </p:nvCxnSpPr>
        <p:spPr>
          <a:xfrm flipH="1" flipV="1">
            <a:off x="4645050" y="4567833"/>
            <a:ext cx="381000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96"/>
          <p:cNvSpPr txBox="1">
            <a:spLocks noChangeArrowheads="1"/>
          </p:cNvSpPr>
          <p:nvPr/>
        </p:nvSpPr>
        <p:spPr bwMode="auto">
          <a:xfrm flipH="1">
            <a:off x="5026050" y="4496395"/>
            <a:ext cx="129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YI)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37" name="テキスト ボックス 96"/>
          <p:cNvSpPr txBox="1">
            <a:spLocks noChangeArrowheads="1"/>
          </p:cNvSpPr>
          <p:nvPr/>
        </p:nvSpPr>
        <p:spPr bwMode="auto">
          <a:xfrm flipH="1">
            <a:off x="4719662" y="5429845"/>
            <a:ext cx="1220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 i="1" dirty="0">
                <a:latin typeface="Calibri" pitchFamily="34" charset="0"/>
              </a:rPr>
              <a:t>STP</a:t>
            </a:r>
            <a:r>
              <a:rPr lang="en-US" altLang="ja-JP" sz="2000" dirty="0">
                <a:latin typeface="Calibri" pitchFamily="34" charset="0"/>
              </a:rPr>
              <a:t>: (B,YJ)</a:t>
            </a:r>
            <a:endParaRPr lang="ja-JP" altLang="en-US" sz="2000" dirty="0">
              <a:latin typeface="Calibri" pitchFamily="34" charset="0"/>
            </a:endParaRPr>
          </a:p>
        </p:txBody>
      </p:sp>
      <p:sp>
        <p:nvSpPr>
          <p:cNvPr id="38" name="テキスト ボックス 96"/>
          <p:cNvSpPr txBox="1">
            <a:spLocks noChangeArrowheads="1"/>
          </p:cNvSpPr>
          <p:nvPr/>
        </p:nvSpPr>
        <p:spPr bwMode="auto">
          <a:xfrm flipH="1">
            <a:off x="4741887" y="3848695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Y11)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39" name="テキスト ボックス 96"/>
          <p:cNvSpPr txBox="1">
            <a:spLocks noChangeArrowheads="1"/>
          </p:cNvSpPr>
          <p:nvPr/>
        </p:nvSpPr>
        <p:spPr bwMode="auto">
          <a:xfrm flipH="1">
            <a:off x="4757762" y="4096345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Y12)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40" name="テキスト ボックス 96"/>
          <p:cNvSpPr txBox="1">
            <a:spLocks noChangeArrowheads="1"/>
          </p:cNvSpPr>
          <p:nvPr/>
        </p:nvSpPr>
        <p:spPr bwMode="auto">
          <a:xfrm flipH="1">
            <a:off x="4757762" y="4856758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b="1" i="1">
                <a:latin typeface="Calibri" pitchFamily="34" charset="0"/>
              </a:rPr>
              <a:t>STP</a:t>
            </a:r>
            <a:r>
              <a:rPr lang="en-US" altLang="ja-JP" sz="2000">
                <a:latin typeface="Calibri" pitchFamily="34" charset="0"/>
              </a:rPr>
              <a:t>: (B, Y18)</a:t>
            </a:r>
            <a:endParaRPr lang="ja-JP" altLang="en-US" sz="2000">
              <a:latin typeface="Calibri" pitchFamily="34" charset="0"/>
            </a:endParaRPr>
          </a:p>
        </p:txBody>
      </p:sp>
      <p:sp>
        <p:nvSpPr>
          <p:cNvPr id="41" name="円/楕円 40"/>
          <p:cNvSpPr/>
          <p:nvPr/>
        </p:nvSpPr>
        <p:spPr bwMode="auto">
          <a:xfrm>
            <a:off x="3079502" y="4040882"/>
            <a:ext cx="504056" cy="5041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3" name="直線コネクタ 42"/>
          <p:cNvCxnSpPr>
            <a:stCxn id="41" idx="6"/>
            <a:endCxn id="18" idx="2"/>
          </p:cNvCxnSpPr>
          <p:nvPr/>
        </p:nvCxnSpPr>
        <p:spPr bwMode="auto">
          <a:xfrm flipV="1">
            <a:off x="3583558" y="4282659"/>
            <a:ext cx="672321" cy="10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 user should request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428750"/>
            <a:ext cx="8715375" cy="1352178"/>
          </a:xfrm>
        </p:spPr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en-US" altLang="ja-JP" dirty="0" smtClean="0"/>
              <a:t>A </a:t>
            </a:r>
            <a:r>
              <a:rPr kumimoji="1" lang="en-US" altLang="ja-JP" dirty="0" smtClean="0"/>
              <a:t>connection between STPs of networks to which users’ equipments are </a:t>
            </a:r>
            <a:r>
              <a:rPr kumimoji="1" lang="en-US" altLang="ja-JP" dirty="0" smtClean="0"/>
              <a:t>connected”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976438" y="6400800"/>
            <a:ext cx="5334000" cy="457200"/>
          </a:xfrm>
        </p:spPr>
        <p:txBody>
          <a:bodyPr/>
          <a:lstStyle/>
          <a:p>
            <a:pPr>
              <a:defRPr/>
            </a:pPr>
            <a:fld id="{49F3117E-0FA4-4136-B824-83F33F5F6D13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角丸四角形 32"/>
          <p:cNvSpPr>
            <a:spLocks noChangeArrowheads="1"/>
          </p:cNvSpPr>
          <p:nvPr/>
        </p:nvSpPr>
        <p:spPr bwMode="auto">
          <a:xfrm>
            <a:off x="2124895" y="3635970"/>
            <a:ext cx="86293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角丸四角形 33"/>
          <p:cNvSpPr>
            <a:spLocks noChangeArrowheads="1"/>
          </p:cNvSpPr>
          <p:nvPr/>
        </p:nvSpPr>
        <p:spPr bwMode="auto">
          <a:xfrm>
            <a:off x="467544" y="3635970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テキスト ボックス 53"/>
          <p:cNvSpPr txBox="1">
            <a:spLocks noChangeArrowheads="1"/>
          </p:cNvSpPr>
          <p:nvPr/>
        </p:nvSpPr>
        <p:spPr bwMode="auto">
          <a:xfrm>
            <a:off x="683444" y="5939433"/>
            <a:ext cx="1291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 dirty="0" smtClean="0"/>
              <a:t>User’s NW</a:t>
            </a:r>
            <a:endParaRPr kumimoji="1" lang="ja-JP" altLang="en-US" sz="1800" dirty="0"/>
          </a:p>
        </p:txBody>
      </p:sp>
      <p:grpSp>
        <p:nvGrpSpPr>
          <p:cNvPr id="9" name="グループ化 36"/>
          <p:cNvGrpSpPr>
            <a:grpSpLocks/>
          </p:cNvGrpSpPr>
          <p:nvPr/>
        </p:nvGrpSpPr>
        <p:grpSpPr bwMode="auto">
          <a:xfrm>
            <a:off x="1907406" y="3920133"/>
            <a:ext cx="217488" cy="1803400"/>
            <a:chOff x="2221444" y="2060848"/>
            <a:chExt cx="216024" cy="1803127"/>
          </a:xfrm>
        </p:grpSpPr>
        <p:sp>
          <p:nvSpPr>
            <p:cNvPr id="10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4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16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0" name="円/楕円 29"/>
          <p:cNvSpPr>
            <a:spLocks noChangeArrowheads="1"/>
          </p:cNvSpPr>
          <p:nvPr/>
        </p:nvSpPr>
        <p:spPr bwMode="auto">
          <a:xfrm>
            <a:off x="2168788" y="5579049"/>
            <a:ext cx="144379" cy="144484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円/楕円 38"/>
          <p:cNvSpPr>
            <a:spLocks noChangeArrowheads="1"/>
          </p:cNvSpPr>
          <p:nvPr/>
        </p:nvSpPr>
        <p:spPr bwMode="auto">
          <a:xfrm>
            <a:off x="2168788" y="3994484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2" name="円/楕円 39"/>
          <p:cNvSpPr>
            <a:spLocks noChangeArrowheads="1"/>
          </p:cNvSpPr>
          <p:nvPr/>
        </p:nvSpPr>
        <p:spPr bwMode="auto">
          <a:xfrm>
            <a:off x="2168788" y="4210417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3" name="円/楕円 42"/>
          <p:cNvSpPr>
            <a:spLocks noChangeArrowheads="1"/>
          </p:cNvSpPr>
          <p:nvPr/>
        </p:nvSpPr>
        <p:spPr bwMode="auto">
          <a:xfrm>
            <a:off x="2168788" y="5002699"/>
            <a:ext cx="144379" cy="144485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24" name="グループ化 46"/>
          <p:cNvGrpSpPr>
            <a:grpSpLocks/>
          </p:cNvGrpSpPr>
          <p:nvPr/>
        </p:nvGrpSpPr>
        <p:grpSpPr bwMode="auto">
          <a:xfrm>
            <a:off x="2205279" y="4499368"/>
            <a:ext cx="71397" cy="360415"/>
            <a:chOff x="6876256" y="3212976"/>
            <a:chExt cx="72008" cy="360040"/>
          </a:xfrm>
        </p:grpSpPr>
        <p:sp>
          <p:nvSpPr>
            <p:cNvPr id="26" name="円/楕円 40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円/楕円 43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円/楕円 45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" name="角丸四角形 43"/>
          <p:cNvSpPr>
            <a:spLocks noChangeArrowheads="1"/>
          </p:cNvSpPr>
          <p:nvPr/>
        </p:nvSpPr>
        <p:spPr bwMode="auto">
          <a:xfrm>
            <a:off x="2124894" y="3920133"/>
            <a:ext cx="215900" cy="129634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円/楕円 34"/>
          <p:cNvSpPr/>
          <p:nvPr/>
        </p:nvSpPr>
        <p:spPr bwMode="auto">
          <a:xfrm>
            <a:off x="775246" y="4040882"/>
            <a:ext cx="504056" cy="5041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6" name="直線コネクタ 35"/>
          <p:cNvCxnSpPr>
            <a:stCxn id="35" idx="6"/>
            <a:endCxn id="12" idx="2"/>
          </p:cNvCxnSpPr>
          <p:nvPr/>
        </p:nvCxnSpPr>
        <p:spPr bwMode="auto">
          <a:xfrm flipV="1">
            <a:off x="1279302" y="4282659"/>
            <a:ext cx="672321" cy="10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角丸四角形 32"/>
          <p:cNvSpPr>
            <a:spLocks noChangeArrowheads="1"/>
          </p:cNvSpPr>
          <p:nvPr/>
        </p:nvSpPr>
        <p:spPr bwMode="auto">
          <a:xfrm flipH="1">
            <a:off x="6372199" y="3635970"/>
            <a:ext cx="86293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8" name="角丸四角形 33"/>
          <p:cNvSpPr>
            <a:spLocks noChangeArrowheads="1"/>
          </p:cNvSpPr>
          <p:nvPr/>
        </p:nvSpPr>
        <p:spPr bwMode="auto">
          <a:xfrm flipH="1">
            <a:off x="7235130" y="3635970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" name="テキスト ボックス 53"/>
          <p:cNvSpPr txBox="1">
            <a:spLocks noChangeArrowheads="1"/>
          </p:cNvSpPr>
          <p:nvPr/>
        </p:nvSpPr>
        <p:spPr bwMode="auto">
          <a:xfrm flipH="1">
            <a:off x="7384623" y="5939433"/>
            <a:ext cx="1291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ja-JP" sz="1800" dirty="0" smtClean="0"/>
              <a:t>User’s NW</a:t>
            </a:r>
            <a:endParaRPr kumimoji="1" lang="ja-JP" altLang="en-US" sz="1800" dirty="0"/>
          </a:p>
        </p:txBody>
      </p:sp>
      <p:grpSp>
        <p:nvGrpSpPr>
          <p:cNvPr id="41" name="グループ化 36"/>
          <p:cNvGrpSpPr>
            <a:grpSpLocks/>
          </p:cNvGrpSpPr>
          <p:nvPr/>
        </p:nvGrpSpPr>
        <p:grpSpPr bwMode="auto">
          <a:xfrm flipH="1">
            <a:off x="7235130" y="3920133"/>
            <a:ext cx="217488" cy="1803400"/>
            <a:chOff x="2221444" y="2060848"/>
            <a:chExt cx="216024" cy="1803127"/>
          </a:xfrm>
        </p:grpSpPr>
        <p:sp>
          <p:nvSpPr>
            <p:cNvPr id="42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6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48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47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1" name="グループ化 37"/>
          <p:cNvGrpSpPr>
            <a:grpSpLocks/>
          </p:cNvGrpSpPr>
          <p:nvPr/>
        </p:nvGrpSpPr>
        <p:grpSpPr bwMode="auto">
          <a:xfrm flipH="1">
            <a:off x="7019230" y="3920133"/>
            <a:ext cx="215900" cy="1803400"/>
            <a:chOff x="2221444" y="2060848"/>
            <a:chExt cx="216024" cy="1803127"/>
          </a:xfrm>
        </p:grpSpPr>
        <p:sp>
          <p:nvSpPr>
            <p:cNvPr id="52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6" name="グループ化 46"/>
            <p:cNvGrpSpPr>
              <a:grpSpLocks/>
            </p:cNvGrpSpPr>
            <p:nvPr/>
          </p:nvGrpSpPr>
          <p:grpSpPr bwMode="auto">
            <a:xfrm>
              <a:off x="2301875" y="2639995"/>
              <a:ext cx="71438" cy="360360"/>
              <a:chOff x="6876256" y="3212976"/>
              <a:chExt cx="72008" cy="360040"/>
            </a:xfrm>
          </p:grpSpPr>
          <p:sp>
            <p:nvSpPr>
              <p:cNvPr id="58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7" name="角丸四角形 43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7" name="円/楕円 66"/>
          <p:cNvSpPr/>
          <p:nvPr/>
        </p:nvSpPr>
        <p:spPr bwMode="auto">
          <a:xfrm flipH="1">
            <a:off x="8080722" y="4040882"/>
            <a:ext cx="504056" cy="5041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8" name="直線コネクタ 67"/>
          <p:cNvCxnSpPr>
            <a:stCxn id="67" idx="6"/>
            <a:endCxn id="44" idx="2"/>
          </p:cNvCxnSpPr>
          <p:nvPr/>
        </p:nvCxnSpPr>
        <p:spPr bwMode="auto">
          <a:xfrm flipH="1" flipV="1">
            <a:off x="7408401" y="4282659"/>
            <a:ext cx="672321" cy="10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円/楕円 38"/>
          <p:cNvSpPr>
            <a:spLocks noChangeArrowheads="1"/>
          </p:cNvSpPr>
          <p:nvPr/>
        </p:nvSpPr>
        <p:spPr bwMode="auto">
          <a:xfrm>
            <a:off x="2815818" y="4146884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1" name="円/楕円 39"/>
          <p:cNvSpPr>
            <a:spLocks noChangeArrowheads="1"/>
          </p:cNvSpPr>
          <p:nvPr/>
        </p:nvSpPr>
        <p:spPr bwMode="auto">
          <a:xfrm>
            <a:off x="2815818" y="4362817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73" name="グループ化 46"/>
          <p:cNvGrpSpPr>
            <a:grpSpLocks/>
          </p:cNvGrpSpPr>
          <p:nvPr/>
        </p:nvGrpSpPr>
        <p:grpSpPr bwMode="auto">
          <a:xfrm>
            <a:off x="2852309" y="4651768"/>
            <a:ext cx="71397" cy="360415"/>
            <a:chOff x="6876256" y="3212976"/>
            <a:chExt cx="72008" cy="360040"/>
          </a:xfrm>
        </p:grpSpPr>
        <p:sp>
          <p:nvSpPr>
            <p:cNvPr id="74" name="円/楕円 40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円/楕円 43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円/楕円 45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6372200" y="4221088"/>
            <a:ext cx="144379" cy="1152700"/>
            <a:chOff x="2815818" y="4146884"/>
            <a:chExt cx="144379" cy="1152700"/>
          </a:xfrm>
        </p:grpSpPr>
        <p:sp>
          <p:nvSpPr>
            <p:cNvPr id="80" name="円/楕円 38"/>
            <p:cNvSpPr>
              <a:spLocks noChangeArrowheads="1"/>
            </p:cNvSpPr>
            <p:nvPr/>
          </p:nvSpPr>
          <p:spPr bwMode="auto">
            <a:xfrm>
              <a:off x="2815818" y="414688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1" name="円/楕円 39"/>
            <p:cNvSpPr>
              <a:spLocks noChangeArrowheads="1"/>
            </p:cNvSpPr>
            <p:nvPr/>
          </p:nvSpPr>
          <p:spPr bwMode="auto">
            <a:xfrm>
              <a:off x="2815818" y="4362817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83" name="グループ化 46"/>
            <p:cNvGrpSpPr>
              <a:grpSpLocks/>
            </p:cNvGrpSpPr>
            <p:nvPr/>
          </p:nvGrpSpPr>
          <p:grpSpPr bwMode="auto">
            <a:xfrm>
              <a:off x="2852309" y="4651768"/>
              <a:ext cx="71397" cy="360415"/>
              <a:chOff x="6876256" y="3212976"/>
              <a:chExt cx="72008" cy="360040"/>
            </a:xfrm>
          </p:grpSpPr>
          <p:sp>
            <p:nvSpPr>
              <p:cNvPr id="84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5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6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87" name="角丸四角形 32"/>
          <p:cNvSpPr>
            <a:spLocks noChangeArrowheads="1"/>
          </p:cNvSpPr>
          <p:nvPr/>
        </p:nvSpPr>
        <p:spPr bwMode="auto">
          <a:xfrm flipH="1">
            <a:off x="5004048" y="3212976"/>
            <a:ext cx="1368722" cy="17281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8" name="角丸四角形 32"/>
          <p:cNvSpPr>
            <a:spLocks noChangeArrowheads="1"/>
          </p:cNvSpPr>
          <p:nvPr/>
        </p:nvSpPr>
        <p:spPr bwMode="auto">
          <a:xfrm flipH="1">
            <a:off x="5508104" y="5129808"/>
            <a:ext cx="864666" cy="139553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9" name="円/楕円 38"/>
          <p:cNvSpPr>
            <a:spLocks noChangeArrowheads="1"/>
          </p:cNvSpPr>
          <p:nvPr/>
        </p:nvSpPr>
        <p:spPr bwMode="auto">
          <a:xfrm>
            <a:off x="6228184" y="4221088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0" name="円/楕円 38"/>
          <p:cNvSpPr>
            <a:spLocks noChangeArrowheads="1"/>
          </p:cNvSpPr>
          <p:nvPr/>
        </p:nvSpPr>
        <p:spPr bwMode="auto">
          <a:xfrm>
            <a:off x="6228184" y="4437112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1" name="円/楕円 38"/>
          <p:cNvSpPr>
            <a:spLocks noChangeArrowheads="1"/>
          </p:cNvSpPr>
          <p:nvPr/>
        </p:nvSpPr>
        <p:spPr bwMode="auto">
          <a:xfrm>
            <a:off x="6228184" y="5229200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2" name="角丸四角形 32"/>
          <p:cNvSpPr>
            <a:spLocks noChangeArrowheads="1"/>
          </p:cNvSpPr>
          <p:nvPr/>
        </p:nvSpPr>
        <p:spPr bwMode="auto">
          <a:xfrm flipH="1">
            <a:off x="2987824" y="3861048"/>
            <a:ext cx="936104" cy="17281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3" name="円/楕円 38"/>
          <p:cNvSpPr>
            <a:spLocks noChangeArrowheads="1"/>
          </p:cNvSpPr>
          <p:nvPr/>
        </p:nvSpPr>
        <p:spPr bwMode="auto">
          <a:xfrm>
            <a:off x="6380584" y="5381600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4" name="円/楕円 38"/>
          <p:cNvSpPr>
            <a:spLocks noChangeArrowheads="1"/>
          </p:cNvSpPr>
          <p:nvPr/>
        </p:nvSpPr>
        <p:spPr bwMode="auto">
          <a:xfrm>
            <a:off x="6228184" y="5381600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5" name="円/楕円 38"/>
          <p:cNvSpPr>
            <a:spLocks noChangeArrowheads="1"/>
          </p:cNvSpPr>
          <p:nvPr/>
        </p:nvSpPr>
        <p:spPr bwMode="auto">
          <a:xfrm>
            <a:off x="2987824" y="4149080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6" name="円/楕円 38"/>
          <p:cNvSpPr>
            <a:spLocks noChangeArrowheads="1"/>
          </p:cNvSpPr>
          <p:nvPr/>
        </p:nvSpPr>
        <p:spPr bwMode="auto">
          <a:xfrm>
            <a:off x="2987824" y="4364636"/>
            <a:ext cx="144379" cy="144484"/>
          </a:xfrm>
          <a:prstGeom prst="ellipse">
            <a:avLst/>
          </a:prstGeom>
          <a:solidFill>
            <a:srgbClr val="5DAD41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8" name="角丸四角形 32"/>
          <p:cNvSpPr>
            <a:spLocks noChangeArrowheads="1"/>
          </p:cNvSpPr>
          <p:nvPr/>
        </p:nvSpPr>
        <p:spPr bwMode="auto">
          <a:xfrm flipH="1">
            <a:off x="3923928" y="3068960"/>
            <a:ext cx="1080120" cy="17281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9" name="角丸四角形 32"/>
          <p:cNvSpPr>
            <a:spLocks noChangeArrowheads="1"/>
          </p:cNvSpPr>
          <p:nvPr/>
        </p:nvSpPr>
        <p:spPr bwMode="auto">
          <a:xfrm flipH="1">
            <a:off x="3923928" y="5085184"/>
            <a:ext cx="1584176" cy="158417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100" name="グループ化 99"/>
          <p:cNvGrpSpPr/>
          <p:nvPr/>
        </p:nvGrpSpPr>
        <p:grpSpPr>
          <a:xfrm>
            <a:off x="2815818" y="5155099"/>
            <a:ext cx="316385" cy="146109"/>
            <a:chOff x="2815818" y="5155099"/>
            <a:chExt cx="316385" cy="146109"/>
          </a:xfrm>
        </p:grpSpPr>
        <p:sp>
          <p:nvSpPr>
            <p:cNvPr id="72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3779912" y="4005064"/>
            <a:ext cx="316385" cy="146109"/>
            <a:chOff x="2815818" y="5155099"/>
            <a:chExt cx="316385" cy="146109"/>
          </a:xfrm>
        </p:grpSpPr>
        <p:sp>
          <p:nvSpPr>
            <p:cNvPr id="102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779912" y="4218995"/>
            <a:ext cx="316385" cy="146109"/>
            <a:chOff x="2815818" y="5155099"/>
            <a:chExt cx="316385" cy="146109"/>
          </a:xfrm>
        </p:grpSpPr>
        <p:sp>
          <p:nvSpPr>
            <p:cNvPr id="105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3779912" y="4432926"/>
            <a:ext cx="316385" cy="146109"/>
            <a:chOff x="2815818" y="5155099"/>
            <a:chExt cx="316385" cy="146109"/>
          </a:xfrm>
        </p:grpSpPr>
        <p:sp>
          <p:nvSpPr>
            <p:cNvPr id="108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5364088" y="5589240"/>
            <a:ext cx="316385" cy="146109"/>
            <a:chOff x="2815818" y="5155099"/>
            <a:chExt cx="316385" cy="146109"/>
          </a:xfrm>
        </p:grpSpPr>
        <p:sp>
          <p:nvSpPr>
            <p:cNvPr id="120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5364088" y="5803171"/>
            <a:ext cx="316385" cy="146109"/>
            <a:chOff x="2815818" y="5155099"/>
            <a:chExt cx="316385" cy="146109"/>
          </a:xfrm>
        </p:grpSpPr>
        <p:sp>
          <p:nvSpPr>
            <p:cNvPr id="123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4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5364088" y="6017102"/>
            <a:ext cx="316385" cy="146109"/>
            <a:chOff x="2815818" y="5155099"/>
            <a:chExt cx="316385" cy="146109"/>
          </a:xfrm>
        </p:grpSpPr>
        <p:sp>
          <p:nvSpPr>
            <p:cNvPr id="126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7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4860032" y="3644900"/>
            <a:ext cx="316385" cy="146109"/>
            <a:chOff x="2815818" y="5155099"/>
            <a:chExt cx="316385" cy="146109"/>
          </a:xfrm>
        </p:grpSpPr>
        <p:sp>
          <p:nvSpPr>
            <p:cNvPr id="129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0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4860032" y="3858831"/>
            <a:ext cx="316385" cy="146109"/>
            <a:chOff x="2815818" y="5155099"/>
            <a:chExt cx="316385" cy="146109"/>
          </a:xfrm>
        </p:grpSpPr>
        <p:sp>
          <p:nvSpPr>
            <p:cNvPr id="132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4860032" y="4072762"/>
            <a:ext cx="316385" cy="146109"/>
            <a:chOff x="2815818" y="5155099"/>
            <a:chExt cx="316385" cy="146109"/>
          </a:xfrm>
        </p:grpSpPr>
        <p:sp>
          <p:nvSpPr>
            <p:cNvPr id="135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6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3751559" y="5303301"/>
            <a:ext cx="316385" cy="146109"/>
            <a:chOff x="2815818" y="5155099"/>
            <a:chExt cx="316385" cy="146109"/>
          </a:xfrm>
        </p:grpSpPr>
        <p:sp>
          <p:nvSpPr>
            <p:cNvPr id="138" name="円/楕円 42"/>
            <p:cNvSpPr>
              <a:spLocks noChangeArrowheads="1"/>
            </p:cNvSpPr>
            <p:nvPr/>
          </p:nvSpPr>
          <p:spPr bwMode="auto">
            <a:xfrm>
              <a:off x="2815818" y="5155099"/>
              <a:ext cx="144379" cy="144485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9" name="円/楕円 38"/>
            <p:cNvSpPr>
              <a:spLocks noChangeArrowheads="1"/>
            </p:cNvSpPr>
            <p:nvPr/>
          </p:nvSpPr>
          <p:spPr bwMode="auto">
            <a:xfrm>
              <a:off x="2987824" y="5156724"/>
              <a:ext cx="144379" cy="144484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313167" y="4196088"/>
            <a:ext cx="4707105" cy="262183"/>
            <a:chOff x="2313167" y="4196088"/>
            <a:chExt cx="4707105" cy="262183"/>
          </a:xfrm>
        </p:grpSpPr>
        <p:cxnSp>
          <p:nvCxnSpPr>
            <p:cNvPr id="147" name="直線コネクタ 146"/>
            <p:cNvCxnSpPr>
              <a:stCxn id="22" idx="6"/>
              <a:endCxn id="71" idx="2"/>
            </p:cNvCxnSpPr>
            <p:nvPr/>
          </p:nvCxnSpPr>
          <p:spPr bwMode="auto">
            <a:xfrm>
              <a:off x="2313167" y="4282659"/>
              <a:ext cx="502651" cy="152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線コネクタ 147"/>
            <p:cNvCxnSpPr>
              <a:stCxn id="96" idx="6"/>
              <a:endCxn id="105" idx="2"/>
            </p:cNvCxnSpPr>
            <p:nvPr/>
          </p:nvCxnSpPr>
          <p:spPr bwMode="auto">
            <a:xfrm flipV="1">
              <a:off x="3132203" y="4291238"/>
              <a:ext cx="647709" cy="1456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線コネクタ 151"/>
            <p:cNvCxnSpPr>
              <a:stCxn id="106" idx="6"/>
              <a:endCxn id="135" idx="3"/>
            </p:cNvCxnSpPr>
            <p:nvPr/>
          </p:nvCxnSpPr>
          <p:spPr bwMode="auto">
            <a:xfrm flipV="1">
              <a:off x="4096297" y="4196088"/>
              <a:ext cx="784879" cy="9677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線コネクタ 154"/>
            <p:cNvCxnSpPr>
              <a:stCxn id="136" idx="5"/>
              <a:endCxn id="90" idx="1"/>
            </p:cNvCxnSpPr>
            <p:nvPr/>
          </p:nvCxnSpPr>
          <p:spPr bwMode="auto">
            <a:xfrm>
              <a:off x="5155273" y="4197712"/>
              <a:ext cx="1094055" cy="2605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線コネクタ 157"/>
            <p:cNvCxnSpPr>
              <a:stCxn id="81" idx="7"/>
            </p:cNvCxnSpPr>
            <p:nvPr/>
          </p:nvCxnSpPr>
          <p:spPr bwMode="auto">
            <a:xfrm flipV="1">
              <a:off x="6495435" y="4293096"/>
              <a:ext cx="524837" cy="1650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2" name="円/楕円 39"/>
          <p:cNvSpPr>
            <a:spLocks noChangeArrowheads="1"/>
          </p:cNvSpPr>
          <p:nvPr/>
        </p:nvSpPr>
        <p:spPr bwMode="auto">
          <a:xfrm>
            <a:off x="2123729" y="4149080"/>
            <a:ext cx="216024" cy="216492"/>
          </a:xfrm>
          <a:prstGeom prst="ellipse">
            <a:avLst/>
          </a:prstGeom>
          <a:solidFill>
            <a:srgbClr val="002060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" name="円/楕円 39"/>
          <p:cNvSpPr>
            <a:spLocks noChangeArrowheads="1"/>
          </p:cNvSpPr>
          <p:nvPr/>
        </p:nvSpPr>
        <p:spPr bwMode="auto">
          <a:xfrm>
            <a:off x="7020273" y="4149080"/>
            <a:ext cx="216024" cy="216024"/>
          </a:xfrm>
          <a:prstGeom prst="ellipse">
            <a:avLst/>
          </a:prstGeom>
          <a:solidFill>
            <a:srgbClr val="002060"/>
          </a:solidFill>
          <a:ln w="9525" algn="ctr">
            <a:solidFill>
              <a:srgbClr val="5DAD4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35954</TotalTime>
  <Words>208</Words>
  <Application>Microsoft Office PowerPoint</Application>
  <PresentationFormat>画面に合わせる (4:3)</PresentationFormat>
  <Paragraphs>50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OGF PowerPoint Template v1.5</vt:lpstr>
      <vt:lpstr>User’s equipment connection model</vt:lpstr>
      <vt:lpstr>STP model</vt:lpstr>
      <vt:lpstr>STP is pre-configured </vt:lpstr>
      <vt:lpstr>What a user should request</vt:lpstr>
    </vt:vector>
  </TitlesOfParts>
  <Company>DANTE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Tomohiro Kudoh</cp:lastModifiedBy>
  <cp:revision>105</cp:revision>
  <cp:lastPrinted>2006-08-17T17:55:00Z</cp:lastPrinted>
  <dcterms:created xsi:type="dcterms:W3CDTF">2010-04-07T14:44:59Z</dcterms:created>
  <dcterms:modified xsi:type="dcterms:W3CDTF">2012-03-15T12:16:03Z</dcterms:modified>
</cp:coreProperties>
</file>