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302" r:id="rId3"/>
    <p:sldId id="303" r:id="rId4"/>
    <p:sldId id="304" r:id="rId5"/>
    <p:sldId id="306" r:id="rId6"/>
  </p:sldIdLst>
  <p:sldSz cx="10158413" cy="7616825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ciej Łabędzki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00"/>
    <a:srgbClr val="008000"/>
    <a:srgbClr val="006699"/>
    <a:srgbClr val="074359"/>
    <a:srgbClr val="004359"/>
    <a:srgbClr val="B4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1" autoAdjust="0"/>
    <p:restoredTop sz="81346" autoAdjust="0"/>
  </p:normalViewPr>
  <p:slideViewPr>
    <p:cSldViewPr>
      <p:cViewPr>
        <p:scale>
          <a:sx n="75" d="100"/>
          <a:sy n="75" d="100"/>
        </p:scale>
        <p:origin x="-642" y="132"/>
      </p:cViewPr>
      <p:guideLst>
        <p:guide orient="horz" pos="2399"/>
        <p:guide pos="31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l-PL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l-PL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l-PL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48D0-B579-405A-BF82-D6B4E72067C3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0216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138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1813"/>
            <a:ext cx="3551238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71850"/>
            <a:ext cx="75041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CC7E6EA3-8AE8-4891-9581-0998C1B51C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11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B19A8C-9307-4F38-A713-220A850F7D22}" type="slidenum">
              <a:rPr lang="en-US"/>
              <a:pPr/>
              <a:t>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E6EA3-8AE8-4891-9581-0998C1B51CC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9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E6EA3-8AE8-4891-9581-0998C1B51C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7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158413" cy="7618413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2209800"/>
            <a:ext cx="762000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810000"/>
            <a:ext cx="7620000" cy="19050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762000" y="6934200"/>
            <a:ext cx="2133600" cy="533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934200"/>
            <a:ext cx="3124200" cy="533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15200" y="6934200"/>
            <a:ext cx="2057400" cy="533400"/>
          </a:xfrm>
        </p:spPr>
        <p:txBody>
          <a:bodyPr/>
          <a:lstStyle>
            <a:lvl1pPr>
              <a:defRPr/>
            </a:lvl1pPr>
          </a:lstStyle>
          <a:p>
            <a:fld id="{B673C4A5-3155-40B7-920B-68019B208B1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7" name="Text Box 9"/>
          <p:cNvSpPr txBox="1">
            <a:spLocks noChangeArrowheads="1"/>
          </p:cNvSpPr>
          <p:nvPr userDrawn="1"/>
        </p:nvSpPr>
        <p:spPr bwMode="auto">
          <a:xfrm>
            <a:off x="7239000" y="6858000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bg1"/>
                </a:solidFill>
                <a:latin typeface="Arial" charset="0"/>
              </a:rPr>
              <a:t>connect • communicate • collaborate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DEFF3-8EF9-4E0D-96AB-9935E68E95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239000" y="254000"/>
            <a:ext cx="2157413" cy="58420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62000" y="254000"/>
            <a:ext cx="6324600" cy="58420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E8388-0FAA-4E80-A8A4-45964F5232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7AE87-0EDD-4BB9-B66D-595AE25A3F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1688" y="4894263"/>
            <a:ext cx="8636000" cy="15128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01688" y="3228975"/>
            <a:ext cx="8636000" cy="16652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37C4C-69FF-496F-9FEC-E269D9286B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62000" y="1525588"/>
            <a:ext cx="42402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54613" y="1525588"/>
            <a:ext cx="42418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CF8AB-8377-4E4A-9395-283129AEFD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2413" cy="1270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7863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7863" cy="4387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89450" cy="4387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C9CE9-FA8C-4ABA-9801-15859449E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B216E-8380-4479-A2A4-B31A19B89A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A054E-826C-498D-9121-FABC04C893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1688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71925" y="303213"/>
            <a:ext cx="5678488" cy="65008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1688" cy="5210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EDD80-8DF8-4E9C-BAEC-7AC99D4E04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90725" y="5332413"/>
            <a:ext cx="6096000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04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990725" y="5961063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FAEC1-EFBA-406E-939F-A4FD245ECA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588"/>
            <a:ext cx="10158413" cy="761841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54000"/>
            <a:ext cx="67056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72" tIns="50786" rIns="101572" bIns="50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5588"/>
            <a:ext cx="8634413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72" tIns="50786" rIns="101572" bIns="50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0550"/>
            <a:ext cx="211613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72" tIns="50786" rIns="101572" bIns="50786" numCol="1" anchor="t" anchorCtr="0" compatLnSpc="1">
            <a:prstTxWarp prst="textNoShape">
              <a:avLst/>
            </a:prstTxWarp>
          </a:bodyPr>
          <a:lstStyle>
            <a:lvl1pPr defTabSz="1016000">
              <a:defRPr sz="16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0550"/>
            <a:ext cx="3217863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72" tIns="50786" rIns="101572" bIns="50786" numCol="1" anchor="t" anchorCtr="0" compatLnSpc="1">
            <a:prstTxWarp prst="textNoShape">
              <a:avLst/>
            </a:prstTxWarp>
          </a:bodyPr>
          <a:lstStyle>
            <a:lvl1pPr algn="ctr" defTabSz="1016000">
              <a:defRPr sz="16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0550"/>
            <a:ext cx="211613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72" tIns="50786" rIns="101572" bIns="50786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600"/>
            </a:lvl1pPr>
          </a:lstStyle>
          <a:p>
            <a:fld id="{31C4D523-5719-4272-B212-A41ACAAAC5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7239000" y="6858000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bg1"/>
                </a:solidFill>
                <a:latin typeface="Arial" charset="0"/>
              </a:rPr>
              <a:t>connect • communicate • collaborate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160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10160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defTabSz="10160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defTabSz="10160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defTabSz="10160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defTabSz="10160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defTabSz="10160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defTabSz="10160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defTabSz="10160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90513" indent="-290513" algn="l" defTabSz="1016000" rtl="0" fontAlgn="base">
        <a:spcBef>
          <a:spcPct val="20000"/>
        </a:spcBef>
        <a:spcAft>
          <a:spcPct val="0"/>
        </a:spcAft>
        <a:buClr>
          <a:srgbClr val="B4D100"/>
        </a:buClr>
        <a:buSzPct val="8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0988" algn="l" defTabSz="1016000" rtl="0" fontAlgn="base">
        <a:spcBef>
          <a:spcPct val="20000"/>
        </a:spcBef>
        <a:spcAft>
          <a:spcPct val="0"/>
        </a:spcAft>
        <a:buSzPct val="60000"/>
        <a:buBlip>
          <a:blip r:embed="rId14"/>
        </a:buBlip>
        <a:defRPr sz="2000">
          <a:solidFill>
            <a:schemeClr val="tx1"/>
          </a:solidFill>
          <a:latin typeface="+mn-lt"/>
        </a:defRPr>
      </a:lvl2pPr>
      <a:lvl3pPr marL="1243013" indent="-290513" algn="l" defTabSz="1016000" rtl="0" fontAlgn="base">
        <a:spcBef>
          <a:spcPct val="20000"/>
        </a:spcBef>
        <a:spcAft>
          <a:spcPct val="0"/>
        </a:spcAft>
        <a:buClr>
          <a:srgbClr val="B4D100"/>
        </a:buClr>
        <a:buSzPct val="125000"/>
        <a:buChar char="–"/>
        <a:defRPr sz="2000" i="1">
          <a:solidFill>
            <a:schemeClr val="tx1"/>
          </a:solidFill>
          <a:latin typeface="+mn-lt"/>
        </a:defRPr>
      </a:lvl3pPr>
      <a:lvl4pPr marL="1711325" indent="-277813" algn="l" defTabSz="1016000" rtl="0" fontAlgn="base">
        <a:spcBef>
          <a:spcPct val="20000"/>
        </a:spcBef>
        <a:spcAft>
          <a:spcPct val="0"/>
        </a:spcAft>
        <a:buClr>
          <a:schemeClr val="folHlink"/>
        </a:buClr>
        <a:buSzPct val="125000"/>
        <a:buChar char="–"/>
        <a:defRPr sz="2000" i="1">
          <a:solidFill>
            <a:schemeClr val="tx1"/>
          </a:solidFill>
          <a:latin typeface="+mn-lt"/>
        </a:defRPr>
      </a:lvl4pPr>
      <a:lvl5pPr marL="2192338" indent="-290513" algn="l" defTabSz="1016000" rtl="0" fontAlgn="base">
        <a:spcBef>
          <a:spcPct val="20000"/>
        </a:spcBef>
        <a:spcAft>
          <a:spcPct val="0"/>
        </a:spcAft>
        <a:buClr>
          <a:schemeClr val="folHlink"/>
        </a:buClr>
        <a:buSzPct val="125000"/>
        <a:buChar char="–"/>
        <a:defRPr sz="2000" i="1">
          <a:solidFill>
            <a:schemeClr val="tx1"/>
          </a:solidFill>
          <a:latin typeface="+mn-lt"/>
        </a:defRPr>
      </a:lvl5pPr>
      <a:lvl6pPr marL="2649538" indent="-290513" algn="l" defTabSz="1016000" rtl="0" fontAlgn="base">
        <a:spcBef>
          <a:spcPct val="20000"/>
        </a:spcBef>
        <a:spcAft>
          <a:spcPct val="0"/>
        </a:spcAft>
        <a:buClr>
          <a:schemeClr val="folHlink"/>
        </a:buClr>
        <a:buSzPct val="125000"/>
        <a:buChar char="–"/>
        <a:defRPr sz="2000" i="1">
          <a:solidFill>
            <a:schemeClr val="tx1"/>
          </a:solidFill>
          <a:latin typeface="+mn-lt"/>
        </a:defRPr>
      </a:lvl6pPr>
      <a:lvl7pPr marL="3106738" indent="-290513" algn="l" defTabSz="1016000" rtl="0" fontAlgn="base">
        <a:spcBef>
          <a:spcPct val="20000"/>
        </a:spcBef>
        <a:spcAft>
          <a:spcPct val="0"/>
        </a:spcAft>
        <a:buClr>
          <a:schemeClr val="folHlink"/>
        </a:buClr>
        <a:buSzPct val="125000"/>
        <a:buChar char="–"/>
        <a:defRPr sz="2000" i="1">
          <a:solidFill>
            <a:schemeClr val="tx1"/>
          </a:solidFill>
          <a:latin typeface="+mn-lt"/>
        </a:defRPr>
      </a:lvl7pPr>
      <a:lvl8pPr marL="3563938" indent="-290513" algn="l" defTabSz="1016000" rtl="0" fontAlgn="base">
        <a:spcBef>
          <a:spcPct val="20000"/>
        </a:spcBef>
        <a:spcAft>
          <a:spcPct val="0"/>
        </a:spcAft>
        <a:buClr>
          <a:schemeClr val="folHlink"/>
        </a:buClr>
        <a:buSzPct val="125000"/>
        <a:buChar char="–"/>
        <a:defRPr sz="2000" i="1">
          <a:solidFill>
            <a:schemeClr val="tx1"/>
          </a:solidFill>
          <a:latin typeface="+mn-lt"/>
        </a:defRPr>
      </a:lvl8pPr>
      <a:lvl9pPr marL="4021138" indent="-290513" algn="l" defTabSz="1016000" rtl="0" fontAlgn="base">
        <a:spcBef>
          <a:spcPct val="20000"/>
        </a:spcBef>
        <a:spcAft>
          <a:spcPct val="0"/>
        </a:spcAft>
        <a:buClr>
          <a:schemeClr val="folHlink"/>
        </a:buClr>
        <a:buSzPct val="125000"/>
        <a:buChar char="–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9206" y="2165338"/>
            <a:ext cx="7620000" cy="150019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4400" dirty="0" smtClean="0">
                <a:solidFill>
                  <a:srgbClr val="FFFF00"/>
                </a:solidFill>
              </a:rPr>
              <a:t>NSI Status for </a:t>
            </a:r>
            <a:r>
              <a:rPr lang="pl-PL" sz="4400" dirty="0" err="1" smtClean="0">
                <a:solidFill>
                  <a:srgbClr val="FFFF00"/>
                </a:solidFill>
              </a:rPr>
              <a:t>AutoBAHN</a:t>
            </a:r>
            <a:endParaRPr lang="pl-PL" sz="4400" dirty="0" smtClean="0">
              <a:solidFill>
                <a:srgbClr val="FFFF0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4400" dirty="0" smtClean="0">
                <a:solidFill>
                  <a:srgbClr val="FFFF00"/>
                </a:solidFill>
              </a:rPr>
              <a:t>Experiences</a:t>
            </a:r>
            <a:r>
              <a:rPr lang="pl-PL" sz="4400" dirty="0" smtClean="0">
                <a:solidFill>
                  <a:srgbClr val="FFFF00"/>
                </a:solidFill>
              </a:rPr>
              <a:t> and </a:t>
            </a:r>
            <a:r>
              <a:rPr lang="pl-PL" sz="4400" dirty="0" err="1" smtClean="0">
                <a:solidFill>
                  <a:srgbClr val="FFFF00"/>
                </a:solidFill>
              </a:rPr>
              <a:t>issues</a:t>
            </a:r>
            <a:endParaRPr lang="en-US" sz="4400" dirty="0"/>
          </a:p>
        </p:txBody>
      </p:sp>
      <p:sp>
        <p:nvSpPr>
          <p:cNvPr id="2" name="pole tekstowe 1"/>
          <p:cNvSpPr txBox="1"/>
          <p:nvPr/>
        </p:nvSpPr>
        <p:spPr>
          <a:xfrm>
            <a:off x="2486918" y="4456484"/>
            <a:ext cx="4019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Michał  </a:t>
            </a:r>
            <a:r>
              <a:rPr lang="pl-PL" dirty="0" err="1" smtClean="0">
                <a:solidFill>
                  <a:schemeClr val="bg1"/>
                </a:solidFill>
              </a:rPr>
              <a:t>Balcerkiewicz</a:t>
            </a:r>
            <a:r>
              <a:rPr lang="pl-PL" dirty="0" smtClean="0">
                <a:solidFill>
                  <a:schemeClr val="bg1"/>
                </a:solidFill>
              </a:rPr>
              <a:t> (PSNC)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(Radek Krzywania) (PSNC)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NSI to Java</a:t>
            </a:r>
            <a:endParaRPr lang="en-GB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1525588"/>
            <a:ext cx="8634413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72" tIns="50786" rIns="101572" bIns="50786" numCol="1" anchor="t" anchorCtr="0" compatLnSpc="1">
            <a:prstTxWarp prst="textNoShape">
              <a:avLst/>
            </a:prstTxWarp>
          </a:bodyPr>
          <a:lstStyle>
            <a:lvl1pPr marL="290513" indent="-290513" algn="l" defTabSz="1016000" rtl="0" fontAlgn="base">
              <a:spcBef>
                <a:spcPct val="20000"/>
              </a:spcBef>
              <a:spcAft>
                <a:spcPct val="0"/>
              </a:spcAft>
              <a:buClr>
                <a:srgbClr val="B4D100"/>
              </a:buClr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0988" algn="l" defTabSz="1016000" rtl="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243013" indent="-290513" algn="l" defTabSz="1016000" rtl="0" fontAlgn="base">
              <a:spcBef>
                <a:spcPct val="20000"/>
              </a:spcBef>
              <a:spcAft>
                <a:spcPct val="0"/>
              </a:spcAft>
              <a:buClr>
                <a:srgbClr val="B4D100"/>
              </a:buClr>
              <a:buSzPct val="125000"/>
              <a:buChar char="–"/>
              <a:defRPr sz="2000" i="1">
                <a:solidFill>
                  <a:schemeClr val="tx1"/>
                </a:solidFill>
                <a:latin typeface="+mn-lt"/>
              </a:defRPr>
            </a:lvl3pPr>
            <a:lvl4pPr marL="1711325" indent="-277813" algn="l" defTabSz="1016000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5000"/>
              <a:buChar char="–"/>
              <a:defRPr sz="2000" i="1">
                <a:solidFill>
                  <a:schemeClr val="tx1"/>
                </a:solidFill>
                <a:latin typeface="+mn-lt"/>
              </a:defRPr>
            </a:lvl4pPr>
            <a:lvl5pPr marL="2192338" indent="-290513" algn="l" defTabSz="1016000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5000"/>
              <a:buChar char="–"/>
              <a:defRPr sz="2000" i="1">
                <a:solidFill>
                  <a:schemeClr val="tx1"/>
                </a:solidFill>
                <a:latin typeface="+mn-lt"/>
              </a:defRPr>
            </a:lvl5pPr>
            <a:lvl6pPr marL="2649538" indent="-290513" algn="l" defTabSz="1016000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5000"/>
              <a:buChar char="–"/>
              <a:defRPr sz="2000" i="1">
                <a:solidFill>
                  <a:schemeClr val="tx1"/>
                </a:solidFill>
                <a:latin typeface="+mn-lt"/>
              </a:defRPr>
            </a:lvl6pPr>
            <a:lvl7pPr marL="3106738" indent="-290513" algn="l" defTabSz="1016000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5000"/>
              <a:buChar char="–"/>
              <a:defRPr sz="2000" i="1">
                <a:solidFill>
                  <a:schemeClr val="tx1"/>
                </a:solidFill>
                <a:latin typeface="+mn-lt"/>
              </a:defRPr>
            </a:lvl7pPr>
            <a:lvl8pPr marL="3563938" indent="-290513" algn="l" defTabSz="1016000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5000"/>
              <a:buChar char="–"/>
              <a:defRPr sz="2000" i="1">
                <a:solidFill>
                  <a:schemeClr val="tx1"/>
                </a:solidFill>
                <a:latin typeface="+mn-lt"/>
              </a:defRPr>
            </a:lvl8pPr>
            <a:lvl9pPr marL="4021138" indent="-290513" algn="l" defTabSz="1016000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5000"/>
              <a:buChar char="–"/>
              <a:defRPr sz="2000" 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dirty="0" smtClean="0"/>
              <a:t>CXF 2.4.1 web services framework</a:t>
            </a:r>
          </a:p>
          <a:p>
            <a:r>
              <a:rPr lang="en-GB" sz="2400" dirty="0" smtClean="0"/>
              <a:t>Wsdl2java works with no complaints</a:t>
            </a:r>
          </a:p>
          <a:p>
            <a:r>
              <a:rPr lang="en-GB" sz="2400" dirty="0" smtClean="0"/>
              <a:t>validate </a:t>
            </a:r>
            <a:r>
              <a:rPr lang="en-GB" sz="2400" dirty="0" smtClean="0"/>
              <a:t>switch also produces no warnings</a:t>
            </a:r>
          </a:p>
          <a:p>
            <a:r>
              <a:rPr lang="en-GB" sz="2400" dirty="0" smtClean="0"/>
              <a:t>Referencing external schemas causes some problems as it takes too much time to download them (affecting working clients as well) - fix is on its way, they will become local imports</a:t>
            </a:r>
          </a:p>
          <a:p>
            <a:r>
              <a:rPr lang="en-GB" sz="2400" dirty="0" smtClean="0"/>
              <a:t>Generated code is synchronous (blocking calls)</a:t>
            </a:r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  <a:p>
            <a:endParaRPr lang="en-GB" sz="2400" dirty="0" smtClean="0"/>
          </a:p>
          <a:p>
            <a:endParaRPr lang="pl-PL" sz="2400" dirty="0" smtClean="0"/>
          </a:p>
          <a:p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 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NSI to Java asynchronous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62000" y="1525588"/>
            <a:ext cx="8634413" cy="5019128"/>
          </a:xfrm>
        </p:spPr>
        <p:txBody>
          <a:bodyPr/>
          <a:lstStyle/>
          <a:p>
            <a:r>
              <a:rPr lang="en-GB" dirty="0" smtClean="0"/>
              <a:t>Amount of time needed for a web service call to complete is non-deterministic, network can add significant delay (i.e. slow DNS name resolution, SSL and message signing)</a:t>
            </a:r>
          </a:p>
          <a:p>
            <a:r>
              <a:rPr lang="en-GB" dirty="0" smtClean="0"/>
              <a:t>Real example – </a:t>
            </a:r>
            <a:r>
              <a:rPr lang="en-GB" i="1" dirty="0" smtClean="0"/>
              <a:t>createReservation</a:t>
            </a:r>
            <a:r>
              <a:rPr lang="en-GB" dirty="0" smtClean="0"/>
              <a:t> from Autobahn (Poznan) to Esnet results in Esnet’s resources available approx. 30 secs later than in Poznan</a:t>
            </a:r>
          </a:p>
          <a:p>
            <a:r>
              <a:rPr lang="en-GB" dirty="0" smtClean="0"/>
              <a:t>CXF now allows for generating asynchronous code </a:t>
            </a:r>
          </a:p>
          <a:p>
            <a:r>
              <a:rPr lang="en-GB" dirty="0" smtClean="0"/>
              <a:t>Makes use of java.util.concurrent and java.xml.ws namespaces</a:t>
            </a:r>
          </a:p>
          <a:p>
            <a:r>
              <a:rPr lang="en-GB" dirty="0" smtClean="0"/>
              <a:t>Non-blocking calls</a:t>
            </a:r>
            <a:r>
              <a:rPr lang="en-GB" dirty="0"/>
              <a:t> </a:t>
            </a:r>
            <a:r>
              <a:rPr lang="en-GB" dirty="0" smtClean="0"/>
              <a:t>mean the control is returned immediately</a:t>
            </a:r>
          </a:p>
          <a:p>
            <a:r>
              <a:rPr lang="en-GB" dirty="0" smtClean="0"/>
              <a:t>Asynchronous approach makes easier handling of long-running calls, helps better synchronization across multiple threads</a:t>
            </a:r>
          </a:p>
          <a:p>
            <a:r>
              <a:rPr lang="en-GB" dirty="0" smtClean="0"/>
              <a:t>Async calls can be cancelled at any time</a:t>
            </a:r>
          </a:p>
          <a:p>
            <a:r>
              <a:rPr lang="en-GB" dirty="0" smtClean="0"/>
              <a:t>Unfortunately, it seems like NSI model does not fit well her</a:t>
            </a:r>
            <a:r>
              <a:rPr lang="pl-PL" dirty="0" smtClean="0"/>
              <a:t>e</a:t>
            </a:r>
            <a:endParaRPr lang="en-GB" dirty="0" smtClean="0"/>
          </a:p>
          <a:p>
            <a:r>
              <a:rPr lang="en-GB" dirty="0" smtClean="0"/>
              <a:t>Still evaluating synchronous vs</a:t>
            </a:r>
            <a:r>
              <a:rPr lang="pl-PL" dirty="0" smtClean="0"/>
              <a:t>.</a:t>
            </a:r>
            <a:r>
              <a:rPr lang="en-GB" dirty="0" smtClean="0"/>
              <a:t> asynchronous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6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AutoBAHN</a:t>
            </a:r>
            <a:r>
              <a:rPr lang="pl-PL" dirty="0" smtClean="0"/>
              <a:t> NSI </a:t>
            </a:r>
            <a:r>
              <a:rPr lang="pl-PL" dirty="0" err="1" smtClean="0"/>
              <a:t>Implementation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/>
              <a:t>NSI </a:t>
            </a:r>
            <a:r>
              <a:rPr lang="pl-PL" sz="2400" dirty="0" err="1" smtClean="0"/>
              <a:t>will</a:t>
            </a:r>
            <a:r>
              <a:rPr lang="pl-PL" sz="2400" dirty="0" smtClean="0"/>
              <a:t> be </a:t>
            </a:r>
            <a:r>
              <a:rPr lang="pl-PL" sz="2400" dirty="0" err="1" smtClean="0"/>
              <a:t>used</a:t>
            </a:r>
            <a:r>
              <a:rPr lang="pl-PL" sz="2400" dirty="0" smtClean="0"/>
              <a:t> for </a:t>
            </a:r>
            <a:r>
              <a:rPr lang="pl-PL" sz="2400" dirty="0" err="1" smtClean="0"/>
              <a:t>AutoBAHN</a:t>
            </a:r>
            <a:r>
              <a:rPr lang="pl-PL" sz="2400" dirty="0" smtClean="0"/>
              <a:t> to </a:t>
            </a:r>
            <a:r>
              <a:rPr lang="pl-PL" sz="2400" dirty="0" err="1" smtClean="0"/>
              <a:t>AutoBAHN</a:t>
            </a:r>
            <a:r>
              <a:rPr lang="pl-PL" sz="2400" dirty="0" smtClean="0"/>
              <a:t> </a:t>
            </a:r>
            <a:r>
              <a:rPr lang="pl-PL" sz="2400" dirty="0" err="1" smtClean="0"/>
              <a:t>communication</a:t>
            </a:r>
            <a:r>
              <a:rPr lang="pl-PL" sz="2400" dirty="0" smtClean="0"/>
              <a:t> (not </a:t>
            </a:r>
            <a:r>
              <a:rPr lang="pl-PL" sz="2400" dirty="0" err="1" smtClean="0"/>
              <a:t>only</a:t>
            </a:r>
            <a:r>
              <a:rPr lang="pl-PL" sz="2400" dirty="0" smtClean="0"/>
              <a:t> </a:t>
            </a:r>
            <a:r>
              <a:rPr lang="pl-PL" sz="2400" dirty="0" err="1" smtClean="0"/>
              <a:t>AutoBAHN</a:t>
            </a:r>
            <a:r>
              <a:rPr lang="pl-PL" sz="2400" dirty="0" smtClean="0"/>
              <a:t> to </a:t>
            </a:r>
            <a:r>
              <a:rPr lang="pl-PL" sz="2400" dirty="0" err="1" smtClean="0"/>
              <a:t>other</a:t>
            </a:r>
            <a:r>
              <a:rPr lang="pl-PL" sz="2400" dirty="0" smtClean="0"/>
              <a:t> NSI </a:t>
            </a:r>
            <a:r>
              <a:rPr lang="pl-PL" sz="2400" dirty="0" err="1" smtClean="0"/>
              <a:t>compliant</a:t>
            </a:r>
            <a:r>
              <a:rPr lang="pl-PL" sz="2400" dirty="0" smtClean="0"/>
              <a:t> system)</a:t>
            </a:r>
          </a:p>
          <a:p>
            <a:r>
              <a:rPr lang="en-GB" sz="2400" dirty="0" smtClean="0"/>
              <a:t>Core </a:t>
            </a:r>
            <a:r>
              <a:rPr lang="en-GB" sz="2400" dirty="0" smtClean="0"/>
              <a:t>logic follows the state pattern</a:t>
            </a:r>
          </a:p>
          <a:p>
            <a:r>
              <a:rPr lang="en-GB" sz="2400" dirty="0" smtClean="0"/>
              <a:t>Timer-based tasks managed by thread pool</a:t>
            </a:r>
          </a:p>
          <a:p>
            <a:r>
              <a:rPr lang="en-GB" sz="2400" dirty="0" smtClean="0"/>
              <a:t>Topology data read from txt file (lack of topology exchange mechanism)</a:t>
            </a:r>
            <a:endParaRPr lang="pl-PL" sz="2400" dirty="0" smtClean="0"/>
          </a:p>
          <a:p>
            <a:r>
              <a:rPr lang="en-GB" sz="2400" dirty="0" smtClean="0"/>
              <a:t>Generic pathfinder operating on directed graph with pluggable pathfinding algorithms</a:t>
            </a:r>
            <a:endParaRPr lang="pl-PL" sz="2400" dirty="0" smtClean="0"/>
          </a:p>
          <a:p>
            <a:r>
              <a:rPr lang="en-GB" sz="2400" dirty="0" smtClean="0"/>
              <a:t>Calendar keeps track of resource utilization over specified time period</a:t>
            </a: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33480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Current</a:t>
            </a:r>
            <a:r>
              <a:rPr lang="pl-PL" dirty="0" smtClean="0"/>
              <a:t> </a:t>
            </a:r>
            <a:r>
              <a:rPr lang="en-GB" dirty="0" smtClean="0"/>
              <a:t>NSI issues</a:t>
            </a:r>
            <a:r>
              <a:rPr lang="pl-PL" dirty="0" smtClean="0"/>
              <a:t>/</a:t>
            </a:r>
            <a:r>
              <a:rPr lang="pl-PL" dirty="0" err="1" smtClean="0"/>
              <a:t>experiences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62000" y="1525588"/>
            <a:ext cx="8634413" cy="4947120"/>
          </a:xfrm>
        </p:spPr>
        <p:txBody>
          <a:bodyPr/>
          <a:lstStyle/>
          <a:p>
            <a:r>
              <a:rPr lang="en-GB" i="1" dirty="0" smtClean="0"/>
              <a:t>Query </a:t>
            </a:r>
            <a:r>
              <a:rPr lang="en-GB" dirty="0" smtClean="0"/>
              <a:t>feels a bit unnatural</a:t>
            </a:r>
            <a:r>
              <a:rPr lang="pl-PL" dirty="0" smtClean="0"/>
              <a:t> – </a:t>
            </a:r>
            <a:r>
              <a:rPr lang="en-GB" dirty="0" smtClean="0"/>
              <a:t>returning empty list of reservations instead of making query to fail is better</a:t>
            </a:r>
            <a:r>
              <a:rPr lang="pl-PL" dirty="0" smtClean="0"/>
              <a:t>, </a:t>
            </a:r>
            <a:r>
              <a:rPr lang="en-GB" dirty="0" smtClean="0"/>
              <a:t>not consistent with the rest of the methods</a:t>
            </a:r>
            <a:r>
              <a:rPr lang="pl-PL" dirty="0"/>
              <a:t> </a:t>
            </a:r>
            <a:r>
              <a:rPr lang="en-GB" dirty="0" smtClean="0"/>
              <a:t>though</a:t>
            </a:r>
          </a:p>
          <a:p>
            <a:r>
              <a:rPr lang="en-GB" dirty="0" smtClean="0"/>
              <a:t>Each method returns empty </a:t>
            </a:r>
            <a:r>
              <a:rPr lang="en-GB" i="1" dirty="0" smtClean="0"/>
              <a:t>GenericResponseType. </a:t>
            </a:r>
            <a:r>
              <a:rPr lang="en-GB" dirty="0" smtClean="0"/>
              <a:t>In this case, </a:t>
            </a:r>
            <a:r>
              <a:rPr lang="en-GB" i="1" dirty="0" smtClean="0"/>
              <a:t>void </a:t>
            </a:r>
            <a:r>
              <a:rPr lang="en-GB" dirty="0" smtClean="0"/>
              <a:t>would be sufficient, though maybe there is a purpose in doing so</a:t>
            </a:r>
            <a:r>
              <a:rPr lang="pl-PL" dirty="0" smtClean="0"/>
              <a:t>.</a:t>
            </a:r>
            <a:endParaRPr lang="en-GB" dirty="0" smtClean="0"/>
          </a:p>
          <a:p>
            <a:r>
              <a:rPr lang="pl-PL" dirty="0" smtClean="0"/>
              <a:t>E</a:t>
            </a:r>
            <a:r>
              <a:rPr lang="en-GB" dirty="0" smtClean="0"/>
              <a:t>ach method of the </a:t>
            </a:r>
            <a:r>
              <a:rPr lang="en-GB" i="1" dirty="0" smtClean="0"/>
              <a:t>Connection </a:t>
            </a:r>
            <a:r>
              <a:rPr lang="en-GB" dirty="0" smtClean="0"/>
              <a:t>interface declares </a:t>
            </a:r>
            <a:r>
              <a:rPr lang="en-GB" i="1" dirty="0" smtClean="0"/>
              <a:t>ServiceException</a:t>
            </a:r>
            <a:r>
              <a:rPr lang="en-GB" dirty="0" smtClean="0"/>
              <a:t>, however the specification does not mention what can cause this exception to be thrown. We never throw it and threat it as reserved for future use</a:t>
            </a:r>
          </a:p>
          <a:p>
            <a:r>
              <a:rPr lang="en-GB" dirty="0" smtClean="0"/>
              <a:t>The specification is silent on time representation used by NSI. Generated sources reveal it is represented by number of ms passed since the Epoch </a:t>
            </a:r>
            <a:r>
              <a:rPr lang="pl-PL" dirty="0" smtClean="0"/>
              <a:t>(</a:t>
            </a:r>
            <a:r>
              <a:rPr lang="en-GB" dirty="0" smtClean="0"/>
              <a:t>XMLGregorianCalendar</a:t>
            </a:r>
            <a:r>
              <a:rPr lang="pl-PL" dirty="0" smtClean="0"/>
              <a:t>)</a:t>
            </a:r>
            <a:endParaRPr lang="en-GB" dirty="0" smtClean="0"/>
          </a:p>
          <a:p>
            <a:r>
              <a:rPr lang="en-GB" dirty="0" smtClean="0"/>
              <a:t>Good naming convention helps quickly memorize the NSI API</a:t>
            </a:r>
          </a:p>
          <a:p>
            <a:r>
              <a:rPr lang="en-GB" dirty="0" smtClean="0"/>
              <a:t>Well-defined state machine leaves no doubts when to trigger transition from one state to another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3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74359"/>
      </a:dk1>
      <a:lt1>
        <a:srgbClr val="FFFFFF"/>
      </a:lt1>
      <a:dk2>
        <a:srgbClr val="FFFFFF"/>
      </a:dk2>
      <a:lt2>
        <a:srgbClr val="0D8B9F"/>
      </a:lt2>
      <a:accent1>
        <a:srgbClr val="00899F"/>
      </a:accent1>
      <a:accent2>
        <a:srgbClr val="E0C300"/>
      </a:accent2>
      <a:accent3>
        <a:srgbClr val="FFFFFF"/>
      </a:accent3>
      <a:accent4>
        <a:srgbClr val="05384B"/>
      </a:accent4>
      <a:accent5>
        <a:srgbClr val="AAC4CD"/>
      </a:accent5>
      <a:accent6>
        <a:srgbClr val="CBB000"/>
      </a:accent6>
      <a:hlink>
        <a:srgbClr val="EE5019"/>
      </a:hlink>
      <a:folHlink>
        <a:srgbClr val="BFDD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8225</TotalTime>
  <Words>422</Words>
  <Application>Microsoft Office PowerPoint</Application>
  <PresentationFormat>Niestandardowy</PresentationFormat>
  <Paragraphs>43</Paragraphs>
  <Slides>5</Slides>
  <Notes>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Blank Presentation</vt:lpstr>
      <vt:lpstr>Prezentacja programu PowerPoint</vt:lpstr>
      <vt:lpstr>NSI to Java</vt:lpstr>
      <vt:lpstr>NSI to Java asynchronous</vt:lpstr>
      <vt:lpstr>AutoBAHN NSI Implementation</vt:lpstr>
      <vt:lpstr>Current NSI issues/experiences</vt:lpstr>
    </vt:vector>
  </TitlesOfParts>
  <Company>PSNC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Jacek Lukasik</dc:creator>
  <cp:lastModifiedBy>Radek Krzywania</cp:lastModifiedBy>
  <cp:revision>280</cp:revision>
  <dcterms:created xsi:type="dcterms:W3CDTF">2009-03-25T17:38:46Z</dcterms:created>
  <dcterms:modified xsi:type="dcterms:W3CDTF">2011-07-17T22:13:05Z</dcterms:modified>
</cp:coreProperties>
</file>