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4"/>
  </p:notesMasterIdLst>
  <p:handoutMasterIdLst>
    <p:handoutMasterId r:id="rId15"/>
  </p:handoutMasterIdLst>
  <p:sldIdLst>
    <p:sldId id="259" r:id="rId2"/>
    <p:sldId id="264" r:id="rId3"/>
    <p:sldId id="263" r:id="rId4"/>
    <p:sldId id="266" r:id="rId5"/>
    <p:sldId id="267" r:id="rId6"/>
    <p:sldId id="268" r:id="rId7"/>
    <p:sldId id="269" r:id="rId8"/>
    <p:sldId id="270" r:id="rId9"/>
    <p:sldId id="271" r:id="rId10"/>
    <p:sldId id="273" r:id="rId11"/>
    <p:sldId id="272" r:id="rId12"/>
    <p:sldId id="265" r:id="rId13"/>
  </p:sldIdLst>
  <p:sldSz cx="9144000" cy="6858000" type="screen4x3"/>
  <p:notesSz cx="6858000" cy="9144000"/>
  <p:defaultTextStyle>
    <a:defPPr>
      <a:defRPr lang="en-GB"/>
    </a:defPPr>
    <a:lvl1pPr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r"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8FF"/>
    <a:srgbClr val="5DA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2624" autoAdjust="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E71659-BC98-4116-BFF7-03807FF6E2F7}" type="doc">
      <dgm:prSet loTypeId="urn:microsoft.com/office/officeart/2005/8/layout/venn1" loCatId="relationship" qsTypeId="urn:microsoft.com/office/officeart/2005/8/quickstyle/simple1" qsCatId="simple" csTypeId="urn:microsoft.com/office/officeart/2005/8/colors/colorful5" csCatId="colorful" phldr="1"/>
      <dgm:spPr/>
      <dgm:t>
        <a:bodyPr/>
        <a:lstStyle/>
        <a:p>
          <a:endParaRPr lang="en-GB"/>
        </a:p>
      </dgm:t>
    </dgm:pt>
    <dgm:pt modelId="{B13FF182-41FD-4B3D-82F7-4636D9CEEEC8}">
      <dgm:prSet custT="1"/>
      <dgm:spPr/>
      <dgm:t>
        <a:bodyPr/>
        <a:lstStyle/>
        <a:p>
          <a:pPr rtl="0"/>
          <a:r>
            <a:rPr lang="en-US" sz="2400" b="1" dirty="0" smtClean="0">
              <a:solidFill>
                <a:srgbClr val="1E58FF"/>
              </a:solidFill>
            </a:rPr>
            <a:t>EGI</a:t>
          </a:r>
          <a:endParaRPr lang="en-GB" sz="1700" b="1" dirty="0">
            <a:solidFill>
              <a:srgbClr val="1E58FF"/>
            </a:solidFill>
          </a:endParaRPr>
        </a:p>
      </dgm:t>
    </dgm:pt>
    <dgm:pt modelId="{0B0DF6EF-FA3F-40D2-AF3D-E1D56394188A}" type="parTrans" cxnId="{301113F4-EBD6-437D-8615-FBC957B3B7B6}">
      <dgm:prSet/>
      <dgm:spPr/>
      <dgm:t>
        <a:bodyPr/>
        <a:lstStyle/>
        <a:p>
          <a:endParaRPr lang="en-GB"/>
        </a:p>
      </dgm:t>
    </dgm:pt>
    <dgm:pt modelId="{26720DF1-BDFA-401E-8F6D-A91E6E28E5C5}" type="sibTrans" cxnId="{301113F4-EBD6-437D-8615-FBC957B3B7B6}">
      <dgm:prSet/>
      <dgm:spPr/>
      <dgm:t>
        <a:bodyPr/>
        <a:lstStyle/>
        <a:p>
          <a:endParaRPr lang="en-GB"/>
        </a:p>
      </dgm:t>
    </dgm:pt>
    <dgm:pt modelId="{AC0435E8-990F-44CF-B171-62533D734C7B}">
      <dgm:prSet/>
      <dgm:spPr/>
      <dgm:t>
        <a:bodyPr/>
        <a:lstStyle/>
        <a:p>
          <a:pPr rtl="0"/>
          <a:r>
            <a:rPr lang="en-GB" sz="1300" dirty="0" smtClean="0"/>
            <a:t>doc16031</a:t>
          </a:r>
          <a:endParaRPr lang="en-US" sz="1300" dirty="0"/>
        </a:p>
      </dgm:t>
    </dgm:pt>
    <dgm:pt modelId="{A4752F54-E6E6-4EF3-B2E7-2DB9FF23637A}" type="parTrans" cxnId="{0B07FC88-80E8-492C-9DFD-60D054C99B71}">
      <dgm:prSet/>
      <dgm:spPr/>
      <dgm:t>
        <a:bodyPr/>
        <a:lstStyle/>
        <a:p>
          <a:endParaRPr lang="en-GB"/>
        </a:p>
      </dgm:t>
    </dgm:pt>
    <dgm:pt modelId="{7CA97A76-C34A-4A73-9523-9F64F9CD0582}" type="sibTrans" cxnId="{0B07FC88-80E8-492C-9DFD-60D054C99B71}">
      <dgm:prSet/>
      <dgm:spPr/>
      <dgm:t>
        <a:bodyPr/>
        <a:lstStyle/>
        <a:p>
          <a:endParaRPr lang="en-GB"/>
        </a:p>
      </dgm:t>
    </dgm:pt>
    <dgm:pt modelId="{629D261F-192B-489B-B151-874A6F4DCE48}">
      <dgm:prSet/>
      <dgm:spPr/>
      <dgm:t>
        <a:bodyPr/>
        <a:lstStyle/>
        <a:p>
          <a:pPr rtl="0"/>
          <a:r>
            <a:rPr lang="en-US" dirty="0" smtClean="0"/>
            <a:t>GROMACS</a:t>
          </a:r>
          <a:endParaRPr lang="en-GB" dirty="0"/>
        </a:p>
      </dgm:t>
    </dgm:pt>
    <dgm:pt modelId="{ECBB671F-19A6-4DE0-B22D-4B296E1F0367}" type="parTrans" cxnId="{3EFC4D8F-74D4-4C66-9390-3BDAC286FD20}">
      <dgm:prSet/>
      <dgm:spPr/>
      <dgm:t>
        <a:bodyPr/>
        <a:lstStyle/>
        <a:p>
          <a:endParaRPr lang="en-GB"/>
        </a:p>
      </dgm:t>
    </dgm:pt>
    <dgm:pt modelId="{DCE4D705-E84A-47A8-9662-8AEB37E5AE31}" type="sibTrans" cxnId="{3EFC4D8F-74D4-4C66-9390-3BDAC286FD20}">
      <dgm:prSet/>
      <dgm:spPr/>
      <dgm:t>
        <a:bodyPr/>
        <a:lstStyle/>
        <a:p>
          <a:endParaRPr lang="en-GB"/>
        </a:p>
      </dgm:t>
    </dgm:pt>
    <dgm:pt modelId="{1C103A89-32EF-4A5E-B324-6BB0E3387037}">
      <dgm:prSet/>
      <dgm:spPr/>
      <dgm:t>
        <a:bodyPr/>
        <a:lstStyle/>
        <a:p>
          <a:pPr rtl="0"/>
          <a:r>
            <a:rPr lang="en-GB" dirty="0" smtClean="0"/>
            <a:t>doc16042 </a:t>
          </a:r>
          <a:br>
            <a:rPr lang="en-GB" dirty="0" smtClean="0"/>
          </a:br>
          <a:r>
            <a:rPr lang="en-GB" dirty="0" smtClean="0"/>
            <a:t>(was doc15576)</a:t>
          </a:r>
          <a:endParaRPr lang="en-US" dirty="0"/>
        </a:p>
      </dgm:t>
    </dgm:pt>
    <dgm:pt modelId="{328E8FD7-D077-4E29-AE70-26748D0BAC64}" type="parTrans" cxnId="{99363B47-0102-4BE1-A926-8EC48277F633}">
      <dgm:prSet/>
      <dgm:spPr/>
      <dgm:t>
        <a:bodyPr/>
        <a:lstStyle/>
        <a:p>
          <a:endParaRPr lang="en-GB"/>
        </a:p>
      </dgm:t>
    </dgm:pt>
    <dgm:pt modelId="{95265156-EC42-4375-BACC-5AA0EAC33D2F}" type="sibTrans" cxnId="{99363B47-0102-4BE1-A926-8EC48277F633}">
      <dgm:prSet/>
      <dgm:spPr/>
      <dgm:t>
        <a:bodyPr/>
        <a:lstStyle/>
        <a:p>
          <a:endParaRPr lang="en-GB"/>
        </a:p>
      </dgm:t>
    </dgm:pt>
    <dgm:pt modelId="{94A189B4-0A80-4B2B-9BB0-2A0BA708F6A9}">
      <dgm:prSet/>
      <dgm:spPr/>
      <dgm:t>
        <a:bodyPr/>
        <a:lstStyle/>
        <a:p>
          <a:pPr rtl="0"/>
          <a:r>
            <a:rPr lang="en-GB" dirty="0" smtClean="0"/>
            <a:t>Data-intensive computational jobs on cluster-based Grids</a:t>
          </a:r>
          <a:endParaRPr lang="en-GB" dirty="0"/>
        </a:p>
      </dgm:t>
    </dgm:pt>
    <dgm:pt modelId="{D1DE7808-F899-40F5-8F42-E8971DA697F6}" type="parTrans" cxnId="{A24C2DA1-8D4D-4E1A-ADDC-8B7742CDCA22}">
      <dgm:prSet/>
      <dgm:spPr/>
      <dgm:t>
        <a:bodyPr/>
        <a:lstStyle/>
        <a:p>
          <a:endParaRPr lang="en-GB"/>
        </a:p>
      </dgm:t>
    </dgm:pt>
    <dgm:pt modelId="{D8FC5208-B1E5-43D0-B447-26BC422C9BF1}" type="sibTrans" cxnId="{A24C2DA1-8D4D-4E1A-ADDC-8B7742CDCA22}">
      <dgm:prSet/>
      <dgm:spPr/>
      <dgm:t>
        <a:bodyPr/>
        <a:lstStyle/>
        <a:p>
          <a:endParaRPr lang="en-GB"/>
        </a:p>
      </dgm:t>
    </dgm:pt>
    <dgm:pt modelId="{9A15DFDF-0CF6-40AD-A4BA-74F389CE00E8}">
      <dgm:prSet/>
      <dgm:spPr/>
      <dgm:t>
        <a:bodyPr/>
        <a:lstStyle/>
        <a:p>
          <a:pPr rtl="0"/>
          <a:r>
            <a:rPr lang="en-GB" dirty="0" smtClean="0"/>
            <a:t>doc16012</a:t>
          </a:r>
          <a:endParaRPr lang="ja-JP"/>
        </a:p>
      </dgm:t>
    </dgm:pt>
    <dgm:pt modelId="{F5D88F79-E492-4058-A786-B5301F6EB1AF}" type="parTrans" cxnId="{B5B0364D-D4B7-40E5-85BB-61B1BE21A1EB}">
      <dgm:prSet/>
      <dgm:spPr/>
      <dgm:t>
        <a:bodyPr/>
        <a:lstStyle/>
        <a:p>
          <a:endParaRPr lang="en-GB"/>
        </a:p>
      </dgm:t>
    </dgm:pt>
    <dgm:pt modelId="{D44CFB7C-6630-412B-BCCF-F5BDBEC5FABA}" type="sibTrans" cxnId="{B5B0364D-D4B7-40E5-85BB-61B1BE21A1EB}">
      <dgm:prSet/>
      <dgm:spPr/>
      <dgm:t>
        <a:bodyPr/>
        <a:lstStyle/>
        <a:p>
          <a:endParaRPr lang="en-GB"/>
        </a:p>
      </dgm:t>
    </dgm:pt>
    <dgm:pt modelId="{F617877C-1BDD-4417-98D8-8CACA0C74904}" type="pres">
      <dgm:prSet presAssocID="{40E71659-BC98-4116-BFF7-03807FF6E2F7}" presName="compositeShape" presStyleCnt="0">
        <dgm:presLayoutVars>
          <dgm:chMax val="7"/>
          <dgm:dir/>
          <dgm:resizeHandles val="exact"/>
        </dgm:presLayoutVars>
      </dgm:prSet>
      <dgm:spPr/>
      <dgm:t>
        <a:bodyPr/>
        <a:lstStyle/>
        <a:p>
          <a:endParaRPr lang="ru-RU"/>
        </a:p>
      </dgm:t>
    </dgm:pt>
    <dgm:pt modelId="{B3B0DB5D-6BD7-4096-9065-173CD7D728F6}" type="pres">
      <dgm:prSet presAssocID="{B13FF182-41FD-4B3D-82F7-4636D9CEEEC8}" presName="circ1" presStyleLbl="vennNode1" presStyleIdx="0" presStyleCnt="3" custScaleX="118671" custScaleY="118671"/>
      <dgm:spPr/>
      <dgm:t>
        <a:bodyPr/>
        <a:lstStyle/>
        <a:p>
          <a:endParaRPr lang="ru-RU"/>
        </a:p>
      </dgm:t>
    </dgm:pt>
    <dgm:pt modelId="{F2AEF211-A987-448F-A929-36F240DD803C}" type="pres">
      <dgm:prSet presAssocID="{B13FF182-41FD-4B3D-82F7-4636D9CEEEC8}" presName="circ1Tx" presStyleLbl="revTx" presStyleIdx="0" presStyleCnt="0">
        <dgm:presLayoutVars>
          <dgm:chMax val="0"/>
          <dgm:chPref val="0"/>
          <dgm:bulletEnabled val="1"/>
        </dgm:presLayoutVars>
      </dgm:prSet>
      <dgm:spPr/>
      <dgm:t>
        <a:bodyPr/>
        <a:lstStyle/>
        <a:p>
          <a:endParaRPr lang="ru-RU"/>
        </a:p>
      </dgm:t>
    </dgm:pt>
    <dgm:pt modelId="{63B66A74-13FE-4329-AF4C-8CF9C74A68B5}" type="pres">
      <dgm:prSet presAssocID="{629D261F-192B-489B-B151-874A6F4DCE48}" presName="circ2" presStyleLbl="vennNode1" presStyleIdx="1" presStyleCnt="3" custScaleX="80679" custScaleY="80679"/>
      <dgm:spPr/>
      <dgm:t>
        <a:bodyPr/>
        <a:lstStyle/>
        <a:p>
          <a:endParaRPr lang="ru-RU"/>
        </a:p>
      </dgm:t>
    </dgm:pt>
    <dgm:pt modelId="{94A800E9-71F4-43DD-9EA3-93FC277E960C}" type="pres">
      <dgm:prSet presAssocID="{629D261F-192B-489B-B151-874A6F4DCE48}" presName="circ2Tx" presStyleLbl="revTx" presStyleIdx="0" presStyleCnt="0">
        <dgm:presLayoutVars>
          <dgm:chMax val="0"/>
          <dgm:chPref val="0"/>
          <dgm:bulletEnabled val="1"/>
        </dgm:presLayoutVars>
      </dgm:prSet>
      <dgm:spPr/>
      <dgm:t>
        <a:bodyPr/>
        <a:lstStyle/>
        <a:p>
          <a:endParaRPr lang="ru-RU"/>
        </a:p>
      </dgm:t>
    </dgm:pt>
    <dgm:pt modelId="{D5822800-1D7E-48A9-9144-199808DF3D88}" type="pres">
      <dgm:prSet presAssocID="{94A189B4-0A80-4B2B-9BB0-2A0BA708F6A9}" presName="circ3" presStyleLbl="vennNode1" presStyleIdx="2" presStyleCnt="3" custScaleX="94992" custScaleY="94992"/>
      <dgm:spPr/>
      <dgm:t>
        <a:bodyPr/>
        <a:lstStyle/>
        <a:p>
          <a:endParaRPr lang="ru-RU"/>
        </a:p>
      </dgm:t>
    </dgm:pt>
    <dgm:pt modelId="{0468CD09-428B-4B2E-9F53-D2B2733AE314}" type="pres">
      <dgm:prSet presAssocID="{94A189B4-0A80-4B2B-9BB0-2A0BA708F6A9}" presName="circ3Tx" presStyleLbl="revTx" presStyleIdx="0" presStyleCnt="0">
        <dgm:presLayoutVars>
          <dgm:chMax val="0"/>
          <dgm:chPref val="0"/>
          <dgm:bulletEnabled val="1"/>
        </dgm:presLayoutVars>
      </dgm:prSet>
      <dgm:spPr/>
      <dgm:t>
        <a:bodyPr/>
        <a:lstStyle/>
        <a:p>
          <a:endParaRPr lang="ru-RU"/>
        </a:p>
      </dgm:t>
    </dgm:pt>
  </dgm:ptLst>
  <dgm:cxnLst>
    <dgm:cxn modelId="{0B07FC88-80E8-492C-9DFD-60D054C99B71}" srcId="{B13FF182-41FD-4B3D-82F7-4636D9CEEEC8}" destId="{AC0435E8-990F-44CF-B171-62533D734C7B}" srcOrd="0" destOrd="0" parTransId="{A4752F54-E6E6-4EF3-B2E7-2DB9FF23637A}" sibTransId="{7CA97A76-C34A-4A73-9523-9F64F9CD0582}"/>
    <dgm:cxn modelId="{31CFA092-A334-42E5-9147-2F5283A6566C}" type="presOf" srcId="{AC0435E8-990F-44CF-B171-62533D734C7B}" destId="{F2AEF211-A987-448F-A929-36F240DD803C}" srcOrd="1" destOrd="1" presId="urn:microsoft.com/office/officeart/2005/8/layout/venn1"/>
    <dgm:cxn modelId="{64907A88-D7AD-46AB-B994-3880C8DC7620}" type="presOf" srcId="{629D261F-192B-489B-B151-874A6F4DCE48}" destId="{63B66A74-13FE-4329-AF4C-8CF9C74A68B5}" srcOrd="0" destOrd="0" presId="urn:microsoft.com/office/officeart/2005/8/layout/venn1"/>
    <dgm:cxn modelId="{28B8DB7D-C0C7-4754-9EB1-8AE0288749D2}" type="presOf" srcId="{B13FF182-41FD-4B3D-82F7-4636D9CEEEC8}" destId="{B3B0DB5D-6BD7-4096-9065-173CD7D728F6}" srcOrd="0" destOrd="0" presId="urn:microsoft.com/office/officeart/2005/8/layout/venn1"/>
    <dgm:cxn modelId="{301113F4-EBD6-437D-8615-FBC957B3B7B6}" srcId="{40E71659-BC98-4116-BFF7-03807FF6E2F7}" destId="{B13FF182-41FD-4B3D-82F7-4636D9CEEEC8}" srcOrd="0" destOrd="0" parTransId="{0B0DF6EF-FA3F-40D2-AF3D-E1D56394188A}" sibTransId="{26720DF1-BDFA-401E-8F6D-A91E6E28E5C5}"/>
    <dgm:cxn modelId="{569C944E-1FBD-4C27-9EA6-F05844C4A254}" type="presOf" srcId="{94A189B4-0A80-4B2B-9BB0-2A0BA708F6A9}" destId="{0468CD09-428B-4B2E-9F53-D2B2733AE314}" srcOrd="1" destOrd="0" presId="urn:microsoft.com/office/officeart/2005/8/layout/venn1"/>
    <dgm:cxn modelId="{99363B47-0102-4BE1-A926-8EC48277F633}" srcId="{629D261F-192B-489B-B151-874A6F4DCE48}" destId="{1C103A89-32EF-4A5E-B324-6BB0E3387037}" srcOrd="0" destOrd="0" parTransId="{328E8FD7-D077-4E29-AE70-26748D0BAC64}" sibTransId="{95265156-EC42-4375-BACC-5AA0EAC33D2F}"/>
    <dgm:cxn modelId="{A07298CB-AD7A-42EC-AADE-7949F929E5E2}" type="presOf" srcId="{629D261F-192B-489B-B151-874A6F4DCE48}" destId="{94A800E9-71F4-43DD-9EA3-93FC277E960C}" srcOrd="1" destOrd="0" presId="urn:microsoft.com/office/officeart/2005/8/layout/venn1"/>
    <dgm:cxn modelId="{843F4410-C389-4E05-8FE2-40954FE21934}" type="presOf" srcId="{40E71659-BC98-4116-BFF7-03807FF6E2F7}" destId="{F617877C-1BDD-4417-98D8-8CACA0C74904}" srcOrd="0" destOrd="0" presId="urn:microsoft.com/office/officeart/2005/8/layout/venn1"/>
    <dgm:cxn modelId="{A24C2DA1-8D4D-4E1A-ADDC-8B7742CDCA22}" srcId="{40E71659-BC98-4116-BFF7-03807FF6E2F7}" destId="{94A189B4-0A80-4B2B-9BB0-2A0BA708F6A9}" srcOrd="2" destOrd="0" parTransId="{D1DE7808-F899-40F5-8F42-E8971DA697F6}" sibTransId="{D8FC5208-B1E5-43D0-B447-26BC422C9BF1}"/>
    <dgm:cxn modelId="{3EFC4D8F-74D4-4C66-9390-3BDAC286FD20}" srcId="{40E71659-BC98-4116-BFF7-03807FF6E2F7}" destId="{629D261F-192B-489B-B151-874A6F4DCE48}" srcOrd="1" destOrd="0" parTransId="{ECBB671F-19A6-4DE0-B22D-4B296E1F0367}" sibTransId="{DCE4D705-E84A-47A8-9662-8AEB37E5AE31}"/>
    <dgm:cxn modelId="{BD97BA69-631D-49A1-B131-C2E2E7643896}" type="presOf" srcId="{1C103A89-32EF-4A5E-B324-6BB0E3387037}" destId="{63B66A74-13FE-4329-AF4C-8CF9C74A68B5}" srcOrd="0" destOrd="1" presId="urn:microsoft.com/office/officeart/2005/8/layout/venn1"/>
    <dgm:cxn modelId="{A5A6A49C-67FF-4735-B3CF-27339575BDF7}" type="presOf" srcId="{1C103A89-32EF-4A5E-B324-6BB0E3387037}" destId="{94A800E9-71F4-43DD-9EA3-93FC277E960C}" srcOrd="1" destOrd="1" presId="urn:microsoft.com/office/officeart/2005/8/layout/venn1"/>
    <dgm:cxn modelId="{ECA0E699-2701-47F4-80E5-F9BD7D6C273E}" type="presOf" srcId="{94A189B4-0A80-4B2B-9BB0-2A0BA708F6A9}" destId="{D5822800-1D7E-48A9-9144-199808DF3D88}" srcOrd="0" destOrd="0" presId="urn:microsoft.com/office/officeart/2005/8/layout/venn1"/>
    <dgm:cxn modelId="{3BC3CDE1-4689-4882-B72F-D408FFA5AED5}" type="presOf" srcId="{B13FF182-41FD-4B3D-82F7-4636D9CEEEC8}" destId="{F2AEF211-A987-448F-A929-36F240DD803C}" srcOrd="1" destOrd="0" presId="urn:microsoft.com/office/officeart/2005/8/layout/venn1"/>
    <dgm:cxn modelId="{005F9AB6-81C1-4CF8-8D6A-0A12634BD60C}" type="presOf" srcId="{9A15DFDF-0CF6-40AD-A4BA-74F389CE00E8}" destId="{D5822800-1D7E-48A9-9144-199808DF3D88}" srcOrd="0" destOrd="1" presId="urn:microsoft.com/office/officeart/2005/8/layout/venn1"/>
    <dgm:cxn modelId="{DCDE2BE0-001B-4555-A613-046D7C9AAB50}" type="presOf" srcId="{AC0435E8-990F-44CF-B171-62533D734C7B}" destId="{B3B0DB5D-6BD7-4096-9065-173CD7D728F6}" srcOrd="0" destOrd="1" presId="urn:microsoft.com/office/officeart/2005/8/layout/venn1"/>
    <dgm:cxn modelId="{0AA003D9-BE00-4D02-86A2-D2AF0C91D8F2}" type="presOf" srcId="{9A15DFDF-0CF6-40AD-A4BA-74F389CE00E8}" destId="{0468CD09-428B-4B2E-9F53-D2B2733AE314}" srcOrd="1" destOrd="1" presId="urn:microsoft.com/office/officeart/2005/8/layout/venn1"/>
    <dgm:cxn modelId="{B5B0364D-D4B7-40E5-85BB-61B1BE21A1EB}" srcId="{94A189B4-0A80-4B2B-9BB0-2A0BA708F6A9}" destId="{9A15DFDF-0CF6-40AD-A4BA-74F389CE00E8}" srcOrd="0" destOrd="0" parTransId="{F5D88F79-E492-4058-A786-B5301F6EB1AF}" sibTransId="{D44CFB7C-6630-412B-BCCF-F5BDBEC5FABA}"/>
    <dgm:cxn modelId="{C2B51C4F-DDB6-47A0-AB59-C5E9C4955B5A}" type="presParOf" srcId="{F617877C-1BDD-4417-98D8-8CACA0C74904}" destId="{B3B0DB5D-6BD7-4096-9065-173CD7D728F6}" srcOrd="0" destOrd="0" presId="urn:microsoft.com/office/officeart/2005/8/layout/venn1"/>
    <dgm:cxn modelId="{44EC2683-3804-407D-9CDB-A98E65B1F3A5}" type="presParOf" srcId="{F617877C-1BDD-4417-98D8-8CACA0C74904}" destId="{F2AEF211-A987-448F-A929-36F240DD803C}" srcOrd="1" destOrd="0" presId="urn:microsoft.com/office/officeart/2005/8/layout/venn1"/>
    <dgm:cxn modelId="{90349F28-3C5D-4F4F-B965-0A3578FFEDFF}" type="presParOf" srcId="{F617877C-1BDD-4417-98D8-8CACA0C74904}" destId="{63B66A74-13FE-4329-AF4C-8CF9C74A68B5}" srcOrd="2" destOrd="0" presId="urn:microsoft.com/office/officeart/2005/8/layout/venn1"/>
    <dgm:cxn modelId="{3BECE14D-0BAF-491D-BD89-42DD21BB1CD5}" type="presParOf" srcId="{F617877C-1BDD-4417-98D8-8CACA0C74904}" destId="{94A800E9-71F4-43DD-9EA3-93FC277E960C}" srcOrd="3" destOrd="0" presId="urn:microsoft.com/office/officeart/2005/8/layout/venn1"/>
    <dgm:cxn modelId="{26730213-257B-4A31-B83D-42043F6827DF}" type="presParOf" srcId="{F617877C-1BDD-4417-98D8-8CACA0C74904}" destId="{D5822800-1D7E-48A9-9144-199808DF3D88}" srcOrd="4" destOrd="0" presId="urn:microsoft.com/office/officeart/2005/8/layout/venn1"/>
    <dgm:cxn modelId="{38790AF5-ED9C-41D4-862E-E22FE8ADEB0E}" type="presParOf" srcId="{F617877C-1BDD-4417-98D8-8CACA0C74904}" destId="{0468CD09-428B-4B2E-9F53-D2B2733AE314}"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0DB5D-6BD7-4096-9065-173CD7D728F6}">
      <dsp:nvSpPr>
        <dsp:cNvPr id="0" name=""/>
        <dsp:cNvSpPr/>
      </dsp:nvSpPr>
      <dsp:spPr>
        <a:xfrm>
          <a:off x="1106580" y="-32895"/>
          <a:ext cx="2929844" cy="2929844"/>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1066800" rtl="0">
            <a:lnSpc>
              <a:spcPct val="90000"/>
            </a:lnSpc>
            <a:spcBef>
              <a:spcPct val="0"/>
            </a:spcBef>
            <a:spcAft>
              <a:spcPct val="35000"/>
            </a:spcAft>
          </a:pPr>
          <a:r>
            <a:rPr lang="en-US" sz="2400" b="1" kern="1200" dirty="0" smtClean="0">
              <a:solidFill>
                <a:srgbClr val="1E58FF"/>
              </a:solidFill>
            </a:rPr>
            <a:t>EGI</a:t>
          </a:r>
          <a:endParaRPr lang="en-GB" sz="1700" b="1" kern="1200" dirty="0">
            <a:solidFill>
              <a:srgbClr val="1E58FF"/>
            </a:solidFill>
          </a:endParaRPr>
        </a:p>
        <a:p>
          <a:pPr marL="114300" lvl="1" indent="-114300" algn="l" defTabSz="577850" rtl="0">
            <a:lnSpc>
              <a:spcPct val="90000"/>
            </a:lnSpc>
            <a:spcBef>
              <a:spcPct val="0"/>
            </a:spcBef>
            <a:spcAft>
              <a:spcPct val="15000"/>
            </a:spcAft>
            <a:buChar char="••"/>
          </a:pPr>
          <a:r>
            <a:rPr lang="en-GB" sz="1300" kern="1200" dirty="0" smtClean="0"/>
            <a:t>doc16031</a:t>
          </a:r>
          <a:endParaRPr lang="en-US" sz="1300" kern="1200" dirty="0"/>
        </a:p>
      </dsp:txBody>
      <dsp:txXfrm>
        <a:off x="1497226" y="479827"/>
        <a:ext cx="2148552" cy="1318430"/>
      </dsp:txXfrm>
    </dsp:sp>
    <dsp:sp modelId="{63B66A74-13FE-4329-AF4C-8CF9C74A68B5}">
      <dsp:nvSpPr>
        <dsp:cNvPr id="0" name=""/>
        <dsp:cNvSpPr/>
      </dsp:nvSpPr>
      <dsp:spPr>
        <a:xfrm>
          <a:off x="2466423" y="1979142"/>
          <a:ext cx="1991867" cy="1991867"/>
        </a:xfrm>
        <a:prstGeom prst="ellipse">
          <a:avLst/>
        </a:prstGeom>
        <a:solidFill>
          <a:schemeClr val="accent5">
            <a:alpha val="50000"/>
            <a:hueOff val="2558605"/>
            <a:satOff val="21877"/>
            <a:lumOff val="-238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711200" rtl="0">
            <a:lnSpc>
              <a:spcPct val="90000"/>
            </a:lnSpc>
            <a:spcBef>
              <a:spcPct val="0"/>
            </a:spcBef>
            <a:spcAft>
              <a:spcPct val="35000"/>
            </a:spcAft>
          </a:pPr>
          <a:r>
            <a:rPr lang="en-US" sz="1600" kern="1200" dirty="0" smtClean="0"/>
            <a:t>GROMACS</a:t>
          </a:r>
          <a:endParaRPr lang="en-GB" sz="1600" kern="1200" dirty="0"/>
        </a:p>
        <a:p>
          <a:pPr marL="114300" lvl="1" indent="-114300" algn="l" defTabSz="533400" rtl="0">
            <a:lnSpc>
              <a:spcPct val="90000"/>
            </a:lnSpc>
            <a:spcBef>
              <a:spcPct val="0"/>
            </a:spcBef>
            <a:spcAft>
              <a:spcPct val="15000"/>
            </a:spcAft>
            <a:buChar char="••"/>
          </a:pPr>
          <a:r>
            <a:rPr lang="en-GB" sz="1200" kern="1200" dirty="0" smtClean="0"/>
            <a:t>doc16042 </a:t>
          </a:r>
          <a:br>
            <a:rPr lang="en-GB" sz="1200" kern="1200" dirty="0" smtClean="0"/>
          </a:br>
          <a:r>
            <a:rPr lang="en-GB" sz="1200" kern="1200" dirty="0" smtClean="0"/>
            <a:t>(was doc15576)</a:t>
          </a:r>
          <a:endParaRPr lang="en-US" sz="1200" kern="1200" dirty="0"/>
        </a:p>
      </dsp:txBody>
      <dsp:txXfrm>
        <a:off x="3075602" y="2493708"/>
        <a:ext cx="1195120" cy="1095527"/>
      </dsp:txXfrm>
    </dsp:sp>
    <dsp:sp modelId="{D5822800-1D7E-48A9-9144-199808DF3D88}">
      <dsp:nvSpPr>
        <dsp:cNvPr id="0" name=""/>
        <dsp:cNvSpPr/>
      </dsp:nvSpPr>
      <dsp:spPr>
        <a:xfrm>
          <a:off x="508029" y="1802457"/>
          <a:ext cx="2345238" cy="2345238"/>
        </a:xfrm>
        <a:prstGeom prst="ellipse">
          <a:avLst/>
        </a:prstGeom>
        <a:solidFill>
          <a:schemeClr val="accent5">
            <a:alpha val="50000"/>
            <a:hueOff val="5117211"/>
            <a:satOff val="43755"/>
            <a:lumOff val="-476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711200" rtl="0">
            <a:lnSpc>
              <a:spcPct val="90000"/>
            </a:lnSpc>
            <a:spcBef>
              <a:spcPct val="0"/>
            </a:spcBef>
            <a:spcAft>
              <a:spcPct val="35000"/>
            </a:spcAft>
          </a:pPr>
          <a:r>
            <a:rPr lang="en-GB" sz="1600" kern="1200" dirty="0" smtClean="0"/>
            <a:t>Data-intensive computational jobs on cluster-based Grids</a:t>
          </a:r>
          <a:endParaRPr lang="en-GB" sz="1600" kern="1200" dirty="0"/>
        </a:p>
        <a:p>
          <a:pPr marL="114300" lvl="1" indent="-114300" algn="l" defTabSz="533400" rtl="0">
            <a:lnSpc>
              <a:spcPct val="90000"/>
            </a:lnSpc>
            <a:spcBef>
              <a:spcPct val="0"/>
            </a:spcBef>
            <a:spcAft>
              <a:spcPct val="15000"/>
            </a:spcAft>
            <a:buChar char="••"/>
          </a:pPr>
          <a:r>
            <a:rPr lang="en-GB" sz="1200" kern="1200" dirty="0" smtClean="0"/>
            <a:t>doc16012</a:t>
          </a:r>
          <a:endParaRPr lang="ja-JP" sz="1200" kern="1200"/>
        </a:p>
      </dsp:txBody>
      <dsp:txXfrm>
        <a:off x="728872" y="2408310"/>
        <a:ext cx="1407143" cy="1289881"/>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5D3869A2-7FB9-4C64-ABA1-AD2EA585C27D}" type="slidenum">
              <a:rPr lang="ja-JP" altLang="en-US"/>
              <a:pPr/>
              <a:t>‹#›</a:t>
            </a:fld>
            <a:endParaRPr lang="en-US" altLang="ja-JP"/>
          </a:p>
        </p:txBody>
      </p:sp>
    </p:spTree>
    <p:extLst>
      <p:ext uri="{BB962C8B-B14F-4D97-AF65-F5344CB8AC3E}">
        <p14:creationId xmlns:p14="http://schemas.microsoft.com/office/powerpoint/2010/main" val="266912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vl1pPr>
          </a:lstStyle>
          <a:p>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vl1pPr>
          </a:lstStyle>
          <a:p>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fld id="{CEC25C26-6271-49D5-BDA4-1A7B6FFB5754}" type="slidenum">
              <a:rPr lang="ja-JP" altLang="en-US"/>
              <a:pPr/>
              <a:t>‹#›</a:t>
            </a:fld>
            <a:endParaRPr lang="en-US" altLang="ja-JP"/>
          </a:p>
        </p:txBody>
      </p:sp>
    </p:spTree>
    <p:extLst>
      <p:ext uri="{BB962C8B-B14F-4D97-AF65-F5344CB8AC3E}">
        <p14:creationId xmlns:p14="http://schemas.microsoft.com/office/powerpoint/2010/main" val="18593445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EA7A1-6A76-467B-8053-970A73AFC508}" type="slidenum">
              <a:rPr lang="ja-JP" altLang="en-US"/>
              <a:pPr/>
              <a:t>2</a:t>
            </a:fld>
            <a:endParaRPr lang="en-US" altLang="ja-JP"/>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ja-JP"/>
              <a:t>IPR Notices Note Well for OGF meetings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53ABE-7C52-4B4F-8858-6CCAD2620379}" type="slidenum">
              <a:rPr lang="ja-JP" altLang="en-US"/>
              <a:pPr/>
              <a:t>12</a:t>
            </a:fld>
            <a:endParaRPr lang="en-US" altLang="ja-JP"/>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ja-JP"/>
              <a:t>OGF Full Copyright Notice if necessary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smtClean="0"/>
              <a:t>Click to edit Master title style</a:t>
            </a:r>
            <a:endParaRPr lang="en-US" altLang="ja-JP"/>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 charset="0"/>
              <a:buNone/>
              <a:defRPr sz="2800">
                <a:solidFill>
                  <a:schemeClr val="bg1"/>
                </a:solidFill>
              </a:defRPr>
            </a:lvl1pPr>
          </a:lstStyle>
          <a:p>
            <a:r>
              <a:rPr lang="en-US" altLang="ja-JP" smtClean="0"/>
              <a:t>Click to edit Master subtitle style</a:t>
            </a:r>
            <a:endParaRPr lang="en-US" altLang="ja-JP"/>
          </a:p>
        </p:txBody>
      </p:sp>
      <p:sp>
        <p:nvSpPr>
          <p:cNvPr id="7182" name="Text Box 14"/>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a:t>© 2006 Open Grid Forum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ja-JP" smtClean="0"/>
              <a:t>6</a:t>
            </a:r>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r>
              <a:rPr lang="en-US" altLang="ja-JP" smtClean="0"/>
              <a:t>6</a:t>
            </a:r>
            <a:endParaRPr lang="en-US" altLang="ja-JP"/>
          </a:p>
        </p:txBody>
      </p:sp>
      <p:sp>
        <p:nvSpPr>
          <p:cNvPr id="1035" name="Rectangle 11"/>
          <p:cNvSpPr>
            <a:spLocks noChangeArrowheads="1"/>
          </p:cNvSpPr>
          <p:nvPr/>
        </p:nvSpPr>
        <p:spPr bwMode="auto">
          <a:xfrm>
            <a:off x="0" y="1066800"/>
            <a:ext cx="9144000" cy="76200"/>
          </a:xfrm>
          <a:prstGeom prst="rect">
            <a:avLst/>
          </a:prstGeom>
          <a:solidFill>
            <a:srgbClr val="5DAD41"/>
          </a:solidFill>
          <a:ln w="9525">
            <a:noFill/>
            <a:miter lim="800000"/>
            <a:headEnd/>
            <a:tailEnd/>
          </a:ln>
        </p:spPr>
        <p:txBody>
          <a:bodyPr/>
          <a:lstStyle/>
          <a:p>
            <a:pPr algn="l" eaLnBrk="1" hangingPunct="1">
              <a:spcBef>
                <a:spcPct val="20000"/>
              </a:spcBef>
              <a:buClr>
                <a:schemeClr val="accent2"/>
              </a:buClr>
              <a:buFont typeface="Times" pitchFamily="1" charset="0"/>
              <a:buNone/>
            </a:pPr>
            <a:endParaRPr lang="ja-JP" altLang="en-US" sz="2800">
              <a:solidFill>
                <a:schemeClr val="bg1"/>
              </a:solidFill>
            </a:endParaRPr>
          </a:p>
        </p:txBody>
      </p:sp>
      <p:sp>
        <p:nvSpPr>
          <p:cNvPr id="1041" name="Rectangle 17"/>
          <p:cNvSpPr>
            <a:spLocks noGrp="1" noChangeArrowheads="1"/>
          </p:cNvSpPr>
          <p:nvPr>
            <p:ph type="title"/>
          </p:nvPr>
        </p:nvSpPr>
        <p:spPr bwMode="auto">
          <a:xfrm>
            <a:off x="6858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1042" name="Rectangle 18"/>
          <p:cNvSpPr>
            <a:spLocks noGrp="1" noChangeArrowheads="1"/>
          </p:cNvSpPr>
          <p:nvPr>
            <p:ph type="body" idx="1"/>
          </p:nvPr>
        </p:nvSpPr>
        <p:spPr bwMode="auto">
          <a:xfrm>
            <a:off x="685800" y="1524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45" name="Text Box 21"/>
          <p:cNvSpPr txBox="1">
            <a:spLocks noChangeArrowheads="1"/>
          </p:cNvSpPr>
          <p:nvPr/>
        </p:nvSpPr>
        <p:spPr bwMode="auto">
          <a:xfrm>
            <a:off x="990600" y="6477000"/>
            <a:ext cx="1371600" cy="184150"/>
          </a:xfrm>
          <a:prstGeom prst="rect">
            <a:avLst/>
          </a:prstGeom>
          <a:noFill/>
          <a:ln w="9525">
            <a:noFill/>
            <a:miter lim="800000"/>
            <a:headEnd/>
            <a:tailEnd/>
          </a:ln>
          <a:effectLst/>
        </p:spPr>
        <p:txBody>
          <a:bodyPr>
            <a:spAutoFit/>
          </a:bodyPr>
          <a:lstStyle/>
          <a:p>
            <a:pPr algn="l">
              <a:spcBef>
                <a:spcPct val="50000"/>
              </a:spcBef>
            </a:pPr>
            <a:r>
              <a:rPr lang="en-US" altLang="ja-JP" sz="600" dirty="0"/>
              <a:t>© </a:t>
            </a:r>
            <a:r>
              <a:rPr lang="en-US" altLang="ja-JP" sz="600" dirty="0" smtClean="0"/>
              <a:t>2010 </a:t>
            </a:r>
            <a:r>
              <a:rPr lang="en-US" altLang="ja-JP" sz="600" dirty="0"/>
              <a:t>Open Grid Forum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rtl="0" eaLnBrk="1" fontAlgn="base" hangingPunct="1">
        <a:spcBef>
          <a:spcPct val="0"/>
        </a:spcBef>
        <a:spcAft>
          <a:spcPct val="0"/>
        </a:spcAft>
        <a:defRPr sz="3500">
          <a:solidFill>
            <a:schemeClr val="tx1"/>
          </a:solidFill>
          <a:latin typeface="+mj-lt"/>
          <a:ea typeface="+mj-ea"/>
          <a:cs typeface="+mj-cs"/>
        </a:defRPr>
      </a:lvl1pPr>
      <a:lvl2pPr algn="l" rtl="0" eaLnBrk="1" fontAlgn="base" hangingPunct="1">
        <a:spcBef>
          <a:spcPct val="0"/>
        </a:spcBef>
        <a:spcAft>
          <a:spcPct val="0"/>
        </a:spcAft>
        <a:defRPr sz="3500">
          <a:solidFill>
            <a:schemeClr val="tx1"/>
          </a:solidFill>
          <a:latin typeface="Arial" charset="0"/>
          <a:ea typeface="ＭＳ Ｐゴシック" pitchFamily="1" charset="-128"/>
        </a:defRPr>
      </a:lvl2pPr>
      <a:lvl3pPr algn="l" rtl="0" eaLnBrk="1" fontAlgn="base" hangingPunct="1">
        <a:spcBef>
          <a:spcPct val="0"/>
        </a:spcBef>
        <a:spcAft>
          <a:spcPct val="0"/>
        </a:spcAft>
        <a:defRPr sz="3500">
          <a:solidFill>
            <a:schemeClr val="tx1"/>
          </a:solidFill>
          <a:latin typeface="Arial" charset="0"/>
          <a:ea typeface="ＭＳ Ｐゴシック" pitchFamily="1" charset="-128"/>
        </a:defRPr>
      </a:lvl3pPr>
      <a:lvl4pPr algn="l" rtl="0" eaLnBrk="1" fontAlgn="base" hangingPunct="1">
        <a:spcBef>
          <a:spcPct val="0"/>
        </a:spcBef>
        <a:spcAft>
          <a:spcPct val="0"/>
        </a:spcAft>
        <a:defRPr sz="3500">
          <a:solidFill>
            <a:schemeClr val="tx1"/>
          </a:solidFill>
          <a:latin typeface="Arial" charset="0"/>
          <a:ea typeface="ＭＳ Ｐゴシック" pitchFamily="1" charset="-128"/>
        </a:defRPr>
      </a:lvl4pPr>
      <a:lvl5pPr algn="l" rtl="0" eaLnBrk="1" fontAlgn="base" hangingPunct="1">
        <a:spcBef>
          <a:spcPct val="0"/>
        </a:spcBef>
        <a:spcAft>
          <a:spcPct val="0"/>
        </a:spcAft>
        <a:defRPr sz="3500">
          <a:solidFill>
            <a:schemeClr val="tx1"/>
          </a:solidFill>
          <a:latin typeface="Arial" charset="0"/>
          <a:ea typeface="ＭＳ Ｐゴシック" pitchFamily="1" charset="-128"/>
        </a:defRPr>
      </a:lvl5pPr>
      <a:lvl6pPr marL="457200" algn="l" rtl="0" eaLnBrk="1" fontAlgn="base" hangingPunct="1">
        <a:spcBef>
          <a:spcPct val="0"/>
        </a:spcBef>
        <a:spcAft>
          <a:spcPct val="0"/>
        </a:spcAft>
        <a:defRPr sz="3500">
          <a:solidFill>
            <a:schemeClr val="tx1"/>
          </a:solidFill>
          <a:latin typeface="Arial" charset="0"/>
          <a:ea typeface="ＭＳ Ｐゴシック" pitchFamily="1" charset="-128"/>
        </a:defRPr>
      </a:lvl6pPr>
      <a:lvl7pPr marL="914400" algn="l" rtl="0" eaLnBrk="1" fontAlgn="base" hangingPunct="1">
        <a:spcBef>
          <a:spcPct val="0"/>
        </a:spcBef>
        <a:spcAft>
          <a:spcPct val="0"/>
        </a:spcAft>
        <a:defRPr sz="3500">
          <a:solidFill>
            <a:schemeClr val="tx1"/>
          </a:solidFill>
          <a:latin typeface="Arial" charset="0"/>
          <a:ea typeface="ＭＳ Ｐゴシック" pitchFamily="1" charset="-128"/>
        </a:defRPr>
      </a:lvl7pPr>
      <a:lvl8pPr marL="1371600" algn="l" rtl="0" eaLnBrk="1" fontAlgn="base" hangingPunct="1">
        <a:spcBef>
          <a:spcPct val="0"/>
        </a:spcBef>
        <a:spcAft>
          <a:spcPct val="0"/>
        </a:spcAft>
        <a:defRPr sz="3500">
          <a:solidFill>
            <a:schemeClr val="tx1"/>
          </a:solidFill>
          <a:latin typeface="Arial" charset="0"/>
          <a:ea typeface="ＭＳ Ｐゴシック" pitchFamily="1" charset="-128"/>
        </a:defRPr>
      </a:lvl8pPr>
      <a:lvl9pPr marL="1828800" algn="l" rtl="0" eaLnBrk="1" fontAlgn="base" hangingPunct="1">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buClr>
          <a:schemeClr val="accent2"/>
        </a:buClr>
        <a:buFont typeface="Times" pitchFamily="1"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225" name="Rectangle 9"/>
          <p:cNvSpPr>
            <a:spLocks noGrp="1" noChangeArrowheads="1"/>
          </p:cNvSpPr>
          <p:nvPr>
            <p:ph type="ctrTitle"/>
          </p:nvPr>
        </p:nvSpPr>
        <p:spPr>
          <a:xfrm>
            <a:off x="1447800" y="2420888"/>
            <a:ext cx="7696200" cy="1465312"/>
          </a:xfrm>
        </p:spPr>
        <p:txBody>
          <a:bodyPr/>
          <a:lstStyle/>
          <a:p>
            <a:r>
              <a:rPr lang="en-US" altLang="ja-JP" sz="3200" dirty="0" smtClean="0"/>
              <a:t>PGI Use Cases:</a:t>
            </a:r>
            <a:br>
              <a:rPr lang="en-US" altLang="ja-JP" sz="3200" dirty="0" smtClean="0"/>
            </a:br>
            <a:r>
              <a:rPr lang="en-US" altLang="ja-JP" sz="3200" dirty="0" smtClean="0"/>
              <a:t>EGI, GROMACS, Data-intensive HTC</a:t>
            </a:r>
            <a:endParaRPr lang="ja-JP" altLang="en-US" sz="3200"/>
          </a:p>
        </p:txBody>
      </p:sp>
      <p:sp>
        <p:nvSpPr>
          <p:cNvPr id="9226" name="Rectangle 10"/>
          <p:cNvSpPr>
            <a:spLocks noGrp="1" noChangeArrowheads="1"/>
          </p:cNvSpPr>
          <p:nvPr>
            <p:ph type="subTitle" idx="1"/>
          </p:nvPr>
        </p:nvSpPr>
        <p:spPr>
          <a:xfrm>
            <a:off x="1524000" y="3657600"/>
            <a:ext cx="7620000" cy="995536"/>
          </a:xfrm>
        </p:spPr>
        <p:txBody>
          <a:bodyPr/>
          <a:lstStyle/>
          <a:p>
            <a:r>
              <a:rPr lang="en-US" altLang="ja-JP" dirty="0" err="1" smtClean="0"/>
              <a:t>Oxana</a:t>
            </a:r>
            <a:r>
              <a:rPr lang="en-US" altLang="ja-JP" dirty="0" smtClean="0"/>
              <a:t> </a:t>
            </a:r>
            <a:r>
              <a:rPr lang="en-US" altLang="ja-JP" dirty="0" err="1" smtClean="0"/>
              <a:t>Smirnova</a:t>
            </a:r>
            <a:r>
              <a:rPr lang="en-US" altLang="ja-JP" dirty="0" smtClean="0"/>
              <a:t/>
            </a:r>
            <a:br>
              <a:rPr lang="en-US" altLang="ja-JP" dirty="0" smtClean="0"/>
            </a:br>
            <a:r>
              <a:rPr lang="en-US" altLang="ja-JP" i="1" dirty="0" smtClean="0"/>
              <a:t>26 October 2010, OGF30, Brussels</a:t>
            </a:r>
            <a:endParaRPr lang="ja-JP" altLang="en-US" i="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Matching numbers to requirements</a:t>
            </a:r>
            <a:endParaRPr lang="ru-RU" sz="3200" dirty="0"/>
          </a:p>
        </p:txBody>
      </p:sp>
      <p:sp>
        <p:nvSpPr>
          <p:cNvPr id="4" name="Footer Placeholder 3"/>
          <p:cNvSpPr>
            <a:spLocks noGrp="1"/>
          </p:cNvSpPr>
          <p:nvPr>
            <p:ph type="ftr" sz="quarter" idx="10"/>
          </p:nvPr>
        </p:nvSpPr>
        <p:spPr/>
        <p:txBody>
          <a:bodyPr/>
          <a:lstStyle/>
          <a:p>
            <a:r>
              <a:rPr lang="en-US" altLang="ja-JP" smtClean="0"/>
              <a:t>6</a:t>
            </a:r>
            <a:endParaRPr lang="en-US" altLang="ja-JP"/>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4233651230"/>
              </p:ext>
            </p:extLst>
          </p:nvPr>
        </p:nvGraphicFramePr>
        <p:xfrm>
          <a:off x="539552" y="1340768"/>
          <a:ext cx="8208912" cy="4768887"/>
        </p:xfrm>
        <a:graphic>
          <a:graphicData uri="http://schemas.openxmlformats.org/drawingml/2006/table">
            <a:tbl>
              <a:tblPr firstCol="1">
                <a:tableStyleId>{10A1B5D5-9B99-4C35-A422-299274C87663}</a:tableStyleId>
              </a:tblPr>
              <a:tblGrid>
                <a:gridCol w="504056"/>
                <a:gridCol w="7704856"/>
              </a:tblGrid>
              <a:tr h="192629">
                <a:tc>
                  <a:txBody>
                    <a:bodyPr/>
                    <a:lstStyle/>
                    <a:p>
                      <a:pPr algn="ctr" fontAlgn="b"/>
                      <a:r>
                        <a:rPr lang="ru-RU" sz="1100" b="0" u="none" strike="noStrike" dirty="0">
                          <a:effectLst/>
                        </a:rPr>
                        <a:t>82</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It is important that Job Description elements MUST NOT be ignored by the service and rather throw a corresponding fault in the case that the service does not support this particular client request or doesn't understand it. (e.g. JSDL spec states that all elements must be understood by the service before ignoring elements marked as optional) </a:t>
                      </a:r>
                      <a:endParaRPr lang="en-US" sz="1100" b="0" i="0" u="none" strike="noStrike" dirty="0">
                        <a:effectLst/>
                        <a:latin typeface="Arial"/>
                      </a:endParaRPr>
                    </a:p>
                  </a:txBody>
                  <a:tcPr marL="0" marR="0" marT="0" marB="0" anchor="ctr"/>
                </a:tc>
              </a:tr>
              <a:tr h="192629">
                <a:tc>
                  <a:txBody>
                    <a:bodyPr/>
                    <a:lstStyle/>
                    <a:p>
                      <a:pPr algn="ctr" fontAlgn="b"/>
                      <a:r>
                        <a:rPr lang="ru-RU" sz="1100" b="0" u="none" strike="noStrike" dirty="0">
                          <a:effectLst/>
                        </a:rPr>
                        <a:t>86</a:t>
                      </a:r>
                      <a:endParaRPr lang="ru-RU" sz="1100" b="0" i="0" u="none" strike="noStrike" dirty="0">
                        <a:effectLst/>
                        <a:latin typeface="Arial"/>
                      </a:endParaRPr>
                    </a:p>
                  </a:txBody>
                  <a:tcPr marL="0" marR="0" marT="0" marB="0" anchor="ctr"/>
                </a:tc>
                <a:tc>
                  <a:txBody>
                    <a:bodyPr/>
                    <a:lstStyle/>
                    <a:p>
                      <a:pPr algn="l" fontAlgn="b"/>
                      <a:r>
                        <a:rPr lang="en-US" sz="1100" u="none" strike="noStrike">
                          <a:effectLst/>
                        </a:rPr>
                        <a:t>The Execution Service offers the possibility to 'cancel/terminate/kill/destroy' an Activity. The cancel means that active data-staging processes SHOULD be cancelled and active executions in RMS MUST be cancelled. </a:t>
                      </a:r>
                      <a:endParaRPr lang="en-US" sz="1100" b="0" i="0" u="none" strike="noStrike">
                        <a:effectLst/>
                        <a:latin typeface="Arial"/>
                      </a:endParaRPr>
                    </a:p>
                  </a:txBody>
                  <a:tcPr marL="0" marR="0" marT="0" marB="0" anchor="ctr"/>
                </a:tc>
              </a:tr>
              <a:tr h="192629">
                <a:tc>
                  <a:txBody>
                    <a:bodyPr/>
                    <a:lstStyle/>
                    <a:p>
                      <a:pPr algn="ctr" fontAlgn="b"/>
                      <a:r>
                        <a:rPr lang="ru-RU" sz="1100" b="0" u="none" strike="noStrike" dirty="0">
                          <a:effectLst/>
                        </a:rPr>
                        <a:t>90</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Execution Service SHOULD perform a certain to be agreed set of validations (potentially several steps defined by PGI). Not all of them are necessarily needed to be done as part of the activity creation. An incomplete validation maybe done at activity creation but a full validation should be completed later, e.g. support of scientists that perform manual data-</a:t>
                      </a:r>
                      <a:r>
                        <a:rPr lang="en-US" sz="1100" u="none" strike="noStrike" dirty="0" err="1">
                          <a:effectLst/>
                        </a:rPr>
                        <a:t>stagings</a:t>
                      </a:r>
                      <a:r>
                        <a:rPr lang="en-US" sz="1100" u="none" strike="noStrike" dirty="0">
                          <a:effectLst/>
                        </a:rPr>
                        <a:t> might need some very well validated jobs in order to not redo a lot of manual data-</a:t>
                      </a:r>
                      <a:r>
                        <a:rPr lang="en-US" sz="1100" u="none" strike="noStrike" dirty="0" err="1">
                          <a:effectLst/>
                        </a:rPr>
                        <a:t>stagings</a:t>
                      </a:r>
                      <a:r>
                        <a:rPr lang="en-US" sz="1100" u="none" strike="noStrike" dirty="0">
                          <a:effectLst/>
                        </a:rPr>
                        <a:t> - Further validations are subject to be decided by service implementation</a:t>
                      </a:r>
                      <a:endParaRPr lang="en-US" sz="1100" b="0" i="0" u="none" strike="noStrike" dirty="0">
                        <a:effectLst/>
                        <a:latin typeface="Arial"/>
                      </a:endParaRPr>
                    </a:p>
                  </a:txBody>
                  <a:tcPr marL="0" marR="0" marT="0" marB="0" anchor="ctr"/>
                </a:tc>
              </a:tr>
              <a:tr h="192629">
                <a:tc>
                  <a:txBody>
                    <a:bodyPr/>
                    <a:lstStyle/>
                    <a:p>
                      <a:pPr algn="ctr" fontAlgn="b"/>
                      <a:r>
                        <a:rPr lang="ru-RU" sz="1100" b="0" u="none" strike="noStrike" dirty="0">
                          <a:effectLst/>
                        </a:rPr>
                        <a:t>94</a:t>
                      </a:r>
                      <a:endParaRPr lang="ru-RU" sz="1100" b="0" i="0" u="none" strike="noStrike" dirty="0">
                        <a:effectLst/>
                        <a:latin typeface="Arial"/>
                      </a:endParaRPr>
                    </a:p>
                  </a:txBody>
                  <a:tcPr marL="0" marR="0" marT="0" marB="0" anchor="ctr"/>
                </a:tc>
                <a:tc>
                  <a:txBody>
                    <a:bodyPr/>
                    <a:lstStyle/>
                    <a:p>
                      <a:pPr algn="l" fontAlgn="b"/>
                      <a:r>
                        <a:rPr lang="en-US" sz="1100" u="none" strike="noStrike">
                          <a:effectLst/>
                        </a:rPr>
                        <a:t>Requirement to have a purge (maybe called wipe) operation. Removing all presence (except logs &amp; usage records) of the activity (when it is not longer active or once ffinished). This fcuntionality is only allowed on any final state according to the PGI state model. The functionality is not supposed to kill Activities, that is why its only allowed on final states. </a:t>
                      </a:r>
                      <a:endParaRPr lang="en-US" sz="1100" b="0" i="0" u="none" strike="noStrike">
                        <a:effectLst/>
                        <a:latin typeface="Arial"/>
                      </a:endParaRPr>
                    </a:p>
                  </a:txBody>
                  <a:tcPr marL="0" marR="0" marT="0" marB="0" anchor="ctr"/>
                </a:tc>
              </a:tr>
              <a:tr h="192629">
                <a:tc>
                  <a:txBody>
                    <a:bodyPr/>
                    <a:lstStyle/>
                    <a:p>
                      <a:pPr algn="ctr" fontAlgn="b"/>
                      <a:r>
                        <a:rPr lang="ru-RU" sz="1100" b="0" u="none" strike="noStrike">
                          <a:effectLst/>
                        </a:rPr>
                        <a:t>101</a:t>
                      </a:r>
                      <a:endParaRPr lang="ru-RU" sz="1100" b="0" i="0" u="none" strike="noStrike">
                        <a:effectLst/>
                        <a:latin typeface="Arial"/>
                      </a:endParaRPr>
                    </a:p>
                  </a:txBody>
                  <a:tcPr marL="0" marR="0" marT="0" marB="0" anchor="ctr"/>
                </a:tc>
                <a:tc>
                  <a:txBody>
                    <a:bodyPr/>
                    <a:lstStyle/>
                    <a:p>
                      <a:pPr algn="l" fontAlgn="b"/>
                      <a:r>
                        <a:rPr lang="en-US" sz="1100" u="none" strike="noStrike">
                          <a:effectLst/>
                        </a:rPr>
                        <a:t>The Job Description document specification MUST permit the Client to request automatic data stage-in and stage-out </a:t>
                      </a:r>
                      <a:endParaRPr lang="en-US" sz="1100" b="0" i="0" u="none" strike="noStrike">
                        <a:effectLst/>
                        <a:latin typeface="Arial"/>
                      </a:endParaRPr>
                    </a:p>
                  </a:txBody>
                  <a:tcPr marL="0" marR="0" marT="0" marB="0" anchor="ctr"/>
                </a:tc>
              </a:tr>
              <a:tr h="192629">
                <a:tc>
                  <a:txBody>
                    <a:bodyPr/>
                    <a:lstStyle/>
                    <a:p>
                      <a:pPr algn="ctr" fontAlgn="b"/>
                      <a:r>
                        <a:rPr lang="ru-RU" sz="1100" b="0" u="none" strike="noStrike" dirty="0">
                          <a:effectLst/>
                        </a:rPr>
                        <a:t>104</a:t>
                      </a:r>
                      <a:endParaRPr lang="ru-RU" sz="1100" b="0" i="0" u="none" strike="noStrike" dirty="0">
                        <a:effectLst/>
                        <a:latin typeface="Arial"/>
                      </a:endParaRPr>
                    </a:p>
                  </a:txBody>
                  <a:tcPr marL="0" marR="0" marT="0" marB="0" anchor="ctr"/>
                </a:tc>
                <a:tc>
                  <a:txBody>
                    <a:bodyPr/>
                    <a:lstStyle/>
                    <a:p>
                      <a:pPr algn="l" fontAlgn="b"/>
                      <a:r>
                        <a:rPr lang="en-US" sz="1100" u="none" strike="noStrike">
                          <a:effectLst/>
                        </a:rPr>
                        <a:t>The Job Description SHOULD allow to specify n different alternative(!) data sources of any single input data.(semantics: data may be fetched from some of the alternative sources)</a:t>
                      </a:r>
                      <a:endParaRPr lang="en-US" sz="1100" b="0" i="0" u="none" strike="noStrike">
                        <a:effectLst/>
                        <a:latin typeface="Arial"/>
                      </a:endParaRPr>
                    </a:p>
                  </a:txBody>
                  <a:tcPr marL="0" marR="0" marT="0" marB="0" anchor="ctr"/>
                </a:tc>
              </a:tr>
              <a:tr h="192629">
                <a:tc>
                  <a:txBody>
                    <a:bodyPr/>
                    <a:lstStyle/>
                    <a:p>
                      <a:pPr algn="ctr" fontAlgn="b"/>
                      <a:r>
                        <a:rPr lang="ru-RU" sz="1100" b="0" u="none" strike="noStrike" dirty="0">
                          <a:effectLst/>
                        </a:rPr>
                        <a:t>105</a:t>
                      </a:r>
                      <a:endParaRPr lang="ru-RU" sz="1100" b="0" i="0" u="none" strike="noStrike" dirty="0">
                        <a:effectLst/>
                        <a:latin typeface="Arial"/>
                      </a:endParaRPr>
                    </a:p>
                  </a:txBody>
                  <a:tcPr marL="0" marR="0" marT="0" marB="0" anchor="ctr"/>
                </a:tc>
                <a:tc>
                  <a:txBody>
                    <a:bodyPr/>
                    <a:lstStyle/>
                    <a:p>
                      <a:pPr algn="l" fontAlgn="b"/>
                      <a:r>
                        <a:rPr lang="en-US" sz="1100" u="none" strike="noStrike">
                          <a:effectLst/>
                        </a:rPr>
                        <a:t>Job Description supports, 1) service-directed data-staging (i.e. specify data-stagings),2) client-initiated data-staging (i.e. specifiy data-staging but service will do nothing only control whether files existing), 3) manual data-staging (i.e. no specification of data-staging elements) </a:t>
                      </a:r>
                      <a:endParaRPr lang="en-US" sz="1100" b="0" i="0" u="none" strike="noStrike">
                        <a:effectLst/>
                        <a:latin typeface="Arial"/>
                      </a:endParaRPr>
                    </a:p>
                  </a:txBody>
                  <a:tcPr marL="0" marR="0" marT="0" marB="0" anchor="ctr"/>
                </a:tc>
              </a:tr>
              <a:tr h="192629">
                <a:tc>
                  <a:txBody>
                    <a:bodyPr/>
                    <a:lstStyle/>
                    <a:p>
                      <a:pPr algn="ctr" fontAlgn="b"/>
                      <a:r>
                        <a:rPr lang="ru-RU" sz="1100" b="0" u="none" strike="noStrike" dirty="0">
                          <a:effectLst/>
                        </a:rPr>
                        <a:t>108</a:t>
                      </a:r>
                      <a:endParaRPr lang="ru-RU" sz="1100" b="0" i="0" u="none" strike="noStrike" dirty="0">
                        <a:effectLst/>
                        <a:latin typeface="Arial"/>
                      </a:endParaRPr>
                    </a:p>
                  </a:txBody>
                  <a:tcPr marL="0" marR="0" marT="0" marB="0" anchor="ctr"/>
                </a:tc>
                <a:tc>
                  <a:txBody>
                    <a:bodyPr/>
                    <a:lstStyle/>
                    <a:p>
                      <a:pPr algn="l" fontAlgn="b"/>
                      <a:r>
                        <a:rPr lang="en-US" sz="1100" u="none" strike="noStrike">
                          <a:effectLst/>
                        </a:rPr>
                        <a:t>Job Description comes with support for requesting multi-processor Activities (for example: threads/node, network topology, task/core mappings, multi-threading and such like). </a:t>
                      </a:r>
                      <a:endParaRPr lang="en-US" sz="1100" b="0" i="0" u="none" strike="noStrike">
                        <a:effectLst/>
                        <a:latin typeface="Arial"/>
                      </a:endParaRPr>
                    </a:p>
                  </a:txBody>
                  <a:tcPr marL="0" marR="0" marT="0" marB="0" anchor="ctr"/>
                </a:tc>
              </a:tr>
              <a:tr h="192629">
                <a:tc>
                  <a:txBody>
                    <a:bodyPr/>
                    <a:lstStyle/>
                    <a:p>
                      <a:pPr algn="ctr" fontAlgn="b"/>
                      <a:r>
                        <a:rPr lang="ru-RU" sz="1100" b="0" u="none" strike="noStrike" dirty="0">
                          <a:effectLst/>
                        </a:rPr>
                        <a:t>114</a:t>
                      </a:r>
                      <a:endParaRPr lang="ru-RU" sz="1100" b="0" i="0" u="none" strike="noStrike" dirty="0">
                        <a:effectLst/>
                        <a:latin typeface="Arial"/>
                      </a:endParaRPr>
                    </a:p>
                  </a:txBody>
                  <a:tcPr marL="0" marR="0" marT="0" marB="0" anchor="ctr"/>
                </a:tc>
                <a:tc>
                  <a:txBody>
                    <a:bodyPr/>
                    <a:lstStyle/>
                    <a:p>
                      <a:pPr algn="l" fontAlgn="b"/>
                      <a:r>
                        <a:rPr lang="en-US" sz="1100" u="none" strike="noStrike">
                          <a:effectLst/>
                        </a:rPr>
                        <a:t>Job Description document should offer a new re-usable structure to describe a software requirement, to express relations (OR, AND, GREATER, SMALLER, ...) of software requests and other requests. </a:t>
                      </a:r>
                      <a:endParaRPr lang="en-US" sz="1100" b="0" i="0" u="none" strike="noStrike">
                        <a:effectLst/>
                        <a:latin typeface="Arial"/>
                      </a:endParaRPr>
                    </a:p>
                  </a:txBody>
                  <a:tcPr marL="0" marR="0" marT="0" marB="0" anchor="ctr"/>
                </a:tc>
              </a:tr>
              <a:tr h="192629">
                <a:tc>
                  <a:txBody>
                    <a:bodyPr/>
                    <a:lstStyle/>
                    <a:p>
                      <a:pPr algn="ctr" fontAlgn="b"/>
                      <a:r>
                        <a:rPr lang="ru-RU" sz="1100" b="0" u="none" strike="noStrike" dirty="0">
                          <a:effectLst/>
                        </a:rPr>
                        <a:t>119</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The Execution service MUST support a common state model </a:t>
                      </a:r>
                      <a:endParaRPr lang="en-US" sz="1100" b="0" i="0" u="none" strike="noStrike" dirty="0">
                        <a:effectLst/>
                        <a:latin typeface="Arial"/>
                      </a:endParaRPr>
                    </a:p>
                  </a:txBody>
                  <a:tcPr marL="0" marR="0" marT="0" marB="0" anchor="ctr"/>
                </a:tc>
              </a:tr>
              <a:tr h="192629">
                <a:tc>
                  <a:txBody>
                    <a:bodyPr/>
                    <a:lstStyle/>
                    <a:p>
                      <a:pPr algn="ctr" fontAlgn="b"/>
                      <a:r>
                        <a:rPr lang="ru-RU" sz="1100" b="0" u="none" strike="noStrike" dirty="0">
                          <a:effectLst/>
                        </a:rPr>
                        <a:t>143</a:t>
                      </a:r>
                      <a:endParaRPr lang="ru-RU" sz="1100" b="0" i="0" u="none" strike="noStrike" dirty="0">
                        <a:effectLst/>
                        <a:latin typeface="Arial"/>
                      </a:endParaRPr>
                    </a:p>
                  </a:txBody>
                  <a:tcPr marL="0" marR="0" marT="0" marB="0" anchor="ctr"/>
                </a:tc>
                <a:tc>
                  <a:txBody>
                    <a:bodyPr/>
                    <a:lstStyle/>
                    <a:p>
                      <a:pPr algn="l" fontAlgn="b"/>
                      <a:r>
                        <a:rPr lang="en-US" sz="1100" u="none" strike="noStrike">
                          <a:effectLst/>
                        </a:rPr>
                        <a:t>Data Staging MUST support an agreed set of protocols in PGI, e.g. HTTP(S), scp, gridftp, mailto, RNS/ByteIO </a:t>
                      </a:r>
                      <a:endParaRPr lang="en-US" sz="1100" b="0" i="0" u="none" strike="noStrike">
                        <a:effectLst/>
                        <a:latin typeface="Arial"/>
                      </a:endParaRPr>
                    </a:p>
                  </a:txBody>
                  <a:tcPr marL="0" marR="0" marT="0" marB="0" anchor="ctr"/>
                </a:tc>
              </a:tr>
              <a:tr h="192629">
                <a:tc>
                  <a:txBody>
                    <a:bodyPr/>
                    <a:lstStyle/>
                    <a:p>
                      <a:pPr algn="ctr" fontAlgn="b"/>
                      <a:r>
                        <a:rPr lang="ru-RU" sz="1100" b="0" u="none" strike="noStrike" dirty="0">
                          <a:effectLst/>
                        </a:rPr>
                        <a:t>144</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Minimize the amount of calls required to interact with Execution Service (for example: in one WS: vector operations, service exposes the location where the client can stage any input data, service exposes the location where the client can fetch any output data.) </a:t>
                      </a:r>
                      <a:endParaRPr lang="en-US" sz="1100" b="0" i="0" u="none" strike="noStrike" dirty="0">
                        <a:effectLst/>
                        <a:latin typeface="Arial"/>
                      </a:endParaRPr>
                    </a:p>
                  </a:txBody>
                  <a:tcPr marL="0" marR="0" marT="0" marB="0" anchor="ctr"/>
                </a:tc>
              </a:tr>
            </a:tbl>
          </a:graphicData>
        </a:graphic>
      </p:graphicFrame>
    </p:spTree>
    <p:extLst>
      <p:ext uri="{BB962C8B-B14F-4D97-AF65-F5344CB8AC3E}">
        <p14:creationId xmlns:p14="http://schemas.microsoft.com/office/powerpoint/2010/main" val="859280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Matching numbers to requirements</a:t>
            </a:r>
            <a:endParaRPr lang="ru-RU" sz="3200" dirty="0"/>
          </a:p>
        </p:txBody>
      </p:sp>
      <p:sp>
        <p:nvSpPr>
          <p:cNvPr id="4" name="Footer Placeholder 3"/>
          <p:cNvSpPr>
            <a:spLocks noGrp="1"/>
          </p:cNvSpPr>
          <p:nvPr>
            <p:ph type="ftr" sz="quarter" idx="10"/>
          </p:nvPr>
        </p:nvSpPr>
        <p:spPr/>
        <p:txBody>
          <a:bodyPr/>
          <a:lstStyle/>
          <a:p>
            <a:r>
              <a:rPr lang="en-US" altLang="ja-JP" smtClean="0"/>
              <a:t>6</a:t>
            </a:r>
            <a:endParaRPr lang="en-US" altLang="ja-JP"/>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70213123"/>
              </p:ext>
            </p:extLst>
          </p:nvPr>
        </p:nvGraphicFramePr>
        <p:xfrm>
          <a:off x="539552" y="1340768"/>
          <a:ext cx="8208000" cy="4770000"/>
        </p:xfrm>
        <a:graphic>
          <a:graphicData uri="http://schemas.openxmlformats.org/drawingml/2006/table">
            <a:tbl>
              <a:tblPr firstCol="1">
                <a:tableStyleId>{10A1B5D5-9B99-4C35-A422-299274C87663}</a:tableStyleId>
              </a:tblPr>
              <a:tblGrid>
                <a:gridCol w="622948"/>
                <a:gridCol w="7585052"/>
              </a:tblGrid>
              <a:tr h="198750">
                <a:tc gridSpan="2">
                  <a:txBody>
                    <a:bodyPr/>
                    <a:lstStyle/>
                    <a:p>
                      <a:pPr algn="ctr" fontAlgn="b"/>
                      <a:r>
                        <a:rPr lang="en-US" sz="1100" u="none" strike="noStrike" dirty="0" smtClean="0">
                          <a:effectLst/>
                        </a:rPr>
                        <a:t>Info</a:t>
                      </a:r>
                      <a:endParaRPr lang="ru-RU" sz="1100" b="0" i="0" u="none" strike="noStrike" dirty="0">
                        <a:effectLst/>
                        <a:latin typeface="+mn-lt"/>
                      </a:endParaRPr>
                    </a:p>
                  </a:txBody>
                  <a:tcPr marL="0" marR="0" marT="0" marB="0" anchor="ctr">
                    <a:solidFill>
                      <a:schemeClr val="bg2">
                        <a:lumMod val="20000"/>
                        <a:lumOff val="80000"/>
                      </a:schemeClr>
                    </a:solidFill>
                  </a:tcPr>
                </a:tc>
                <a:tc hMerge="1">
                  <a:txBody>
                    <a:bodyPr/>
                    <a:lstStyle/>
                    <a:p>
                      <a:pPr algn="l" fontAlgn="b"/>
                      <a:endParaRPr lang="en-US" sz="1200" b="0" i="0" u="none" strike="noStrike" dirty="0">
                        <a:effectLst/>
                        <a:latin typeface="Arial"/>
                      </a:endParaRPr>
                    </a:p>
                  </a:txBody>
                  <a:tcPr marL="45720" marR="45720" anchor="ctr"/>
                </a:tc>
              </a:tr>
              <a:tr h="397500">
                <a:tc>
                  <a:txBody>
                    <a:bodyPr/>
                    <a:lstStyle/>
                    <a:p>
                      <a:pPr algn="ctr" fontAlgn="b"/>
                      <a:r>
                        <a:rPr lang="ru-RU" sz="1100" b="0" u="none" strike="noStrike" dirty="0">
                          <a:effectLst/>
                        </a:rPr>
                        <a:t>1</a:t>
                      </a:r>
                      <a:endParaRPr lang="ru-RU" sz="1100" b="0" i="0" u="none" strike="noStrike" dirty="0">
                        <a:effectLst/>
                        <a:latin typeface="+mn-lt"/>
                      </a:endParaRPr>
                    </a:p>
                  </a:txBody>
                  <a:tcPr marL="0" marR="0" marT="0" marB="0" anchor="ctr"/>
                </a:tc>
                <a:tc>
                  <a:txBody>
                    <a:bodyPr/>
                    <a:lstStyle/>
                    <a:p>
                      <a:pPr algn="l" fontAlgn="b"/>
                      <a:r>
                        <a:rPr lang="en-US" sz="1100" u="none" strike="noStrike" dirty="0">
                          <a:effectLst/>
                        </a:rPr>
                        <a:t>All grid entities (if possible) MUST be described using the GLUE model - if not possible extensions for the GLUE model are necessary</a:t>
                      </a:r>
                      <a:endParaRPr lang="en-US" sz="1100" b="0" i="0" u="none" strike="noStrike" dirty="0">
                        <a:effectLst/>
                        <a:latin typeface="+mn-lt"/>
                      </a:endParaRPr>
                    </a:p>
                  </a:txBody>
                  <a:tcPr marL="0" marR="0" marT="0" marB="0" anchor="ctr"/>
                </a:tc>
              </a:tr>
              <a:tr h="198750">
                <a:tc>
                  <a:txBody>
                    <a:bodyPr/>
                    <a:lstStyle/>
                    <a:p>
                      <a:pPr algn="ctr" fontAlgn="b"/>
                      <a:r>
                        <a:rPr lang="ru-RU" sz="1100" b="0" u="none" strike="noStrike" dirty="0">
                          <a:effectLst/>
                        </a:rPr>
                        <a:t>4</a:t>
                      </a:r>
                      <a:endParaRPr lang="ru-RU" sz="1100" b="0" i="0" u="none" strike="noStrike" dirty="0">
                        <a:effectLst/>
                        <a:latin typeface="+mn-lt"/>
                      </a:endParaRPr>
                    </a:p>
                  </a:txBody>
                  <a:tcPr marL="0" marR="0" marT="0" marB="0" anchor="ctr"/>
                </a:tc>
                <a:tc>
                  <a:txBody>
                    <a:bodyPr/>
                    <a:lstStyle/>
                    <a:p>
                      <a:pPr algn="l" fontAlgn="b"/>
                      <a:r>
                        <a:rPr lang="en-US" sz="1100" u="none" strike="noStrike" dirty="0">
                          <a:effectLst/>
                        </a:rPr>
                        <a:t>Each service must publish information regarding its service properties</a:t>
                      </a:r>
                      <a:endParaRPr lang="en-US" sz="1100" b="0" i="0" u="none" strike="noStrike" dirty="0">
                        <a:effectLst/>
                        <a:latin typeface="+mn-lt"/>
                      </a:endParaRPr>
                    </a:p>
                  </a:txBody>
                  <a:tcPr marL="0" marR="0" marT="0" marB="0" anchor="ctr"/>
                </a:tc>
              </a:tr>
              <a:tr h="596250">
                <a:tc>
                  <a:txBody>
                    <a:bodyPr/>
                    <a:lstStyle/>
                    <a:p>
                      <a:pPr algn="ctr" fontAlgn="b"/>
                      <a:r>
                        <a:rPr lang="ru-RU" sz="1100" b="0" u="none" strike="noStrike" dirty="0">
                          <a:effectLst/>
                        </a:rPr>
                        <a:t>6</a:t>
                      </a:r>
                      <a:endParaRPr lang="ru-RU" sz="1100" b="0" i="0" u="none" strike="noStrike" dirty="0">
                        <a:effectLst/>
                        <a:latin typeface="+mn-lt"/>
                      </a:endParaRPr>
                    </a:p>
                  </a:txBody>
                  <a:tcPr marL="0" marR="0" marT="0" marB="0" anchor="ctr"/>
                </a:tc>
                <a:tc>
                  <a:txBody>
                    <a:bodyPr/>
                    <a:lstStyle/>
                    <a:p>
                      <a:pPr algn="l" fontAlgn="b"/>
                      <a:r>
                        <a:rPr lang="en-US" sz="1100" u="none" strike="noStrike" dirty="0">
                          <a:effectLst/>
                        </a:rPr>
                        <a:t>Instance of Execution Service MUST provide access to attributes/meta data that describe this instance using GLUE. (V-2 note: The appropriate sections of the XML rendering of GLUE need to be identified.). Different levels of verbosity should be offered. </a:t>
                      </a:r>
                      <a:endParaRPr lang="en-US" sz="1100" b="0" i="0" u="none" strike="noStrike" dirty="0">
                        <a:effectLst/>
                        <a:latin typeface="+mn-lt"/>
                      </a:endParaRPr>
                    </a:p>
                  </a:txBody>
                  <a:tcPr marL="0" marR="0" marT="0" marB="0" anchor="ctr"/>
                </a:tc>
              </a:tr>
              <a:tr h="198750">
                <a:tc gridSpan="2">
                  <a:txBody>
                    <a:bodyPr/>
                    <a:lstStyle/>
                    <a:p>
                      <a:pPr algn="ctr" fontAlgn="ctr"/>
                      <a:r>
                        <a:rPr lang="en-US" sz="1100" b="1" u="none" strike="noStrike" dirty="0" smtClean="0">
                          <a:effectLst/>
                        </a:rPr>
                        <a:t>Security</a:t>
                      </a:r>
                      <a:endParaRPr lang="ru-RU" sz="1100" b="1" i="0" u="none" strike="noStrike" dirty="0">
                        <a:effectLst/>
                        <a:latin typeface="+mn-lt"/>
                      </a:endParaRPr>
                    </a:p>
                  </a:txBody>
                  <a:tcPr marL="0" marR="0" marT="0" marB="0" anchor="ctr">
                    <a:solidFill>
                      <a:schemeClr val="bg2">
                        <a:lumMod val="20000"/>
                        <a:lumOff val="80000"/>
                      </a:schemeClr>
                    </a:solidFill>
                  </a:tcPr>
                </a:tc>
                <a:tc hMerge="1">
                  <a:txBody>
                    <a:bodyPr/>
                    <a:lstStyle/>
                    <a:p>
                      <a:pPr algn="l" fontAlgn="ctr"/>
                      <a:endParaRPr lang="ru-RU" sz="1100" b="0" i="0" u="none" strike="noStrike" dirty="0">
                        <a:effectLst/>
                        <a:latin typeface="Arial"/>
                      </a:endParaRPr>
                    </a:p>
                  </a:txBody>
                  <a:tcPr marL="45720" marR="45720" anchor="ctr"/>
                </a:tc>
              </a:tr>
              <a:tr h="1192500">
                <a:tc>
                  <a:txBody>
                    <a:bodyPr/>
                    <a:lstStyle/>
                    <a:p>
                      <a:pPr algn="ctr" fontAlgn="b"/>
                      <a:r>
                        <a:rPr lang="ru-RU" sz="1100" b="0" u="none" strike="noStrike" dirty="0">
                          <a:effectLst/>
                        </a:rPr>
                        <a:t>11</a:t>
                      </a:r>
                      <a:endParaRPr lang="ru-RU" sz="1100" b="0" i="0" u="none" strike="noStrike" dirty="0">
                        <a:effectLst/>
                        <a:latin typeface="+mn-lt"/>
                      </a:endParaRPr>
                    </a:p>
                  </a:txBody>
                  <a:tcPr marL="0" marR="0" marT="0" marB="0" anchor="ctr"/>
                </a:tc>
                <a:tc>
                  <a:txBody>
                    <a:bodyPr/>
                    <a:lstStyle/>
                    <a:p>
                      <a:pPr algn="l" fontAlgn="b"/>
                      <a:r>
                        <a:rPr lang="en-US" sz="1100" u="none" strike="noStrike" dirty="0">
                          <a:effectLst/>
                        </a:rPr>
                        <a:t>Each Service MUST publish the Authentication and Authorization methods accepted by its Endpoints in conformance with GLUE recommendations, example: endpoint capabilities for security like WS-Security and X.509, WS-</a:t>
                      </a:r>
                      <a:r>
                        <a:rPr lang="en-US" sz="1100" u="none" strike="noStrike" dirty="0" err="1">
                          <a:effectLst/>
                        </a:rPr>
                        <a:t>SecurityPolicy</a:t>
                      </a:r>
                      <a:r>
                        <a:rPr lang="en-US" sz="1100" u="none" strike="noStrike" dirty="0">
                          <a:effectLst/>
                        </a:rPr>
                        <a:t> within the GLUE element, list of </a:t>
                      </a:r>
                      <a:r>
                        <a:rPr lang="en-US" sz="1100" u="none" strike="noStrike" dirty="0" err="1">
                          <a:effectLst/>
                        </a:rPr>
                        <a:t>authenticaiton</a:t>
                      </a:r>
                      <a:r>
                        <a:rPr lang="en-US" sz="1100" u="none" strike="noStrike" dirty="0">
                          <a:effectLst/>
                        </a:rPr>
                        <a:t> and authorization methods (e.g. profiles like WS-</a:t>
                      </a:r>
                      <a:r>
                        <a:rPr lang="en-US" sz="1100" u="none" strike="noStrike" dirty="0" err="1">
                          <a:effectLst/>
                        </a:rPr>
                        <a:t>SecureCommunication</a:t>
                      </a:r>
                      <a:r>
                        <a:rPr lang="en-US" sz="1100" u="none" strike="noStrike" dirty="0">
                          <a:effectLst/>
                        </a:rPr>
                        <a:t> ) - extend </a:t>
                      </a:r>
                      <a:r>
                        <a:rPr lang="en-US" sz="1100" u="none" strike="noStrike" dirty="0" err="1">
                          <a:effectLst/>
                        </a:rPr>
                        <a:t>capability_t</a:t>
                      </a:r>
                      <a:r>
                        <a:rPr lang="en-US" sz="1100" u="none" strike="noStrike" dirty="0">
                          <a:effectLst/>
                        </a:rPr>
                        <a:t> values </a:t>
                      </a:r>
                      <a:r>
                        <a:rPr lang="en-US" sz="1100" u="none" strike="noStrike" dirty="0" err="1">
                          <a:effectLst/>
                        </a:rPr>
                        <a:t>security.authentication.ssl</a:t>
                      </a:r>
                      <a:r>
                        <a:rPr lang="en-US" sz="1100" u="none" strike="noStrike" dirty="0">
                          <a:effectLst/>
                        </a:rPr>
                        <a:t> and </a:t>
                      </a:r>
                      <a:r>
                        <a:rPr lang="en-US" sz="1100" u="none" strike="noStrike" dirty="0" err="1">
                          <a:effectLst/>
                        </a:rPr>
                        <a:t>security.authorization.ssl</a:t>
                      </a:r>
                      <a:r>
                        <a:rPr lang="en-US" sz="1100" u="none" strike="noStrike" dirty="0">
                          <a:effectLst/>
                        </a:rPr>
                        <a:t> - do we extend with Strings only or do we insert XML (WS-</a:t>
                      </a:r>
                      <a:r>
                        <a:rPr lang="en-US" sz="1100" u="none" strike="noStrike" dirty="0" err="1">
                          <a:effectLst/>
                        </a:rPr>
                        <a:t>SecurePolicy</a:t>
                      </a:r>
                      <a:r>
                        <a:rPr lang="en-US" sz="1100" u="none" strike="noStrike" dirty="0">
                          <a:effectLst/>
                        </a:rPr>
                        <a:t>)</a:t>
                      </a:r>
                      <a:endParaRPr lang="en-US" sz="1100" b="0" i="0" u="none" strike="noStrike" dirty="0">
                        <a:effectLst/>
                        <a:latin typeface="+mn-lt"/>
                      </a:endParaRPr>
                    </a:p>
                  </a:txBody>
                  <a:tcPr marL="0" marR="0" marT="0" marB="0" anchor="ctr"/>
                </a:tc>
              </a:tr>
              <a:tr h="397500">
                <a:tc>
                  <a:txBody>
                    <a:bodyPr/>
                    <a:lstStyle/>
                    <a:p>
                      <a:pPr algn="ctr" fontAlgn="b"/>
                      <a:r>
                        <a:rPr lang="ru-RU" sz="1100" b="0" u="none" strike="noStrike" dirty="0">
                          <a:effectLst/>
                        </a:rPr>
                        <a:t>28</a:t>
                      </a:r>
                      <a:endParaRPr lang="ru-RU" sz="1100" b="0" i="0" u="none" strike="noStrike" dirty="0">
                        <a:effectLst/>
                        <a:latin typeface="+mn-lt"/>
                      </a:endParaRPr>
                    </a:p>
                  </a:txBody>
                  <a:tcPr marL="0" marR="0" marT="0" marB="0" anchor="ctr"/>
                </a:tc>
                <a:tc>
                  <a:txBody>
                    <a:bodyPr/>
                    <a:lstStyle/>
                    <a:p>
                      <a:pPr algn="l" fontAlgn="b"/>
                      <a:r>
                        <a:rPr lang="en-US" sz="1100" u="none" strike="noStrike" dirty="0">
                          <a:effectLst/>
                        </a:rPr>
                        <a:t>Service has to act on behalf of another identity. Services often need to delegate those Credentials to other Service.  Therefore, Services MUST offer interoperable mechanism for Credential delegation. </a:t>
                      </a:r>
                      <a:endParaRPr lang="en-US" sz="1100" b="0" i="0" u="none" strike="noStrike" dirty="0">
                        <a:effectLst/>
                        <a:latin typeface="+mn-lt"/>
                      </a:endParaRPr>
                    </a:p>
                  </a:txBody>
                  <a:tcPr marL="0" marR="0" marT="0" marB="0" anchor="ctr"/>
                </a:tc>
              </a:tr>
              <a:tr h="596250">
                <a:tc>
                  <a:txBody>
                    <a:bodyPr/>
                    <a:lstStyle/>
                    <a:p>
                      <a:pPr algn="ctr" fontAlgn="b"/>
                      <a:r>
                        <a:rPr lang="ru-RU" sz="1100" b="0" u="none" strike="noStrike" dirty="0">
                          <a:effectLst/>
                        </a:rPr>
                        <a:t>29</a:t>
                      </a:r>
                      <a:endParaRPr lang="ru-RU" sz="1100" b="0" i="0" u="none" strike="noStrike" dirty="0">
                        <a:effectLst/>
                        <a:latin typeface="+mn-lt"/>
                      </a:endParaRPr>
                    </a:p>
                  </a:txBody>
                  <a:tcPr marL="0" marR="0" marT="0" marB="0" anchor="ctr"/>
                </a:tc>
                <a:tc>
                  <a:txBody>
                    <a:bodyPr/>
                    <a:lstStyle/>
                    <a:p>
                      <a:pPr algn="l" fontAlgn="b"/>
                      <a:r>
                        <a:rPr lang="en-US" sz="1100" u="none" strike="noStrike" dirty="0">
                          <a:effectLst/>
                        </a:rPr>
                        <a:t>We need delegation and have to define exactly what delegation is and its methods. </a:t>
                      </a:r>
                      <a:r>
                        <a:rPr lang="en-US" sz="1100" u="none" strike="noStrike" dirty="0" err="1">
                          <a:effectLst/>
                        </a:rPr>
                        <a:t>E.g</a:t>
                      </a:r>
                      <a:r>
                        <a:rPr lang="en-US" sz="1100" u="none" strike="noStrike" dirty="0">
                          <a:effectLst/>
                        </a:rPr>
                        <a:t> the delegation procedure might require multiple steps (one approach might be the delegation </a:t>
                      </a:r>
                      <a:r>
                        <a:rPr lang="en-US" sz="1100" u="none" strike="noStrike" dirty="0" err="1">
                          <a:effectLst/>
                        </a:rPr>
                        <a:t>portType</a:t>
                      </a:r>
                      <a:r>
                        <a:rPr lang="en-US" sz="1100" u="none" strike="noStrike" dirty="0">
                          <a:effectLst/>
                        </a:rPr>
                        <a:t>) , e.g. </a:t>
                      </a:r>
                      <a:r>
                        <a:rPr lang="en-US" sz="1100" u="none" strike="noStrike" dirty="0" err="1">
                          <a:effectLst/>
                        </a:rPr>
                        <a:t>gridsite</a:t>
                      </a:r>
                      <a:r>
                        <a:rPr lang="en-US" sz="1100" u="none" strike="noStrike" dirty="0">
                          <a:effectLst/>
                        </a:rPr>
                        <a:t> delegation method - bringing delegation to the </a:t>
                      </a:r>
                      <a:r>
                        <a:rPr lang="en-US" sz="1100" u="none" strike="noStrike" dirty="0" err="1">
                          <a:effectLst/>
                        </a:rPr>
                        <a:t>portType</a:t>
                      </a:r>
                      <a:r>
                        <a:rPr lang="en-US" sz="1100" u="none" strike="noStrike" dirty="0">
                          <a:effectLst/>
                        </a:rPr>
                        <a:t> level using operations.</a:t>
                      </a:r>
                      <a:endParaRPr lang="en-US" sz="1100" b="0" i="0" u="none" strike="noStrike" dirty="0">
                        <a:effectLst/>
                        <a:latin typeface="+mn-lt"/>
                      </a:endParaRPr>
                    </a:p>
                  </a:txBody>
                  <a:tcPr marL="0" marR="0" marT="0" marB="0" anchor="ctr"/>
                </a:tc>
              </a:tr>
              <a:tr h="198750">
                <a:tc gridSpan="2">
                  <a:txBody>
                    <a:bodyPr/>
                    <a:lstStyle/>
                    <a:p>
                      <a:pPr algn="ctr" fontAlgn="ctr"/>
                      <a:r>
                        <a:rPr lang="en-US" sz="1100" b="1" u="none" strike="noStrike" dirty="0" smtClean="0">
                          <a:effectLst/>
                        </a:rPr>
                        <a:t>Non-functional</a:t>
                      </a:r>
                      <a:endParaRPr lang="ru-RU" sz="1100" b="1" i="0" u="none" strike="noStrike" dirty="0">
                        <a:effectLst/>
                        <a:latin typeface="+mn-lt"/>
                      </a:endParaRPr>
                    </a:p>
                  </a:txBody>
                  <a:tcPr marL="0" marR="0" marT="0" marB="0" anchor="ctr">
                    <a:solidFill>
                      <a:schemeClr val="bg2">
                        <a:lumMod val="20000"/>
                        <a:lumOff val="80000"/>
                      </a:schemeClr>
                    </a:solidFill>
                  </a:tcPr>
                </a:tc>
                <a:tc hMerge="1">
                  <a:txBody>
                    <a:bodyPr/>
                    <a:lstStyle/>
                    <a:p>
                      <a:pPr algn="l" fontAlgn="ctr"/>
                      <a:endParaRPr lang="ru-RU" sz="1100" b="0" i="0" u="none" strike="noStrike" dirty="0">
                        <a:effectLst/>
                        <a:latin typeface="Arial"/>
                      </a:endParaRPr>
                    </a:p>
                  </a:txBody>
                  <a:tcPr marL="45720" marR="45720" anchor="ctr"/>
                </a:tc>
              </a:tr>
              <a:tr h="397500">
                <a:tc>
                  <a:txBody>
                    <a:bodyPr/>
                    <a:lstStyle/>
                    <a:p>
                      <a:pPr algn="ctr" fontAlgn="b"/>
                      <a:r>
                        <a:rPr lang="ru-RU" sz="1100" b="0" u="none" strike="noStrike" dirty="0">
                          <a:effectLst/>
                        </a:rPr>
                        <a:t>148</a:t>
                      </a:r>
                      <a:endParaRPr lang="ru-RU" sz="1100" b="0" i="0" u="none" strike="noStrike" dirty="0">
                        <a:effectLst/>
                        <a:latin typeface="+mn-lt"/>
                      </a:endParaRPr>
                    </a:p>
                  </a:txBody>
                  <a:tcPr marL="0" marR="0" marT="0" marB="0" anchor="ctr"/>
                </a:tc>
                <a:tc>
                  <a:txBody>
                    <a:bodyPr/>
                    <a:lstStyle/>
                    <a:p>
                      <a:pPr algn="l" fontAlgn="b"/>
                      <a:r>
                        <a:rPr lang="en-US" sz="1100" u="none" strike="noStrike" dirty="0">
                          <a:effectLst/>
                        </a:rPr>
                        <a:t>Software components (Services and Clients) MUST generate and propagate meaningful error messages, including context description </a:t>
                      </a:r>
                      <a:endParaRPr lang="en-US" sz="1100" b="0" i="0" u="none" strike="noStrike" dirty="0">
                        <a:effectLst/>
                        <a:latin typeface="+mn-lt"/>
                      </a:endParaRPr>
                    </a:p>
                  </a:txBody>
                  <a:tcPr marL="0" marR="0" marT="0" marB="0" anchor="ctr"/>
                </a:tc>
              </a:tr>
              <a:tr h="198750">
                <a:tc>
                  <a:txBody>
                    <a:bodyPr/>
                    <a:lstStyle/>
                    <a:p>
                      <a:pPr algn="ctr" fontAlgn="b"/>
                      <a:r>
                        <a:rPr lang="ru-RU" sz="1100" b="0" u="none" strike="noStrike" dirty="0">
                          <a:effectLst/>
                        </a:rPr>
                        <a:t>149</a:t>
                      </a:r>
                      <a:endParaRPr lang="ru-RU" sz="1100" b="0" i="0" u="none" strike="noStrike" dirty="0">
                        <a:effectLst/>
                        <a:latin typeface="+mn-lt"/>
                      </a:endParaRPr>
                    </a:p>
                  </a:txBody>
                  <a:tcPr marL="0" marR="0" marT="0" marB="0" anchor="ctr"/>
                </a:tc>
                <a:tc>
                  <a:txBody>
                    <a:bodyPr/>
                    <a:lstStyle/>
                    <a:p>
                      <a:pPr algn="l" fontAlgn="b"/>
                      <a:r>
                        <a:rPr lang="en-US" sz="1100" u="none" strike="noStrike" dirty="0">
                          <a:effectLst/>
                        </a:rPr>
                        <a:t>Specifications SHOULD prevent the occurrence of SPOFs and bottlenecks </a:t>
                      </a:r>
                      <a:endParaRPr lang="en-US" sz="1100" b="0" i="0" u="none" strike="noStrike" dirty="0">
                        <a:effectLst/>
                        <a:latin typeface="+mn-lt"/>
                      </a:endParaRPr>
                    </a:p>
                  </a:txBody>
                  <a:tcPr marL="0" marR="0" marT="0" marB="0" anchor="ctr"/>
                </a:tc>
              </a:tr>
              <a:tr h="198750">
                <a:tc>
                  <a:txBody>
                    <a:bodyPr/>
                    <a:lstStyle/>
                    <a:p>
                      <a:pPr algn="ctr" fontAlgn="b"/>
                      <a:r>
                        <a:rPr lang="ru-RU" sz="1100" b="0" u="none" strike="noStrike" dirty="0">
                          <a:effectLst/>
                        </a:rPr>
                        <a:t>156</a:t>
                      </a:r>
                      <a:endParaRPr lang="ru-RU" sz="1100" b="0" i="0" u="none" strike="noStrike" dirty="0">
                        <a:effectLst/>
                        <a:latin typeface="+mn-lt"/>
                      </a:endParaRPr>
                    </a:p>
                  </a:txBody>
                  <a:tcPr marL="0" marR="0" marT="0" marB="0" anchor="ctr"/>
                </a:tc>
                <a:tc>
                  <a:txBody>
                    <a:bodyPr/>
                    <a:lstStyle/>
                    <a:p>
                      <a:pPr algn="l" fontAlgn="b"/>
                      <a:r>
                        <a:rPr lang="en-US" sz="1100" u="none" strike="noStrike" dirty="0">
                          <a:effectLst/>
                        </a:rPr>
                        <a:t>Need to provide high availability and reliability </a:t>
                      </a:r>
                      <a:endParaRPr lang="en-US" sz="1100" b="0" i="0" u="none" strike="noStrike" dirty="0">
                        <a:effectLst/>
                        <a:latin typeface="+mn-lt"/>
                      </a:endParaRPr>
                    </a:p>
                  </a:txBody>
                  <a:tcPr marL="0" marR="0" marT="0" marB="0" anchor="ctr"/>
                </a:tc>
              </a:tr>
            </a:tbl>
          </a:graphicData>
        </a:graphic>
      </p:graphicFrame>
    </p:spTree>
    <p:extLst>
      <p:ext uri="{BB962C8B-B14F-4D97-AF65-F5344CB8AC3E}">
        <p14:creationId xmlns:p14="http://schemas.microsoft.com/office/powerpoint/2010/main" val="1627598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ja-JP" smtClean="0"/>
              <a:t>6</a:t>
            </a:r>
            <a:endParaRPr lang="en-US" altLang="ja-JP"/>
          </a:p>
        </p:txBody>
      </p:sp>
      <p:sp>
        <p:nvSpPr>
          <p:cNvPr id="54274" name="Rectangle 2"/>
          <p:cNvSpPr>
            <a:spLocks noGrp="1" noChangeArrowheads="1"/>
          </p:cNvSpPr>
          <p:nvPr>
            <p:ph type="title"/>
          </p:nvPr>
        </p:nvSpPr>
        <p:spPr/>
        <p:txBody>
          <a:bodyPr/>
          <a:lstStyle/>
          <a:p>
            <a:r>
              <a:rPr lang="en-US" altLang="ja-JP"/>
              <a:t>Full Copyright Notice</a:t>
            </a:r>
            <a:endParaRPr lang="ja-JP" altLang="en-US"/>
          </a:p>
        </p:txBody>
      </p:sp>
      <p:sp>
        <p:nvSpPr>
          <p:cNvPr id="54275" name="Text Box 3"/>
          <p:cNvSpPr txBox="1">
            <a:spLocks noChangeArrowheads="1"/>
          </p:cNvSpPr>
          <p:nvPr/>
        </p:nvSpPr>
        <p:spPr bwMode="auto">
          <a:xfrm>
            <a:off x="250825" y="1412875"/>
            <a:ext cx="8281988" cy="4054475"/>
          </a:xfrm>
          <a:prstGeom prst="rect">
            <a:avLst/>
          </a:prstGeom>
          <a:noFill/>
          <a:ln w="9525">
            <a:noFill/>
            <a:miter lim="800000"/>
            <a:headEnd/>
            <a:tailEnd/>
          </a:ln>
          <a:effectLst/>
        </p:spPr>
        <p:txBody>
          <a:bodyPr>
            <a:spAutoFit/>
          </a:bodyPr>
          <a:lstStyle/>
          <a:p>
            <a:pPr algn="l"/>
            <a:r>
              <a:rPr lang="en-US" altLang="ja-JP" sz="2000" dirty="0"/>
              <a:t>Copyright (C) Open Grid Forum </a:t>
            </a:r>
            <a:r>
              <a:rPr lang="en-US" altLang="ja-JP" sz="2000" dirty="0" smtClean="0"/>
              <a:t>(2010). </a:t>
            </a:r>
            <a:r>
              <a:rPr lang="en-US" altLang="ja-JP" sz="2000" dirty="0"/>
              <a:t>All Rights Reserved. </a:t>
            </a:r>
          </a:p>
          <a:p>
            <a:pPr algn="l"/>
            <a:endParaRPr lang="en-US" altLang="ja-JP" sz="2000" dirty="0"/>
          </a:p>
          <a:p>
            <a:pPr algn="l"/>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lgn="l"/>
            <a:endParaRPr lang="en-US" altLang="ja-JP" sz="2000" dirty="0"/>
          </a:p>
          <a:p>
            <a:pPr algn="l"/>
            <a:r>
              <a:rPr lang="en-US" altLang="ja-JP" sz="2000" dirty="0"/>
              <a:t>The limited permissions granted above are perpetual and will not be revoked by the OGF or its successors or assignees.</a:t>
            </a:r>
          </a:p>
          <a:p>
            <a:pPr algn="l"/>
            <a:endParaRPr lang="ja-JP" altLang="en-US" sz="2000"/>
          </a:p>
          <a:p>
            <a:pPr algn="l"/>
            <a:endParaRPr lang="ja-JP"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ja-JP" smtClean="0"/>
              <a:t>6</a:t>
            </a:r>
            <a:endParaRPr lang="en-US" altLang="ja-JP"/>
          </a:p>
        </p:txBody>
      </p:sp>
      <p:sp>
        <p:nvSpPr>
          <p:cNvPr id="52226" name="Rectangle 2"/>
          <p:cNvSpPr>
            <a:spLocks noGrp="1" noChangeArrowheads="1"/>
          </p:cNvSpPr>
          <p:nvPr>
            <p:ph type="title"/>
          </p:nvPr>
        </p:nvSpPr>
        <p:spPr/>
        <p:txBody>
          <a:bodyPr/>
          <a:lstStyle/>
          <a:p>
            <a:r>
              <a:rPr lang="en-US" altLang="ja-JP"/>
              <a:t>OGF IPR Policies Apply</a:t>
            </a:r>
          </a:p>
        </p:txBody>
      </p:sp>
      <p:sp>
        <p:nvSpPr>
          <p:cNvPr id="52227" name="Rectangle 3"/>
          <p:cNvSpPr>
            <a:spLocks noGrp="1" noChangeArrowheads="1"/>
          </p:cNvSpPr>
          <p:nvPr>
            <p:ph type="body" idx="1"/>
          </p:nvPr>
        </p:nvSpPr>
        <p:spPr>
          <a:xfrm>
            <a:off x="228600" y="1524000"/>
            <a:ext cx="8610600" cy="4114800"/>
          </a:xfrm>
        </p:spPr>
        <p:txBody>
          <a:bodyPr/>
          <a:lstStyle/>
          <a:p>
            <a:pPr>
              <a:lnSpc>
                <a:spcPct val="90000"/>
              </a:lnSpc>
              <a:spcBef>
                <a:spcPct val="0"/>
              </a:spcBef>
            </a:pPr>
            <a:r>
              <a:rPr lang="ja-JP" altLang="en-US" sz="1200">
                <a:latin typeface="Arial"/>
              </a:rPr>
              <a:t>“</a:t>
            </a:r>
            <a:r>
              <a:rPr lang="en-US" altLang="ja-JP" sz="1200">
                <a:latin typeface="Verdana" pitchFamily="1" charset="0"/>
              </a:rPr>
              <a:t>I acknowledge that participation in this meeting is subject to the OGF Intellectual Property Policy.</a:t>
            </a:r>
            <a:r>
              <a:rPr lang="en-US" altLang="ja-JP" sz="1200">
                <a:latin typeface="Arial"/>
              </a:rPr>
              <a:t>”</a:t>
            </a:r>
            <a:endParaRPr lang="en-US" altLang="ja-JP" sz="1200">
              <a:latin typeface="Verdana" pitchFamily="1" charset="0"/>
            </a:endParaRPr>
          </a:p>
          <a:p>
            <a:pPr>
              <a:lnSpc>
                <a:spcPct val="90000"/>
              </a:lnSpc>
              <a:spcBef>
                <a:spcPct val="0"/>
              </a:spcBef>
            </a:pPr>
            <a:r>
              <a:rPr lang="en-US" altLang="ja-JP" sz="1200">
                <a:latin typeface="Verdana" pitchFamily="1" charset="0"/>
              </a:rPr>
              <a:t>Intellectual Property Notices Note Well:  </a:t>
            </a:r>
            <a:r>
              <a:rPr lang="en-US" altLang="ja-JP" sz="1200">
                <a:solidFill>
                  <a:srgbClr val="444444"/>
                </a:solidFill>
                <a:latin typeface="Verdana" pitchFamily="1"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a:latin typeface="Verdana" pitchFamily="1" charset="0"/>
            </a:endParaRPr>
          </a:p>
          <a:p>
            <a:pPr lvl="2">
              <a:lnSpc>
                <a:spcPct val="90000"/>
              </a:lnSpc>
              <a:spcBef>
                <a:spcPct val="0"/>
              </a:spcBef>
            </a:pPr>
            <a:r>
              <a:rPr lang="en-US" altLang="ja-JP" sz="900">
                <a:solidFill>
                  <a:srgbClr val="444444"/>
                </a:solidFill>
                <a:latin typeface="Verdana" pitchFamily="1" charset="0"/>
              </a:rPr>
              <a:t>the OGF plenary session,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working group or portion thereof,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Board of Directors, the GFSG, or any member thereof on behalf of the OGF,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ADCOM, or any member thereof on behalf of the ADCOM,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any OGF mailing list, including any group list, or any other list functioning under OGF auspices, </a:t>
            </a:r>
            <a:endParaRPr lang="en-US" altLang="ja-JP" sz="900">
              <a:latin typeface="Verdana" pitchFamily="1" charset="0"/>
            </a:endParaRPr>
          </a:p>
          <a:p>
            <a:pPr lvl="2">
              <a:lnSpc>
                <a:spcPct val="90000"/>
              </a:lnSpc>
              <a:spcBef>
                <a:spcPct val="0"/>
              </a:spcBef>
            </a:pPr>
            <a:r>
              <a:rPr lang="en-US" altLang="ja-JP" sz="900">
                <a:solidFill>
                  <a:srgbClr val="444444"/>
                </a:solidFill>
                <a:latin typeface="Verdana" pitchFamily="1" charset="0"/>
              </a:rPr>
              <a:t>the OGF Editor or the document authoring and review process </a:t>
            </a:r>
            <a:endParaRPr lang="en-US" altLang="ja-JP" sz="900">
              <a:latin typeface="Verdana" pitchFamily="1" charset="0"/>
            </a:endParaRPr>
          </a:p>
          <a:p>
            <a:pPr>
              <a:lnSpc>
                <a:spcPct val="90000"/>
              </a:lnSpc>
              <a:spcBef>
                <a:spcPct val="0"/>
              </a:spcBef>
            </a:pPr>
            <a:r>
              <a:rPr lang="en-US" altLang="ja-JP" sz="1200">
                <a:solidFill>
                  <a:srgbClr val="444444"/>
                </a:solidFill>
                <a:latin typeface="Verdana" pitchFamily="1" charset="0"/>
              </a:rPr>
              <a:t>Statements made outside of a OGF meeting, mailing list or other function, that are clearly not intended to be input to an OGF activity, group or function, are not subject to these provisions.</a:t>
            </a:r>
          </a:p>
          <a:p>
            <a:pPr>
              <a:lnSpc>
                <a:spcPct val="90000"/>
              </a:lnSpc>
              <a:spcBef>
                <a:spcPct val="0"/>
              </a:spcBef>
            </a:pPr>
            <a:r>
              <a:rPr lang="en-US" altLang="ja-JP" sz="1200">
                <a:solidFill>
                  <a:srgbClr val="444444"/>
                </a:solidFill>
                <a:latin typeface="Verdana" pitchFamily="1" charset="0"/>
              </a:rPr>
              <a:t>Excerpt from Appendix B of GFD-C.1: </a:t>
            </a:r>
            <a:r>
              <a:rPr lang="en-US" altLang="ja-JP" sz="1200">
                <a:solidFill>
                  <a:srgbClr val="444444"/>
                </a:solidFill>
                <a:latin typeface="Arial"/>
              </a:rPr>
              <a:t>”</a:t>
            </a:r>
            <a:r>
              <a:rPr lang="en-US" altLang="ja-JP" sz="1200">
                <a:solidFill>
                  <a:srgbClr val="444444"/>
                </a:solidFill>
                <a:latin typeface="Verdana" pitchFamily="1"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a:solidFill>
                  <a:srgbClr val="444444"/>
                </a:solidFill>
                <a:latin typeface="Arial"/>
              </a:rPr>
              <a:t>”</a:t>
            </a:r>
            <a:endParaRPr lang="en-US" altLang="ja-JP" sz="1200">
              <a:solidFill>
                <a:srgbClr val="444444"/>
              </a:solidFill>
              <a:latin typeface="Verdana" pitchFamily="1" charset="0"/>
            </a:endParaRPr>
          </a:p>
          <a:p>
            <a:pPr>
              <a:lnSpc>
                <a:spcPct val="90000"/>
              </a:lnSpc>
              <a:spcBef>
                <a:spcPct val="0"/>
              </a:spcBef>
            </a:pPr>
            <a:endParaRPr lang="en-US" altLang="ja-JP" sz="1200">
              <a:solidFill>
                <a:srgbClr val="444444"/>
              </a:solidFill>
              <a:latin typeface="Verdana" pitchFamily="1" charset="0"/>
            </a:endParaRPr>
          </a:p>
          <a:p>
            <a:pPr>
              <a:lnSpc>
                <a:spcPct val="90000"/>
              </a:lnSpc>
            </a:pPr>
            <a:r>
              <a:rPr lang="en-US" altLang="ja-JP" sz="1200">
                <a:latin typeface="Verdana" pitchFamily="1" charset="0"/>
              </a:rPr>
              <a:t>OGF Intellectual Property Policies are adapted from the IETF Intellectual Property Policies that support the Internet Standards Process.</a:t>
            </a:r>
            <a:endParaRPr lang="en-US" altLang="ja-JP" sz="2800">
              <a:latin typeface="Verdana" pitchFamily="1"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p:txBody>
          <a:bodyPr/>
          <a:lstStyle/>
          <a:p>
            <a:r>
              <a:rPr lang="en-US" altLang="ja-JP" sz="3200" dirty="0" smtClean="0"/>
              <a:t>Overview</a:t>
            </a:r>
            <a:endParaRPr lang="ja-JP" altLang="en-US" sz="3200"/>
          </a:p>
        </p:txBody>
      </p:sp>
      <p:sp>
        <p:nvSpPr>
          <p:cNvPr id="9" name="Content Placeholder 8"/>
          <p:cNvSpPr>
            <a:spLocks noGrp="1"/>
          </p:cNvSpPr>
          <p:nvPr>
            <p:ph sz="half" idx="2"/>
          </p:nvPr>
        </p:nvSpPr>
        <p:spPr>
          <a:xfrm>
            <a:off x="5364088" y="2060848"/>
            <a:ext cx="3094112" cy="3577952"/>
          </a:xfrm>
        </p:spPr>
        <p:txBody>
          <a:bodyPr/>
          <a:lstStyle/>
          <a:p>
            <a:r>
              <a:rPr lang="en-US" sz="2000" dirty="0" smtClean="0"/>
              <a:t>EGI yields the largest set of requirements</a:t>
            </a:r>
          </a:p>
          <a:p>
            <a:r>
              <a:rPr lang="en-US" sz="2000" dirty="0" smtClean="0"/>
              <a:t>GROMACS and Data-intensive jobs are valid within EGI as well</a:t>
            </a:r>
          </a:p>
          <a:p>
            <a:r>
              <a:rPr lang="en-US" sz="2000" dirty="0" smtClean="0"/>
              <a:t>There are overlapping requirements</a:t>
            </a:r>
          </a:p>
          <a:p>
            <a:r>
              <a:rPr lang="en-US" sz="2000" dirty="0" smtClean="0"/>
              <a:t>See also </a:t>
            </a:r>
            <a:r>
              <a:rPr lang="en-GB" sz="2000" dirty="0" smtClean="0"/>
              <a:t>doc16066 for all use cases</a:t>
            </a:r>
            <a:endParaRPr lang="en-GB" sz="2000" dirty="0"/>
          </a:p>
        </p:txBody>
      </p:sp>
      <p:sp>
        <p:nvSpPr>
          <p:cNvPr id="4" name="Footer Placeholder 3"/>
          <p:cNvSpPr>
            <a:spLocks noGrp="1"/>
          </p:cNvSpPr>
          <p:nvPr>
            <p:ph type="ftr" sz="quarter" idx="10"/>
          </p:nvPr>
        </p:nvSpPr>
        <p:spPr/>
        <p:txBody>
          <a:bodyPr/>
          <a:lstStyle/>
          <a:p>
            <a:r>
              <a:rPr lang="en-US" altLang="ja-JP" smtClean="0"/>
              <a:t>6</a:t>
            </a:r>
            <a:endParaRPr lang="en-US" altLang="ja-JP"/>
          </a:p>
        </p:txBody>
      </p:sp>
      <p:graphicFrame>
        <p:nvGraphicFramePr>
          <p:cNvPr id="7" name="Diagram 6"/>
          <p:cNvGraphicFramePr/>
          <p:nvPr/>
        </p:nvGraphicFramePr>
        <p:xfrm>
          <a:off x="467544" y="1628800"/>
          <a:ext cx="496632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EGI Use case</a:t>
            </a:r>
            <a:endParaRPr lang="ru-RU" dirty="0"/>
          </a:p>
        </p:txBody>
      </p:sp>
      <p:sp>
        <p:nvSpPr>
          <p:cNvPr id="7" name="Content Placeholder 6"/>
          <p:cNvSpPr>
            <a:spLocks noGrp="1"/>
          </p:cNvSpPr>
          <p:nvPr>
            <p:ph idx="1"/>
          </p:nvPr>
        </p:nvSpPr>
        <p:spPr>
          <a:xfrm>
            <a:off x="685800" y="1268760"/>
            <a:ext cx="7772400" cy="4968552"/>
          </a:xfrm>
        </p:spPr>
        <p:txBody>
          <a:bodyPr/>
          <a:lstStyle/>
          <a:p>
            <a:r>
              <a:rPr lang="en-US" sz="2400" dirty="0" smtClean="0"/>
              <a:t>European e-Science infrastructure</a:t>
            </a:r>
          </a:p>
          <a:p>
            <a:r>
              <a:rPr lang="en-US" sz="2400" dirty="0" smtClean="0"/>
              <a:t>Very diverse hardware resources</a:t>
            </a:r>
          </a:p>
          <a:p>
            <a:r>
              <a:rPr lang="en-US" sz="2400" dirty="0" smtClean="0"/>
              <a:t>Different middleware providers</a:t>
            </a:r>
          </a:p>
          <a:p>
            <a:pPr lvl="1"/>
            <a:r>
              <a:rPr lang="en-US" sz="2000" dirty="0" smtClean="0"/>
              <a:t>Globus, UNICORE, </a:t>
            </a:r>
            <a:r>
              <a:rPr lang="en-US" sz="2000" dirty="0" err="1" smtClean="0"/>
              <a:t>gLite</a:t>
            </a:r>
            <a:r>
              <a:rPr lang="en-US" sz="2000" dirty="0" smtClean="0"/>
              <a:t>, ARC, </a:t>
            </a:r>
            <a:r>
              <a:rPr lang="en-US" sz="2000" dirty="0" err="1" smtClean="0"/>
              <a:t>dCache</a:t>
            </a:r>
            <a:r>
              <a:rPr lang="en-US" sz="2000" dirty="0" smtClean="0"/>
              <a:t>, desktop solutions</a:t>
            </a:r>
          </a:p>
          <a:p>
            <a:r>
              <a:rPr lang="en-US" sz="2400" dirty="0" smtClean="0"/>
              <a:t>Wide range of applications</a:t>
            </a:r>
          </a:p>
          <a:p>
            <a:r>
              <a:rPr lang="en-US" sz="2400" dirty="0" smtClean="0"/>
              <a:t>High-level scenario: </a:t>
            </a:r>
            <a:r>
              <a:rPr lang="en-US" sz="2400" dirty="0"/>
              <a:t>provision of arbitrary </a:t>
            </a:r>
            <a:r>
              <a:rPr lang="en-US" sz="2400" dirty="0" smtClean="0"/>
              <a:t>computational </a:t>
            </a:r>
            <a:r>
              <a:rPr lang="en-US" sz="2400" dirty="0"/>
              <a:t>and/or storage resources to </a:t>
            </a:r>
            <a:r>
              <a:rPr lang="en-US" sz="2400" dirty="0" smtClean="0"/>
              <a:t>an arbitrary </a:t>
            </a:r>
            <a:r>
              <a:rPr lang="en-US" sz="2400" dirty="0"/>
              <a:t>(</a:t>
            </a:r>
            <a:r>
              <a:rPr lang="en-US" sz="2400" dirty="0" smtClean="0"/>
              <a:t>group of) researcher(s)</a:t>
            </a:r>
          </a:p>
          <a:p>
            <a:r>
              <a:rPr lang="en-US" sz="2400" dirty="0" smtClean="0"/>
              <a:t>The wide scope of the use case implies a very large set of requirements (62 identified initially)</a:t>
            </a:r>
          </a:p>
          <a:p>
            <a:r>
              <a:rPr lang="en-US" sz="2400" u="sng" dirty="0" smtClean="0"/>
              <a:t>If OGF standards will address EGI requirements, large part of other use cases will be covered as well</a:t>
            </a:r>
            <a:endParaRPr lang="ru-RU" sz="2400" u="sng" dirty="0"/>
          </a:p>
        </p:txBody>
      </p:sp>
      <p:sp>
        <p:nvSpPr>
          <p:cNvPr id="5" name="Footer Placeholder 4"/>
          <p:cNvSpPr>
            <a:spLocks noGrp="1"/>
          </p:cNvSpPr>
          <p:nvPr>
            <p:ph type="ftr" sz="quarter" idx="10"/>
          </p:nvPr>
        </p:nvSpPr>
        <p:spPr/>
        <p:txBody>
          <a:bodyPr/>
          <a:lstStyle/>
          <a:p>
            <a:r>
              <a:rPr lang="en-US" altLang="ja-JP" smtClean="0"/>
              <a:t>6</a:t>
            </a:r>
            <a:endParaRPr lang="en-US" altLang="ja-JP"/>
          </a:p>
        </p:txBody>
      </p:sp>
    </p:spTree>
    <p:extLst>
      <p:ext uri="{BB962C8B-B14F-4D97-AF65-F5344CB8AC3E}">
        <p14:creationId xmlns:p14="http://schemas.microsoft.com/office/powerpoint/2010/main" val="2068508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GROMACS use case</a:t>
            </a:r>
            <a:endParaRPr lang="ru-RU" dirty="0"/>
          </a:p>
        </p:txBody>
      </p:sp>
      <p:sp>
        <p:nvSpPr>
          <p:cNvPr id="3" name="Content Placeholder 2"/>
          <p:cNvSpPr>
            <a:spLocks noGrp="1"/>
          </p:cNvSpPr>
          <p:nvPr>
            <p:ph idx="1"/>
          </p:nvPr>
        </p:nvSpPr>
        <p:spPr>
          <a:xfrm>
            <a:off x="685800" y="1524000"/>
            <a:ext cx="7772400" cy="4425280"/>
          </a:xfrm>
        </p:spPr>
        <p:txBody>
          <a:bodyPr/>
          <a:lstStyle/>
          <a:p>
            <a:r>
              <a:rPr lang="en-US" sz="2800" dirty="0"/>
              <a:t>GROMACS-based Molecular Dynamics in Bio-molecular </a:t>
            </a:r>
            <a:r>
              <a:rPr lang="en-US" sz="2800" dirty="0" smtClean="0"/>
              <a:t>Systems</a:t>
            </a:r>
          </a:p>
          <a:p>
            <a:r>
              <a:rPr lang="en-US" sz="2800" dirty="0" smtClean="0"/>
              <a:t>The first formalized PGI use case</a:t>
            </a:r>
          </a:p>
          <a:p>
            <a:r>
              <a:rPr lang="en-US" sz="2800" dirty="0" smtClean="0"/>
              <a:t>Application </a:t>
            </a:r>
            <a:r>
              <a:rPr lang="en-US" sz="2800" dirty="0"/>
              <a:t>uses MPI or PVM to parallelize the </a:t>
            </a:r>
            <a:r>
              <a:rPr lang="en-US" sz="2800" dirty="0" smtClean="0"/>
              <a:t>jobs</a:t>
            </a:r>
          </a:p>
          <a:p>
            <a:r>
              <a:rPr lang="en-US" sz="2800" dirty="0" smtClean="0"/>
              <a:t>Long simulation, can last 2-5 days</a:t>
            </a:r>
          </a:p>
          <a:p>
            <a:r>
              <a:rPr lang="en-US" sz="2800" dirty="0" smtClean="0"/>
              <a:t>Produces large data files on output</a:t>
            </a:r>
          </a:p>
          <a:p>
            <a:r>
              <a:rPr lang="en-US" sz="2800" dirty="0" smtClean="0"/>
              <a:t>Present in both HPC and cluster environments</a:t>
            </a:r>
            <a:endParaRPr lang="ru-RU" sz="2800" dirty="0"/>
          </a:p>
        </p:txBody>
      </p:sp>
      <p:sp>
        <p:nvSpPr>
          <p:cNvPr id="4" name="Footer Placeholder 3"/>
          <p:cNvSpPr>
            <a:spLocks noGrp="1"/>
          </p:cNvSpPr>
          <p:nvPr>
            <p:ph type="ftr" sz="quarter" idx="10"/>
          </p:nvPr>
        </p:nvSpPr>
        <p:spPr/>
        <p:txBody>
          <a:bodyPr/>
          <a:lstStyle/>
          <a:p>
            <a:r>
              <a:rPr lang="en-US" altLang="ja-JP" smtClean="0"/>
              <a:t>6</a:t>
            </a:r>
            <a:endParaRPr lang="en-US" altLang="ja-JP"/>
          </a:p>
        </p:txBody>
      </p:sp>
    </p:spTree>
    <p:extLst>
      <p:ext uri="{BB962C8B-B14F-4D97-AF65-F5344CB8AC3E}">
        <p14:creationId xmlns:p14="http://schemas.microsoft.com/office/powerpoint/2010/main" val="349925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Data-intensive processing</a:t>
            </a:r>
            <a:endParaRPr lang="ru-RU" dirty="0"/>
          </a:p>
        </p:txBody>
      </p:sp>
      <p:sp>
        <p:nvSpPr>
          <p:cNvPr id="3" name="Content Placeholder 2"/>
          <p:cNvSpPr>
            <a:spLocks noGrp="1"/>
          </p:cNvSpPr>
          <p:nvPr>
            <p:ph idx="1"/>
          </p:nvPr>
        </p:nvSpPr>
        <p:spPr>
          <a:xfrm>
            <a:off x="685800" y="1524000"/>
            <a:ext cx="7772400" cy="4569296"/>
          </a:xfrm>
        </p:spPr>
        <p:txBody>
          <a:bodyPr/>
          <a:lstStyle/>
          <a:p>
            <a:r>
              <a:rPr lang="en-US" sz="2400" dirty="0"/>
              <a:t>Data </a:t>
            </a:r>
            <a:r>
              <a:rPr lang="en-US" sz="2400" dirty="0" smtClean="0"/>
              <a:t>intensive processing </a:t>
            </a:r>
            <a:r>
              <a:rPr lang="en-US" sz="2400" dirty="0"/>
              <a:t>on cluster-based </a:t>
            </a:r>
            <a:r>
              <a:rPr lang="en-US" sz="2400" dirty="0" smtClean="0"/>
              <a:t>Grids</a:t>
            </a:r>
          </a:p>
          <a:p>
            <a:r>
              <a:rPr lang="en-US" sz="2400" dirty="0" smtClean="0"/>
              <a:t>Scenarios from High Energy Physics applications</a:t>
            </a:r>
          </a:p>
          <a:p>
            <a:r>
              <a:rPr lang="en-US" sz="2400" dirty="0" smtClean="0"/>
              <a:t>Focus is on serial jobs constituting complex workflows</a:t>
            </a:r>
          </a:p>
          <a:p>
            <a:r>
              <a:rPr lang="en-US" sz="2400" dirty="0"/>
              <a:t>Target systems: Linux </a:t>
            </a:r>
            <a:r>
              <a:rPr lang="en-US" sz="2400" dirty="0" smtClean="0"/>
              <a:t>clusters</a:t>
            </a:r>
          </a:p>
          <a:p>
            <a:pPr lvl="1"/>
            <a:r>
              <a:rPr lang="en-US" sz="2000" dirty="0" smtClean="0"/>
              <a:t>a </a:t>
            </a:r>
            <a:r>
              <a:rPr lang="en-US" sz="2000" dirty="0"/>
              <a:t>single workflow may spread over dozens of clusters in different </a:t>
            </a:r>
            <a:r>
              <a:rPr lang="en-US" sz="2000" dirty="0" smtClean="0"/>
              <a:t>countries</a:t>
            </a:r>
            <a:endParaRPr lang="en-US" sz="2000" dirty="0"/>
          </a:p>
          <a:p>
            <a:r>
              <a:rPr lang="en-US" sz="2400" dirty="0" smtClean="0"/>
              <a:t>Heavy use of mass storage services</a:t>
            </a:r>
          </a:p>
          <a:p>
            <a:r>
              <a:rPr lang="en-US" sz="2400" dirty="0" smtClean="0"/>
              <a:t>Necessity to </a:t>
            </a:r>
            <a:r>
              <a:rPr lang="en-US" sz="2400" dirty="0" err="1" smtClean="0"/>
              <a:t>optimise</a:t>
            </a:r>
            <a:r>
              <a:rPr lang="en-US" sz="2400" dirty="0" smtClean="0"/>
              <a:t> input/output data handling</a:t>
            </a:r>
          </a:p>
          <a:p>
            <a:r>
              <a:rPr lang="en-US" sz="2400" dirty="0" smtClean="0"/>
              <a:t>Users are </a:t>
            </a:r>
            <a:r>
              <a:rPr lang="en-US" sz="2400" dirty="0" err="1" smtClean="0"/>
              <a:t>organised</a:t>
            </a:r>
            <a:r>
              <a:rPr lang="en-US" sz="2400" dirty="0" smtClean="0"/>
              <a:t> in huge Virtual </a:t>
            </a:r>
            <a:r>
              <a:rPr lang="en-US" sz="2400" dirty="0" err="1" smtClean="0"/>
              <a:t>Organisations</a:t>
            </a:r>
            <a:r>
              <a:rPr lang="en-US" sz="2400" dirty="0" smtClean="0"/>
              <a:t> (thousands of members), with groups and roles </a:t>
            </a:r>
            <a:endParaRPr lang="ru-RU" sz="2400" dirty="0"/>
          </a:p>
        </p:txBody>
      </p:sp>
      <p:sp>
        <p:nvSpPr>
          <p:cNvPr id="4" name="Footer Placeholder 3"/>
          <p:cNvSpPr>
            <a:spLocks noGrp="1"/>
          </p:cNvSpPr>
          <p:nvPr>
            <p:ph type="ftr" sz="quarter" idx="10"/>
          </p:nvPr>
        </p:nvSpPr>
        <p:spPr/>
        <p:txBody>
          <a:bodyPr/>
          <a:lstStyle/>
          <a:p>
            <a:fld id="{2E6A3ACD-03A0-49D4-8A67-417EDBA68B2E}" type="slidenum">
              <a:rPr lang="ja-JP" altLang="en-US" smtClean="0"/>
              <a:pPr/>
              <a:t>6</a:t>
            </a:fld>
            <a:endParaRPr lang="en-US" altLang="ja-JP"/>
          </a:p>
        </p:txBody>
      </p:sp>
    </p:spTree>
    <p:extLst>
      <p:ext uri="{BB962C8B-B14F-4D97-AF65-F5344CB8AC3E}">
        <p14:creationId xmlns:p14="http://schemas.microsoft.com/office/powerpoint/2010/main" val="2273211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28328"/>
          </a:xfrm>
        </p:spPr>
        <p:txBody>
          <a:bodyPr/>
          <a:lstStyle/>
          <a:p>
            <a:r>
              <a:rPr lang="en-US" sz="2800" dirty="0" smtClean="0"/>
              <a:t>Matching requirements from the </a:t>
            </a:r>
            <a:br>
              <a:rPr lang="en-US" sz="2800" dirty="0" smtClean="0"/>
            </a:br>
            <a:r>
              <a:rPr lang="en-US" sz="2800" dirty="0" smtClean="0"/>
              <a:t>PGI inventory</a:t>
            </a:r>
            <a:endParaRPr lang="ru-RU"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3560915"/>
              </p:ext>
            </p:extLst>
          </p:nvPr>
        </p:nvGraphicFramePr>
        <p:xfrm>
          <a:off x="611560" y="1412776"/>
          <a:ext cx="7772401" cy="4165600"/>
        </p:xfrm>
        <a:graphic>
          <a:graphicData uri="http://schemas.openxmlformats.org/drawingml/2006/table">
            <a:tbl>
              <a:tblPr firstRow="1" firstCol="1" bandRow="1">
                <a:tableStyleId>{21E4AEA4-8DFA-4A89-87EB-49C32662AFE0}</a:tableStyleId>
              </a:tblPr>
              <a:tblGrid>
                <a:gridCol w="1440160"/>
                <a:gridCol w="2110747"/>
                <a:gridCol w="2110747"/>
                <a:gridCol w="2110747"/>
              </a:tblGrid>
              <a:tr h="370840">
                <a:tc>
                  <a:txBody>
                    <a:bodyPr/>
                    <a:lstStyle/>
                    <a:p>
                      <a:endParaRPr lang="ru-RU" sz="1600" dirty="0"/>
                    </a:p>
                  </a:txBody>
                  <a:tcPr/>
                </a:tc>
                <a:tc>
                  <a:txBody>
                    <a:bodyPr/>
                    <a:lstStyle/>
                    <a:p>
                      <a:r>
                        <a:rPr lang="en-US" sz="1600" dirty="0" smtClean="0"/>
                        <a:t>EGI</a:t>
                      </a:r>
                      <a:endParaRPr lang="ru-RU" sz="1600" dirty="0"/>
                    </a:p>
                  </a:txBody>
                  <a:tcPr/>
                </a:tc>
                <a:tc>
                  <a:txBody>
                    <a:bodyPr/>
                    <a:lstStyle/>
                    <a:p>
                      <a:r>
                        <a:rPr lang="en-US" sz="1600" dirty="0" smtClean="0"/>
                        <a:t>GROMACS</a:t>
                      </a:r>
                      <a:endParaRPr lang="ru-RU" sz="1600" dirty="0"/>
                    </a:p>
                  </a:txBody>
                  <a:tcPr/>
                </a:tc>
                <a:tc>
                  <a:txBody>
                    <a:bodyPr/>
                    <a:lstStyle/>
                    <a:p>
                      <a:r>
                        <a:rPr lang="en-US" sz="1600" dirty="0" smtClean="0"/>
                        <a:t>Data-intensive</a:t>
                      </a:r>
                      <a:endParaRPr lang="ru-RU" sz="1600" dirty="0"/>
                    </a:p>
                  </a:txBody>
                  <a:tcPr/>
                </a:tc>
              </a:tr>
              <a:tr h="370840">
                <a:tc>
                  <a:txBody>
                    <a:bodyPr/>
                    <a:lstStyle/>
                    <a:p>
                      <a:r>
                        <a:rPr lang="en-US" sz="1600" dirty="0" smtClean="0"/>
                        <a:t>Compute</a:t>
                      </a:r>
                      <a:endParaRPr lang="ru-RU" sz="1600" dirty="0"/>
                    </a:p>
                  </a:txBody>
                  <a:tcPr/>
                </a:tc>
                <a:tc>
                  <a:txBody>
                    <a:bodyPr/>
                    <a:lstStyle/>
                    <a:p>
                      <a:r>
                        <a:rPr lang="en-US" sz="1400" b="1" dirty="0" smtClean="0"/>
                        <a:t>34, 35, 37, 43, 44, 45, 61,</a:t>
                      </a:r>
                      <a:r>
                        <a:rPr lang="en-US" sz="1400" b="1" baseline="0" dirty="0" smtClean="0"/>
                        <a:t> 63, 64</a:t>
                      </a:r>
                      <a:r>
                        <a:rPr lang="en-US" sz="1400" b="1" baseline="0" dirty="0" smtClean="0">
                          <a:solidFill>
                            <a:schemeClr val="tx1"/>
                          </a:solidFill>
                        </a:rPr>
                        <a:t>, 66, 68, 72, 76, 78, 80</a:t>
                      </a:r>
                      <a:r>
                        <a:rPr lang="en-US" sz="1400" baseline="0" dirty="0" smtClean="0">
                          <a:solidFill>
                            <a:schemeClr val="tx1"/>
                          </a:solidFill>
                        </a:rPr>
                        <a:t>, 81</a:t>
                      </a:r>
                      <a:r>
                        <a:rPr lang="en-US" sz="1400" baseline="0" dirty="0" smtClean="0"/>
                        <a:t>, 82, 84, 86, 90, 94, 100, 101, 104, 105, 108, 113, 114, 119, 126, 133, 141, 143, 144</a:t>
                      </a:r>
                      <a:endParaRPr lang="ru-RU" sz="1400" dirty="0"/>
                    </a:p>
                  </a:txBody>
                  <a:tcPr/>
                </a:tc>
                <a:tc>
                  <a:txBody>
                    <a:bodyPr/>
                    <a:lstStyle/>
                    <a:p>
                      <a:r>
                        <a:rPr lang="en-US" sz="1400" dirty="0" smtClean="0"/>
                        <a:t>34, 35, 43, 44, 45, 61, 63, 64, 66, 68, 76, 78, 81, 82, 86, 90, 101, 104, 105, 108, 112, 114, 119, 143, 144</a:t>
                      </a:r>
                      <a:endParaRPr lang="ru-RU" sz="1400" dirty="0"/>
                    </a:p>
                  </a:txBody>
                  <a:tcPr/>
                </a:tc>
                <a:tc>
                  <a:txBody>
                    <a:bodyPr/>
                    <a:lstStyle/>
                    <a:p>
                      <a:r>
                        <a:rPr lang="ru-RU" sz="1400" dirty="0" smtClean="0"/>
                        <a:t>34, 35, 43, 44, 45, </a:t>
                      </a:r>
                      <a:r>
                        <a:rPr lang="en-US" sz="1400" dirty="0" smtClean="0"/>
                        <a:t>56, </a:t>
                      </a:r>
                      <a:r>
                        <a:rPr lang="ru-RU" sz="1400" dirty="0" smtClean="0"/>
                        <a:t>63, 64, 66, 68, 76, 78, 80, 81, 82, 8</a:t>
                      </a:r>
                      <a:r>
                        <a:rPr lang="en-US" sz="1400" dirty="0" smtClean="0"/>
                        <a:t>5</a:t>
                      </a:r>
                      <a:r>
                        <a:rPr lang="ru-RU" sz="1400" dirty="0" smtClean="0"/>
                        <a:t>, 86, 90, 94, 100, 101, 104, 105, 108, 11</a:t>
                      </a:r>
                      <a:r>
                        <a:rPr lang="en-US" sz="1400" dirty="0" smtClean="0"/>
                        <a:t>2</a:t>
                      </a:r>
                      <a:r>
                        <a:rPr lang="ru-RU" sz="1400" dirty="0" smtClean="0"/>
                        <a:t>, 114, </a:t>
                      </a:r>
                      <a:r>
                        <a:rPr lang="en-US" sz="1400" dirty="0" smtClean="0"/>
                        <a:t>116, </a:t>
                      </a:r>
                      <a:r>
                        <a:rPr lang="ru-RU" sz="1400" dirty="0" smtClean="0"/>
                        <a:t>119, 126, 133, 141, 143, 144</a:t>
                      </a:r>
                    </a:p>
                    <a:p>
                      <a:endParaRPr lang="ru-RU" sz="1400" dirty="0"/>
                    </a:p>
                  </a:txBody>
                  <a:tcPr/>
                </a:tc>
              </a:tr>
              <a:tr h="370840">
                <a:tc>
                  <a:txBody>
                    <a:bodyPr/>
                    <a:lstStyle/>
                    <a:p>
                      <a:r>
                        <a:rPr lang="en-US" sz="1600" dirty="0" smtClean="0"/>
                        <a:t>Info</a:t>
                      </a:r>
                      <a:endParaRPr lang="ru-RU" sz="1600" dirty="0"/>
                    </a:p>
                  </a:txBody>
                  <a:tcPr/>
                </a:tc>
                <a:tc>
                  <a:txBody>
                    <a:bodyPr/>
                    <a:lstStyle/>
                    <a:p>
                      <a:r>
                        <a:rPr lang="en-US" sz="1400" dirty="0" smtClean="0"/>
                        <a:t>1, 4, 6</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1, 4, 6</a:t>
                      </a:r>
                      <a:endParaRPr lang="ru-RU" sz="1400" dirty="0" smtClean="0"/>
                    </a:p>
                  </a:txBody>
                  <a:tcPr/>
                </a:tc>
                <a:tc>
                  <a:txBody>
                    <a:bodyPr/>
                    <a:lstStyle/>
                    <a:p>
                      <a:r>
                        <a:rPr lang="en-US" sz="1400" dirty="0" smtClean="0"/>
                        <a:t>1, 4, 6</a:t>
                      </a:r>
                      <a:endParaRPr lang="ru-RU" sz="1400" dirty="0"/>
                    </a:p>
                  </a:txBody>
                  <a:tcPr/>
                </a:tc>
              </a:tr>
              <a:tr h="370840">
                <a:tc>
                  <a:txBody>
                    <a:bodyPr/>
                    <a:lstStyle/>
                    <a:p>
                      <a:r>
                        <a:rPr lang="en-US" sz="1600" dirty="0" smtClean="0"/>
                        <a:t>Security</a:t>
                      </a:r>
                      <a:endParaRPr lang="ru-RU" sz="1600" dirty="0"/>
                    </a:p>
                  </a:txBody>
                  <a:tcPr/>
                </a:tc>
                <a:tc>
                  <a:txBody>
                    <a:bodyPr/>
                    <a:lstStyle/>
                    <a:p>
                      <a:r>
                        <a:rPr lang="en-US" sz="1400" dirty="0" smtClean="0"/>
                        <a:t>9, 11, 17, 20, 21, 22, 23, 28, 29, 30, 32</a:t>
                      </a:r>
                      <a:endParaRPr lang="ru-RU" sz="1400" dirty="0"/>
                    </a:p>
                  </a:txBody>
                  <a:tcPr/>
                </a:tc>
                <a:tc>
                  <a:txBody>
                    <a:bodyPr/>
                    <a:lstStyle/>
                    <a:p>
                      <a:r>
                        <a:rPr lang="en-US" sz="1400" dirty="0" smtClean="0"/>
                        <a:t>11, 28, 29</a:t>
                      </a:r>
                      <a:endParaRPr lang="ru-RU" sz="1400" dirty="0"/>
                    </a:p>
                  </a:txBody>
                  <a:tcPr/>
                </a:tc>
                <a:tc>
                  <a:txBody>
                    <a:bodyPr/>
                    <a:lstStyle/>
                    <a:p>
                      <a:r>
                        <a:rPr lang="en-US" sz="1400" dirty="0" smtClean="0"/>
                        <a:t>9, 11, 28,</a:t>
                      </a:r>
                      <a:r>
                        <a:rPr lang="en-US" sz="1400" baseline="0" dirty="0" smtClean="0"/>
                        <a:t> 29, 30, 32</a:t>
                      </a:r>
                      <a:endParaRPr lang="ru-RU" sz="1400" dirty="0"/>
                    </a:p>
                  </a:txBody>
                  <a:tcPr/>
                </a:tc>
              </a:tr>
              <a:tr h="370840">
                <a:tc>
                  <a:txBody>
                    <a:bodyPr/>
                    <a:lstStyle/>
                    <a:p>
                      <a:r>
                        <a:rPr lang="en-US" sz="1600" dirty="0" smtClean="0"/>
                        <a:t>Accounting</a:t>
                      </a:r>
                      <a:endParaRPr lang="ru-RU" sz="1600" dirty="0"/>
                    </a:p>
                  </a:txBody>
                  <a:tcPr/>
                </a:tc>
                <a:tc>
                  <a:txBody>
                    <a:bodyPr/>
                    <a:lstStyle/>
                    <a:p>
                      <a:r>
                        <a:rPr lang="en-US" sz="1400" dirty="0" smtClean="0"/>
                        <a:t>36</a:t>
                      </a:r>
                      <a:endParaRPr lang="ru-RU" sz="1400" dirty="0"/>
                    </a:p>
                  </a:txBody>
                  <a:tcPr/>
                </a:tc>
                <a:tc>
                  <a:txBody>
                    <a:bodyPr/>
                    <a:lstStyle/>
                    <a:p>
                      <a:endParaRPr lang="ru-RU" sz="1400"/>
                    </a:p>
                  </a:txBody>
                  <a:tcPr/>
                </a:tc>
                <a:tc>
                  <a:txBody>
                    <a:bodyPr/>
                    <a:lstStyle/>
                    <a:p>
                      <a:endParaRPr lang="ru-RU" sz="1400" dirty="0"/>
                    </a:p>
                  </a:txBody>
                  <a:tcPr/>
                </a:tc>
              </a:tr>
              <a:tr h="370840">
                <a:tc>
                  <a:txBody>
                    <a:bodyPr/>
                    <a:lstStyle/>
                    <a:p>
                      <a:r>
                        <a:rPr lang="en-US" sz="1600" dirty="0" smtClean="0"/>
                        <a:t>Non-functional</a:t>
                      </a:r>
                      <a:endParaRPr lang="ru-RU" sz="1600" dirty="0"/>
                    </a:p>
                  </a:txBody>
                  <a:tcPr/>
                </a:tc>
                <a:tc>
                  <a:txBody>
                    <a:bodyPr/>
                    <a:lstStyle/>
                    <a:p>
                      <a:r>
                        <a:rPr lang="en-US" sz="1400" dirty="0" smtClean="0"/>
                        <a:t>145, 146, 147, 148, 149, 150,</a:t>
                      </a:r>
                      <a:r>
                        <a:rPr lang="en-US" sz="1400" baseline="0" dirty="0" smtClean="0"/>
                        <a:t> 156</a:t>
                      </a:r>
                      <a:endParaRPr lang="ru-RU" sz="1400" dirty="0"/>
                    </a:p>
                  </a:txBody>
                  <a:tcPr/>
                </a:tc>
                <a:tc>
                  <a:txBody>
                    <a:bodyPr/>
                    <a:lstStyle/>
                    <a:p>
                      <a:r>
                        <a:rPr lang="en-US" sz="1400" dirty="0" smtClean="0"/>
                        <a:t>148, 149,</a:t>
                      </a:r>
                      <a:r>
                        <a:rPr lang="en-US" sz="1400" baseline="0" dirty="0" smtClean="0"/>
                        <a:t> 156</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145, 146, 148, 149, 150,</a:t>
                      </a:r>
                      <a:r>
                        <a:rPr lang="en-US" sz="1400" baseline="0" dirty="0" smtClean="0"/>
                        <a:t> 156</a:t>
                      </a:r>
                      <a:endParaRPr lang="ru-RU" sz="1400" dirty="0" smtClean="0"/>
                    </a:p>
                  </a:txBody>
                  <a:tcPr/>
                </a:tc>
              </a:tr>
              <a:tr h="370840">
                <a:tc>
                  <a:txBody>
                    <a:bodyPr/>
                    <a:lstStyle/>
                    <a:p>
                      <a:r>
                        <a:rPr lang="en-US" sz="1600" dirty="0" smtClean="0"/>
                        <a:t>Other</a:t>
                      </a:r>
                      <a:endParaRPr lang="ru-RU" sz="1600" dirty="0"/>
                    </a:p>
                  </a:txBody>
                  <a:tcPr/>
                </a:tc>
                <a:tc>
                  <a:txBody>
                    <a:bodyPr/>
                    <a:lstStyle/>
                    <a:p>
                      <a:r>
                        <a:rPr lang="en-US" sz="1400" dirty="0" smtClean="0"/>
                        <a:t>160</a:t>
                      </a:r>
                      <a:endParaRPr lang="ru-RU" sz="1400" dirty="0"/>
                    </a:p>
                  </a:txBody>
                  <a:tcPr/>
                </a:tc>
                <a:tc>
                  <a:txBody>
                    <a:bodyPr/>
                    <a:lstStyle/>
                    <a:p>
                      <a:endParaRPr lang="ru-RU" sz="1400"/>
                    </a:p>
                  </a:txBody>
                  <a:tcPr/>
                </a:tc>
                <a:tc>
                  <a:txBody>
                    <a:bodyPr/>
                    <a:lstStyle/>
                    <a:p>
                      <a:r>
                        <a:rPr lang="en-US" sz="1400" dirty="0" smtClean="0"/>
                        <a:t>160</a:t>
                      </a:r>
                      <a:endParaRPr lang="ru-RU" sz="1400" dirty="0"/>
                    </a:p>
                  </a:txBody>
                  <a:tcPr/>
                </a:tc>
              </a:tr>
            </a:tbl>
          </a:graphicData>
        </a:graphic>
      </p:graphicFrame>
      <p:sp>
        <p:nvSpPr>
          <p:cNvPr id="4" name="Footer Placeholder 3"/>
          <p:cNvSpPr>
            <a:spLocks noGrp="1"/>
          </p:cNvSpPr>
          <p:nvPr>
            <p:ph type="ftr" sz="quarter" idx="10"/>
          </p:nvPr>
        </p:nvSpPr>
        <p:spPr/>
        <p:txBody>
          <a:bodyPr/>
          <a:lstStyle/>
          <a:p>
            <a:r>
              <a:rPr lang="en-US" altLang="ja-JP" smtClean="0"/>
              <a:t>6</a:t>
            </a:r>
            <a:endParaRPr lang="en-US" altLang="ja-JP"/>
          </a:p>
        </p:txBody>
      </p:sp>
      <p:sp>
        <p:nvSpPr>
          <p:cNvPr id="3" name="TextBox 2"/>
          <p:cNvSpPr txBox="1"/>
          <p:nvPr/>
        </p:nvSpPr>
        <p:spPr>
          <a:xfrm>
            <a:off x="971600" y="5877272"/>
            <a:ext cx="4570482" cy="369332"/>
          </a:xfrm>
          <a:prstGeom prst="rect">
            <a:avLst/>
          </a:prstGeom>
          <a:noFill/>
        </p:spPr>
        <p:txBody>
          <a:bodyPr wrap="none" rtlCol="0">
            <a:spAutoFit/>
          </a:bodyPr>
          <a:lstStyle/>
          <a:p>
            <a:pPr algn="l"/>
            <a:r>
              <a:rPr lang="en-US" sz="1800" dirty="0" smtClean="0"/>
              <a:t>In </a:t>
            </a:r>
            <a:r>
              <a:rPr lang="en-US" sz="1800" b="1" dirty="0" smtClean="0"/>
              <a:t>BOLD</a:t>
            </a:r>
            <a:r>
              <a:rPr lang="en-US" sz="1800" dirty="0" smtClean="0"/>
              <a:t> are those already blessed by PGI</a:t>
            </a:r>
            <a:endParaRPr lang="ru-RU" sz="1800" dirty="0"/>
          </a:p>
        </p:txBody>
      </p:sp>
    </p:spTree>
    <p:extLst>
      <p:ext uri="{BB962C8B-B14F-4D97-AF65-F5344CB8AC3E}">
        <p14:creationId xmlns:p14="http://schemas.microsoft.com/office/powerpoint/2010/main" val="2266893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requirements</a:t>
            </a:r>
            <a:endParaRPr lang="ru-RU" dirty="0"/>
          </a:p>
        </p:txBody>
      </p:sp>
      <p:sp>
        <p:nvSpPr>
          <p:cNvPr id="4" name="Footer Placeholder 3"/>
          <p:cNvSpPr>
            <a:spLocks noGrp="1"/>
          </p:cNvSpPr>
          <p:nvPr>
            <p:ph type="ftr" sz="quarter" idx="10"/>
          </p:nvPr>
        </p:nvSpPr>
        <p:spPr/>
        <p:txBody>
          <a:bodyPr/>
          <a:lstStyle/>
          <a:p>
            <a:r>
              <a:rPr lang="en-US" altLang="ja-JP" smtClean="0"/>
              <a:t>6</a:t>
            </a:r>
            <a:endParaRPr lang="en-US" altLang="ja-JP"/>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29994180"/>
              </p:ext>
            </p:extLst>
          </p:nvPr>
        </p:nvGraphicFramePr>
        <p:xfrm>
          <a:off x="683568" y="1772816"/>
          <a:ext cx="7558608" cy="3783432"/>
        </p:xfrm>
        <a:graphic>
          <a:graphicData uri="http://schemas.openxmlformats.org/drawingml/2006/table">
            <a:tbl>
              <a:tblPr firstRow="1" firstCol="1" bandRow="1">
                <a:tableStyleId>{21E4AEA4-8DFA-4A89-87EB-49C32662AFE0}</a:tableStyleId>
              </a:tblPr>
              <a:tblGrid>
                <a:gridCol w="1869976"/>
                <a:gridCol w="5688632"/>
              </a:tblGrid>
              <a:tr h="500888">
                <a:tc>
                  <a:txBody>
                    <a:bodyPr/>
                    <a:lstStyle/>
                    <a:p>
                      <a:endParaRPr lang="ru-RU" sz="1600" dirty="0"/>
                    </a:p>
                  </a:txBody>
                  <a:tcPr/>
                </a:tc>
                <a:tc>
                  <a:txBody>
                    <a:bodyPr/>
                    <a:lstStyle/>
                    <a:p>
                      <a:r>
                        <a:rPr lang="en-US" sz="1600" dirty="0" smtClean="0"/>
                        <a:t>Common requirements for EGI/GROMACS/Data-intensive use cases</a:t>
                      </a:r>
                      <a:endParaRPr lang="ru-RU" sz="1600" dirty="0"/>
                    </a:p>
                  </a:txBody>
                  <a:tcPr/>
                </a:tc>
              </a:tr>
              <a:tr h="534052">
                <a:tc>
                  <a:txBody>
                    <a:bodyPr/>
                    <a:lstStyle/>
                    <a:p>
                      <a:r>
                        <a:rPr lang="en-US" sz="1600" dirty="0" smtClean="0"/>
                        <a:t>Compute</a:t>
                      </a:r>
                      <a:endParaRPr lang="ru-RU" sz="1600" dirty="0"/>
                    </a:p>
                  </a:txBody>
                  <a:tcPr/>
                </a:tc>
                <a:tc>
                  <a:txBody>
                    <a:bodyPr/>
                    <a:lstStyle/>
                    <a:p>
                      <a:r>
                        <a:rPr lang="en-US" sz="1400" b="1" dirty="0" smtClean="0"/>
                        <a:t>34, 35, 43, 44, 45, 61,</a:t>
                      </a:r>
                      <a:r>
                        <a:rPr lang="en-US" sz="1400" b="1" baseline="0" dirty="0" smtClean="0"/>
                        <a:t> 63, 64</a:t>
                      </a:r>
                      <a:r>
                        <a:rPr lang="en-US" sz="1400" b="1" baseline="0" dirty="0" smtClean="0">
                          <a:solidFill>
                            <a:schemeClr val="tx1"/>
                          </a:solidFill>
                        </a:rPr>
                        <a:t>, 66, 68, 76, 78</a:t>
                      </a:r>
                      <a:r>
                        <a:rPr lang="en-US" sz="1400" baseline="0" dirty="0" smtClean="0">
                          <a:solidFill>
                            <a:schemeClr val="tx1"/>
                          </a:solidFill>
                        </a:rPr>
                        <a:t>, 81</a:t>
                      </a:r>
                      <a:r>
                        <a:rPr lang="en-US" sz="1400" baseline="0" dirty="0" smtClean="0"/>
                        <a:t>, 82, 86, 90, 94, 101, 104, 105, 108, 114, 119, 143, 144</a:t>
                      </a:r>
                      <a:endParaRPr lang="ru-RU" sz="1400" dirty="0"/>
                    </a:p>
                  </a:txBody>
                  <a:tcPr/>
                </a:tc>
              </a:tr>
              <a:tr h="534052">
                <a:tc>
                  <a:txBody>
                    <a:bodyPr/>
                    <a:lstStyle/>
                    <a:p>
                      <a:r>
                        <a:rPr lang="en-US" sz="1600" dirty="0" smtClean="0"/>
                        <a:t>Info</a:t>
                      </a:r>
                      <a:endParaRPr lang="ru-RU" sz="1600" dirty="0"/>
                    </a:p>
                  </a:txBody>
                  <a:tcPr/>
                </a:tc>
                <a:tc>
                  <a:txBody>
                    <a:bodyPr/>
                    <a:lstStyle/>
                    <a:p>
                      <a:r>
                        <a:rPr lang="en-US" sz="1400" dirty="0" smtClean="0"/>
                        <a:t>1, 4, 6</a:t>
                      </a:r>
                      <a:endParaRPr lang="ru-RU" sz="1400" dirty="0"/>
                    </a:p>
                  </a:txBody>
                  <a:tcPr/>
                </a:tc>
              </a:tr>
              <a:tr h="534052">
                <a:tc>
                  <a:txBody>
                    <a:bodyPr/>
                    <a:lstStyle/>
                    <a:p>
                      <a:r>
                        <a:rPr lang="en-US" sz="1600" dirty="0" smtClean="0"/>
                        <a:t>Security</a:t>
                      </a:r>
                      <a:endParaRPr lang="ru-RU" sz="1600" dirty="0"/>
                    </a:p>
                  </a:txBody>
                  <a:tcPr/>
                </a:tc>
                <a:tc>
                  <a:txBody>
                    <a:bodyPr/>
                    <a:lstStyle/>
                    <a:p>
                      <a:r>
                        <a:rPr lang="en-US" sz="1400" dirty="0" smtClean="0"/>
                        <a:t>11, 28, 29</a:t>
                      </a:r>
                      <a:endParaRPr lang="ru-RU" sz="1400" dirty="0"/>
                    </a:p>
                  </a:txBody>
                  <a:tcPr/>
                </a:tc>
              </a:tr>
              <a:tr h="534052">
                <a:tc>
                  <a:txBody>
                    <a:bodyPr/>
                    <a:lstStyle/>
                    <a:p>
                      <a:r>
                        <a:rPr lang="en-US" sz="1600" dirty="0" smtClean="0"/>
                        <a:t>Accounting</a:t>
                      </a:r>
                      <a:endParaRPr lang="ru-RU" sz="1600" dirty="0"/>
                    </a:p>
                  </a:txBody>
                  <a:tcPr/>
                </a:tc>
                <a:tc>
                  <a:txBody>
                    <a:bodyPr/>
                    <a:lstStyle/>
                    <a:p>
                      <a:r>
                        <a:rPr lang="en-US" sz="1400" dirty="0" smtClean="0"/>
                        <a:t>-</a:t>
                      </a:r>
                      <a:endParaRPr lang="ru-RU" sz="1400" dirty="0"/>
                    </a:p>
                  </a:txBody>
                  <a:tcPr/>
                </a:tc>
              </a:tr>
              <a:tr h="534052">
                <a:tc>
                  <a:txBody>
                    <a:bodyPr/>
                    <a:lstStyle/>
                    <a:p>
                      <a:r>
                        <a:rPr lang="en-US" sz="1600" dirty="0" smtClean="0"/>
                        <a:t>Non-functional</a:t>
                      </a:r>
                      <a:endParaRPr lang="ru-RU" sz="1600" dirty="0"/>
                    </a:p>
                  </a:txBody>
                  <a:tcPr/>
                </a:tc>
                <a:tc>
                  <a:txBody>
                    <a:bodyPr/>
                    <a:lstStyle/>
                    <a:p>
                      <a:r>
                        <a:rPr lang="en-US" sz="1400" dirty="0" smtClean="0"/>
                        <a:t>148, 149,</a:t>
                      </a:r>
                      <a:r>
                        <a:rPr lang="en-US" sz="1400" baseline="0" dirty="0" smtClean="0"/>
                        <a:t> 156</a:t>
                      </a:r>
                      <a:endParaRPr lang="ru-RU" sz="1400" dirty="0"/>
                    </a:p>
                  </a:txBody>
                  <a:tcPr/>
                </a:tc>
              </a:tr>
              <a:tr h="534052">
                <a:tc>
                  <a:txBody>
                    <a:bodyPr/>
                    <a:lstStyle/>
                    <a:p>
                      <a:r>
                        <a:rPr lang="en-US" sz="1600" dirty="0" smtClean="0"/>
                        <a:t>Other</a:t>
                      </a:r>
                      <a:endParaRPr lang="ru-RU" sz="1600" dirty="0"/>
                    </a:p>
                  </a:txBody>
                  <a:tcPr/>
                </a:tc>
                <a:tc>
                  <a:txBody>
                    <a:bodyPr/>
                    <a:lstStyle/>
                    <a:p>
                      <a:r>
                        <a:rPr lang="en-US" sz="1400" dirty="0" smtClean="0"/>
                        <a:t>-</a:t>
                      </a:r>
                      <a:endParaRPr lang="ru-RU" sz="1400" dirty="0"/>
                    </a:p>
                  </a:txBody>
                  <a:tcPr/>
                </a:tc>
              </a:tr>
            </a:tbl>
          </a:graphicData>
        </a:graphic>
      </p:graphicFrame>
    </p:spTree>
    <p:extLst>
      <p:ext uri="{BB962C8B-B14F-4D97-AF65-F5344CB8AC3E}">
        <p14:creationId xmlns:p14="http://schemas.microsoft.com/office/powerpoint/2010/main" val="4119739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Matching numbers to requirements</a:t>
            </a:r>
            <a:endParaRPr lang="ru-RU"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09883746"/>
              </p:ext>
            </p:extLst>
          </p:nvPr>
        </p:nvGraphicFramePr>
        <p:xfrm>
          <a:off x="539552" y="1340768"/>
          <a:ext cx="8208000" cy="4770003"/>
        </p:xfrm>
        <a:graphic>
          <a:graphicData uri="http://schemas.openxmlformats.org/drawingml/2006/table">
            <a:tbl>
              <a:tblPr firstCol="1">
                <a:tableStyleId>{10A1B5D5-9B99-4C35-A422-299274C87663}</a:tableStyleId>
              </a:tblPr>
              <a:tblGrid>
                <a:gridCol w="581096"/>
                <a:gridCol w="7626904"/>
              </a:tblGrid>
              <a:tr h="868342">
                <a:tc>
                  <a:txBody>
                    <a:bodyPr/>
                    <a:lstStyle/>
                    <a:p>
                      <a:pPr algn="ctr" fontAlgn="b"/>
                      <a:r>
                        <a:rPr lang="ru-RU" sz="1100" u="none" strike="noStrike" dirty="0">
                          <a:effectLst/>
                        </a:rPr>
                        <a:t>34</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An easy way of launching applications or pre-configured /pre-installed software w/o specifying location details. Installed/pre-configured ones should be exposed as well as part of the resource description. The available software should be exposed through the service and in turn be </a:t>
                      </a:r>
                      <a:r>
                        <a:rPr lang="en-US" sz="1100" u="none" strike="noStrike" dirty="0" err="1">
                          <a:effectLst/>
                        </a:rPr>
                        <a:t>requestable</a:t>
                      </a:r>
                      <a:r>
                        <a:rPr lang="en-US" sz="1100" u="none" strike="noStrike" dirty="0">
                          <a:effectLst/>
                        </a:rPr>
                        <a:t> for resource/applications statements in JSDL. E.g. extending the JSDL with "pre-configured </a:t>
                      </a:r>
                      <a:r>
                        <a:rPr lang="en-US" sz="1100" u="none" strike="noStrike" dirty="0" err="1">
                          <a:effectLst/>
                        </a:rPr>
                        <a:t>sw</a:t>
                      </a:r>
                      <a:r>
                        <a:rPr lang="en-US" sz="1100" u="none" strike="noStrike" dirty="0">
                          <a:effectLst/>
                        </a:rPr>
                        <a:t> pieces" and/or "software libraries", e.g. global namespace of this applications might be beneficial as well. , etc.</a:t>
                      </a:r>
                      <a:endParaRPr lang="en-US" sz="1100" b="0" i="0" u="none" strike="noStrike" dirty="0">
                        <a:effectLst/>
                        <a:latin typeface="Arial"/>
                      </a:endParaRPr>
                    </a:p>
                  </a:txBody>
                  <a:tcPr marL="0" marR="0" marT="0" marB="0" anchor="ctr"/>
                </a:tc>
              </a:tr>
              <a:tr h="347337">
                <a:tc>
                  <a:txBody>
                    <a:bodyPr/>
                    <a:lstStyle/>
                    <a:p>
                      <a:pPr algn="ctr" fontAlgn="b"/>
                      <a:r>
                        <a:rPr lang="ru-RU" sz="1100" u="none" strike="noStrike" dirty="0">
                          <a:effectLst/>
                        </a:rPr>
                        <a:t>35</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Application management, for example: pre-installed applications, abstract notion of the application (i.e. specify w/o executable locations), </a:t>
                      </a:r>
                      <a:endParaRPr lang="en-US" sz="1100" b="0" i="0" u="none" strike="noStrike" dirty="0">
                        <a:effectLst/>
                        <a:latin typeface="Arial"/>
                      </a:endParaRPr>
                    </a:p>
                  </a:txBody>
                  <a:tcPr marL="0" marR="0" marT="0" marB="0" anchor="ctr"/>
                </a:tc>
              </a:tr>
              <a:tr h="199556">
                <a:tc>
                  <a:txBody>
                    <a:bodyPr/>
                    <a:lstStyle/>
                    <a:p>
                      <a:pPr algn="ctr" fontAlgn="b"/>
                      <a:r>
                        <a:rPr lang="ru-RU" sz="1100" u="none" strike="noStrike" dirty="0">
                          <a:effectLst/>
                        </a:rPr>
                        <a:t>43</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The Execution Service MUST provide a way to create Activities. </a:t>
                      </a:r>
                      <a:endParaRPr lang="en-US" sz="1100" b="0" i="0" u="none" strike="noStrike" dirty="0">
                        <a:effectLst/>
                        <a:latin typeface="Arial"/>
                      </a:endParaRPr>
                    </a:p>
                  </a:txBody>
                  <a:tcPr marL="0" marR="0" marT="0" marB="0" anchor="ctr"/>
                </a:tc>
              </a:tr>
              <a:tr h="199556">
                <a:tc>
                  <a:txBody>
                    <a:bodyPr/>
                    <a:lstStyle/>
                    <a:p>
                      <a:pPr algn="ctr" fontAlgn="b"/>
                      <a:r>
                        <a:rPr lang="ru-RU" sz="1100" u="none" strike="noStrike" dirty="0">
                          <a:effectLst/>
                        </a:rPr>
                        <a:t>44</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Activities submitted by Clients to an Execution Service MUST be specified using a well-defined Job Description document </a:t>
                      </a:r>
                      <a:endParaRPr lang="en-US" sz="1100" b="0" i="0" u="none" strike="noStrike" dirty="0">
                        <a:effectLst/>
                        <a:latin typeface="Arial"/>
                      </a:endParaRPr>
                    </a:p>
                  </a:txBody>
                  <a:tcPr marL="0" marR="0" marT="0" marB="0" anchor="ctr"/>
                </a:tc>
              </a:tr>
              <a:tr h="347337">
                <a:tc>
                  <a:txBody>
                    <a:bodyPr/>
                    <a:lstStyle/>
                    <a:p>
                      <a:pPr algn="ctr" fontAlgn="b"/>
                      <a:r>
                        <a:rPr lang="ru-RU" sz="1100" u="none" strike="noStrike" dirty="0">
                          <a:effectLst/>
                        </a:rPr>
                        <a:t>45</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On creation of an Activity, the Execution Service MUST return to the Client an Activity ID permitting the Client to perform subsequent actions (Query, Cancel, ...) on this precise Activity </a:t>
                      </a:r>
                      <a:endParaRPr lang="en-US" sz="1100" b="0" i="0" u="none" strike="noStrike" dirty="0">
                        <a:effectLst/>
                        <a:latin typeface="Arial"/>
                      </a:endParaRPr>
                    </a:p>
                  </a:txBody>
                  <a:tcPr marL="0" marR="0" marT="0" marB="0" anchor="ctr"/>
                </a:tc>
              </a:tr>
              <a:tr h="347337">
                <a:tc>
                  <a:txBody>
                    <a:bodyPr/>
                    <a:lstStyle/>
                    <a:p>
                      <a:pPr algn="ctr" fontAlgn="b"/>
                      <a:r>
                        <a:rPr lang="ru-RU" sz="1100" u="none" strike="noStrike" dirty="0">
                          <a:effectLst/>
                        </a:rPr>
                        <a:t>61</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The Execution Service SHOULD support any Activity running massively-parallel processes using MPI and large-scale HPC Systems</a:t>
                      </a:r>
                      <a:endParaRPr lang="en-US" sz="1100" b="0" i="0" u="none" strike="noStrike" dirty="0">
                        <a:effectLst/>
                        <a:latin typeface="Arial"/>
                      </a:endParaRPr>
                    </a:p>
                  </a:txBody>
                  <a:tcPr marL="0" marR="0" marT="0" marB="0" anchor="ctr"/>
                </a:tc>
              </a:tr>
              <a:tr h="199556">
                <a:tc>
                  <a:txBody>
                    <a:bodyPr/>
                    <a:lstStyle/>
                    <a:p>
                      <a:pPr algn="ctr" fontAlgn="b"/>
                      <a:r>
                        <a:rPr lang="ru-RU" sz="1100" u="none" strike="noStrike" dirty="0">
                          <a:effectLst/>
                        </a:rPr>
                        <a:t>63</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The client must be able to obtain the status of an activity</a:t>
                      </a:r>
                      <a:endParaRPr lang="en-US" sz="1100" b="0" i="0" u="none" strike="noStrike" dirty="0">
                        <a:effectLst/>
                        <a:latin typeface="Arial"/>
                      </a:endParaRPr>
                    </a:p>
                  </a:txBody>
                  <a:tcPr marL="0" marR="0" marT="0" marB="0" anchor="ctr"/>
                </a:tc>
              </a:tr>
              <a:tr h="347337">
                <a:tc>
                  <a:txBody>
                    <a:bodyPr/>
                    <a:lstStyle/>
                    <a:p>
                      <a:pPr algn="ctr" fontAlgn="b"/>
                      <a:r>
                        <a:rPr lang="ru-RU" sz="1100" u="none" strike="noStrike" dirty="0">
                          <a:effectLst/>
                        </a:rPr>
                        <a:t>64</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The Client must be able to obtain the activity status information with different levels of verbosity (basic, detailed, more detailed) </a:t>
                      </a:r>
                      <a:endParaRPr lang="en-US" sz="1100" b="0" i="0" u="none" strike="noStrike" dirty="0">
                        <a:effectLst/>
                        <a:latin typeface="Arial"/>
                      </a:endParaRPr>
                    </a:p>
                  </a:txBody>
                  <a:tcPr marL="0" marR="0" marT="0" marB="0" anchor="ctr"/>
                </a:tc>
              </a:tr>
              <a:tr h="347337">
                <a:tc>
                  <a:txBody>
                    <a:bodyPr/>
                    <a:lstStyle/>
                    <a:p>
                      <a:pPr algn="ctr" fontAlgn="b"/>
                      <a:r>
                        <a:rPr lang="ru-RU" sz="1100" u="none" strike="noStrike" dirty="0">
                          <a:effectLst/>
                        </a:rPr>
                        <a:t>66</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The Instance of Execution Service MUST permit clients to request the list of all Activities managed by this instance on which the Client has authorization </a:t>
                      </a:r>
                      <a:endParaRPr lang="en-US" sz="1100" b="0" i="0" u="none" strike="noStrike" dirty="0">
                        <a:effectLst/>
                        <a:latin typeface="Arial"/>
                      </a:endParaRPr>
                    </a:p>
                  </a:txBody>
                  <a:tcPr marL="0" marR="0" marT="0" marB="0" anchor="ctr"/>
                </a:tc>
              </a:tr>
              <a:tr h="347337">
                <a:tc>
                  <a:txBody>
                    <a:bodyPr/>
                    <a:lstStyle/>
                    <a:p>
                      <a:pPr algn="ctr" fontAlgn="b"/>
                      <a:r>
                        <a:rPr lang="ru-RU" sz="1100" u="none" strike="noStrike" dirty="0">
                          <a:effectLst/>
                        </a:rPr>
                        <a:t>68</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The Client must be able to query the detailed Information of an Activity, and MUST able to obtain the detailed Activity Information (more than just the status, for example: GLUE2 Activity information).  </a:t>
                      </a:r>
                      <a:endParaRPr lang="en-US" sz="1100" b="0" i="0" u="none" strike="noStrike" dirty="0">
                        <a:effectLst/>
                        <a:latin typeface="Arial"/>
                      </a:endParaRPr>
                    </a:p>
                  </a:txBody>
                  <a:tcPr marL="0" marR="0" marT="0" marB="0" anchor="ctr"/>
                </a:tc>
              </a:tr>
              <a:tr h="347337">
                <a:tc>
                  <a:txBody>
                    <a:bodyPr/>
                    <a:lstStyle/>
                    <a:p>
                      <a:pPr algn="ctr" fontAlgn="b"/>
                      <a:r>
                        <a:rPr lang="ru-RU" sz="1100" u="none" strike="noStrike" dirty="0">
                          <a:effectLst/>
                        </a:rPr>
                        <a:t>76</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In order to permit the Client to perform client-directed processing of submitted Activities (for example client-directed data staging), the Execution Service SHOULD manage 'Hold' points for Activities. Fault if not supported. </a:t>
                      </a:r>
                      <a:endParaRPr lang="en-US" sz="1100" b="0" i="0" u="none" strike="noStrike" dirty="0">
                        <a:effectLst/>
                        <a:latin typeface="Arial"/>
                      </a:endParaRPr>
                    </a:p>
                  </a:txBody>
                  <a:tcPr marL="0" marR="0" marT="0" marB="0" anchor="ctr"/>
                </a:tc>
              </a:tr>
              <a:tr h="521005">
                <a:tc>
                  <a:txBody>
                    <a:bodyPr/>
                    <a:lstStyle/>
                    <a:p>
                      <a:pPr algn="ctr" fontAlgn="b"/>
                      <a:r>
                        <a:rPr lang="ru-RU" sz="1100" u="none" strike="noStrike" dirty="0">
                          <a:effectLst/>
                        </a:rPr>
                        <a:t>78</a:t>
                      </a:r>
                      <a:endParaRPr lang="ru-RU" sz="1100" b="0" i="0" u="none" strike="noStrike" dirty="0">
                        <a:effectLst/>
                        <a:latin typeface="Arial"/>
                      </a:endParaRPr>
                    </a:p>
                  </a:txBody>
                  <a:tcPr marL="0" marR="0" marT="0" marB="0" anchor="ctr"/>
                </a:tc>
                <a:tc>
                  <a:txBody>
                    <a:bodyPr/>
                    <a:lstStyle/>
                    <a:p>
                      <a:pPr algn="l" fontAlgn="b"/>
                      <a:r>
                        <a:rPr lang="en-US" sz="1100" u="none" strike="noStrike" dirty="0">
                          <a:effectLst/>
                        </a:rPr>
                        <a:t>Requirement to support a incoming/pending/queued state (i.e. waiting to be executed) as a sub-state of running, having submitted a job to a batch system like </a:t>
                      </a:r>
                      <a:r>
                        <a:rPr lang="en-US" sz="1100" u="none" strike="noStrike" dirty="0" err="1">
                          <a:effectLst/>
                        </a:rPr>
                        <a:t>LoadLeveler</a:t>
                      </a:r>
                      <a:r>
                        <a:rPr lang="en-US" sz="1100" u="none" strike="noStrike" dirty="0">
                          <a:effectLst/>
                        </a:rPr>
                        <a:t>, Torque, and such like pending means it was accepted, is scheduled, but not running yet (kind of waiting to be executed).</a:t>
                      </a:r>
                      <a:endParaRPr lang="en-US" sz="1100" b="0" i="0" u="none" strike="noStrike" dirty="0">
                        <a:effectLst/>
                        <a:latin typeface="Arial"/>
                      </a:endParaRPr>
                    </a:p>
                  </a:txBody>
                  <a:tcPr marL="0" marR="0" marT="0" marB="0" anchor="ctr"/>
                </a:tc>
              </a:tr>
              <a:tr h="350629">
                <a:tc>
                  <a:txBody>
                    <a:bodyPr/>
                    <a:lstStyle/>
                    <a:p>
                      <a:pPr algn="ctr" fontAlgn="b"/>
                      <a:r>
                        <a:rPr lang="ru-RU" sz="1100" b="0" u="none" strike="noStrike" dirty="0">
                          <a:effectLst/>
                        </a:rPr>
                        <a:t>81</a:t>
                      </a:r>
                      <a:endParaRPr lang="ru-RU" sz="1100" b="0" i="0" u="none" strike="noStrike" dirty="0">
                        <a:effectLst/>
                        <a:latin typeface="Arial"/>
                      </a:endParaRPr>
                    </a:p>
                  </a:txBody>
                  <a:tcPr marL="3178" marR="3178" marT="3178" marB="0" anchor="ctr"/>
                </a:tc>
                <a:tc>
                  <a:txBody>
                    <a:bodyPr/>
                    <a:lstStyle/>
                    <a:p>
                      <a:pPr algn="l" fontAlgn="b"/>
                      <a:r>
                        <a:rPr lang="en-US" sz="1100" u="none" strike="noStrike" dirty="0">
                          <a:effectLst/>
                        </a:rPr>
                        <a:t>On Activity submission, if the Execution Service fails to create the Activity for any reason, the Execution Service MUST return to the Client a descriptive error </a:t>
                      </a:r>
                      <a:endParaRPr lang="en-US" sz="1100" b="0" i="0" u="none" strike="noStrike" dirty="0">
                        <a:effectLst/>
                        <a:latin typeface="Arial"/>
                      </a:endParaRPr>
                    </a:p>
                  </a:txBody>
                  <a:tcPr marL="3178" marR="3178" marT="3178" marB="0" anchor="ctr"/>
                </a:tc>
              </a:tr>
            </a:tbl>
          </a:graphicData>
        </a:graphic>
      </p:graphicFrame>
      <p:sp>
        <p:nvSpPr>
          <p:cNvPr id="4" name="Footer Placeholder 3"/>
          <p:cNvSpPr>
            <a:spLocks noGrp="1"/>
          </p:cNvSpPr>
          <p:nvPr>
            <p:ph type="ftr" sz="quarter" idx="10"/>
          </p:nvPr>
        </p:nvSpPr>
        <p:spPr/>
        <p:txBody>
          <a:bodyPr/>
          <a:lstStyle/>
          <a:p>
            <a:r>
              <a:rPr lang="en-US" altLang="ja-JP" smtClean="0"/>
              <a:t>6</a:t>
            </a:r>
            <a:endParaRPr lang="en-US" altLang="ja-JP"/>
          </a:p>
        </p:txBody>
      </p:sp>
    </p:spTree>
    <p:extLst>
      <p:ext uri="{BB962C8B-B14F-4D97-AF65-F5344CB8AC3E}">
        <p14:creationId xmlns:p14="http://schemas.microsoft.com/office/powerpoint/2010/main" val="3969269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310</TotalTime>
  <Words>2360</Words>
  <Application>Microsoft Office PowerPoint</Application>
  <PresentationFormat>On-screen Show (4:3)</PresentationFormat>
  <Paragraphs>186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OGF PowerPoint Template v1.5</vt:lpstr>
      <vt:lpstr>PGI Use Cases: EGI, GROMACS, Data-intensive HTC</vt:lpstr>
      <vt:lpstr>OGF IPR Policies Apply</vt:lpstr>
      <vt:lpstr>Overview</vt:lpstr>
      <vt:lpstr>EGI Use case</vt:lpstr>
      <vt:lpstr>GROMACS use case</vt:lpstr>
      <vt:lpstr>Data-intensive processing</vt:lpstr>
      <vt:lpstr>Matching requirements from the  PGI inventory</vt:lpstr>
      <vt:lpstr>Common requirements</vt:lpstr>
      <vt:lpstr>Matching numbers to requirements</vt:lpstr>
      <vt:lpstr>Matching numbers to requirements</vt:lpstr>
      <vt:lpstr>Matching numbers to requirements</vt:lpstr>
      <vt:lpstr>Full Copyright Notice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PGI Use Cases: EGI, GROMACS, Data-intensive HTC</dc:title>
  <dc:creator>Oxana Smirnova</dc:creator>
  <cp:lastModifiedBy>Oxana Smirnova</cp:lastModifiedBy>
  <cp:revision>23</cp:revision>
  <cp:lastPrinted>2006-08-17T17:55:00Z</cp:lastPrinted>
  <dcterms:created xsi:type="dcterms:W3CDTF">2010-10-25T09:35:41Z</dcterms:created>
  <dcterms:modified xsi:type="dcterms:W3CDTF">2010-10-25T20:05:16Z</dcterms:modified>
</cp:coreProperties>
</file>