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5" r:id="rId1"/>
  </p:sldMasterIdLst>
  <p:notesMasterIdLst>
    <p:notesMasterId r:id="rId15"/>
  </p:notesMasterIdLst>
  <p:sldIdLst>
    <p:sldId id="257" r:id="rId2"/>
    <p:sldId id="316" r:id="rId3"/>
    <p:sldId id="324" r:id="rId4"/>
    <p:sldId id="323" r:id="rId5"/>
    <p:sldId id="330" r:id="rId6"/>
    <p:sldId id="331" r:id="rId7"/>
    <p:sldId id="332" r:id="rId8"/>
    <p:sldId id="333" r:id="rId9"/>
    <p:sldId id="334" r:id="rId10"/>
    <p:sldId id="327" r:id="rId11"/>
    <p:sldId id="335" r:id="rId12"/>
    <p:sldId id="336" r:id="rId13"/>
    <p:sldId id="319" r:id="rId14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5408F"/>
    <a:srgbClr val="C13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>
      <p:cViewPr>
        <p:scale>
          <a:sx n="106" d="100"/>
          <a:sy n="106" d="100"/>
        </p:scale>
        <p:origin x="-924" y="360"/>
      </p:cViewPr>
      <p:guideLst>
        <p:guide orient="horz" pos="3566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5757E8-BBA5-4017-A843-EB7DE70001A5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17F8AD-33BB-4EDC-B921-541CE899FC3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7F8AD-33BB-4EDC-B921-541CE899FC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/>
          <a:lstStyle>
            <a:lvl1pPr>
              <a:defRPr>
                <a:solidFill>
                  <a:srgbClr val="25408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648072"/>
          </a:xfrm>
        </p:spPr>
        <p:txBody>
          <a:bodyPr/>
          <a:lstStyle>
            <a:lvl1pPr marL="0" indent="0" algn="ctr">
              <a:buNone/>
              <a:defRPr>
                <a:solidFill>
                  <a:srgbClr val="C1342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1640" y="6356350"/>
            <a:ext cx="4896544" cy="365125"/>
          </a:xfrm>
        </p:spPr>
        <p:txBody>
          <a:bodyPr/>
          <a:lstStyle/>
          <a:p>
            <a:r>
              <a:rPr lang="es-ES" smtClean="0"/>
              <a:t>1st User Forum  - Barcelona, 7/8. March 2012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9286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3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7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7664" y="6309320"/>
            <a:ext cx="4608512" cy="432048"/>
          </a:xfrm>
        </p:spPr>
        <p:txBody>
          <a:bodyPr/>
          <a:lstStyle/>
          <a:p>
            <a:r>
              <a:rPr lang="es-ES" smtClean="0"/>
              <a:t>1st User Forum  - Barcelona, 7/8. March 2012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5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77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8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628775"/>
            <a:ext cx="8207375" cy="46085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22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7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A664348-DC2E-4C46-A357-1ED243B754D0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36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1st User Forum  - Barcelona, 7/8. March 2012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64348-DC2E-4C46-A357-1ED243B754D0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7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6309320"/>
            <a:ext cx="475252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1st User Forum  - Barcelona, 7/8. March 2012</a:t>
            </a:r>
            <a:endParaRPr lang="es-E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37312"/>
            <a:ext cx="895023" cy="5385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9651E4-DA85-47A1-9944-35D0B5406138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2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C1342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5408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25408F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5408F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5408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5408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real-vista-data-icons-by-iconshock/database-icon.html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iconarchive.com/show/database-icons-by-fasticon/datas-icon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‘Big Data’ in GLUE2</a:t>
            </a:r>
            <a:endParaRPr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6188" y="3212976"/>
            <a:ext cx="8937812" cy="648072"/>
          </a:xfrm>
        </p:spPr>
        <p:txBody>
          <a:bodyPr>
            <a:normAutofit/>
          </a:bodyPr>
          <a:lstStyle/>
          <a:p>
            <a:r>
              <a:rPr lang="es-ES" smtClean="0"/>
              <a:t>Thoughts using GLUE2 in Data-Driven Infrastructures</a:t>
            </a:r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1700" y="4298950"/>
            <a:ext cx="6400800" cy="13622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Morris Riedel et al.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Juelich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smtClean="0">
                <a:latin typeface="Arial" pitchFamily="34" charset="0"/>
                <a:cs typeface="Arial" pitchFamily="34" charset="0"/>
              </a:rPr>
              <a:t>Supercomputing Centre</a:t>
            </a:r>
          </a:p>
          <a:p>
            <a:pPr marL="0" indent="0" algn="r">
              <a:buNone/>
            </a:pPr>
            <a:r>
              <a:rPr lang="de-DE" sz="1800" smtClean="0">
                <a:latin typeface="Arial" pitchFamily="34" charset="0"/>
                <a:cs typeface="Arial" pitchFamily="34" charset="0"/>
              </a:rPr>
              <a:t>EUDAT Scientific Community Coordinator</a:t>
            </a:r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580112" y="6392361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OGF37, Charlottesville, 12th March </a:t>
            </a:r>
            <a:r>
              <a:rPr lang="de-DE" sz="1200" dirty="0" smtClean="0"/>
              <a:t>2013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4077072"/>
            <a:ext cx="3600400" cy="1833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85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Thoughts about using GLUE2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OGF37  - Charlottesville, 12th March </a:t>
            </a:r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10</a:t>
            </a:fld>
            <a:endParaRPr lang="es-ES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925513" y="2493963"/>
            <a:ext cx="7634287" cy="2089150"/>
            <a:chOff x="385" y="2568"/>
            <a:chExt cx="4809" cy="131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379" y="3249"/>
              <a:ext cx="1043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93" y="3702"/>
              <a:ext cx="2314" cy="4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839" y="2931"/>
              <a:ext cx="3538" cy="63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657" y="2840"/>
              <a:ext cx="1679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85" y="3294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377" y="2614"/>
              <a:ext cx="817" cy="81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336" y="2568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107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orld-geographics.com/cfg/public/_lib/img/maps/world/world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873"/>
            <a:ext cx="9065424" cy="39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GLUE2 to describe EUDAT services?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93369"/>
            <a:ext cx="955885" cy="9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43" y="4365104"/>
            <a:ext cx="3456384" cy="2088232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4463988" y="302658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327920" y="3342384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>
            <a:stCxn id="11" idx="4"/>
          </p:cNvCxnSpPr>
          <p:nvPr/>
        </p:nvCxnSpPr>
        <p:spPr>
          <a:xfrm flipH="1">
            <a:off x="4327920" y="3486400"/>
            <a:ext cx="72008" cy="10947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8" idx="4"/>
          </p:cNvCxnSpPr>
          <p:nvPr/>
        </p:nvCxnSpPr>
        <p:spPr>
          <a:xfrm>
            <a:off x="4535996" y="3170603"/>
            <a:ext cx="252028" cy="14825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9" idx="2"/>
          </p:cNvCxnSpPr>
          <p:nvPr/>
        </p:nvCxnSpPr>
        <p:spPr>
          <a:xfrm flipH="1">
            <a:off x="2195736" y="2780928"/>
            <a:ext cx="1988168" cy="17281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183904" y="27089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1763688" y="343290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>
            <a:stCxn id="21" idx="4"/>
          </p:cNvCxnSpPr>
          <p:nvPr/>
        </p:nvCxnSpPr>
        <p:spPr>
          <a:xfrm>
            <a:off x="1835696" y="3576918"/>
            <a:ext cx="360040" cy="932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331640" y="343290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27"/>
          <p:cNvCxnSpPr>
            <a:stCxn id="27" idx="5"/>
          </p:cNvCxnSpPr>
          <p:nvPr/>
        </p:nvCxnSpPr>
        <p:spPr>
          <a:xfrm>
            <a:off x="1454565" y="3555827"/>
            <a:ext cx="741171" cy="145734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02734" y="465313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feld 1027"/>
          <p:cNvSpPr txBox="1"/>
          <p:nvPr/>
        </p:nvSpPr>
        <p:spPr>
          <a:xfrm>
            <a:off x="331710" y="458112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Different </a:t>
            </a:r>
            <a:b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Service </a:t>
            </a:r>
            <a:b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endParaRPr lang="en-US" sz="12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3923928" y="3342384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>
            <a:stCxn id="38" idx="4"/>
          </p:cNvCxnSpPr>
          <p:nvPr/>
        </p:nvCxnSpPr>
        <p:spPr>
          <a:xfrm flipH="1">
            <a:off x="2699792" y="3486400"/>
            <a:ext cx="1296144" cy="15267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947628" y="302342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 Verbindung 42"/>
          <p:cNvCxnSpPr>
            <a:stCxn id="42" idx="3"/>
          </p:cNvCxnSpPr>
          <p:nvPr/>
        </p:nvCxnSpPr>
        <p:spPr>
          <a:xfrm flipH="1">
            <a:off x="2195736" y="3146351"/>
            <a:ext cx="1772983" cy="18668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4183904" y="307434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erade Verbindung 50"/>
          <p:cNvCxnSpPr>
            <a:stCxn id="50" idx="4"/>
          </p:cNvCxnSpPr>
          <p:nvPr/>
        </p:nvCxnSpPr>
        <p:spPr>
          <a:xfrm flipH="1">
            <a:off x="3707904" y="3218359"/>
            <a:ext cx="548008" cy="17948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Gefaltete Ecke 1038"/>
          <p:cNvSpPr/>
          <p:nvPr/>
        </p:nvSpPr>
        <p:spPr>
          <a:xfrm>
            <a:off x="5125004" y="1570766"/>
            <a:ext cx="1944216" cy="9361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Enhancing GLUE2 entities:</a:t>
            </a:r>
          </a:p>
          <a:p>
            <a:pPr algn="ctr"/>
            <a:r>
              <a:rPr lang="en-US" sz="1000" b="1" smtClean="0"/>
              <a:t>Location of services</a:t>
            </a:r>
            <a:br>
              <a:rPr lang="en-US" sz="1000" b="1" smtClean="0"/>
            </a:br>
            <a:r>
              <a:rPr lang="en-US" sz="1000" b="1" smtClean="0"/>
              <a:t>Data Policies</a:t>
            </a:r>
          </a:p>
          <a:p>
            <a:pPr algn="ctr"/>
            <a:r>
              <a:rPr lang="en-US" sz="1000" b="1" smtClean="0"/>
              <a:t>Guaranteees for data</a:t>
            </a:r>
          </a:p>
          <a:p>
            <a:pPr algn="ctr"/>
            <a:r>
              <a:rPr lang="en-US" sz="1000" b="1" smtClean="0"/>
              <a:t>Validity of data</a:t>
            </a:r>
            <a:endParaRPr lang="en-US" sz="1000" b="1"/>
          </a:p>
        </p:txBody>
      </p:sp>
      <p:cxnSp>
        <p:nvCxnSpPr>
          <p:cNvPr id="55" name="Gerade Verbindung 54"/>
          <p:cNvCxnSpPr>
            <a:stCxn id="42" idx="7"/>
            <a:endCxn id="1039" idx="2"/>
          </p:cNvCxnSpPr>
          <p:nvPr/>
        </p:nvCxnSpPr>
        <p:spPr>
          <a:xfrm flipV="1">
            <a:off x="4070553" y="2506869"/>
            <a:ext cx="2026559" cy="5376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00" y="3861048"/>
            <a:ext cx="3700065" cy="2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2" descr="data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32" y="2420565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 descr="data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26" y="3450657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2" descr="data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7" y="3342384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 descr="data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10" y="3162202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4" descr="database icon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16" y="1913914"/>
            <a:ext cx="1015539" cy="101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Gerade Verbindung 71"/>
          <p:cNvCxnSpPr/>
          <p:nvPr/>
        </p:nvCxnSpPr>
        <p:spPr>
          <a:xfrm flipH="1" flipV="1">
            <a:off x="7005391" y="2928094"/>
            <a:ext cx="1083697" cy="98377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endCxn id="71" idx="2"/>
          </p:cNvCxnSpPr>
          <p:nvPr/>
        </p:nvCxnSpPr>
        <p:spPr>
          <a:xfrm flipH="1" flipV="1">
            <a:off x="7012286" y="2927216"/>
            <a:ext cx="296018" cy="110654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7308304" y="216198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Information </a:t>
            </a:r>
            <a:b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n-US" sz="12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0080"/>
          </a:xfrm>
        </p:spPr>
        <p:txBody>
          <a:bodyPr>
            <a:normAutofit/>
          </a:bodyPr>
          <a:lstStyle/>
          <a:p>
            <a:r>
              <a:rPr lang="en-US" smtClean="0"/>
              <a:t>Need for new GLUE2 Entities/Attributes?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1628775"/>
            <a:ext cx="8675687" cy="46085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Compute and Storage Services are good to be used already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Several more data-driven services might be good to add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Commonly shared data and community-specific services (e.g. CLARIN/WebLicht)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Data Replication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/>
              <a:t>[Note it is not about metadata of scientific data, but about the services itself]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</a:t>
            </a:r>
            <a:r>
              <a:rPr lang="en-US" sz="1600" smtClean="0"/>
              <a:t>. guarantees: data is preserved for 50 years guaranteed by Max Planck Society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E.g. policy: data is automatically replicated to JSC, EPCC, and SARA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E.g. storage space: </a:t>
            </a:r>
            <a:r>
              <a:rPr lang="en-US" sz="1600" smtClean="0"/>
              <a:t>XYZ PB community storage </a:t>
            </a:r>
            <a:r>
              <a:rPr lang="en-US" sz="1600" smtClean="0"/>
              <a:t>space available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E.g. location and access: URI of </a:t>
            </a:r>
            <a:r>
              <a:rPr lang="en-US" sz="1600" smtClean="0"/>
              <a:t>service, security levels required (e.g. read-only)?</a:t>
            </a:r>
            <a:endParaRPr lang="en-US" sz="160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E.g. Ingested scientific data automatically receives Persistent Identifier type ‘handle’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E.g. Hints on tertiary storage impacts on restoring (many small files can take ages)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Similar </a:t>
            </a:r>
            <a:r>
              <a:rPr lang="en-US" smtClean="0"/>
              <a:t>attributes/entities for other services alongside existing computing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Metadata Service, Data-Staging Service, Simple Store Services,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Persistent Identifier Services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smtClean="0"/>
              <a:t>[Different? AAI </a:t>
            </a:r>
            <a:r>
              <a:rPr lang="en-US" sz="1600" smtClean="0"/>
              <a:t>Services maybe in the future</a:t>
            </a:r>
            <a:r>
              <a:rPr lang="en-US" sz="1600" smtClean="0"/>
              <a:t>]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5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781397" cy="358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03648" y="6309320"/>
            <a:ext cx="4752528" cy="432048"/>
          </a:xfrm>
        </p:spPr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1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OGF37  - Charlottesville, 12th March </a:t>
            </a:r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925513" y="2493963"/>
            <a:ext cx="7634287" cy="2089150"/>
            <a:chOff x="385" y="2568"/>
            <a:chExt cx="4809" cy="131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379" y="3249"/>
              <a:ext cx="1043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93" y="3702"/>
              <a:ext cx="2314" cy="4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839" y="2931"/>
              <a:ext cx="3538" cy="63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657" y="2840"/>
              <a:ext cx="1679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85" y="3294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377" y="2614"/>
              <a:ext cx="817" cy="81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336" y="2568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107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344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EUDAT 101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Thoughts about using GLUE2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05958"/>
            <a:ext cx="2556371" cy="21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1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EUDAT 101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OGF37  - Charlottesville, 12th March </a:t>
            </a:r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4</a:t>
            </a:fld>
            <a:endParaRPr lang="es-ES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925513" y="2493963"/>
            <a:ext cx="7634287" cy="2089150"/>
            <a:chOff x="385" y="2568"/>
            <a:chExt cx="4809" cy="131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379" y="3249"/>
              <a:ext cx="1043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93" y="3702"/>
              <a:ext cx="2314" cy="4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839" y="2931"/>
              <a:ext cx="3538" cy="63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657" y="2840"/>
              <a:ext cx="1679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85" y="3294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377" y="2614"/>
              <a:ext cx="817" cy="81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336" y="2568"/>
              <a:ext cx="454" cy="49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107" y="3612"/>
              <a:ext cx="272" cy="2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90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European Collaborative Data Infrastructure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European Commision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/>
              <a:t>Start: </a:t>
            </a:r>
            <a:r>
              <a:rPr lang="en-US" smtClean="0"/>
              <a:t>10/2011, Duration: 3 years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Funds: 16,3 M€ (</a:t>
            </a:r>
            <a:r>
              <a:rPr lang="en-US"/>
              <a:t>9,3M</a:t>
            </a:r>
            <a:r>
              <a:rPr lang="en-US" smtClean="0"/>
              <a:t>€ EC)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Create a long-term oriented</a:t>
            </a:r>
            <a:br>
              <a:rPr lang="en-US" smtClean="0"/>
            </a:br>
            <a:r>
              <a:rPr lang="en-US" smtClean="0"/>
              <a:t>collaborative federated data</a:t>
            </a:r>
            <a:br>
              <a:rPr lang="en-US" smtClean="0"/>
            </a:br>
            <a:r>
              <a:rPr lang="en-US" smtClean="0"/>
              <a:t>infrastructure for science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Simple, secure, and registered</a:t>
            </a:r>
            <a:br>
              <a:rPr lang="en-US" smtClean="0"/>
            </a:br>
            <a:r>
              <a:rPr lang="en-US" smtClean="0"/>
              <a:t>policy-based storage of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Enable data access for </a:t>
            </a:r>
            <a:br>
              <a:rPr lang="en-US" smtClean="0"/>
            </a:br>
            <a:r>
              <a:rPr lang="en-US" smtClean="0"/>
              <a:t>geographically-dispersed teams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Support multi-disciplinary</a:t>
            </a:r>
            <a:br>
              <a:rPr lang="en-US" smtClean="0"/>
            </a:br>
            <a:r>
              <a:rPr lang="en-US" smtClean="0"/>
              <a:t>service re-use for science</a:t>
            </a:r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064350"/>
            <a:ext cx="3955682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00" y="1556792"/>
            <a:ext cx="4023734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247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Selected Scientific Communities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5168900" cy="36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628775"/>
            <a:ext cx="5184775" cy="360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1844675"/>
            <a:ext cx="5184775" cy="363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7475" y="2060575"/>
            <a:ext cx="5200650" cy="36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19250" y="2276475"/>
            <a:ext cx="5221288" cy="374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9" descr="http://1.1.1.5/bmi/www.eudat.eu/system/files/u63/EPOS%20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1988840"/>
            <a:ext cx="954634" cy="432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3645024"/>
            <a:ext cx="936104" cy="597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Picture 35" descr="http://www.ru.nl/publish/pages/637809/thumbs/thumb_clarin-logo_oc-smal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2708920"/>
            <a:ext cx="936104" cy="618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Picture 5" descr="https://www.biomedtown.org/Members/viceconti/vphnoe_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40352" y="4581128"/>
            <a:ext cx="972616" cy="579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7" descr="http://www.ceh.ac.uk/sci_programmes/images/Logo_LIFEWATCH72dpi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40352" y="5517232"/>
            <a:ext cx="1008112" cy="576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532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Motivational ‘ScienceTube’ Vision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" name="Rechteck 6"/>
          <p:cNvSpPr/>
          <p:nvPr/>
        </p:nvSpPr>
        <p:spPr>
          <a:xfrm>
            <a:off x="2051720" y="5877272"/>
            <a:ext cx="5922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/>
              <a:t>Riedel and </a:t>
            </a:r>
            <a:r>
              <a:rPr lang="en-US" sz="1000" i="1" dirty="0" err="1" smtClean="0"/>
              <a:t>Wittenburg</a:t>
            </a:r>
            <a:r>
              <a:rPr lang="en-US" sz="1000" i="1" dirty="0" smtClean="0"/>
              <a:t> et al., ‘A </a:t>
            </a:r>
            <a:r>
              <a:rPr lang="en-US" sz="1000" i="1" dirty="0"/>
              <a:t>data infrastructure </a:t>
            </a:r>
            <a:r>
              <a:rPr lang="en-US" sz="1000" i="1" dirty="0" smtClean="0"/>
              <a:t>reference </a:t>
            </a:r>
            <a:r>
              <a:rPr lang="en-US" sz="1000" i="1" dirty="0"/>
              <a:t>model </a:t>
            </a:r>
            <a:r>
              <a:rPr lang="en-US" sz="1000" i="1" dirty="0" smtClean="0"/>
              <a:t>with applications</a:t>
            </a:r>
            <a:r>
              <a:rPr lang="en-US" sz="1000" i="1" dirty="0"/>
              <a:t>: towards </a:t>
            </a:r>
            <a:r>
              <a:rPr lang="en-US" sz="1000" i="1" dirty="0" smtClean="0"/>
              <a:t>realization </a:t>
            </a:r>
            <a:r>
              <a:rPr lang="en-US" sz="1000" i="1" dirty="0"/>
              <a:t>of </a:t>
            </a:r>
            <a:r>
              <a:rPr lang="en-US" sz="1000" i="1" dirty="0" smtClean="0"/>
              <a:t>a </a:t>
            </a:r>
            <a:r>
              <a:rPr lang="en-US" sz="1000" i="1" dirty="0" err="1" smtClean="0"/>
              <a:t>ScienceTube</a:t>
            </a:r>
            <a:r>
              <a:rPr lang="en-US" sz="1000" i="1" dirty="0" smtClean="0"/>
              <a:t> </a:t>
            </a:r>
            <a:r>
              <a:rPr lang="en-US" sz="1000" i="1" dirty="0"/>
              <a:t>vision with a </a:t>
            </a:r>
            <a:r>
              <a:rPr lang="en-US" sz="1000" i="1"/>
              <a:t>data </a:t>
            </a:r>
            <a:r>
              <a:rPr lang="en-US" sz="1000" i="1" smtClean="0"/>
              <a:t>replication </a:t>
            </a:r>
            <a:r>
              <a:rPr lang="en-US" sz="1000" i="1" dirty="0" smtClean="0"/>
              <a:t>service’, Journal of Internet Services &amp; Applications, </a:t>
            </a:r>
            <a:br>
              <a:rPr lang="en-US" sz="1000" i="1" dirty="0" smtClean="0"/>
            </a:br>
            <a:r>
              <a:rPr lang="en-US" sz="1000" i="1" dirty="0" smtClean="0"/>
              <a:t>Vol. 4, Issue 1, 2013</a:t>
            </a:r>
            <a:endParaRPr lang="en-US" sz="10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51" y="1556792"/>
            <a:ext cx="6985025" cy="42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Model Core Building Blocks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Rechteck 5"/>
          <p:cNvSpPr/>
          <p:nvPr/>
        </p:nvSpPr>
        <p:spPr>
          <a:xfrm>
            <a:off x="2051720" y="5877272"/>
            <a:ext cx="5922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/>
              <a:t>Riedel and </a:t>
            </a:r>
            <a:r>
              <a:rPr lang="en-US" sz="1000" i="1" dirty="0" err="1" smtClean="0"/>
              <a:t>Wittenburg</a:t>
            </a:r>
            <a:r>
              <a:rPr lang="en-US" sz="1000" i="1" dirty="0" smtClean="0"/>
              <a:t> et al., ‘A </a:t>
            </a:r>
            <a:r>
              <a:rPr lang="en-US" sz="1000" i="1" dirty="0"/>
              <a:t>data infrastructure </a:t>
            </a:r>
            <a:r>
              <a:rPr lang="en-US" sz="1000" i="1" dirty="0" smtClean="0"/>
              <a:t>reference </a:t>
            </a:r>
            <a:r>
              <a:rPr lang="en-US" sz="1000" i="1" dirty="0"/>
              <a:t>model </a:t>
            </a:r>
            <a:r>
              <a:rPr lang="en-US" sz="1000" i="1" dirty="0" smtClean="0"/>
              <a:t>with applications</a:t>
            </a:r>
            <a:r>
              <a:rPr lang="en-US" sz="1000" i="1" dirty="0"/>
              <a:t>: towards </a:t>
            </a:r>
            <a:r>
              <a:rPr lang="en-US" sz="1000" i="1" dirty="0" smtClean="0"/>
              <a:t>realization </a:t>
            </a:r>
            <a:r>
              <a:rPr lang="en-US" sz="1000" i="1" dirty="0"/>
              <a:t>of </a:t>
            </a:r>
            <a:r>
              <a:rPr lang="en-US" sz="1000" i="1" dirty="0" smtClean="0"/>
              <a:t>a </a:t>
            </a:r>
            <a:r>
              <a:rPr lang="en-US" sz="1000" i="1" dirty="0" err="1" smtClean="0"/>
              <a:t>ScienceTube</a:t>
            </a:r>
            <a:r>
              <a:rPr lang="en-US" sz="1000" i="1" dirty="0" smtClean="0"/>
              <a:t> </a:t>
            </a:r>
            <a:r>
              <a:rPr lang="en-US" sz="1000" i="1" dirty="0"/>
              <a:t>vision with a </a:t>
            </a:r>
            <a:r>
              <a:rPr lang="en-US" sz="1000" i="1"/>
              <a:t>data </a:t>
            </a:r>
            <a:r>
              <a:rPr lang="en-US" sz="1000" i="1" smtClean="0"/>
              <a:t>replication </a:t>
            </a:r>
            <a:r>
              <a:rPr lang="en-US" sz="1000" i="1" dirty="0" smtClean="0"/>
              <a:t>service’, Journal of Internet Services &amp; Applications, </a:t>
            </a:r>
            <a:br>
              <a:rPr lang="en-US" sz="1000" i="1" dirty="0" smtClean="0"/>
            </a:br>
            <a:r>
              <a:rPr lang="en-US" sz="1000" i="1" dirty="0" smtClean="0"/>
              <a:t>Vol. 4, Issue 1, 2013</a:t>
            </a:r>
            <a:endParaRPr lang="en-US" sz="1000" i="1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898" y="1412776"/>
            <a:ext cx="6264696" cy="431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Set of EUDAT Service Types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OGF37  - Charlottesville, 12th March 2013</a:t>
            </a:r>
            <a:endParaRPr lang="es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348-DC2E-4C46-A357-1ED243B754D0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6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056784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UDAT_UF_8Mar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EUDAT_UF_8Mar2012</Template>
  <TotalTime>0</TotalTime>
  <Words>449</Words>
  <Application>Microsoft Office PowerPoint</Application>
  <PresentationFormat>Bildschirmpräsentation (4:3)</PresentationFormat>
  <Paragraphs>75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EUDAT_UF_8Mar2012</vt:lpstr>
      <vt:lpstr>‘Big Data’ in GLUE2</vt:lpstr>
      <vt:lpstr>Outline</vt:lpstr>
      <vt:lpstr>Outline</vt:lpstr>
      <vt:lpstr>EUDAT 101</vt:lpstr>
      <vt:lpstr>European Collaborative Data Infrastructure </vt:lpstr>
      <vt:lpstr>Selected Scientific Communities</vt:lpstr>
      <vt:lpstr>Motivational ‘ScienceTube’ Vision</vt:lpstr>
      <vt:lpstr>Reference Model Core Building Blocks</vt:lpstr>
      <vt:lpstr>Initial Set of EUDAT Service Types</vt:lpstr>
      <vt:lpstr>Thoughts about using GLUE2</vt:lpstr>
      <vt:lpstr>GLUE2 to describe EUDAT services?</vt:lpstr>
      <vt:lpstr>Need for new GLUE2 Entities/Attributes?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and Service Provisioning</dc:title>
  <dc:creator>Reetz, Johannes</dc:creator>
  <cp:lastModifiedBy>M. Riedel</cp:lastModifiedBy>
  <cp:revision>251</cp:revision>
  <cp:lastPrinted>2013-01-24T13:45:26Z</cp:lastPrinted>
  <dcterms:created xsi:type="dcterms:W3CDTF">2012-02-26T22:08:44Z</dcterms:created>
  <dcterms:modified xsi:type="dcterms:W3CDTF">2013-03-12T14:47:50Z</dcterms:modified>
</cp:coreProperties>
</file>