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sldIdLst>
    <p:sldId id="256" r:id="rId2"/>
    <p:sldId id="260" r:id="rId3"/>
    <p:sldId id="257" r:id="rId4"/>
    <p:sldId id="261" r:id="rId5"/>
    <p:sldId id="262" r:id="rId6"/>
    <p:sldId id="258" r:id="rId7"/>
    <p:sldId id="259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882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A837-F5CD-944C-B26F-367BAAF920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D5ED-DEC2-B946-8A9C-C8C257630603}" type="datetimeFigureOut">
              <a:rPr lang="en-US" smtClean="0"/>
              <a:t>Tue, 12.03.2013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D5ED-DEC2-B946-8A9C-C8C257630603}" type="datetimeFigureOut">
              <a:rPr lang="en-US" smtClean="0"/>
              <a:t>Tue, 12.03.2013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A837-F5CD-944C-B26F-367BAAF92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D5ED-DEC2-B946-8A9C-C8C257630603}" type="datetimeFigureOut">
              <a:rPr lang="en-US" smtClean="0"/>
              <a:t>Tue, 12.03.2013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A837-F5CD-944C-B26F-367BAAF92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8F93D5ED-DEC2-B946-8A9C-C8C257630603}" type="datetimeFigureOut">
              <a:rPr lang="en-US" smtClean="0"/>
              <a:t>Tue, 12.03.2013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A837-F5CD-944C-B26F-367BAAF920B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8F93D5ED-DEC2-B946-8A9C-C8C257630603}" type="datetimeFigureOut">
              <a:rPr lang="en-US" smtClean="0"/>
              <a:t>Tue, 12.03.2013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A837-F5CD-944C-B26F-367BAAF92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8F93D5ED-DEC2-B946-8A9C-C8C257630603}" type="datetimeFigureOut">
              <a:rPr lang="en-US" smtClean="0"/>
              <a:t>Tue, 12.03.2013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A837-F5CD-944C-B26F-367BAAF92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D5ED-DEC2-B946-8A9C-C8C257630603}" type="datetimeFigureOut">
              <a:rPr lang="en-US" smtClean="0"/>
              <a:t>Tue, 12.03.2013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A837-F5CD-944C-B26F-367BAAF92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D5ED-DEC2-B946-8A9C-C8C257630603}" type="datetimeFigureOut">
              <a:rPr lang="en-US" smtClean="0"/>
              <a:t>Tue, 12.03.2013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A837-F5CD-944C-B26F-367BAAF92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D5ED-DEC2-B946-8A9C-C8C257630603}" type="datetimeFigureOut">
              <a:rPr lang="en-US" smtClean="0"/>
              <a:t>Tue, 12.03.2013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A837-F5CD-944C-B26F-367BAAF92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D5ED-DEC2-B946-8A9C-C8C257630603}" type="datetimeFigureOut">
              <a:rPr lang="en-US" smtClean="0"/>
              <a:t>Tue, 12.03.2013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A837-F5CD-944C-B26F-367BAAF92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D5ED-DEC2-B946-8A9C-C8C257630603}" type="datetimeFigureOut">
              <a:rPr lang="en-US" smtClean="0"/>
              <a:t>Tue, 12.03.2013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A837-F5CD-944C-B26F-367BAAF92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D5ED-DEC2-B946-8A9C-C8C257630603}" type="datetimeFigureOut">
              <a:rPr lang="en-US" smtClean="0"/>
              <a:t>Tue, 12.03.2013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A837-F5CD-944C-B26F-367BAAF920BE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D5ED-DEC2-B946-8A9C-C8C257630603}" type="datetimeFigureOut">
              <a:rPr lang="en-US" smtClean="0"/>
              <a:t>Tue, 12.03.2013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A837-F5CD-944C-B26F-367BAAF920B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D5ED-DEC2-B946-8A9C-C8C257630603}" type="datetimeFigureOut">
              <a:rPr lang="en-US" smtClean="0"/>
              <a:t>Tue, 12.03.2013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A837-F5CD-944C-B26F-367BAAF920B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D5ED-DEC2-B946-8A9C-C8C257630603}" type="datetimeFigureOut">
              <a:rPr lang="en-US" smtClean="0"/>
              <a:t>Tue, 12.03.2013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A837-F5CD-944C-B26F-367BAAF920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D5ED-DEC2-B946-8A9C-C8C257630603}" type="datetimeFigureOut">
              <a:rPr lang="en-US" smtClean="0"/>
              <a:t>Tue, 12.03.2013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A837-F5CD-944C-B26F-367BAAF92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F93D5ED-DEC2-B946-8A9C-C8C257630603}" type="datetimeFigureOut">
              <a:rPr lang="en-US" smtClean="0"/>
              <a:t>Tue, 12.03.2013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A7EA837-F5CD-944C-B26F-367BAAF920B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GF-GLUE/" TargetMode="External"/><Relationship Id="rId2" Type="http://schemas.openxmlformats.org/officeDocument/2006/relationships/hyperlink" Target="http://redmine.ogf.org/projects/glue-wg/wiki/29_August_201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redmine.ogf.org/dmsf/glue-wg?folder_id=1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GF-GLUE/Enumerations/blob/master/ServiceType_t.csv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OGF 37 - GLUE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JP Navarro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Shiraz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Memon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March 2013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13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D0058"/>
                </a:solidFill>
              </a:rPr>
              <a:t>GLUE 2 Sessions</a:t>
            </a:r>
            <a:endParaRPr lang="en-US" dirty="0">
              <a:solidFill>
                <a:srgbClr val="4D005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423" y="1828800"/>
            <a:ext cx="8099449" cy="420893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000" dirty="0" smtClean="0"/>
              <a:t>Session I</a:t>
            </a:r>
            <a:br>
              <a:rPr lang="en-US" sz="2000" dirty="0" smtClean="0"/>
            </a:br>
            <a:r>
              <a:rPr lang="en-US" sz="2000" dirty="0" smtClean="0"/>
              <a:t>Tuesday, March 10</a:t>
            </a:r>
            <a:br>
              <a:rPr lang="en-US" sz="2000" dirty="0" smtClean="0"/>
            </a:br>
            <a:r>
              <a:rPr lang="en-US" sz="2000" dirty="0" smtClean="0"/>
              <a:t>8:30-10:00 AM Eastern, </a:t>
            </a:r>
            <a:r>
              <a:rPr lang="en-US" sz="2000" dirty="0"/>
              <a:t>(14:30 - 16:00 CET</a:t>
            </a:r>
            <a:r>
              <a:rPr lang="en-US" sz="2000" dirty="0" smtClean="0"/>
              <a:t>)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Session </a:t>
            </a:r>
            <a:r>
              <a:rPr lang="en-US" sz="2000" dirty="0" smtClean="0"/>
              <a:t>II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Tuesday, March </a:t>
            </a:r>
            <a:r>
              <a:rPr lang="en-US" sz="2000" dirty="0" smtClean="0"/>
              <a:t>11</a:t>
            </a:r>
            <a:br>
              <a:rPr lang="en-US" sz="2000" dirty="0" smtClean="0"/>
            </a:br>
            <a:r>
              <a:rPr lang="en-US" sz="2000" dirty="0" smtClean="0"/>
              <a:t>10:</a:t>
            </a:r>
            <a:r>
              <a:rPr lang="en-US" sz="2000" dirty="0"/>
              <a:t>30</a:t>
            </a:r>
            <a:r>
              <a:rPr lang="en-US" sz="2000" dirty="0" smtClean="0"/>
              <a:t>-12:</a:t>
            </a:r>
            <a:r>
              <a:rPr lang="en-US" sz="2000" dirty="0"/>
              <a:t>00 </a:t>
            </a:r>
            <a:r>
              <a:rPr lang="en-US" sz="2000" dirty="0" smtClean="0"/>
              <a:t>PM </a:t>
            </a:r>
            <a:r>
              <a:rPr lang="en-US" sz="2000" dirty="0"/>
              <a:t>Eastern, </a:t>
            </a:r>
            <a:r>
              <a:rPr lang="en-US" sz="2000" dirty="0" smtClean="0"/>
              <a:t>(16:</a:t>
            </a:r>
            <a:r>
              <a:rPr lang="en-US" sz="2000" dirty="0"/>
              <a:t>30 - </a:t>
            </a:r>
            <a:r>
              <a:rPr lang="en-US" sz="2000" dirty="0" smtClean="0"/>
              <a:t>18:</a:t>
            </a:r>
            <a:r>
              <a:rPr lang="en-US" sz="2000" dirty="0"/>
              <a:t>00 CET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56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D0058"/>
                </a:solidFill>
              </a:rPr>
              <a:t>Agenda</a:t>
            </a:r>
            <a:endParaRPr lang="en-US" dirty="0">
              <a:solidFill>
                <a:srgbClr val="4D005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423" y="1828800"/>
            <a:ext cx="8099449" cy="420893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LcPeriod"/>
            </a:pPr>
            <a:r>
              <a:rPr lang="en-US" sz="2000" dirty="0" smtClean="0"/>
              <a:t>Working Group Status, JP Navarro &amp; Shiraz </a:t>
            </a:r>
            <a:r>
              <a:rPr lang="en-US" sz="2000" dirty="0" err="1" smtClean="0"/>
              <a:t>Memon</a:t>
            </a:r>
            <a:r>
              <a:rPr lang="en-US" sz="2000" dirty="0" smtClean="0"/>
              <a:t> (15’)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000" dirty="0" smtClean="0"/>
              <a:t>XML Rendering, David Meredith (45’)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000" dirty="0" smtClean="0"/>
              <a:t>Unified Pseudo-standard Enumerations, </a:t>
            </a:r>
            <a:r>
              <a:rPr lang="en-US" sz="2000" dirty="0" err="1" smtClean="0"/>
              <a:t>Florido</a:t>
            </a:r>
            <a:r>
              <a:rPr lang="en-US" sz="2000" dirty="0" smtClean="0"/>
              <a:t> </a:t>
            </a:r>
            <a:r>
              <a:rPr lang="en-US" sz="2000" dirty="0" err="1" smtClean="0"/>
              <a:t>Paganelli</a:t>
            </a:r>
            <a:r>
              <a:rPr lang="en-US" sz="2000" dirty="0" smtClean="0"/>
              <a:t> (30’)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solidFill>
                  <a:srgbClr val="4D0058"/>
                </a:solidFill>
              </a:rPr>
              <a:t>(session break)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000" smtClean="0"/>
              <a:t>XSEDE </a:t>
            </a:r>
            <a:r>
              <a:rPr lang="en-US" sz="2000" dirty="0" smtClean="0"/>
              <a:t>GLUE 2 Update, Warren Smith (10’)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000" dirty="0" smtClean="0"/>
              <a:t>Preliminary JSON Rendering, Warren Smith &amp; Shiraz </a:t>
            </a:r>
            <a:r>
              <a:rPr lang="en-US" sz="2000" dirty="0" err="1" smtClean="0"/>
              <a:t>Memon</a:t>
            </a:r>
            <a:r>
              <a:rPr lang="en-US" sz="2000" dirty="0" smtClean="0"/>
              <a:t> (10’)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000" dirty="0" smtClean="0"/>
              <a:t>Future Directions (20’)</a:t>
            </a:r>
          </a:p>
        </p:txBody>
      </p:sp>
    </p:spTree>
    <p:extLst>
      <p:ext uri="{BB962C8B-B14F-4D97-AF65-F5344CB8AC3E}">
        <p14:creationId xmlns:p14="http://schemas.microsoft.com/office/powerpoint/2010/main" val="422258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D0058"/>
                </a:solidFill>
              </a:rPr>
              <a:t>WG Status – Keeping organized</a:t>
            </a:r>
            <a:endParaRPr lang="en-US" dirty="0">
              <a:solidFill>
                <a:srgbClr val="4D005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423" y="1828800"/>
            <a:ext cx="8099449" cy="420893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Fully migrated to new OGF </a:t>
            </a:r>
            <a:r>
              <a:rPr lang="en-US" dirty="0" err="1" smtClean="0"/>
              <a:t>RedMine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>
                <a:hlinkClick r:id="rId2"/>
              </a:rPr>
              <a:t>http://redmine.ogf.org/projects/glue-wg/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Using code repository in </a:t>
            </a:r>
            <a:r>
              <a:rPr lang="en-US" dirty="0" err="1" smtClean="0"/>
              <a:t>GitHub</a:t>
            </a:r>
            <a:r>
              <a:rPr lang="en-US" dirty="0"/>
              <a:t/>
            </a:r>
            <a:br>
              <a:rPr lang="en-US" dirty="0"/>
            </a:br>
            <a:r>
              <a:rPr lang="en-US" u="sng" dirty="0">
                <a:hlinkClick r:id="rId3"/>
              </a:rPr>
              <a:t>https://github.com/OGF-GLUE</a:t>
            </a:r>
            <a:r>
              <a:rPr lang="en-US" u="sng" dirty="0" smtClean="0">
                <a:hlinkClick r:id="rId3"/>
              </a:rPr>
              <a:t>/</a:t>
            </a:r>
            <a:endParaRPr lang="en-US" u="sng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Holding meetings every 2 weeks, next:</a:t>
            </a:r>
            <a:r>
              <a:rPr lang="en-US" u="sng" dirty="0"/>
              <a:t/>
            </a:r>
            <a:br>
              <a:rPr lang="en-US" u="sng" dirty="0"/>
            </a:br>
            <a:r>
              <a:rPr lang="en-US" u="sng" dirty="0" smtClean="0"/>
              <a:t>March 26, 2013</a:t>
            </a:r>
            <a:br>
              <a:rPr lang="en-US" u="sng" dirty="0" smtClean="0"/>
            </a:br>
            <a:r>
              <a:rPr lang="en-US" u="sng" dirty="0" smtClean="0"/>
              <a:t>10:00-Noon Eastern, 16:00-18:00 CET</a:t>
            </a:r>
            <a:br>
              <a:rPr lang="en-US" u="sng" dirty="0" smtClean="0"/>
            </a:br>
            <a:r>
              <a:rPr lang="en-US" dirty="0"/>
              <a:t>https://</a:t>
            </a:r>
            <a:r>
              <a:rPr lang="en-US" dirty="0" err="1"/>
              <a:t>webconf.vc.dfn.de</a:t>
            </a:r>
            <a:r>
              <a:rPr lang="en-US" dirty="0"/>
              <a:t>/</a:t>
            </a:r>
            <a:r>
              <a:rPr lang="en-US" dirty="0" err="1"/>
              <a:t>ogf</a:t>
            </a:r>
            <a:r>
              <a:rPr lang="en-US" dirty="0"/>
              <a:t>-glue-</a:t>
            </a:r>
            <a:r>
              <a:rPr lang="en-US" dirty="0" err="1"/>
              <a:t>wg</a:t>
            </a:r>
            <a:r>
              <a:rPr lang="en-US" dirty="0"/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663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D0058"/>
                </a:solidFill>
              </a:rPr>
              <a:t>WG Status – GLUE 2 specification</a:t>
            </a:r>
            <a:endParaRPr lang="en-US" dirty="0">
              <a:solidFill>
                <a:srgbClr val="4D005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423" y="1828800"/>
            <a:ext cx="8099449" cy="420893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1800" u="sng" dirty="0">
                <a:hlinkClick r:id="rId2"/>
              </a:rPr>
              <a:t>http://redmine.ogf.org/dmsf/glue-wg?folder_id=</a:t>
            </a:r>
            <a:r>
              <a:rPr lang="en-US" sz="1800" u="sng" dirty="0" smtClean="0">
                <a:hlinkClick r:id="rId2"/>
              </a:rPr>
              <a:t>18</a:t>
            </a:r>
            <a:endParaRPr lang="en-US" sz="1800" u="sng" dirty="0" smtClean="0"/>
          </a:p>
          <a:p>
            <a:pPr>
              <a:buFont typeface="Wingdings" charset="2"/>
              <a:buChar char="Ø"/>
            </a:pPr>
            <a:r>
              <a:rPr lang="en-US" sz="1800" dirty="0" smtClean="0"/>
              <a:t>X.509 DN format correction/errata.</a:t>
            </a:r>
          </a:p>
          <a:p>
            <a:pPr>
              <a:buFont typeface="Wingdings" charset="2"/>
              <a:buChar char="Ø"/>
            </a:pPr>
            <a:r>
              <a:rPr lang="en-US" sz="1800" dirty="0" smtClean="0"/>
              <a:t>The X</a:t>
            </a:r>
            <a:r>
              <a:rPr lang="en-US" sz="1800" dirty="0"/>
              <a:t>.509 Distinguished Names (section A.12) and the </a:t>
            </a:r>
            <a:r>
              <a:rPr lang="en-US" sz="1800" dirty="0" err="1"/>
              <a:t>DN_t</a:t>
            </a:r>
            <a:r>
              <a:rPr lang="en-US" sz="1800" dirty="0"/>
              <a:t> (B.13) incorrectly references IETF RFC 4514</a:t>
            </a:r>
            <a:r>
              <a:rPr lang="en-US" sz="1800" dirty="0" smtClean="0"/>
              <a:t>.</a:t>
            </a:r>
          </a:p>
          <a:p>
            <a:pPr>
              <a:buFont typeface="Wingdings" charset="2"/>
              <a:buChar char="Ø"/>
            </a:pPr>
            <a:r>
              <a:rPr lang="en-US" sz="1800" dirty="0" smtClean="0"/>
              <a:t>Last call </a:t>
            </a:r>
            <a:r>
              <a:rPr lang="en-US" sz="1800" dirty="0"/>
              <a:t>we agreed to replace the reference to the RFC with text describing the de facto GLUE 2 interoperable format for DNs is the legacy </a:t>
            </a:r>
            <a:r>
              <a:rPr lang="en-US" sz="1800" dirty="0" err="1"/>
              <a:t>OpenSSL</a:t>
            </a:r>
            <a:r>
              <a:rPr lang="en-US" sz="1800" dirty="0"/>
              <a:t> format with a syntax like "/C=foo/O=bar/</a:t>
            </a:r>
            <a:r>
              <a:rPr lang="en-US" sz="1800" dirty="0" err="1"/>
              <a:t>cn</a:t>
            </a:r>
            <a:r>
              <a:rPr lang="en-US" sz="1800" dirty="0"/>
              <a:t>=</a:t>
            </a:r>
            <a:r>
              <a:rPr lang="en-US" sz="1800" dirty="0" smtClean="0"/>
              <a:t>person”.</a:t>
            </a:r>
          </a:p>
          <a:p>
            <a:pPr>
              <a:buFont typeface="Wingdings" charset="2"/>
              <a:buChar char="Ø"/>
            </a:pPr>
            <a:r>
              <a:rPr lang="en-US" sz="1800" dirty="0"/>
              <a:t>W</a:t>
            </a:r>
            <a:r>
              <a:rPr lang="en-US" sz="1800" dirty="0" smtClean="0"/>
              <a:t>orking </a:t>
            </a:r>
            <a:r>
              <a:rPr lang="en-US" sz="1800" dirty="0"/>
              <a:t>group </a:t>
            </a:r>
            <a:r>
              <a:rPr lang="en-US" sz="1800" dirty="0" smtClean="0"/>
              <a:t>starting discussions </a:t>
            </a:r>
            <a:r>
              <a:rPr lang="en-US" sz="1800" dirty="0"/>
              <a:t>about other standard format(s) </a:t>
            </a:r>
            <a:r>
              <a:rPr lang="en-US" sz="1800" dirty="0" smtClean="0"/>
              <a:t>to </a:t>
            </a:r>
            <a:r>
              <a:rPr lang="en-US" sz="1800" dirty="0"/>
              <a:t>be added to the specification </a:t>
            </a:r>
            <a:r>
              <a:rPr lang="en-US" sz="1800" dirty="0" smtClean="0"/>
              <a:t>in </a:t>
            </a:r>
            <a:r>
              <a:rPr lang="en-US" sz="1800" dirty="0"/>
              <a:t>the </a:t>
            </a:r>
            <a:r>
              <a:rPr lang="en-US" sz="1800" dirty="0" smtClean="0"/>
              <a:t>future.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7875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D0058"/>
                </a:solidFill>
              </a:rPr>
              <a:t>WG Status – XML Rendering </a:t>
            </a:r>
            <a:endParaRPr lang="en-US" dirty="0">
              <a:solidFill>
                <a:srgbClr val="4D005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423" y="1828800"/>
            <a:ext cx="8099449" cy="420893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Design discussions</a:t>
            </a:r>
          </a:p>
          <a:p>
            <a:pPr marL="809625" lvl="1" indent="-514350">
              <a:buFont typeface="Arial"/>
              <a:buChar char="•"/>
            </a:pPr>
            <a:r>
              <a:rPr lang="en-US" dirty="0" smtClean="0"/>
              <a:t>Flat rendering style</a:t>
            </a:r>
          </a:p>
          <a:p>
            <a:pPr marL="809625" lvl="1" indent="-514350">
              <a:buFont typeface="Arial"/>
              <a:buChar char="•"/>
            </a:pPr>
            <a:r>
              <a:rPr lang="en-US" dirty="0" smtClean="0"/>
              <a:t>Global bag element</a:t>
            </a:r>
            <a:endParaRPr lang="en-US" dirty="0"/>
          </a:p>
          <a:p>
            <a:pPr marL="809625" lvl="1" indent="-514350">
              <a:buFont typeface="Arial"/>
              <a:buChar char="•"/>
            </a:pPr>
            <a:r>
              <a:rPr lang="en-US" dirty="0" smtClean="0"/>
              <a:t>Implement </a:t>
            </a:r>
            <a:r>
              <a:rPr lang="en-US" dirty="0"/>
              <a:t>cross-references</a:t>
            </a:r>
          </a:p>
          <a:p>
            <a:pPr marL="809625" lvl="1" indent="-514350">
              <a:buFont typeface="Arial"/>
              <a:buChar char="•"/>
            </a:pPr>
            <a:r>
              <a:rPr lang="en-US" dirty="0" smtClean="0"/>
              <a:t>Substitution groups</a:t>
            </a:r>
          </a:p>
          <a:p>
            <a:pPr marL="809625" lvl="1" indent="-514350">
              <a:buFont typeface="Arial"/>
              <a:buChar char="•"/>
            </a:pPr>
            <a:r>
              <a:rPr lang="en-US" dirty="0" smtClean="0"/>
              <a:t>Specifying open enumerations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Current status</a:t>
            </a:r>
            <a:endParaRPr lang="en-US" dirty="0"/>
          </a:p>
          <a:p>
            <a:pPr marL="752475" lvl="1" indent="-457200">
              <a:buFont typeface="Arial"/>
              <a:buChar char="•"/>
            </a:pPr>
            <a:r>
              <a:rPr lang="en-US" dirty="0" smtClean="0"/>
              <a:t>Plan to release an XML rendering specification in the next couple of weeks for </a:t>
            </a:r>
            <a:r>
              <a:rPr lang="en-US" i="1" dirty="0" smtClean="0"/>
              <a:t>Public Comment</a:t>
            </a:r>
          </a:p>
          <a:p>
            <a:pPr marL="752475" lvl="1" indent="-457200">
              <a:buFont typeface="Arial"/>
              <a:buChar char="•"/>
            </a:pPr>
            <a:r>
              <a:rPr lang="en-US" dirty="0" smtClean="0"/>
              <a:t>Approved OGF specification as early as next OGF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6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984" y="1514882"/>
            <a:ext cx="8287190" cy="420893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000" dirty="0" smtClean="0"/>
              <a:t>Thorough review and major cleanup by </a:t>
            </a:r>
            <a:r>
              <a:rPr lang="en-US" sz="2000" dirty="0" err="1" smtClean="0"/>
              <a:t>NorduGrid</a:t>
            </a:r>
            <a:r>
              <a:rPr lang="en-US" sz="2000" dirty="0" smtClean="0"/>
              <a:t>/ARC team </a:t>
            </a:r>
            <a:r>
              <a:rPr lang="en-US" sz="1800" dirty="0" smtClean="0"/>
              <a:t>in </a:t>
            </a:r>
            <a:r>
              <a:rPr lang="en-US" sz="1800" dirty="0" err="1" smtClean="0"/>
              <a:t>forge.ogf.org</a:t>
            </a:r>
            <a:r>
              <a:rPr lang="en-US" sz="1800" dirty="0" smtClean="0"/>
              <a:t> per:</a:t>
            </a:r>
          </a:p>
          <a:p>
            <a:pPr marL="295275" lvl="1" indent="0">
              <a:lnSpc>
                <a:spcPct val="80000"/>
              </a:lnSpc>
              <a:buNone/>
            </a:pPr>
            <a:r>
              <a:rPr lang="en-US" sz="1800" dirty="0" smtClean="0"/>
              <a:t>From</a:t>
            </a:r>
            <a:r>
              <a:rPr lang="en-US" sz="1800" dirty="0"/>
              <a:t>: </a:t>
            </a:r>
            <a:r>
              <a:rPr lang="en-US" sz="1800" dirty="0" err="1"/>
              <a:t>Balazs</a:t>
            </a:r>
            <a:r>
              <a:rPr lang="en-US" sz="1800" dirty="0"/>
              <a:t> Konya &lt;</a:t>
            </a:r>
            <a:r>
              <a:rPr lang="en-US" sz="1800" dirty="0" err="1"/>
              <a:t>balazs.konya@hep.lu.se</a:t>
            </a:r>
            <a:r>
              <a:rPr lang="en-US" sz="1800" dirty="0"/>
              <a:t>&gt;</a:t>
            </a:r>
          </a:p>
          <a:p>
            <a:pPr marL="295275" lvl="1" indent="0">
              <a:lnSpc>
                <a:spcPct val="80000"/>
              </a:lnSpc>
              <a:buNone/>
            </a:pPr>
            <a:r>
              <a:rPr lang="en-US" sz="1800" dirty="0"/>
              <a:t>Subject: [glue-</a:t>
            </a:r>
            <a:r>
              <a:rPr lang="en-US" sz="1800" dirty="0" err="1"/>
              <a:t>wg</a:t>
            </a:r>
            <a:r>
              <a:rPr lang="en-US" sz="1800" dirty="0"/>
              <a:t>] LDAP rendering document: new version as an outcome of Lund review</a:t>
            </a:r>
          </a:p>
          <a:p>
            <a:pPr marL="295275" lvl="1" indent="0">
              <a:lnSpc>
                <a:spcPct val="80000"/>
              </a:lnSpc>
              <a:buNone/>
            </a:pPr>
            <a:r>
              <a:rPr lang="fr-FR" sz="1800" dirty="0"/>
              <a:t>Date: </a:t>
            </a:r>
            <a:r>
              <a:rPr lang="fr-FR" sz="1800" dirty="0" err="1"/>
              <a:t>June</a:t>
            </a:r>
            <a:r>
              <a:rPr lang="fr-FR" sz="1800" dirty="0"/>
              <a:t> 14, 2012 4:27:51 PM GMT+02:00</a:t>
            </a:r>
          </a:p>
          <a:p>
            <a:pPr marL="295275" lvl="1" indent="0">
              <a:lnSpc>
                <a:spcPct val="80000"/>
              </a:lnSpc>
              <a:buNone/>
            </a:pPr>
            <a:r>
              <a:rPr lang="fr-FR" sz="1800" dirty="0"/>
              <a:t>To: OGF GLUE WG </a:t>
            </a:r>
            <a:r>
              <a:rPr lang="fr-FR" sz="1800" dirty="0" smtClean="0"/>
              <a:t>&lt;</a:t>
            </a:r>
            <a:r>
              <a:rPr lang="fr-FR" sz="1800" dirty="0" err="1" smtClean="0"/>
              <a:t>glue</a:t>
            </a:r>
            <a:r>
              <a:rPr lang="fr-FR" sz="1800" dirty="0" err="1"/>
              <a:t>-wg@</a:t>
            </a:r>
            <a:r>
              <a:rPr lang="fr-FR" sz="1800" dirty="0" err="1" smtClean="0"/>
              <a:t>ogf.org</a:t>
            </a:r>
            <a:r>
              <a:rPr lang="fr-FR" sz="1800" dirty="0" smtClean="0"/>
              <a:t>&gt;</a:t>
            </a:r>
          </a:p>
          <a:p>
            <a:pPr>
              <a:buFont typeface="Wingdings" charset="2"/>
              <a:buChar char="Ø"/>
            </a:pPr>
            <a:r>
              <a:rPr lang="en-US" sz="2000" dirty="0" smtClean="0"/>
              <a:t>Proposed changes</a:t>
            </a:r>
            <a:endParaRPr lang="en-US" sz="1800" dirty="0" smtClean="0"/>
          </a:p>
          <a:p>
            <a:pPr lvl="1">
              <a:buFont typeface="Arial"/>
              <a:buChar char="•"/>
            </a:pPr>
            <a:r>
              <a:rPr lang="en-US" sz="1600" dirty="0" smtClean="0"/>
              <a:t>IA5String ASCII and UTF-8</a:t>
            </a:r>
          </a:p>
          <a:p>
            <a:pPr lvl="1">
              <a:buFont typeface="Arial"/>
              <a:buChar char="•"/>
            </a:pPr>
            <a:r>
              <a:rPr lang="en-US" sz="1600" dirty="0" smtClean="0"/>
              <a:t>Agreed to publish a DIT as a OGF Community Practice document</a:t>
            </a:r>
            <a:endParaRPr lang="en-US" sz="18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7240" y="384048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4D0058"/>
                </a:solidFill>
              </a:rPr>
              <a:t>WG Status – LDAP Rendering </a:t>
            </a:r>
            <a:endParaRPr lang="en-US" dirty="0">
              <a:solidFill>
                <a:srgbClr val="4D00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76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984" y="1514882"/>
            <a:ext cx="8287190" cy="420893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000" dirty="0" smtClean="0"/>
              <a:t>Service type enumerations managed in </a:t>
            </a:r>
            <a:r>
              <a:rPr lang="en-US" sz="2000" dirty="0" err="1" smtClean="0"/>
              <a:t>RedMine</a:t>
            </a:r>
            <a:endParaRPr lang="en-US" sz="2000" dirty="0" smtClean="0"/>
          </a:p>
          <a:p>
            <a:pPr>
              <a:buFont typeface="Wingdings" charset="2"/>
              <a:buChar char="Ø"/>
            </a:pPr>
            <a:r>
              <a:rPr lang="en-US" sz="2000" dirty="0" smtClean="0"/>
              <a:t>Format(s) usable by software</a:t>
            </a:r>
          </a:p>
          <a:p>
            <a:pPr>
              <a:buFont typeface="Wingdings" charset="2"/>
              <a:buChar char="Ø"/>
            </a:pPr>
            <a:r>
              <a:rPr lang="en-US" sz="1800" u="sng" dirty="0">
                <a:hlinkClick r:id="rId2"/>
              </a:rPr>
              <a:t>https://github.com/OGF-GLUE/Enumerations/blob/master/</a:t>
            </a:r>
            <a:r>
              <a:rPr lang="en-US" sz="1800" u="sng" dirty="0" smtClean="0">
                <a:hlinkClick r:id="rId2"/>
              </a:rPr>
              <a:t>ServiceType_t.csv</a:t>
            </a:r>
            <a:endParaRPr lang="en-US" sz="1800" u="sng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7240" y="384048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4D0058"/>
                </a:solidFill>
              </a:rPr>
              <a:t>WG Status – Enumerations</a:t>
            </a:r>
            <a:endParaRPr lang="en-US" dirty="0">
              <a:solidFill>
                <a:srgbClr val="4D00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3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984" y="1514882"/>
            <a:ext cx="8287190" cy="420893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000" smtClean="0"/>
              <a:t>European </a:t>
            </a:r>
            <a:r>
              <a:rPr lang="en-US" sz="2000" smtClean="0"/>
              <a:t>Grid </a:t>
            </a:r>
            <a:r>
              <a:rPr lang="en-US" sz="2000" dirty="0" smtClean="0"/>
              <a:t>Initiative – EMI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/>
              <a:t>GLUE 2 Profile</a:t>
            </a:r>
          </a:p>
          <a:p>
            <a:pPr>
              <a:buFont typeface="Wingdings" charset="2"/>
              <a:buChar char="Ø"/>
            </a:pPr>
            <a:r>
              <a:rPr lang="en-US" sz="2000" u="sng" dirty="0" smtClean="0"/>
              <a:t>XSEDE (successor to </a:t>
            </a:r>
            <a:r>
              <a:rPr lang="en-US" sz="2000" u="sng" dirty="0" err="1" smtClean="0"/>
              <a:t>TeraGrid</a:t>
            </a:r>
            <a:r>
              <a:rPr lang="en-US" sz="2000" u="sng" dirty="0" smtClean="0"/>
              <a:t>)</a:t>
            </a:r>
            <a:endParaRPr lang="en-US" sz="1800" u="sng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7240" y="384048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4D0058"/>
                </a:solidFill>
              </a:rPr>
              <a:t>WG Status – Adoption</a:t>
            </a:r>
            <a:endParaRPr lang="en-US" dirty="0">
              <a:solidFill>
                <a:srgbClr val="4D00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20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0</TotalTime>
  <Words>248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Revolution</vt:lpstr>
      <vt:lpstr>OGF 37 - GLUE 2</vt:lpstr>
      <vt:lpstr>GLUE 2 Sessions</vt:lpstr>
      <vt:lpstr>Agenda</vt:lpstr>
      <vt:lpstr>WG Status – Keeping organized</vt:lpstr>
      <vt:lpstr>WG Status – GLUE 2 specification</vt:lpstr>
      <vt:lpstr>WG Status – XML Rendering </vt:lpstr>
      <vt:lpstr>PowerPoint Presentation</vt:lpstr>
      <vt:lpstr>PowerPoint Presentation</vt:lpstr>
      <vt:lpstr>PowerPoint Presentation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OGF 35 GLUE 2</dc:title>
  <dc:creator>JP Navarro</dc:creator>
  <cp:lastModifiedBy>a.memon</cp:lastModifiedBy>
  <cp:revision>19</cp:revision>
  <dcterms:created xsi:type="dcterms:W3CDTF">2012-06-17T07:38:42Z</dcterms:created>
  <dcterms:modified xsi:type="dcterms:W3CDTF">2013-03-12T10:52:24Z</dcterms:modified>
</cp:coreProperties>
</file>