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61" r:id="rId2"/>
    <p:sldId id="256" r:id="rId3"/>
    <p:sldId id="257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58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Grimshaw" initials="asg" lastIdx="4" clrIdx="0"/>
  <p:cmAuthor id="1" name="Phil Andrews" initials="PLA" lastIdx="7" clrIdx="1"/>
  <p:cmAuthor id="2" name="jtowns" initials="jt" lastIdx="1" clrIdx="2"/>
  <p:cmAuthor id="3" name="Kurt Wallnau" initials="KW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376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4" autoAdjust="0"/>
    <p:restoredTop sz="50691" autoAdjust="0"/>
  </p:normalViewPr>
  <p:slideViewPr>
    <p:cSldViewPr>
      <p:cViewPr varScale="1">
        <p:scale>
          <a:sx n="99" d="100"/>
          <a:sy n="99" d="100"/>
        </p:scale>
        <p:origin x="-10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5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7B1248-3DFC-4740-9C1C-D6237765BFC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3CC798-F099-42A6-8879-0DF1BEAAC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83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705600" y="3508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/>
            <a:fld id="{4D71F8D1-984B-4442-A24C-E3D0FEC4E148}" type="datetime4">
              <a:rPr lang="en-US" sz="1500">
                <a:solidFill>
                  <a:schemeClr val="bg1"/>
                </a:solidFill>
                <a:latin typeface="Verdana" pitchFamily="-65" charset="0"/>
              </a:rPr>
              <a:pPr algn="r"/>
              <a:t>March 11, 2013</a:t>
            </a:fld>
            <a:endParaRPr lang="en-US" sz="1500">
              <a:solidFill>
                <a:schemeClr val="bg1"/>
              </a:solidFill>
              <a:latin typeface="Verdana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3380"/>
            <a:ext cx="7848600" cy="918020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848600" cy="505586"/>
          </a:xfrm>
        </p:spPr>
        <p:txBody>
          <a:bodyPr>
            <a:normAutofit/>
          </a:bodyPr>
          <a:lstStyle>
            <a:lvl1pPr marL="0" indent="0" algn="l">
              <a:buNone/>
              <a:defRPr sz="2700" b="1" i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xsede-ppt-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>
            <a:lvl2pPr>
              <a:defRPr>
                <a:solidFill>
                  <a:srgbClr val="7C81AD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42370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42370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xsede-ppt-pag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715962"/>
          </a:xfrm>
        </p:spPr>
        <p:txBody>
          <a:bodyPr/>
          <a:lstStyle/>
          <a:p>
            <a:pPr algn="ctr"/>
            <a:r>
              <a:rPr lang="en-US" dirty="0" smtClean="0"/>
              <a:t>XSEDE GLUE2 Update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Document Structure</a:t>
            </a:r>
            <a:br>
              <a:rPr lang="en-US" dirty="0" smtClean="0"/>
            </a:br>
            <a:r>
              <a:rPr lang="en-US" dirty="0" smtClean="0"/>
              <a:t>	External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sz="4200" dirty="0" smtClean="0"/>
              <a:t>External context identifies what GLUE2 entities are in the document</a:t>
            </a:r>
          </a:p>
          <a:p>
            <a:pPr lvl="1"/>
            <a:r>
              <a:rPr lang="en-US" sz="3800" dirty="0" smtClean="0"/>
              <a:t>Context could be a messaging topic or a JSON database</a:t>
            </a:r>
          </a:p>
          <a:p>
            <a:pPr lvl="2"/>
            <a:r>
              <a:rPr lang="en-US" sz="3400" dirty="0" smtClean="0"/>
              <a:t>e.g. a topic/database that only contains </a:t>
            </a:r>
            <a:r>
              <a:rPr lang="en-US" sz="3400" dirty="0" err="1" smtClean="0"/>
              <a:t>ComputingActivity</a:t>
            </a:r>
            <a:r>
              <a:rPr lang="en-US" sz="3400" dirty="0" smtClean="0"/>
              <a:t> documents</a:t>
            </a:r>
          </a:p>
          <a:p>
            <a:pPr lvl="1"/>
            <a:r>
              <a:rPr lang="en-US" sz="3800" dirty="0" smtClean="0"/>
              <a:t>Implies only one type of entity in a document?</a:t>
            </a:r>
          </a:p>
          <a:p>
            <a:r>
              <a:rPr lang="en-US" sz="4200" dirty="0" smtClean="0"/>
              <a:t>Purpose is to remove redundant information that could pose problems when searching or filtering</a:t>
            </a:r>
            <a:endParaRPr lang="en-US" sz="42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{</a:t>
            </a:r>
          </a:p>
          <a:p>
            <a:pPr>
              <a:buNone/>
            </a:pPr>
            <a:r>
              <a:rPr lang="en-US" sz="2500" dirty="0" smtClean="0"/>
              <a:t>    GLUE2_ATTRIBUTE_NAME </a:t>
            </a:r>
            <a:r>
              <a:rPr lang="en-US" sz="2500" dirty="0" smtClean="0"/>
              <a:t>= ...,</a:t>
            </a:r>
          </a:p>
          <a:p>
            <a:pPr>
              <a:buNone/>
            </a:pPr>
            <a:r>
              <a:rPr lang="en-US" sz="2500" dirty="0" smtClean="0"/>
              <a:t>    GLUE2_ATTRIBUTE_NAME = ...</a:t>
            </a:r>
          </a:p>
          <a:p>
            <a:pPr>
              <a:buNone/>
            </a:pPr>
            <a:r>
              <a:rPr lang="en-US" sz="2500" dirty="0" smtClean="0"/>
              <a:t>}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o</a:t>
            </a:r>
            <a:r>
              <a:rPr lang="en-US" sz="2500" dirty="0" smtClean="0"/>
              <a:t>r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[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{</a:t>
            </a:r>
          </a:p>
          <a:p>
            <a:pPr>
              <a:buNone/>
            </a:pPr>
            <a:r>
              <a:rPr lang="en-US" sz="2500" dirty="0" smtClean="0"/>
              <a:t>      GLUE2_ATTRIBUTE_NAME = ...,</a:t>
            </a:r>
          </a:p>
          <a:p>
            <a:pPr>
              <a:buNone/>
            </a:pPr>
            <a:r>
              <a:rPr lang="en-US" sz="2500" dirty="0" smtClean="0"/>
              <a:t>      GLUE2_ATTRIBUTE_NAME = ...</a:t>
            </a:r>
          </a:p>
          <a:p>
            <a:pPr>
              <a:buNone/>
            </a:pPr>
            <a:r>
              <a:rPr lang="en-US" sz="2500" dirty="0" smtClean="0"/>
              <a:t>    },</a:t>
            </a:r>
          </a:p>
          <a:p>
            <a:pPr>
              <a:buNone/>
            </a:pPr>
            <a:r>
              <a:rPr lang="en-US" sz="2500" dirty="0" smtClean="0"/>
              <a:t>    ...</a:t>
            </a:r>
          </a:p>
          <a:p>
            <a:pPr>
              <a:buNone/>
            </a:pPr>
            <a:r>
              <a:rPr lang="en-US" sz="2500" dirty="0" smtClean="0"/>
              <a:t>    {</a:t>
            </a:r>
          </a:p>
          <a:p>
            <a:pPr>
              <a:buNone/>
            </a:pPr>
            <a:r>
              <a:rPr lang="en-US" sz="2500" dirty="0" smtClean="0"/>
              <a:t>      GLUE2_ATTRIBUTE_NAME = ...,</a:t>
            </a:r>
          </a:p>
          <a:p>
            <a:pPr>
              <a:buNone/>
            </a:pPr>
            <a:r>
              <a:rPr lang="en-US" sz="2500" dirty="0" smtClean="0"/>
              <a:t>      GLUE2_ATTRIBUTE_NAME = ...</a:t>
            </a:r>
          </a:p>
          <a:p>
            <a:pPr>
              <a:buNone/>
            </a:pPr>
            <a:r>
              <a:rPr lang="en-US" sz="2500" dirty="0" smtClean="0"/>
              <a:t>    }</a:t>
            </a:r>
          </a:p>
          <a:p>
            <a:pPr>
              <a:buNone/>
            </a:pPr>
            <a:r>
              <a:rPr lang="en-US" sz="2500" dirty="0" smtClean="0"/>
              <a:t>]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GLUE2 JSON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distributed test-bed that is part of XSEDE</a:t>
            </a:r>
          </a:p>
          <a:p>
            <a:pPr lvl="1"/>
            <a:r>
              <a:rPr lang="en-US" dirty="0" smtClean="0"/>
              <a:t>Publishing GLUE2 information about </a:t>
            </a:r>
            <a:r>
              <a:rPr lang="en-US" dirty="0" smtClean="0"/>
              <a:t>clusters and clouds</a:t>
            </a:r>
          </a:p>
          <a:p>
            <a:pPr lvl="2"/>
            <a:r>
              <a:rPr lang="en-US" dirty="0" smtClean="0"/>
              <a:t>Didn’t need to add any significant extensions to support </a:t>
            </a:r>
            <a:r>
              <a:rPr lang="en-US" dirty="0" err="1" smtClean="0"/>
              <a:t>IaaS</a:t>
            </a:r>
            <a:r>
              <a:rPr lang="en-US" dirty="0" smtClean="0"/>
              <a:t> clouds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/>
              <a:t>a JSON rendering of GLUE2</a:t>
            </a:r>
          </a:p>
          <a:p>
            <a:pPr lvl="2"/>
            <a:r>
              <a:rPr lang="en-US" dirty="0" smtClean="0"/>
              <a:t>Very similar to the previously described approach</a:t>
            </a:r>
          </a:p>
          <a:p>
            <a:pPr lvl="1"/>
            <a:r>
              <a:rPr lang="en-US" dirty="0" smtClean="0"/>
              <a:t>3 documents: </a:t>
            </a:r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ystem descriptions</a:t>
            </a:r>
          </a:p>
          <a:p>
            <a:pPr lvl="2"/>
            <a:r>
              <a:rPr lang="en-US" dirty="0" smtClean="0"/>
              <a:t>Jobs/VMs being managed (list of </a:t>
            </a:r>
            <a:r>
              <a:rPr lang="en-US" dirty="0" err="1" smtClean="0"/>
              <a:t>ComputingActivity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</a:t>
            </a:r>
            <a:r>
              <a:rPr lang="en-US" dirty="0" smtClean="0"/>
              <a:t>ob/VM state updates (single </a:t>
            </a:r>
            <a:r>
              <a:rPr lang="en-US" dirty="0" err="1" smtClean="0"/>
              <a:t>ComputingActivity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Texas Advanced Supercomputing Center</a:t>
            </a:r>
          </a:p>
          <a:p>
            <a:pPr lvl="1"/>
            <a:r>
              <a:rPr lang="en-US" dirty="0" smtClean="0"/>
              <a:t>Monitoring configuration and load of local HPC systems for web and mobile interfaces</a:t>
            </a:r>
          </a:p>
          <a:p>
            <a:pPr lvl="1"/>
            <a:r>
              <a:rPr lang="en-US" dirty="0" smtClean="0"/>
              <a:t>Same implementation as FutureGrid</a:t>
            </a:r>
          </a:p>
          <a:p>
            <a:r>
              <a:rPr lang="en-US" dirty="0" smtClean="0"/>
              <a:t>Shiraz?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XSEDE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legacy </a:t>
            </a:r>
            <a:r>
              <a:rPr lang="en-US" dirty="0" err="1" smtClean="0"/>
              <a:t>TeraGrid</a:t>
            </a:r>
            <a:r>
              <a:rPr lang="en-US" dirty="0" smtClean="0"/>
              <a:t> information services</a:t>
            </a:r>
          </a:p>
          <a:p>
            <a:r>
              <a:rPr lang="en-US" dirty="0" smtClean="0"/>
              <a:t>Publishing compute information about clusters</a:t>
            </a:r>
          </a:p>
          <a:p>
            <a:pPr lvl="1"/>
            <a:r>
              <a:rPr lang="en-US" dirty="0" smtClean="0"/>
              <a:t>Subset of XSEDE </a:t>
            </a:r>
            <a:r>
              <a:rPr lang="en-US" dirty="0" smtClean="0"/>
              <a:t>clusters</a:t>
            </a:r>
          </a:p>
          <a:p>
            <a:pPr lvl="2"/>
            <a:r>
              <a:rPr lang="en-US" dirty="0" smtClean="0"/>
              <a:t>publishing </a:t>
            </a:r>
            <a:r>
              <a:rPr lang="en-US" dirty="0" smtClean="0"/>
              <a:t>GLUE2 is not yet </a:t>
            </a:r>
            <a:r>
              <a:rPr lang="en-US" dirty="0" smtClean="0"/>
              <a:t>required</a:t>
            </a:r>
            <a:endParaRPr lang="en-US" dirty="0" smtClean="0"/>
          </a:p>
          <a:p>
            <a:pPr lvl="1"/>
            <a:r>
              <a:rPr lang="en-US" dirty="0" err="1" smtClean="0"/>
              <a:t>TeraGrid</a:t>
            </a:r>
            <a:r>
              <a:rPr lang="en-US" dirty="0" smtClean="0"/>
              <a:t> XML schema</a:t>
            </a:r>
          </a:p>
          <a:p>
            <a:pPr lvl="2"/>
            <a:r>
              <a:rPr lang="en-US" dirty="0" smtClean="0"/>
              <a:t>Relatively similar to the flat one we’re finalizing</a:t>
            </a:r>
            <a:endParaRPr lang="en-US" dirty="0" smtClean="0"/>
          </a:p>
          <a:p>
            <a:pPr lvl="1"/>
            <a:r>
              <a:rPr lang="en-US" dirty="0" smtClean="0"/>
              <a:t>2 documents:</a:t>
            </a:r>
          </a:p>
          <a:p>
            <a:pPr lvl="2"/>
            <a:r>
              <a:rPr lang="en-US" dirty="0" smtClean="0"/>
              <a:t>Public,  with system description entities</a:t>
            </a:r>
          </a:p>
          <a:p>
            <a:pPr lvl="2"/>
            <a:r>
              <a:rPr lang="en-US" dirty="0" smtClean="0"/>
              <a:t>Private, with </a:t>
            </a:r>
            <a:r>
              <a:rPr lang="en-US" dirty="0" err="1" smtClean="0"/>
              <a:t>ComputingActivities</a:t>
            </a:r>
            <a:endParaRPr lang="en-US" dirty="0" smtClean="0"/>
          </a:p>
          <a:p>
            <a:pPr lvl="2"/>
            <a:r>
              <a:rPr lang="en-US" dirty="0" smtClean="0"/>
              <a:t>Published periodically (2-5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for Condor-G </a:t>
            </a:r>
            <a:r>
              <a:rPr lang="en-US" dirty="0" err="1" smtClean="0"/>
              <a:t>metascheduling</a:t>
            </a:r>
            <a:r>
              <a:rPr lang="en-US" dirty="0" smtClean="0"/>
              <a:t> and queue prediction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XSEDE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Discussing a new XSEDE information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Prototyping now</a:t>
            </a:r>
            <a:endParaRPr lang="en-US" dirty="0" smtClean="0"/>
          </a:p>
          <a:p>
            <a:r>
              <a:rPr lang="en-US" dirty="0" smtClean="0"/>
              <a:t>Expect to use GLUE2</a:t>
            </a:r>
          </a:p>
          <a:p>
            <a:pPr lvl="1"/>
            <a:r>
              <a:rPr lang="en-US" dirty="0" smtClean="0"/>
              <a:t>Will adopt </a:t>
            </a:r>
            <a:r>
              <a:rPr lang="en-US" dirty="0" smtClean="0"/>
              <a:t>an official XML schema </a:t>
            </a:r>
          </a:p>
          <a:p>
            <a:pPr lvl="2"/>
            <a:r>
              <a:rPr lang="en-US" dirty="0" smtClean="0"/>
              <a:t>XML or JSON</a:t>
            </a:r>
          </a:p>
          <a:p>
            <a:r>
              <a:rPr lang="en-US" dirty="0" smtClean="0"/>
              <a:t>Expect </a:t>
            </a:r>
            <a:r>
              <a:rPr lang="en-US" dirty="0" smtClean="0"/>
              <a:t>to publish additional documents</a:t>
            </a:r>
          </a:p>
          <a:p>
            <a:pPr lvl="1"/>
            <a:r>
              <a:rPr lang="en-US" dirty="0" smtClean="0"/>
              <a:t>Documents with individual </a:t>
            </a:r>
            <a:r>
              <a:rPr lang="en-US" dirty="0" err="1" smtClean="0"/>
              <a:t>ComputingActivity</a:t>
            </a:r>
            <a:r>
              <a:rPr lang="en-US" dirty="0" smtClean="0"/>
              <a:t> (job status updates)</a:t>
            </a:r>
          </a:p>
          <a:p>
            <a:pPr lvl="1"/>
            <a:r>
              <a:rPr lang="en-US" dirty="0" smtClean="0"/>
              <a:t>Documents with </a:t>
            </a:r>
            <a:r>
              <a:rPr lang="en-US" dirty="0" err="1" smtClean="0"/>
              <a:t>ApplicationEnvironment</a:t>
            </a:r>
            <a:r>
              <a:rPr lang="en-US" dirty="0" smtClean="0"/>
              <a:t> </a:t>
            </a:r>
            <a:r>
              <a:rPr lang="en-US" dirty="0" smtClean="0"/>
              <a:t>(installed software)</a:t>
            </a:r>
          </a:p>
          <a:p>
            <a:pPr lvl="1"/>
            <a:r>
              <a:rPr lang="en-US" dirty="0" smtClean="0"/>
              <a:t>Documents with Services? (centralized services)</a:t>
            </a:r>
          </a:p>
          <a:p>
            <a:pPr lvl="1"/>
            <a:r>
              <a:rPr lang="en-US" dirty="0" smtClean="0"/>
              <a:t>Documents with storage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May do other reorganizing</a:t>
            </a:r>
          </a:p>
          <a:p>
            <a:r>
              <a:rPr lang="en-US" dirty="0" smtClean="0"/>
              <a:t>Additional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portal, science </a:t>
            </a:r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715962"/>
          </a:xfrm>
        </p:spPr>
        <p:txBody>
          <a:bodyPr/>
          <a:lstStyle/>
          <a:p>
            <a:pPr algn="ctr"/>
            <a:r>
              <a:rPr lang="en-US" dirty="0" smtClean="0"/>
              <a:t>JSON Rendering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Shiraz and Warren have been working with GLUE2 and JSON</a:t>
            </a:r>
          </a:p>
          <a:p>
            <a:pPr lvl="1"/>
            <a:r>
              <a:rPr lang="en-US" dirty="0" smtClean="0"/>
              <a:t>Shiraz was describing endpoints in JSON</a:t>
            </a:r>
          </a:p>
          <a:p>
            <a:pPr lvl="1"/>
            <a:r>
              <a:rPr lang="en-US" dirty="0" smtClean="0"/>
              <a:t>Warren was describing compute-related entities</a:t>
            </a:r>
          </a:p>
          <a:p>
            <a:r>
              <a:rPr lang="en-US" dirty="0" smtClean="0"/>
              <a:t>A few months back, we thought we’d start discussing a JSON rendering</a:t>
            </a:r>
          </a:p>
          <a:p>
            <a:r>
              <a:rPr lang="en-US" dirty="0" smtClean="0"/>
              <a:t>Anyone else interested? Please let us know!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 smtClean="0"/>
              <a:t>JSON isn’t just for web interfaces!</a:t>
            </a:r>
          </a:p>
          <a:p>
            <a:r>
              <a:rPr lang="en-US" dirty="0" smtClean="0"/>
              <a:t>Lightweight data representation format</a:t>
            </a:r>
          </a:p>
          <a:p>
            <a:r>
              <a:rPr lang="en-US" dirty="0" smtClean="0"/>
              <a:t>Easy for humans and programs to use</a:t>
            </a:r>
          </a:p>
          <a:p>
            <a:r>
              <a:rPr lang="en-US" dirty="0" smtClean="0"/>
              <a:t>Consists of a few types:</a:t>
            </a:r>
          </a:p>
          <a:p>
            <a:pPr lvl="1"/>
            <a:r>
              <a:rPr lang="en-US" dirty="0" smtClean="0"/>
              <a:t>Basic values: “strings”, numbers, true/false, null</a:t>
            </a:r>
          </a:p>
          <a:p>
            <a:pPr lvl="1"/>
            <a:r>
              <a:rPr lang="en-US" dirty="0" smtClean="0"/>
              <a:t>Arrays (lists of values): [value, value]</a:t>
            </a:r>
          </a:p>
          <a:p>
            <a:pPr lvl="1"/>
            <a:r>
              <a:rPr lang="en-US" dirty="0" smtClean="0"/>
              <a:t>Objects (sets of key/value pairs): {“name”: value, …}</a:t>
            </a:r>
          </a:p>
          <a:p>
            <a:r>
              <a:rPr lang="en-US" dirty="0" smtClean="0"/>
              <a:t>Significantly simpler than XML</a:t>
            </a:r>
          </a:p>
          <a:p>
            <a:r>
              <a:rPr lang="en-US" dirty="0" smtClean="0"/>
              <a:t>JSON libraries in every popular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Flat structure, rather than hierarchical</a:t>
            </a:r>
          </a:p>
          <a:p>
            <a:pPr lvl="1"/>
            <a:r>
              <a:rPr lang="en-US" dirty="0" smtClean="0"/>
              <a:t>Like the current XML rendering</a:t>
            </a:r>
          </a:p>
          <a:p>
            <a:r>
              <a:rPr lang="en-US" dirty="0" smtClean="0"/>
              <a:t>Allow documents to contain one or many GLUE2 entities</a:t>
            </a:r>
          </a:p>
          <a:p>
            <a:pPr lvl="1"/>
            <a:r>
              <a:rPr lang="en-US" dirty="0" smtClean="0"/>
              <a:t>Describing one or more systems</a:t>
            </a:r>
          </a:p>
          <a:p>
            <a:r>
              <a:rPr lang="en-US" dirty="0" smtClean="0"/>
              <a:t>Documents can contain the full context or assume there is external context</a:t>
            </a:r>
          </a:p>
          <a:p>
            <a:pPr lvl="1"/>
            <a:r>
              <a:rPr lang="en-US" dirty="0" smtClean="0"/>
              <a:t>Will come back to this</a:t>
            </a:r>
          </a:p>
          <a:p>
            <a:r>
              <a:rPr lang="en-US" dirty="0" smtClean="0"/>
              <a:t>If there can be more than one value, the JSON value is always an array</a:t>
            </a:r>
          </a:p>
          <a:p>
            <a:pPr lvl="1"/>
            <a:r>
              <a:rPr lang="en-US" dirty="0" smtClean="0"/>
              <a:t>There can always be more than one value ???</a:t>
            </a:r>
          </a:p>
          <a:p>
            <a:pPr lvl="1"/>
            <a:r>
              <a:rPr lang="en-US" dirty="0" smtClean="0"/>
              <a:t>Alternative is consumer has to check the type of the value</a:t>
            </a:r>
          </a:p>
          <a:p>
            <a:r>
              <a:rPr lang="en-US" dirty="0" smtClean="0"/>
              <a:t>Naming follows the names in the GLUE2 spec</a:t>
            </a:r>
          </a:p>
          <a:p>
            <a:pPr lvl="1"/>
            <a:r>
              <a:rPr lang="en-US" dirty="0" smtClean="0"/>
              <a:t>Use Extension instead of </a:t>
            </a:r>
            <a:r>
              <a:rPr lang="en-US" dirty="0" err="1" smtClean="0"/>
              <a:t>Extension.Key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fooID</a:t>
            </a:r>
            <a:r>
              <a:rPr lang="en-US" dirty="0" smtClean="0"/>
              <a:t> instead of foo.ID</a:t>
            </a:r>
          </a:p>
          <a:p>
            <a:pPr lvl="1"/>
            <a:r>
              <a:rPr lang="en-US" dirty="0" smtClean="0"/>
              <a:t>Don’t pluralize entity and attribute names, even when the value is an array (Activity, not Activities)</a:t>
            </a:r>
          </a:p>
          <a:p>
            <a:r>
              <a:rPr lang="en-US" dirty="0" smtClean="0"/>
              <a:t>Use an Extension key in entity objects to hold extensions</a:t>
            </a:r>
          </a:p>
          <a:p>
            <a:pPr lvl="1"/>
            <a:r>
              <a:rPr lang="en-US" dirty="0" smtClean="0"/>
              <a:t>Extension value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templates/examples</a:t>
            </a:r>
          </a:p>
          <a:p>
            <a:pPr lvl="1"/>
            <a:r>
              <a:rPr lang="en-US" dirty="0" smtClean="0"/>
              <a:t>Help us with discussions</a:t>
            </a:r>
          </a:p>
          <a:p>
            <a:pPr lvl="1"/>
            <a:r>
              <a:rPr lang="en-US" dirty="0" smtClean="0"/>
              <a:t>No commonly used schema language</a:t>
            </a:r>
          </a:p>
          <a:p>
            <a:pPr lvl="1"/>
            <a:r>
              <a:rPr lang="en-US" dirty="0" smtClean="0"/>
              <a:t>Define rendering by template/example and narrative</a:t>
            </a:r>
          </a:p>
          <a:p>
            <a:r>
              <a:rPr lang="en-US" dirty="0" smtClean="0"/>
              <a:t>Define JSON schema and/or provide a </a:t>
            </a:r>
            <a:r>
              <a:rPr lang="en-US" dirty="0" err="1" smtClean="0"/>
              <a:t>validator</a:t>
            </a:r>
            <a:r>
              <a:rPr lang="en-US" dirty="0" smtClean="0"/>
              <a:t>, if practical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-schema</a:t>
            </a:r>
          </a:p>
          <a:p>
            <a:pPr lvl="2"/>
            <a:r>
              <a:rPr lang="en-US" dirty="0" smtClean="0"/>
              <a:t>json-schema.org</a:t>
            </a:r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till be trying to go through the IETF process</a:t>
            </a:r>
          </a:p>
          <a:p>
            <a:pPr lvl="2"/>
            <a:r>
              <a:rPr lang="en-US" dirty="0" smtClean="0"/>
              <a:t>There are validation tools available for it</a:t>
            </a:r>
          </a:p>
          <a:p>
            <a:pPr lvl="2"/>
            <a:r>
              <a:rPr lang="en-US" dirty="0" smtClean="0"/>
              <a:t>May be worth using…</a:t>
            </a:r>
          </a:p>
          <a:p>
            <a:r>
              <a:rPr lang="en-US" dirty="0" smtClean="0"/>
              <a:t>Rendering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Document Structure</a:t>
            </a:r>
            <a:br>
              <a:rPr lang="en-US" dirty="0" smtClean="0"/>
            </a:br>
            <a:r>
              <a:rPr lang="en-US" dirty="0" smtClean="0"/>
              <a:t>	No external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{</a:t>
            </a:r>
          </a:p>
          <a:p>
            <a:pPr>
              <a:buNone/>
            </a:pPr>
            <a:r>
              <a:rPr lang="en-US" sz="2500" dirty="0" smtClean="0"/>
              <a:t>  GLUE2_ENTITY_NAME = </a:t>
            </a:r>
            <a:r>
              <a:rPr lang="en-US" sz="2500" dirty="0" smtClean="0"/>
              <a:t>{			(can be at most 1 GLUE2_ENTITY of this type)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GLUE2_ATTRIBUTE_NAME = ...,</a:t>
            </a:r>
          </a:p>
          <a:p>
            <a:pPr>
              <a:buNone/>
            </a:pPr>
            <a:r>
              <a:rPr lang="en-US" sz="2500" dirty="0" smtClean="0"/>
              <a:t>    GLUE2_ATTRIBUTE_NAME = ...</a:t>
            </a:r>
          </a:p>
          <a:p>
            <a:pPr>
              <a:buNone/>
            </a:pPr>
            <a:r>
              <a:rPr lang="en-US" sz="2500" dirty="0" smtClean="0"/>
              <a:t>  },</a:t>
            </a:r>
          </a:p>
          <a:p>
            <a:pPr>
              <a:buNone/>
            </a:pPr>
            <a:r>
              <a:rPr lang="en-US" sz="2500" dirty="0" smtClean="0"/>
              <a:t>  ...</a:t>
            </a:r>
          </a:p>
          <a:p>
            <a:pPr>
              <a:buNone/>
            </a:pPr>
            <a:r>
              <a:rPr lang="en-US" sz="2500" dirty="0" smtClean="0"/>
              <a:t>  GLUE2_ENTITY_NAME = </a:t>
            </a:r>
            <a:r>
              <a:rPr lang="en-US" sz="2500" dirty="0" smtClean="0"/>
              <a:t>[			(can be more than 1 GLUE2_ENTITY)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{</a:t>
            </a:r>
          </a:p>
          <a:p>
            <a:pPr>
              <a:buNone/>
            </a:pPr>
            <a:r>
              <a:rPr lang="en-US" sz="2500" dirty="0" smtClean="0"/>
              <a:t>      GLUE2_ATTRIBUTE_NAME = ...,</a:t>
            </a:r>
          </a:p>
          <a:p>
            <a:pPr>
              <a:buNone/>
            </a:pPr>
            <a:r>
              <a:rPr lang="en-US" sz="2500" dirty="0" smtClean="0"/>
              <a:t>      GLUE2_ATTRIBUTE_NAME = ...</a:t>
            </a:r>
          </a:p>
          <a:p>
            <a:pPr>
              <a:buNone/>
            </a:pPr>
            <a:r>
              <a:rPr lang="en-US" sz="2500" dirty="0" smtClean="0"/>
              <a:t>    },</a:t>
            </a:r>
          </a:p>
          <a:p>
            <a:pPr>
              <a:buNone/>
            </a:pPr>
            <a:r>
              <a:rPr lang="en-US" sz="2500" dirty="0" smtClean="0"/>
              <a:t>    ...</a:t>
            </a:r>
          </a:p>
          <a:p>
            <a:pPr>
              <a:buNone/>
            </a:pPr>
            <a:r>
              <a:rPr lang="en-US" sz="2500" dirty="0" smtClean="0"/>
              <a:t>    {</a:t>
            </a:r>
          </a:p>
          <a:p>
            <a:pPr>
              <a:buNone/>
            </a:pPr>
            <a:r>
              <a:rPr lang="en-US" sz="2500" dirty="0" smtClean="0"/>
              <a:t>      GLUE2_ATTRIBUTE_NAME = ...,</a:t>
            </a:r>
          </a:p>
          <a:p>
            <a:pPr>
              <a:buNone/>
            </a:pPr>
            <a:r>
              <a:rPr lang="en-US" sz="2500" dirty="0" smtClean="0"/>
              <a:t>      GLUE2_ATTRIBUTE_NAME = ...</a:t>
            </a:r>
          </a:p>
          <a:p>
            <a:pPr>
              <a:buNone/>
            </a:pPr>
            <a:r>
              <a:rPr lang="en-US" sz="2500" dirty="0" smtClean="0"/>
              <a:t>    }</a:t>
            </a:r>
          </a:p>
          <a:p>
            <a:pPr>
              <a:buNone/>
            </a:pPr>
            <a:r>
              <a:rPr lang="en-US" sz="2500" dirty="0" smtClean="0"/>
              <a:t>  ]</a:t>
            </a:r>
          </a:p>
          <a:p>
            <a:pPr>
              <a:buNone/>
            </a:pPr>
            <a:r>
              <a:rPr lang="en-US" sz="2500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SEDE-Template.2011.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XSEDE-Template.2011.02.potx</Template>
  <TotalTime>1650</TotalTime>
  <Words>542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XSEDE-Template.2011.02</vt:lpstr>
      <vt:lpstr>XSEDE GLUE2 Update</vt:lpstr>
      <vt:lpstr>Current XSEDE Usage</vt:lpstr>
      <vt:lpstr>Future XSEDE Usage</vt:lpstr>
      <vt:lpstr>JSON Rendering Discussion</vt:lpstr>
      <vt:lpstr>Background</vt:lpstr>
      <vt:lpstr>JSON Overview</vt:lpstr>
      <vt:lpstr>Guidelines for Rendering</vt:lpstr>
      <vt:lpstr>Approach</vt:lpstr>
      <vt:lpstr>JSON Document Structure  No external context</vt:lpstr>
      <vt:lpstr>JSON Document Structure  External context</vt:lpstr>
      <vt:lpstr>GLUE2 JSON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XSEDE Overview</dc:title>
  <dc:creator>jtowns</dc:creator>
  <cp:lastModifiedBy>Warren Smith</cp:lastModifiedBy>
  <cp:revision>63</cp:revision>
  <dcterms:created xsi:type="dcterms:W3CDTF">2011-02-17T15:55:14Z</dcterms:created>
  <dcterms:modified xsi:type="dcterms:W3CDTF">2013-03-12T14:05:52Z</dcterms:modified>
</cp:coreProperties>
</file>