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92" r:id="rId2"/>
    <p:sldId id="294" r:id="rId3"/>
    <p:sldId id="295" r:id="rId4"/>
    <p:sldId id="298" r:id="rId5"/>
    <p:sldId id="303" r:id="rId6"/>
    <p:sldId id="296" r:id="rId7"/>
    <p:sldId id="297" r:id="rId8"/>
    <p:sldId id="299" r:id="rId9"/>
    <p:sldId id="306" r:id="rId10"/>
    <p:sldId id="304" r:id="rId11"/>
  </p:sldIdLst>
  <p:sldSz cx="9144000" cy="6858000" type="screen4x3"/>
  <p:notesSz cx="7099300" cy="10234613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ECFF"/>
    <a:srgbClr val="FFFFCC"/>
    <a:srgbClr val="CCFFCC"/>
    <a:srgbClr val="FF555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間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4" autoAdjust="0"/>
    <p:restoredTop sz="87482" autoAdjust="0"/>
  </p:normalViewPr>
  <p:slideViewPr>
    <p:cSldViewPr snapToGrid="0" snapToObjects="1">
      <p:cViewPr varScale="1">
        <p:scale>
          <a:sx n="84" d="100"/>
          <a:sy n="84" d="100"/>
        </p:scale>
        <p:origin x="-680" y="-104"/>
      </p:cViewPr>
      <p:guideLst>
        <p:guide orient="horz" pos="2130"/>
        <p:guide pos="2879"/>
      </p:guideLst>
    </p:cSldViewPr>
  </p:slideViewPr>
  <p:outlineViewPr>
    <p:cViewPr>
      <p:scale>
        <a:sx n="33" d="100"/>
        <a:sy n="33" d="100"/>
      </p:scale>
      <p:origin x="0" y="3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2E409-CDF6-42ED-8994-3D66BF02B0B4}" type="datetimeFigureOut">
              <a:rPr kumimoji="1" lang="ja-JP" altLang="en-US" smtClean="0"/>
              <a:pPr/>
              <a:t>2013/03/13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72F76-35FC-4AE6-A10C-BBDA7943F1F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59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2F76-35FC-4AE6-A10C-BBDA7943F1FB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2F76-35FC-4AE6-A10C-BBDA7943F1F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19100"/>
            <a:ext cx="2057400" cy="6105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19100"/>
            <a:ext cx="6019800" cy="6105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77787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4796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4044950"/>
            <a:ext cx="8229600" cy="24796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910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</a:t>
            </a:r>
            <a:r>
              <a:rPr lang="en-US" altLang="ja-JP" dirty="0"/>
              <a:t> </a:t>
            </a:r>
            <a:r>
              <a:rPr lang="ja-JP" altLang="en-US" dirty="0"/>
              <a:t>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</a:t>
            </a:r>
            <a:r>
              <a:rPr lang="en-US" altLang="ja-JP" dirty="0"/>
              <a:t> </a:t>
            </a:r>
            <a:r>
              <a:rPr lang="ja-JP" altLang="en-US" dirty="0"/>
              <a:t>テキストの書式設定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 2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 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 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 5 </a:t>
            </a:r>
            <a:r>
              <a:rPr lang="ja-JP" altLang="en-US" dirty="0"/>
              <a:t>レベル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5" charset="-52"/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1030" name="Picture 17" descr="191_english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05" charset="-52"/>
                <a:ea typeface="ＭＳ Ｐゴシック" pitchFamily="-105" charset="-128"/>
                <a:cs typeface="ＭＳ Ｐゴシック" pitchFamily="-105" charset="-128"/>
              </a:defRPr>
            </a:lvl1pPr>
          </a:lstStyle>
          <a:p>
            <a:fld id="{101655B3-F6DC-884B-9DFC-FADE1B28580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5" charset="-52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n-lt"/>
          <a:ea typeface="ＭＳ Ｐゴシック" pitchFamily="50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メイリオ" pitchFamily="-105" charset="-128"/>
          <a:ea typeface="メイリオ" pitchFamily="-105" charset="-128"/>
          <a:cs typeface="メイリオ" pitchFamily="-10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メイリオ" pitchFamily="-105" charset="-128"/>
                <a:ea typeface="メイリオ" pitchFamily="-105" charset="-128"/>
                <a:cs typeface="メイリオ" pitchFamily="-105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メイリオ" pitchFamily="-105" charset="-128"/>
                <a:ea typeface="メイリオ" pitchFamily="-105" charset="-128"/>
                <a:cs typeface="メイリオ" pitchFamily="-105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メイリオ" pitchFamily="-105" charset="-128"/>
                <a:ea typeface="メイリオ" pitchFamily="-105" charset="-128"/>
                <a:cs typeface="メイリオ" pitchFamily="-105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メイリオ" pitchFamily="-105" charset="-128"/>
                <a:ea typeface="メイリオ" pitchFamily="-105" charset="-128"/>
                <a:cs typeface="メイリオ" pitchFamily="-10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メイリオ" pitchFamily="-105" charset="-128"/>
                <a:ea typeface="メイリオ" pitchFamily="-105" charset="-128"/>
                <a:cs typeface="メイリオ" pitchFamily="-105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メイリオ" pitchFamily="-105" charset="-128"/>
                <a:ea typeface="メイリオ" pitchFamily="-105" charset="-128"/>
                <a:cs typeface="メイリオ" pitchFamily="-105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メイリオ" pitchFamily="-105" charset="-128"/>
                <a:ea typeface="メイリオ" pitchFamily="-105" charset="-128"/>
                <a:cs typeface="メイリオ" pitchFamily="-105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メイリオ" pitchFamily="-105" charset="-128"/>
                <a:ea typeface="メイリオ" pitchFamily="-105" charset="-128"/>
                <a:cs typeface="メイリオ" pitchFamily="-105" charset="-128"/>
              </a:defRPr>
            </a:lvl9pPr>
          </a:lstStyle>
          <a:p>
            <a:r>
              <a:rPr lang="en-US" altLang="ja-JP" dirty="0">
                <a:latin typeface="Calibri" charset="0"/>
                <a:ea typeface="ＭＳ Ｐゴシック" charset="0"/>
              </a:rPr>
              <a:t>A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Proposal </a:t>
            </a:r>
            <a:r>
              <a:rPr lang="en-US" altLang="ja-JP" dirty="0">
                <a:latin typeface="Calibri" charset="0"/>
                <a:ea typeface="ＭＳ Ｐゴシック" charset="0"/>
              </a:rPr>
              <a:t>of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NSI </a:t>
            </a:r>
            <a:r>
              <a:rPr lang="en-US" altLang="ja-JP" dirty="0">
                <a:latin typeface="Calibri" charset="0"/>
                <a:ea typeface="ＭＳ Ｐゴシック" charset="0"/>
              </a:rPr>
              <a:t>CS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Client </a:t>
            </a:r>
            <a:r>
              <a:rPr lang="en-US" altLang="ja-JP" dirty="0">
                <a:latin typeface="Calibri" charset="0"/>
                <a:ea typeface="ＭＳ Ｐゴシック" charset="0"/>
              </a:rPr>
              <a:t>REST I/F</a:t>
            </a:r>
            <a:endParaRPr lang="ja-JP" alt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71600" y="4343400"/>
            <a:ext cx="6400800" cy="1295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ＭＳ Ｐゴシック" pitchFamily="50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pitchFamily="50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pitchFamily="50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pitchFamily="50" charset="-128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dirty="0" smtClean="0">
                <a:latin typeface="Calibri" charset="0"/>
                <a:ea typeface="ＭＳ Ｐゴシック" charset="0"/>
              </a:rPr>
              <a:t>Atsuko </a:t>
            </a:r>
            <a:r>
              <a:rPr lang="en-US" altLang="ja-JP" dirty="0" err="1" smtClean="0">
                <a:latin typeface="Calibri" charset="0"/>
                <a:ea typeface="ＭＳ Ｐゴシック" charset="0"/>
              </a:rPr>
              <a:t>Takefusa</a:t>
            </a:r>
            <a:endParaRPr lang="en-US" altLang="ja-JP" dirty="0" smtClean="0">
              <a:latin typeface="Calibri" charset="0"/>
              <a:ea typeface="ＭＳ Ｐゴシック" charset="0"/>
            </a:endParaRPr>
          </a:p>
          <a:p>
            <a:pPr marL="0" indent="0" algn="ctr">
              <a:buNone/>
            </a:pPr>
            <a:endParaRPr lang="en-US" altLang="ja-JP" sz="2400" dirty="0" smtClean="0">
              <a:latin typeface="Calibri" charset="0"/>
              <a:ea typeface="ＭＳ Ｐゴシック" charset="0"/>
            </a:endParaRPr>
          </a:p>
          <a:p>
            <a:pPr marL="0" indent="0" algn="ctr">
              <a:buNone/>
            </a:pPr>
            <a:r>
              <a:rPr lang="en-US" altLang="ja-JP" sz="2400" dirty="0" smtClean="0">
                <a:latin typeface="Calibri" charset="0"/>
                <a:ea typeface="ＭＳ Ｐゴシック" charset="0"/>
              </a:rPr>
              <a:t>National Institute of Advanced Industrial Science and Technology (AIST)</a:t>
            </a:r>
          </a:p>
        </p:txBody>
      </p:sp>
    </p:spTree>
    <p:extLst>
      <p:ext uri="{BB962C8B-B14F-4D97-AF65-F5344CB8AC3E}">
        <p14:creationId xmlns:p14="http://schemas.microsoft.com/office/powerpoint/2010/main" val="253692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Propose </a:t>
            </a:r>
            <a:r>
              <a:rPr lang="en-US" altLang="ja-JP" dirty="0">
                <a:latin typeface="Calibri" charset="0"/>
                <a:ea typeface="ＭＳ Ｐゴシック" charset="0"/>
              </a:rPr>
              <a:t>NSI CS “Client” REST I/F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Easy-to-use</a:t>
            </a:r>
          </a:p>
          <a:p>
            <a:pPr lvl="1"/>
            <a:r>
              <a:rPr lang="en-US" altLang="ja-JP" dirty="0" smtClean="0"/>
              <a:t>Provide a </a:t>
            </a:r>
            <a:r>
              <a:rPr lang="en-US" altLang="ja-JP" dirty="0"/>
              <a:t>polling-based REST protocol, based on NSI CS XSD </a:t>
            </a:r>
            <a:r>
              <a:rPr lang="en-US" altLang="ja-JP" dirty="0" smtClean="0"/>
              <a:t>schemas</a:t>
            </a:r>
          </a:p>
          <a:p>
            <a:pPr lvl="1"/>
            <a:r>
              <a:rPr lang="en-US" altLang="ja-JP" dirty="0" smtClean="0"/>
              <a:t>There are many </a:t>
            </a:r>
            <a:r>
              <a:rPr lang="en-US" altLang="ja-JP" dirty="0" err="1" smtClean="0"/>
              <a:t>RESTful</a:t>
            </a:r>
            <a:r>
              <a:rPr lang="en-US" altLang="ja-JP" dirty="0" smtClean="0"/>
              <a:t> service frameworks</a:t>
            </a:r>
          </a:p>
          <a:p>
            <a:pPr lvl="2"/>
            <a:r>
              <a:rPr lang="en-US" altLang="ja-JP" dirty="0" smtClean="0"/>
              <a:t>support both XML and JSON</a:t>
            </a:r>
            <a:endParaRPr lang="en-US" altLang="ja-JP" dirty="0"/>
          </a:p>
          <a:p>
            <a:r>
              <a:rPr kumimoji="1" lang="en-US" altLang="ja-JP" dirty="0" smtClean="0"/>
              <a:t>Needs common REST I/F</a:t>
            </a:r>
          </a:p>
          <a:p>
            <a:pPr lvl="1"/>
            <a:r>
              <a:rPr lang="en-US" altLang="ja-JP" dirty="0" smtClean="0"/>
              <a:t>Helpful for portal developers</a:t>
            </a:r>
          </a:p>
          <a:p>
            <a:pPr lvl="1"/>
            <a:r>
              <a:rPr kumimoji="1" lang="en-US" altLang="ja-JP" dirty="0" smtClean="0"/>
              <a:t>Dissemination of NSI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2599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Lessons Learned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NSI Tutorial </a:t>
            </a:r>
            <a:r>
              <a:rPr lang="en-US" altLang="ja-JP" dirty="0" smtClean="0"/>
              <a:t>at TIP2013@Hawaii has been succeeded</a:t>
            </a:r>
          </a:p>
          <a:p>
            <a:pPr lvl="1"/>
            <a:r>
              <a:rPr kumimoji="1" lang="en-US" altLang="ja-JP" dirty="0" smtClean="0"/>
              <a:t>20+ students, each installed one of the NSI requester implementations on his/her own PC</a:t>
            </a:r>
          </a:p>
          <a:p>
            <a:r>
              <a:rPr lang="en-US" altLang="ja-JP" dirty="0" smtClean="0"/>
              <a:t>However, NSI requester packages were not easy-to-install/use</a:t>
            </a:r>
          </a:p>
          <a:p>
            <a:pPr lvl="1"/>
            <a:r>
              <a:rPr kumimoji="1" lang="en-US" altLang="ja-JP" dirty="0" smtClean="0"/>
              <a:t>Each </a:t>
            </a:r>
            <a:r>
              <a:rPr lang="en-US" altLang="ja-JP" dirty="0" smtClean="0"/>
              <a:t>student h</a:t>
            </a:r>
            <a:r>
              <a:rPr kumimoji="1" lang="en-US" altLang="ja-JP" dirty="0" smtClean="0"/>
              <a:t>ad to download and install a client package because of SOAP</a:t>
            </a:r>
          </a:p>
          <a:p>
            <a:pPr lvl="1"/>
            <a:r>
              <a:rPr lang="en-US" altLang="ja-JP" dirty="0" smtClean="0"/>
              <a:t>Some students could not receive notification messages because of their firewall settings on PC</a:t>
            </a:r>
          </a:p>
          <a:p>
            <a:pPr lvl="1"/>
            <a:r>
              <a:rPr lang="en-US" altLang="ja-JP" dirty="0" smtClean="0"/>
              <a:t>Global IP address was required for each student PC</a:t>
            </a:r>
          </a:p>
          <a:p>
            <a:r>
              <a:rPr lang="en-US" altLang="ja-JP" dirty="0" smtClean="0"/>
              <a:t>AIST used a Portal at SC12 demo and was very useful</a:t>
            </a:r>
          </a:p>
          <a:p>
            <a:pPr lvl="1"/>
            <a:r>
              <a:rPr lang="en-US" altLang="ja-JP" dirty="0" smtClean="0"/>
              <a:t> The portal uses an ad-hoc REST I/F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568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libri" charset="0"/>
                <a:ea typeface="ＭＳ Ｐゴシック" charset="0"/>
              </a:rPr>
              <a:t>NSI CS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“Client” </a:t>
            </a:r>
            <a:r>
              <a:rPr lang="en-US" altLang="ja-JP" dirty="0">
                <a:latin typeface="Calibri" charset="0"/>
                <a:ea typeface="ＭＳ Ｐゴシック" charset="0"/>
              </a:rPr>
              <a:t>REST I/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F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96975"/>
            <a:ext cx="4473077" cy="51881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No package settings required in advance</a:t>
            </a:r>
          </a:p>
          <a:p>
            <a:pPr marL="457200" lvl="1" indent="0">
              <a:buNone/>
            </a:pPr>
            <a:r>
              <a:rPr lang="en-US" altLang="ja-JP" dirty="0" smtClean="0"/>
              <a:t>User (/</a:t>
            </a:r>
            <a:r>
              <a:rPr lang="en-US" altLang="ja-JP" dirty="0" err="1" smtClean="0"/>
              <a:t>uRA</a:t>
            </a:r>
            <a:r>
              <a:rPr lang="en-US" altLang="ja-JP" dirty="0" smtClean="0"/>
              <a:t>) can use:</a:t>
            </a:r>
          </a:p>
          <a:p>
            <a:pPr lvl="1"/>
            <a:r>
              <a:rPr lang="en-US" altLang="ja-JP" dirty="0" err="1" smtClean="0"/>
              <a:t>Potals</a:t>
            </a:r>
            <a:r>
              <a:rPr lang="en-US" altLang="ja-JP" dirty="0" smtClean="0"/>
              <a:t> developed using the REST I/F</a:t>
            </a:r>
          </a:p>
          <a:p>
            <a:pPr lvl="1"/>
            <a:r>
              <a:rPr lang="en-US" altLang="ja-JP" dirty="0"/>
              <a:t>“curl” </a:t>
            </a:r>
            <a:r>
              <a:rPr lang="en-US" altLang="ja-JP" dirty="0" smtClean="0"/>
              <a:t>command via REST I/F</a:t>
            </a:r>
            <a:endParaRPr kumimoji="1" lang="en-US" altLang="ja-JP" dirty="0" smtClean="0"/>
          </a:p>
          <a:p>
            <a:r>
              <a:rPr lang="en-US" altLang="ja-JP" dirty="0" smtClean="0"/>
              <a:t>Provides a polling-based REST protocol, </a:t>
            </a:r>
            <a:r>
              <a:rPr lang="en-US" altLang="ja-JP" dirty="0"/>
              <a:t>b</a:t>
            </a:r>
            <a:r>
              <a:rPr kumimoji="1" lang="en-US" altLang="ja-JP" dirty="0" smtClean="0"/>
              <a:t>ased on NSI CS XSD schemas</a:t>
            </a:r>
          </a:p>
          <a:p>
            <a:r>
              <a:rPr lang="en-US" altLang="ja-JP" dirty="0" smtClean="0"/>
              <a:t>The implementation can </a:t>
            </a:r>
          </a:p>
          <a:p>
            <a:pPr lvl="1"/>
            <a:r>
              <a:rPr lang="en-US" altLang="ja-JP" dirty="0" smtClean="0"/>
              <a:t>Convert </a:t>
            </a:r>
            <a:r>
              <a:rPr lang="en-US" altLang="ja-JP" dirty="0"/>
              <a:t>REST to </a:t>
            </a:r>
            <a:r>
              <a:rPr lang="en-US" altLang="ja-JP" dirty="0" smtClean="0"/>
              <a:t>SOAP</a:t>
            </a:r>
          </a:p>
          <a:p>
            <a:pPr lvl="1"/>
            <a:r>
              <a:rPr lang="en-US" altLang="ja-JP" dirty="0" smtClean="0"/>
              <a:t>Support XML and JSON</a:t>
            </a:r>
          </a:p>
          <a:p>
            <a:pPr lvl="1"/>
            <a:r>
              <a:rPr lang="en-US" altLang="ja-JP" dirty="0" smtClean="0"/>
              <a:t>Manage “status</a:t>
            </a:r>
            <a:r>
              <a:rPr lang="en-US" altLang="ja-JP" dirty="0"/>
              <a:t>” </a:t>
            </a:r>
            <a:r>
              <a:rPr lang="en-US" altLang="ja-JP" dirty="0" smtClean="0"/>
              <a:t>of </a:t>
            </a:r>
            <a:r>
              <a:rPr lang="en-US" altLang="ja-JP" dirty="0"/>
              <a:t>each </a:t>
            </a:r>
            <a:r>
              <a:rPr lang="en-US" altLang="ja-JP" dirty="0" smtClean="0"/>
              <a:t>request / </a:t>
            </a:r>
            <a:r>
              <a:rPr lang="en-US" altLang="ja-JP" dirty="0" err="1" smtClean="0"/>
              <a:t>correlationId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5973026" y="1337657"/>
            <a:ext cx="882316" cy="4545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245768" y="5280854"/>
            <a:ext cx="882316" cy="4545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uPA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7189536" y="5280854"/>
            <a:ext cx="882316" cy="4545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uPA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245768" y="4288748"/>
            <a:ext cx="1441118" cy="4545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Aggregator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5860715" y="2727162"/>
            <a:ext cx="1441118" cy="4545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NSI CS Client</a:t>
            </a:r>
          </a:p>
          <a:p>
            <a:pPr algn="ctr"/>
            <a:r>
              <a:rPr kumimoji="1" lang="en-US" altLang="ja-JP" sz="1600" dirty="0" smtClean="0"/>
              <a:t>REST I/F</a:t>
            </a:r>
            <a:endParaRPr kumimoji="1" lang="ja-JP" altLang="en-US" sz="1600" dirty="0"/>
          </a:p>
        </p:txBody>
      </p:sp>
      <p:sp>
        <p:nvSpPr>
          <p:cNvPr id="10" name="雲形吹き出し 9"/>
          <p:cNvSpPr/>
          <p:nvPr/>
        </p:nvSpPr>
        <p:spPr>
          <a:xfrm>
            <a:off x="6890088" y="5796888"/>
            <a:ext cx="1497264" cy="588210"/>
          </a:xfrm>
          <a:prstGeom prst="cloudCallout">
            <a:avLst>
              <a:gd name="adj1" fmla="val -20833"/>
              <a:gd name="adj2" fmla="val 306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形吹き出し 10"/>
          <p:cNvSpPr/>
          <p:nvPr/>
        </p:nvSpPr>
        <p:spPr>
          <a:xfrm>
            <a:off x="4930277" y="5796894"/>
            <a:ext cx="1497264" cy="588210"/>
          </a:xfrm>
          <a:prstGeom prst="cloudCallout">
            <a:avLst>
              <a:gd name="adj1" fmla="val -20833"/>
              <a:gd name="adj2" fmla="val 306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endCxn id="9" idx="0"/>
          </p:cNvCxnSpPr>
          <p:nvPr/>
        </p:nvCxnSpPr>
        <p:spPr>
          <a:xfrm>
            <a:off x="6581274" y="1944583"/>
            <a:ext cx="0" cy="782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endCxn id="8" idx="0"/>
          </p:cNvCxnSpPr>
          <p:nvPr/>
        </p:nvCxnSpPr>
        <p:spPr>
          <a:xfrm flipH="1">
            <a:off x="5966327" y="3673813"/>
            <a:ext cx="614947" cy="614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endCxn id="7" idx="0"/>
          </p:cNvCxnSpPr>
          <p:nvPr/>
        </p:nvCxnSpPr>
        <p:spPr>
          <a:xfrm>
            <a:off x="6581274" y="3673813"/>
            <a:ext cx="1049420" cy="1607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2"/>
            <a:endCxn id="6" idx="0"/>
          </p:cNvCxnSpPr>
          <p:nvPr/>
        </p:nvCxnSpPr>
        <p:spPr>
          <a:xfrm flipH="1">
            <a:off x="5686926" y="4743274"/>
            <a:ext cx="279401" cy="537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160142" y="1560531"/>
            <a:ext cx="1719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Private or global</a:t>
            </a:r>
            <a:br>
              <a:rPr kumimoji="1" lang="en-US" altLang="ja-JP" dirty="0" smtClean="0"/>
            </a:br>
            <a:r>
              <a:rPr kumimoji="1" lang="en-US" altLang="ja-JP" dirty="0" smtClean="0"/>
              <a:t>address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14950" y="2246244"/>
            <a:ext cx="16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23735D"/>
                </a:solidFill>
              </a:rPr>
              <a:t>REST messaging</a:t>
            </a:r>
            <a:endParaRPr kumimoji="1" lang="ja-JP" altLang="en-US" dirty="0">
              <a:solidFill>
                <a:srgbClr val="23735D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061235" y="4037242"/>
            <a:ext cx="173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0000FF"/>
                </a:solidFill>
              </a:rPr>
              <a:t>SOAP messaging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328569" y="2995115"/>
            <a:ext cx="157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Global</a:t>
            </a:r>
            <a:r>
              <a:rPr kumimoji="1" lang="en-US" altLang="ja-JP" dirty="0" smtClean="0"/>
              <a:t> address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860715" y="3197563"/>
            <a:ext cx="1441118" cy="4545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RA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125426" y="1490057"/>
            <a:ext cx="882316" cy="4545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uR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733674" y="1929863"/>
            <a:ext cx="0" cy="782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6427541" y="1944583"/>
            <a:ext cx="0" cy="782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6277826" y="1642457"/>
            <a:ext cx="882316" cy="4545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User</a:t>
            </a:r>
            <a:endParaRPr kumimoji="1" lang="ja-JP" altLang="en-US" dirty="0"/>
          </a:p>
        </p:txBody>
      </p:sp>
      <p:sp>
        <p:nvSpPr>
          <p:cNvPr id="12" name="左中かっこ 11"/>
          <p:cNvSpPr/>
          <p:nvPr/>
        </p:nvSpPr>
        <p:spPr>
          <a:xfrm>
            <a:off x="5291128" y="2727162"/>
            <a:ext cx="303381" cy="946651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3628871" y="3364447"/>
            <a:ext cx="1769075" cy="996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22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to “reserve” via NSI CS Client REST I/F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>
          <a:xfrm>
            <a:off x="457200" y="1428169"/>
            <a:ext cx="4040188" cy="639762"/>
          </a:xfrm>
        </p:spPr>
        <p:txBody>
          <a:bodyPr/>
          <a:lstStyle/>
          <a:p>
            <a:pPr algn="ctr"/>
            <a:r>
              <a:rPr kumimoji="1" lang="en-US" altLang="ja-JP" sz="2800" b="0" u="sng" dirty="0" smtClean="0"/>
              <a:t>NSI CS SOAP messaging</a:t>
            </a:r>
            <a:endParaRPr kumimoji="1" lang="ja-JP" altLang="en-US" sz="2800" b="0" u="sng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>
                <a:solidFill>
                  <a:srgbClr val="0000FF"/>
                </a:solidFill>
              </a:rPr>
              <a:t>Requester</a:t>
            </a:r>
            <a:r>
              <a:rPr lang="en-US" altLang="ja-JP" dirty="0" smtClean="0"/>
              <a:t> </a:t>
            </a:r>
            <a:r>
              <a:rPr lang="en-US" altLang="ja-JP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altLang="ja-JP" dirty="0"/>
              <a:t> </a:t>
            </a:r>
            <a:r>
              <a:rPr lang="en-US" altLang="ja-JP" dirty="0" smtClean="0"/>
              <a:t>Provider:</a:t>
            </a:r>
          </a:p>
          <a:p>
            <a:pPr marL="400050" lvl="1" indent="0">
              <a:buNone/>
            </a:pPr>
            <a:r>
              <a:rPr lang="en-US" altLang="ja-JP" sz="2400" dirty="0" smtClean="0"/>
              <a:t>Send a reserve request and receive its </a:t>
            </a:r>
            <a:r>
              <a:rPr lang="en-US" altLang="ja-JP" sz="2400" dirty="0" err="1" smtClean="0"/>
              <a:t>ack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Provider </a:t>
            </a:r>
            <a:r>
              <a:rPr lang="en-US" altLang="ja-JP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altLang="ja-JP" dirty="0"/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Requester</a:t>
            </a:r>
            <a:r>
              <a:rPr lang="en-US" altLang="ja-JP" dirty="0" smtClean="0"/>
              <a:t>:</a:t>
            </a:r>
          </a:p>
          <a:p>
            <a:pPr marL="400050" lvl="1" indent="0">
              <a:buNone/>
            </a:pPr>
            <a:r>
              <a:rPr lang="en-US" altLang="ja-JP" sz="2400" dirty="0" smtClean="0"/>
              <a:t>Send a notification message, </a:t>
            </a:r>
            <a:r>
              <a:rPr lang="en-US" altLang="ja-JP" sz="2400" dirty="0" err="1" smtClean="0"/>
              <a:t>reserveConfirmed</a:t>
            </a:r>
            <a:r>
              <a:rPr lang="en-US" altLang="ja-JP" sz="2400" dirty="0" smtClean="0"/>
              <a:t> or </a:t>
            </a:r>
            <a:r>
              <a:rPr lang="en-US" altLang="ja-JP" sz="2400" dirty="0" err="1" smtClean="0"/>
              <a:t>reserveFailed</a:t>
            </a:r>
            <a:r>
              <a:rPr lang="en-US" altLang="ja-JP" sz="2400" dirty="0" smtClean="0"/>
              <a:t>, when the requested reservation has confirmed or failed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3"/>
          </p:nvPr>
        </p:nvSpPr>
        <p:spPr>
          <a:xfrm>
            <a:off x="4645025" y="1428169"/>
            <a:ext cx="4041775" cy="639762"/>
          </a:xfrm>
        </p:spPr>
        <p:txBody>
          <a:bodyPr/>
          <a:lstStyle/>
          <a:p>
            <a:pPr algn="ctr"/>
            <a:r>
              <a:rPr kumimoji="1" lang="en-US" altLang="ja-JP" sz="2800" b="0" u="sng" dirty="0" smtClean="0"/>
              <a:t>NSI CS Client REST I/F</a:t>
            </a:r>
            <a:endParaRPr kumimoji="1" lang="ja-JP" altLang="en-US" sz="2800" b="0" u="sng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69305" cy="39512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rgbClr val="0000FF"/>
                </a:solidFill>
              </a:rPr>
              <a:t>Requester</a:t>
            </a:r>
            <a:r>
              <a:rPr lang="en-US" altLang="ja-JP" dirty="0"/>
              <a:t> </a:t>
            </a:r>
            <a:r>
              <a:rPr lang="en-US" altLang="ja-JP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altLang="ja-JP" dirty="0"/>
              <a:t> Provider:</a:t>
            </a:r>
          </a:p>
          <a:p>
            <a:pPr marL="400050" lvl="1" indent="0">
              <a:buNone/>
            </a:pPr>
            <a:r>
              <a:rPr lang="en-US" altLang="ja-JP" sz="2400" dirty="0" smtClean="0">
                <a:solidFill>
                  <a:srgbClr val="FF0000"/>
                </a:solidFill>
              </a:rPr>
              <a:t>POST /reserve</a:t>
            </a:r>
          </a:p>
          <a:p>
            <a:pPr marL="400050" lvl="1" indent="0">
              <a:buNone/>
            </a:pPr>
            <a:r>
              <a:rPr lang="en-US" altLang="ja-JP" sz="2400" dirty="0" smtClean="0"/>
              <a:t>Send a </a:t>
            </a:r>
            <a:r>
              <a:rPr lang="en-US" altLang="ja-JP" sz="2400" dirty="0"/>
              <a:t>reserve request and </a:t>
            </a:r>
            <a:r>
              <a:rPr lang="en-US" altLang="ja-JP" sz="2400" dirty="0" smtClean="0"/>
              <a:t>receive a </a:t>
            </a:r>
            <a:r>
              <a:rPr lang="en-US" altLang="ja-JP" sz="2400" u="sng" dirty="0" smtClean="0">
                <a:solidFill>
                  <a:schemeClr val="accent6"/>
                </a:solidFill>
              </a:rPr>
              <a:t>notification URL</a:t>
            </a:r>
          </a:p>
          <a:p>
            <a:pPr marL="800100" lvl="2" indent="0">
              <a:buNone/>
            </a:pPr>
            <a:r>
              <a:rPr lang="en-US" altLang="ja-JP" dirty="0"/>
              <a:t>E</a:t>
            </a:r>
            <a:r>
              <a:rPr lang="en-US" altLang="ja-JP" dirty="0" smtClean="0"/>
              <a:t>.g., /reserve/notification/&lt;</a:t>
            </a:r>
            <a:r>
              <a:rPr lang="en-US" altLang="ja-JP" dirty="0" err="1" smtClean="0"/>
              <a:t>corrId</a:t>
            </a:r>
            <a:r>
              <a:rPr lang="en-US" altLang="ja-JP" dirty="0" smtClean="0"/>
              <a:t>&gt;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rgbClr val="0000FF"/>
                </a:solidFill>
              </a:rPr>
              <a:t>Requester</a:t>
            </a:r>
            <a:r>
              <a:rPr lang="en-US" altLang="ja-JP" dirty="0"/>
              <a:t> </a:t>
            </a:r>
            <a:r>
              <a:rPr lang="en-US" altLang="ja-JP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altLang="ja-JP" dirty="0"/>
              <a:t> Provider</a:t>
            </a:r>
            <a:r>
              <a:rPr lang="en-US" altLang="ja-JP" dirty="0" smtClean="0"/>
              <a:t>:</a:t>
            </a:r>
            <a:endParaRPr lang="en-US" altLang="ja-JP" dirty="0"/>
          </a:p>
          <a:p>
            <a:pPr marL="400050" lvl="1" indent="0">
              <a:buNone/>
            </a:pPr>
            <a:r>
              <a:rPr lang="en-US" altLang="ja-JP" sz="2400" dirty="0" smtClean="0">
                <a:solidFill>
                  <a:srgbClr val="FF0000"/>
                </a:solidFill>
              </a:rPr>
              <a:t>GET 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notification URL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ja-JP" sz="2400" dirty="0" smtClean="0"/>
              <a:t>Receive a </a:t>
            </a:r>
            <a:r>
              <a:rPr lang="en-US" altLang="ja-JP" sz="2400" dirty="0"/>
              <a:t>notification </a:t>
            </a:r>
            <a:r>
              <a:rPr lang="en-US" altLang="ja-JP" sz="2400" dirty="0" smtClean="0"/>
              <a:t>message periodically, until the request has confirmed or failed, in a </a:t>
            </a:r>
            <a:r>
              <a:rPr lang="en-US" altLang="ja-JP" sz="2400" dirty="0" smtClean="0">
                <a:solidFill>
                  <a:srgbClr val="FF0000"/>
                </a:solidFill>
              </a:rPr>
              <a:t>polling</a:t>
            </a:r>
            <a:r>
              <a:rPr lang="en-US" altLang="ja-JP" sz="2400" dirty="0" smtClean="0"/>
              <a:t> manner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904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Implementation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46315"/>
            <a:ext cx="8229600" cy="5111750"/>
          </a:xfrm>
        </p:spPr>
        <p:txBody>
          <a:bodyPr/>
          <a:lstStyle/>
          <a:p>
            <a:r>
              <a:rPr lang="en-US" altLang="ja-JP" dirty="0" smtClean="0"/>
              <a:t>We have been developing a test implementation using Apache CXF, which supports JAX-RS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JAX-RS is a </a:t>
            </a:r>
            <a:r>
              <a:rPr lang="en-US" altLang="ja-JP" dirty="0"/>
              <a:t>s</a:t>
            </a:r>
            <a:r>
              <a:rPr kumimoji="1" lang="en-US" altLang="ja-JP" dirty="0" smtClean="0"/>
              <a:t>pecification to support </a:t>
            </a:r>
            <a:r>
              <a:rPr kumimoji="1" lang="en-US" altLang="ja-JP" dirty="0" err="1" smtClean="0"/>
              <a:t>RESTful</a:t>
            </a:r>
            <a:r>
              <a:rPr kumimoji="1" lang="en-US" altLang="ja-JP" dirty="0" smtClean="0"/>
              <a:t> service implementations</a:t>
            </a:r>
          </a:p>
          <a:p>
            <a:pPr lvl="1"/>
            <a:r>
              <a:rPr lang="en-US" altLang="ja-JP" dirty="0" smtClean="0"/>
              <a:t>JAX-RS compliant frameworks marshal and </a:t>
            </a:r>
            <a:r>
              <a:rPr lang="en-US" altLang="ja-JP" dirty="0" err="1" smtClean="0"/>
              <a:t>unmarshal</a:t>
            </a:r>
            <a:r>
              <a:rPr lang="en-US" altLang="ja-JP" dirty="0" smtClean="0"/>
              <a:t> HTTP messages, written in XML or JSON. Service developers do not need to care data representation</a:t>
            </a:r>
          </a:p>
          <a:p>
            <a:pPr lvl="1"/>
            <a:r>
              <a:rPr lang="en-US" altLang="ja-JP" dirty="0" smtClean="0"/>
              <a:t>JAX-RS a</a:t>
            </a:r>
            <a:r>
              <a:rPr kumimoji="1" lang="en-US" altLang="ja-JP" dirty="0" smtClean="0"/>
              <a:t>nnotations realize </a:t>
            </a:r>
            <a:r>
              <a:rPr kumimoji="1" lang="en-US" altLang="ja-JP" dirty="0" err="1" smtClean="0"/>
              <a:t>RESTful</a:t>
            </a:r>
            <a:r>
              <a:rPr kumimoji="1" lang="en-US" altLang="ja-JP" dirty="0" smtClean="0"/>
              <a:t> services</a:t>
            </a:r>
          </a:p>
          <a:p>
            <a:pPr lvl="2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4483" y="4497562"/>
            <a:ext cx="830911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/>
                </a:solidFill>
              </a:rPr>
              <a:t>@POST  </a:t>
            </a:r>
            <a:r>
              <a:rPr kumimoji="1" lang="en-US" altLang="ja-JP" dirty="0" smtClean="0">
                <a:solidFill>
                  <a:srgbClr val="0000FF"/>
                </a:solidFill>
              </a:rPr>
              <a:t>// bind “POST /reserve” to reserve()</a:t>
            </a:r>
          </a:p>
          <a:p>
            <a:r>
              <a:rPr lang="en-US" altLang="ja-JP" dirty="0" smtClean="0">
                <a:solidFill>
                  <a:srgbClr val="F14124"/>
                </a:solidFill>
              </a:rPr>
              <a:t>@Path(“/reserve/”)   </a:t>
            </a:r>
            <a:r>
              <a:rPr lang="en-US" altLang="ja-JP" dirty="0" smtClean="0"/>
              <a:t>// specify the path</a:t>
            </a:r>
          </a:p>
          <a:p>
            <a:r>
              <a:rPr kumimoji="1" lang="en-US" altLang="ja-JP" dirty="0" smtClean="0"/>
              <a:t>public </a:t>
            </a:r>
            <a:r>
              <a:rPr kumimoji="1" lang="en-US" altLang="ja-JP" dirty="0" err="1" smtClean="0"/>
              <a:t>NSIAck</a:t>
            </a:r>
            <a:r>
              <a:rPr kumimoji="1" lang="en-US" altLang="ja-JP" dirty="0" smtClean="0"/>
              <a:t> reserve(</a:t>
            </a:r>
            <a:r>
              <a:rPr kumimoji="1" lang="en-US" altLang="ja-JP" dirty="0" err="1" smtClean="0"/>
              <a:t>InputStream</a:t>
            </a:r>
            <a:r>
              <a:rPr kumimoji="1" lang="en-US" altLang="ja-JP" dirty="0" smtClean="0"/>
              <a:t> is);  </a:t>
            </a:r>
            <a:r>
              <a:rPr kumimoji="1" lang="en-US" altLang="ja-JP" dirty="0" smtClean="0">
                <a:solidFill>
                  <a:srgbClr val="0000FF"/>
                </a:solidFill>
              </a:rPr>
              <a:t>// read HTML message body from “is”</a:t>
            </a:r>
          </a:p>
          <a:p>
            <a:endParaRPr lang="en-US" altLang="ja-JP" dirty="0" smtClean="0"/>
          </a:p>
          <a:p>
            <a:r>
              <a:rPr lang="en-US" altLang="ja-JP" dirty="0" smtClean="0">
                <a:solidFill>
                  <a:srgbClr val="F14124"/>
                </a:solidFill>
              </a:rPr>
              <a:t>@GET  </a:t>
            </a:r>
            <a:r>
              <a:rPr lang="en-US" altLang="ja-JP" dirty="0" smtClean="0">
                <a:solidFill>
                  <a:srgbClr val="0000FF"/>
                </a:solidFill>
              </a:rPr>
              <a:t>// bind “GET /reserve/notification/</a:t>
            </a:r>
            <a:r>
              <a:rPr lang="en-US" altLang="ja-JP" dirty="0"/>
              <a:t>{</a:t>
            </a:r>
            <a:r>
              <a:rPr lang="en-US" altLang="ja-JP" dirty="0" err="1"/>
              <a:t>correlationId</a:t>
            </a:r>
            <a:r>
              <a:rPr lang="en-US" altLang="ja-JP" dirty="0"/>
              <a:t>}</a:t>
            </a:r>
            <a:r>
              <a:rPr lang="en-US" altLang="ja-JP" dirty="0" smtClean="0"/>
              <a:t>/</a:t>
            </a:r>
            <a:r>
              <a:rPr lang="en-US" altLang="ja-JP" dirty="0" smtClean="0">
                <a:solidFill>
                  <a:srgbClr val="0000FF"/>
                </a:solidFill>
              </a:rPr>
              <a:t>” to </a:t>
            </a:r>
            <a:r>
              <a:rPr lang="en-US" altLang="ja-JP" dirty="0" err="1" smtClean="0">
                <a:solidFill>
                  <a:srgbClr val="0000FF"/>
                </a:solidFill>
              </a:rPr>
              <a:t>getNotification</a:t>
            </a:r>
            <a:r>
              <a:rPr lang="en-US" altLang="ja-JP" dirty="0" smtClean="0">
                <a:solidFill>
                  <a:srgbClr val="0000FF"/>
                </a:solidFill>
              </a:rPr>
              <a:t>()</a:t>
            </a:r>
          </a:p>
          <a:p>
            <a:r>
              <a:rPr kumimoji="1" lang="en-US" altLang="ja-JP" dirty="0" smtClean="0">
                <a:solidFill>
                  <a:srgbClr val="F14124"/>
                </a:solidFill>
              </a:rPr>
              <a:t>@Path(“/reserve/notification/</a:t>
            </a:r>
            <a:r>
              <a:rPr lang="en-US" altLang="ja-JP" dirty="0">
                <a:solidFill>
                  <a:srgbClr val="F14124"/>
                </a:solidFill>
              </a:rPr>
              <a:t>{</a:t>
            </a:r>
            <a:r>
              <a:rPr lang="en-US" altLang="ja-JP" dirty="0" err="1">
                <a:solidFill>
                  <a:srgbClr val="F14124"/>
                </a:solidFill>
              </a:rPr>
              <a:t>correlationId</a:t>
            </a:r>
            <a:r>
              <a:rPr lang="en-US" altLang="ja-JP" dirty="0">
                <a:solidFill>
                  <a:srgbClr val="F14124"/>
                </a:solidFill>
              </a:rPr>
              <a:t>}</a:t>
            </a:r>
            <a:r>
              <a:rPr lang="en-US" altLang="ja-JP" dirty="0" smtClean="0">
                <a:solidFill>
                  <a:srgbClr val="F14124"/>
                </a:solidFill>
              </a:rPr>
              <a:t>/</a:t>
            </a:r>
            <a:r>
              <a:rPr kumimoji="1" lang="en-US" altLang="ja-JP" dirty="0" smtClean="0">
                <a:solidFill>
                  <a:srgbClr val="F14124"/>
                </a:solidFill>
              </a:rPr>
              <a:t>”)        </a:t>
            </a:r>
            <a:r>
              <a:rPr kumimoji="1" lang="en-US" altLang="ja-JP" dirty="0" smtClean="0">
                <a:solidFill>
                  <a:srgbClr val="0000FF"/>
                </a:solidFill>
              </a:rPr>
              <a:t>// read path parameters</a:t>
            </a:r>
          </a:p>
          <a:p>
            <a:r>
              <a:rPr lang="en-US" altLang="ja-JP" dirty="0" smtClean="0"/>
              <a:t>public </a:t>
            </a:r>
            <a:r>
              <a:rPr lang="en-US" altLang="ja-JP" dirty="0" err="1" smtClean="0"/>
              <a:t>NSIResponse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getNotification</a:t>
            </a:r>
            <a:r>
              <a:rPr lang="en-US" altLang="ja-JP" dirty="0" smtClean="0"/>
              <a:t>(</a:t>
            </a:r>
            <a:r>
              <a:rPr lang="en-US" altLang="ja-JP" dirty="0">
                <a:solidFill>
                  <a:srgbClr val="F14124"/>
                </a:solidFill>
              </a:rPr>
              <a:t>@</a:t>
            </a:r>
            <a:r>
              <a:rPr lang="en-US" altLang="ja-JP" dirty="0" err="1">
                <a:solidFill>
                  <a:srgbClr val="F14124"/>
                </a:solidFill>
              </a:rPr>
              <a:t>PathParam</a:t>
            </a:r>
            <a:r>
              <a:rPr lang="en-US" altLang="ja-JP" dirty="0">
                <a:solidFill>
                  <a:srgbClr val="F14124"/>
                </a:solidFill>
              </a:rPr>
              <a:t>("</a:t>
            </a:r>
            <a:r>
              <a:rPr lang="en-US" altLang="ja-JP" dirty="0" err="1">
                <a:solidFill>
                  <a:srgbClr val="F14124"/>
                </a:solidFill>
              </a:rPr>
              <a:t>correlationId</a:t>
            </a:r>
            <a:r>
              <a:rPr lang="en-US" altLang="ja-JP" dirty="0">
                <a:solidFill>
                  <a:srgbClr val="F14124"/>
                </a:solidFill>
              </a:rPr>
              <a:t>") String </a:t>
            </a:r>
            <a:r>
              <a:rPr lang="en-US" altLang="ja-JP" dirty="0" err="1">
                <a:solidFill>
                  <a:srgbClr val="F14124"/>
                </a:solidFill>
              </a:rPr>
              <a:t>correlationId</a:t>
            </a:r>
            <a:r>
              <a:rPr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12808" y="4577572"/>
            <a:ext cx="247044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server-side </a:t>
            </a:r>
            <a:r>
              <a:rPr kumimoji="1" lang="en-US" altLang="ja-JP" dirty="0" err="1" smtClean="0"/>
              <a:t>pseudocode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549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2079" y="419100"/>
            <a:ext cx="8514527" cy="777875"/>
          </a:xfrm>
        </p:spPr>
        <p:txBody>
          <a:bodyPr/>
          <a:lstStyle/>
          <a:p>
            <a:r>
              <a:rPr kumimoji="1" lang="en-US" altLang="ja-JP" dirty="0" smtClean="0"/>
              <a:t>Example: Send a reserve request </a:t>
            </a:r>
            <a:r>
              <a:rPr lang="en-US" altLang="ja-JP" dirty="0" smtClean="0"/>
              <a:t>using “curl”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384337"/>
            <a:ext cx="8229600" cy="5111750"/>
          </a:xfrm>
        </p:spPr>
        <p:txBody>
          <a:bodyPr/>
          <a:lstStyle/>
          <a:p>
            <a:r>
              <a:rPr lang="en-US" altLang="ja-JP" dirty="0" smtClean="0"/>
              <a:t>XML version</a:t>
            </a:r>
          </a:p>
          <a:p>
            <a:pPr marL="400050" lvl="1" indent="0">
              <a:buNone/>
            </a:pPr>
            <a:r>
              <a:rPr lang="en-US" altLang="ja-JP" dirty="0" smtClean="0"/>
              <a:t>% curl -H “</a:t>
            </a:r>
            <a:r>
              <a:rPr lang="en-US" altLang="ja-JP" dirty="0" err="1" smtClean="0">
                <a:solidFill>
                  <a:srgbClr val="0000FF"/>
                </a:solidFill>
              </a:rPr>
              <a:t>content-type:application</a:t>
            </a:r>
            <a:r>
              <a:rPr lang="en-US" altLang="ja-JP" dirty="0" smtClean="0">
                <a:solidFill>
                  <a:srgbClr val="0000FF"/>
                </a:solidFill>
              </a:rPr>
              <a:t>/</a:t>
            </a:r>
            <a:r>
              <a:rPr lang="en-US" altLang="ja-JP" dirty="0" smtClean="0">
                <a:solidFill>
                  <a:srgbClr val="F14124"/>
                </a:solidFill>
              </a:rPr>
              <a:t>xml</a:t>
            </a:r>
            <a:r>
              <a:rPr lang="en-US" altLang="ja-JP" dirty="0" smtClean="0"/>
              <a:t>” -d @</a:t>
            </a:r>
            <a:r>
              <a:rPr lang="en-US" altLang="ja-JP" dirty="0" err="1" smtClean="0">
                <a:solidFill>
                  <a:srgbClr val="0000FF"/>
                </a:solidFill>
              </a:rPr>
              <a:t>rsvreq.xml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</a:rPr>
              <a:t>¥</a:t>
            </a:r>
            <a:r>
              <a:rPr lang="en-US" altLang="ja-JP" dirty="0">
                <a:solidFill>
                  <a:srgbClr val="000000"/>
                </a:solidFill>
              </a:rPr>
              <a:t/>
            </a:r>
            <a:br>
              <a:rPr lang="en-US" altLang="ja-JP" dirty="0">
                <a:solidFill>
                  <a:srgbClr val="000000"/>
                </a:solidFill>
              </a:rPr>
            </a:br>
            <a:r>
              <a:rPr lang="en-US" altLang="ja-JP" dirty="0" smtClean="0"/>
              <a:t>http://&lt;address&gt;:&lt;port&gt;/nsi2</a:t>
            </a:r>
            <a:r>
              <a:rPr lang="en-US" altLang="ja-JP" dirty="0"/>
              <a:t>/</a:t>
            </a:r>
            <a:r>
              <a:rPr lang="en-US" altLang="ja-JP" dirty="0" smtClean="0"/>
              <a:t>reserve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 indent="-342900"/>
            <a:r>
              <a:rPr lang="en-US" altLang="ja-JP" dirty="0" err="1" smtClean="0">
                <a:solidFill>
                  <a:srgbClr val="0000FF"/>
                </a:solidFill>
              </a:rPr>
              <a:t>content-type:application</a:t>
            </a:r>
            <a:r>
              <a:rPr lang="en-US" altLang="ja-JP" dirty="0" smtClean="0">
                <a:solidFill>
                  <a:srgbClr val="0000FF"/>
                </a:solidFill>
              </a:rPr>
              <a:t>/</a:t>
            </a:r>
            <a:r>
              <a:rPr lang="en-US" altLang="ja-JP" dirty="0" smtClean="0">
                <a:solidFill>
                  <a:srgbClr val="F14124"/>
                </a:solidFill>
              </a:rPr>
              <a:t>xml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 smtClean="0"/>
              <a:t>: send an XML request</a:t>
            </a:r>
          </a:p>
          <a:p>
            <a:pPr lvl="2" indent="-342900"/>
            <a:r>
              <a:rPr lang="en-US" altLang="ja-JP" dirty="0" err="1" smtClean="0">
                <a:solidFill>
                  <a:srgbClr val="0000FF"/>
                </a:solidFill>
              </a:rPr>
              <a:t>rsvreq.xml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 smtClean="0"/>
              <a:t>: file name of the request, written in XML</a:t>
            </a:r>
          </a:p>
          <a:p>
            <a:r>
              <a:rPr lang="en-US" altLang="ja-JP" dirty="0" smtClean="0"/>
              <a:t>JSON version</a:t>
            </a:r>
          </a:p>
          <a:p>
            <a:pPr marL="400050" lvl="1" indent="0">
              <a:buNone/>
            </a:pPr>
            <a:r>
              <a:rPr lang="en-US" altLang="ja-JP" dirty="0">
                <a:solidFill>
                  <a:prstClr val="black"/>
                </a:solidFill>
              </a:rPr>
              <a:t>% curl -H “</a:t>
            </a:r>
            <a:r>
              <a:rPr lang="en-US" altLang="ja-JP" dirty="0" err="1">
                <a:solidFill>
                  <a:srgbClr val="0000FF"/>
                </a:solidFill>
              </a:rPr>
              <a:t>content-type:application</a:t>
            </a:r>
            <a:r>
              <a:rPr lang="en-US" altLang="ja-JP" dirty="0" smtClean="0">
                <a:solidFill>
                  <a:srgbClr val="0000FF"/>
                </a:solidFill>
              </a:rPr>
              <a:t>/</a:t>
            </a:r>
            <a:r>
              <a:rPr lang="en-US" altLang="ja-JP" dirty="0" err="1" smtClean="0">
                <a:solidFill>
                  <a:srgbClr val="F14124"/>
                </a:solidFill>
              </a:rPr>
              <a:t>json</a:t>
            </a:r>
            <a:r>
              <a:rPr lang="en-US" altLang="ja-JP" dirty="0" smtClean="0">
                <a:solidFill>
                  <a:prstClr val="black"/>
                </a:solidFill>
              </a:rPr>
              <a:t>” ¥</a:t>
            </a:r>
            <a:br>
              <a:rPr lang="en-US" altLang="ja-JP" dirty="0" smtClean="0">
                <a:solidFill>
                  <a:prstClr val="black"/>
                </a:solidFill>
              </a:rPr>
            </a:br>
            <a:r>
              <a:rPr lang="en-US" altLang="ja-JP" dirty="0" smtClean="0">
                <a:solidFill>
                  <a:prstClr val="black"/>
                </a:solidFill>
              </a:rPr>
              <a:t> -H “</a:t>
            </a:r>
            <a:r>
              <a:rPr lang="en-US" altLang="ja-JP" dirty="0" err="1" smtClean="0">
                <a:solidFill>
                  <a:srgbClr val="0000FF"/>
                </a:solidFill>
              </a:rPr>
              <a:t>Accept:application</a:t>
            </a:r>
            <a:r>
              <a:rPr lang="en-US" altLang="ja-JP" dirty="0" smtClean="0">
                <a:solidFill>
                  <a:srgbClr val="0000FF"/>
                </a:solidFill>
              </a:rPr>
              <a:t>/</a:t>
            </a:r>
            <a:r>
              <a:rPr lang="en-US" altLang="ja-JP" dirty="0" err="1" smtClean="0">
                <a:solidFill>
                  <a:srgbClr val="F14124"/>
                </a:solidFill>
              </a:rPr>
              <a:t>json</a:t>
            </a:r>
            <a:r>
              <a:rPr lang="en-US" altLang="ja-JP" dirty="0" smtClean="0">
                <a:solidFill>
                  <a:prstClr val="black"/>
                </a:solidFill>
              </a:rPr>
              <a:t>” -</a:t>
            </a:r>
            <a:r>
              <a:rPr lang="en-US" altLang="ja-JP" dirty="0">
                <a:solidFill>
                  <a:prstClr val="black"/>
                </a:solidFill>
              </a:rPr>
              <a:t>d @</a:t>
            </a:r>
            <a:r>
              <a:rPr lang="en-US" altLang="ja-JP" dirty="0" err="1" smtClean="0">
                <a:solidFill>
                  <a:srgbClr val="0000FF"/>
                </a:solidFill>
              </a:rPr>
              <a:t>rsvreq.json</a:t>
            </a:r>
            <a:r>
              <a:rPr lang="en-US" altLang="ja-JP" dirty="0" smtClean="0">
                <a:solidFill>
                  <a:srgbClr val="0000FF"/>
                </a:solidFill>
              </a:rPr>
              <a:t> ¥</a:t>
            </a:r>
            <a:br>
              <a:rPr lang="en-US" altLang="ja-JP" dirty="0" smtClean="0">
                <a:solidFill>
                  <a:srgbClr val="0000FF"/>
                </a:solidFill>
              </a:rPr>
            </a:br>
            <a:r>
              <a:rPr lang="en-US" altLang="ja-JP" dirty="0" smtClean="0">
                <a:solidFill>
                  <a:prstClr val="black"/>
                </a:solidFill>
              </a:rPr>
              <a:t> </a:t>
            </a:r>
            <a:r>
              <a:rPr lang="en-US" altLang="ja-JP" dirty="0">
                <a:solidFill>
                  <a:prstClr val="black"/>
                </a:solidFill>
              </a:rPr>
              <a:t>http://&lt;address&gt;:&lt;port&gt;/nsi2/</a:t>
            </a:r>
            <a:r>
              <a:rPr lang="en-US" altLang="ja-JP" dirty="0" smtClean="0">
                <a:solidFill>
                  <a:prstClr val="black"/>
                </a:solidFill>
              </a:rPr>
              <a:t>reserve</a:t>
            </a:r>
          </a:p>
          <a:p>
            <a:pPr lvl="2" indent="-342900"/>
            <a:r>
              <a:rPr lang="en-US" altLang="ja-JP" dirty="0" err="1" smtClean="0">
                <a:solidFill>
                  <a:srgbClr val="0000FF"/>
                </a:solidFill>
              </a:rPr>
              <a:t>content-type:application</a:t>
            </a:r>
            <a:r>
              <a:rPr lang="en-US" altLang="ja-JP" dirty="0" smtClean="0">
                <a:solidFill>
                  <a:srgbClr val="0000FF"/>
                </a:solidFill>
              </a:rPr>
              <a:t>/</a:t>
            </a:r>
            <a:r>
              <a:rPr lang="en-US" altLang="ja-JP" dirty="0" err="1" smtClean="0">
                <a:solidFill>
                  <a:srgbClr val="F14124"/>
                </a:solidFill>
              </a:rPr>
              <a:t>json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 smtClean="0"/>
              <a:t>: send a JSON request</a:t>
            </a:r>
          </a:p>
          <a:p>
            <a:pPr lvl="2" indent="-342900"/>
            <a:r>
              <a:rPr lang="en-US" altLang="ja-JP" dirty="0" err="1" smtClean="0">
                <a:solidFill>
                  <a:srgbClr val="0000FF"/>
                </a:solidFill>
              </a:rPr>
              <a:t>Accept:application</a:t>
            </a:r>
            <a:r>
              <a:rPr lang="en-US" altLang="ja-JP" dirty="0" smtClean="0">
                <a:solidFill>
                  <a:srgbClr val="0000FF"/>
                </a:solidFill>
              </a:rPr>
              <a:t>/</a:t>
            </a:r>
            <a:r>
              <a:rPr lang="en-US" altLang="ja-JP" dirty="0" err="1" smtClean="0">
                <a:solidFill>
                  <a:srgbClr val="F14124"/>
                </a:solidFill>
              </a:rPr>
              <a:t>json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/>
              <a:t>: </a:t>
            </a:r>
            <a:r>
              <a:rPr lang="en-US" altLang="ja-JP" dirty="0" smtClean="0"/>
              <a:t>receive a JSON response (default is XML)</a:t>
            </a:r>
          </a:p>
          <a:p>
            <a:pPr lvl="2" indent="-342900"/>
            <a:r>
              <a:rPr lang="en-US" altLang="ja-JP" dirty="0" err="1" smtClean="0">
                <a:solidFill>
                  <a:srgbClr val="0000FF"/>
                </a:solidFill>
              </a:rPr>
              <a:t>rsvreq.json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/>
              <a:t>: file name of the </a:t>
            </a:r>
            <a:r>
              <a:rPr lang="en-US" altLang="ja-JP" dirty="0" smtClean="0"/>
              <a:t>request, written in JSON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0356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68044"/>
            <a:ext cx="8229600" cy="777875"/>
          </a:xfrm>
        </p:spPr>
        <p:txBody>
          <a:bodyPr/>
          <a:lstStyle/>
          <a:p>
            <a:r>
              <a:rPr lang="en-US" altLang="ja-JP" dirty="0" smtClean="0"/>
              <a:t>Example: </a:t>
            </a:r>
            <a:r>
              <a:rPr lang="en-US" altLang="ja-JP" dirty="0" err="1" smtClean="0"/>
              <a:t>rsvreq.xml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57201" y="820002"/>
            <a:ext cx="8376410" cy="57554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/>
              <a:t>&lt;?xml version="1.0" encoding="UTF-8" standalone="yes"?&gt;</a:t>
            </a:r>
          </a:p>
          <a:p>
            <a:r>
              <a:rPr lang="en-US" altLang="ja-JP" sz="1600" dirty="0"/>
              <a:t>&lt;</a:t>
            </a:r>
            <a:r>
              <a:rPr lang="en-US" altLang="ja-JP" sz="1600" dirty="0" err="1"/>
              <a:t>nsiRequest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&lt;</a:t>
            </a:r>
            <a:r>
              <a:rPr lang="en-US" altLang="ja-JP" sz="1600" dirty="0" err="1">
                <a:solidFill>
                  <a:srgbClr val="0000FF"/>
                </a:solidFill>
              </a:rPr>
              <a:t>nsiHeader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protocolVersion</a:t>
            </a:r>
            <a:r>
              <a:rPr lang="en-US" altLang="ja-JP" sz="1600" dirty="0"/>
              <a:t>&gt;http://</a:t>
            </a:r>
            <a:r>
              <a:rPr lang="en-US" altLang="ja-JP" sz="1600" dirty="0" err="1"/>
              <a:t>schemas.ogf.org</a:t>
            </a:r>
            <a:r>
              <a:rPr lang="en-US" altLang="ja-JP" sz="1600" dirty="0"/>
              <a:t>/</a:t>
            </a:r>
            <a:r>
              <a:rPr lang="en-US" altLang="ja-JP" sz="1600" dirty="0" err="1"/>
              <a:t>nsi</a:t>
            </a:r>
            <a:r>
              <a:rPr lang="en-US" altLang="ja-JP" sz="1600" dirty="0"/>
              <a:t>/2012/03/connection/provider&lt;/</a:t>
            </a:r>
            <a:r>
              <a:rPr lang="en-US" altLang="ja-JP" sz="1600" dirty="0" err="1"/>
              <a:t>protocolVersion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&lt;</a:t>
            </a:r>
            <a:r>
              <a:rPr lang="en-US" altLang="ja-JP" sz="1600" dirty="0" err="1"/>
              <a:t>correlationId</a:t>
            </a:r>
            <a:r>
              <a:rPr lang="en-US" altLang="ja-JP" sz="1600" dirty="0"/>
              <a:t>&gt;urn:uuid:4e0048fc-c9bf-44ea-b06e-fef454c2bc88&lt;/</a:t>
            </a:r>
            <a:r>
              <a:rPr lang="en-US" altLang="ja-JP" sz="1600" dirty="0" err="1"/>
              <a:t>correlationId</a:t>
            </a:r>
            <a:r>
              <a:rPr lang="en-US" altLang="ja-JP" sz="1600" dirty="0" smtClean="0"/>
              <a:t>&gt;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..</a:t>
            </a:r>
            <a:endParaRPr lang="en-US" altLang="ja-JP" sz="1600" dirty="0"/>
          </a:p>
          <a:p>
            <a:r>
              <a:rPr lang="en-US" altLang="ja-JP" sz="1600" dirty="0" smtClean="0"/>
              <a:t>  &lt;</a:t>
            </a:r>
            <a:r>
              <a:rPr lang="en-US" altLang="ja-JP" sz="1600" dirty="0">
                <a:solidFill>
                  <a:srgbClr val="0000FF"/>
                </a:solidFill>
              </a:rPr>
              <a:t>/</a:t>
            </a:r>
            <a:r>
              <a:rPr lang="en-US" altLang="ja-JP" sz="1600" dirty="0" err="1">
                <a:solidFill>
                  <a:srgbClr val="0000FF"/>
                </a:solidFill>
              </a:rPr>
              <a:t>nsiHeader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 smtClean="0"/>
              <a:t>  &lt;</a:t>
            </a:r>
            <a:r>
              <a:rPr lang="en-US" altLang="ja-JP" sz="1600" dirty="0" smtClean="0">
                <a:solidFill>
                  <a:srgbClr val="0000FF"/>
                </a:solidFill>
              </a:rPr>
              <a:t>reserve</a:t>
            </a:r>
            <a:r>
              <a:rPr lang="en-US" altLang="ja-JP" sz="1600" dirty="0" smtClean="0"/>
              <a:t>&gt;</a:t>
            </a:r>
            <a:endParaRPr lang="en-US" altLang="ja-JP" sz="1600" dirty="0"/>
          </a:p>
          <a:p>
            <a:r>
              <a:rPr lang="en-US" altLang="ja-JP" sz="1600" dirty="0"/>
              <a:t>  </a:t>
            </a:r>
            <a:r>
              <a:rPr lang="en-US" altLang="ja-JP" sz="1600" dirty="0" smtClean="0"/>
              <a:t>  &lt;</a:t>
            </a:r>
            <a:r>
              <a:rPr lang="en-US" altLang="ja-JP" sz="1600" dirty="0" err="1"/>
              <a:t>globalReservationId</a:t>
            </a:r>
            <a:r>
              <a:rPr lang="en-US" altLang="ja-JP" sz="1600" dirty="0"/>
              <a:t>&gt;global&lt;/</a:t>
            </a:r>
            <a:r>
              <a:rPr lang="en-US" altLang="ja-JP" sz="1600" dirty="0" err="1"/>
              <a:t>globalReservationId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</a:t>
            </a:r>
            <a:r>
              <a:rPr lang="en-US" altLang="ja-JP" sz="1600" dirty="0" smtClean="0"/>
              <a:t>  &lt;</a:t>
            </a:r>
            <a:r>
              <a:rPr lang="en-US" altLang="ja-JP" sz="1600" dirty="0"/>
              <a:t>description&gt;description&lt;/description&gt;</a:t>
            </a:r>
          </a:p>
          <a:p>
            <a:r>
              <a:rPr lang="en-US" altLang="ja-JP" sz="1600" dirty="0"/>
              <a:t>  </a:t>
            </a:r>
            <a:r>
              <a:rPr lang="en-US" altLang="ja-JP" sz="1600" dirty="0" smtClean="0"/>
              <a:t>  &lt;</a:t>
            </a:r>
            <a:r>
              <a:rPr lang="en-US" altLang="ja-JP" sz="1600" dirty="0" err="1"/>
              <a:t>connectionId</a:t>
            </a:r>
            <a:r>
              <a:rPr lang="en-US" altLang="ja-JP" sz="1600" dirty="0"/>
              <a:t>&gt;urn:uuid:9118d3cb-75aa-45be-b9b0-1e9de31b8faa&lt;/</a:t>
            </a:r>
            <a:r>
              <a:rPr lang="en-US" altLang="ja-JP" sz="1600" dirty="0" err="1"/>
              <a:t>connectionId</a:t>
            </a:r>
            <a:r>
              <a:rPr lang="en-US" altLang="ja-JP" sz="1600" dirty="0" smtClean="0"/>
              <a:t>&gt;</a:t>
            </a:r>
            <a:endParaRPr lang="en-US" altLang="ja-JP" sz="1600" dirty="0"/>
          </a:p>
          <a:p>
            <a:r>
              <a:rPr lang="en-US" altLang="ja-JP" sz="1600" dirty="0"/>
              <a:t>  </a:t>
            </a:r>
            <a:r>
              <a:rPr lang="en-US" altLang="ja-JP" sz="1600" dirty="0" smtClean="0"/>
              <a:t>  &lt;criteria version=“0”&gt;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smtClean="0"/>
              <a:t>  &lt;</a:t>
            </a:r>
            <a:r>
              <a:rPr lang="en-US" altLang="ja-JP" sz="1600" dirty="0"/>
              <a:t>schedule</a:t>
            </a:r>
            <a:r>
              <a:rPr lang="en-US" altLang="ja-JP" sz="1600" dirty="0" smtClean="0"/>
              <a:t>&gt;&lt;</a:t>
            </a:r>
            <a:r>
              <a:rPr lang="en-US" altLang="ja-JP" sz="1600" dirty="0" err="1"/>
              <a:t>startTime</a:t>
            </a:r>
            <a:r>
              <a:rPr lang="en-US" altLang="ja-JP" sz="1600" dirty="0" smtClean="0"/>
              <a:t>&gt;...&lt;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startTime</a:t>
            </a:r>
            <a:r>
              <a:rPr lang="en-US" altLang="ja-JP" sz="1600" dirty="0" smtClean="0"/>
              <a:t>&gt;&lt;</a:t>
            </a:r>
            <a:r>
              <a:rPr lang="en-US" altLang="ja-JP" sz="1600" dirty="0" err="1"/>
              <a:t>endTime</a:t>
            </a:r>
            <a:r>
              <a:rPr lang="en-US" altLang="ja-JP" sz="1600" dirty="0" smtClean="0"/>
              <a:t>&gt;...&lt;</a:t>
            </a:r>
            <a:r>
              <a:rPr lang="en-US" altLang="ja-JP" sz="1600" dirty="0"/>
              <a:t>/</a:t>
            </a:r>
            <a:r>
              <a:rPr lang="en-US" altLang="ja-JP" sz="1600" dirty="0" err="1"/>
              <a:t>endTime</a:t>
            </a:r>
            <a:r>
              <a:rPr lang="en-US" altLang="ja-JP" sz="1600" dirty="0" smtClean="0"/>
              <a:t>&gt;&lt;</a:t>
            </a:r>
            <a:r>
              <a:rPr lang="en-US" altLang="ja-JP" sz="1600" dirty="0"/>
              <a:t>/schedule&gt;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smtClean="0"/>
              <a:t>  &lt;</a:t>
            </a:r>
            <a:r>
              <a:rPr lang="en-US" altLang="ja-JP" sz="1600" dirty="0"/>
              <a:t>bandwidth&gt;200&lt;/bandwidth&gt;</a:t>
            </a:r>
          </a:p>
          <a:p>
            <a:r>
              <a:rPr lang="en-US" altLang="ja-JP" sz="1600" dirty="0" smtClean="0"/>
              <a:t>      &lt;</a:t>
            </a:r>
            <a:r>
              <a:rPr lang="en-US" altLang="ja-JP" sz="1600" dirty="0"/>
              <a:t>path&gt;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smtClean="0"/>
              <a:t>  &lt;</a:t>
            </a:r>
            <a:r>
              <a:rPr lang="en-US" altLang="ja-JP" sz="1600" dirty="0"/>
              <a:t>directionality&gt;Bidirectional&lt;/directionality&gt;</a:t>
            </a:r>
          </a:p>
          <a:p>
            <a:r>
              <a:rPr lang="en-US" altLang="ja-JP" sz="1600" dirty="0"/>
              <a:t>     </a:t>
            </a:r>
            <a:r>
              <a:rPr lang="en-US" altLang="ja-JP" sz="1600" dirty="0" smtClean="0"/>
              <a:t>   </a:t>
            </a:r>
            <a:r>
              <a:rPr lang="en-US" altLang="ja-JP" sz="1600" dirty="0"/>
              <a:t>&lt;symmetric&gt;true&lt;/symmetric&gt;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smtClean="0"/>
              <a:t>  &lt;</a:t>
            </a:r>
            <a:r>
              <a:rPr lang="en-US" altLang="ja-JP" sz="1600" dirty="0" err="1"/>
              <a:t>sourceSTP</a:t>
            </a:r>
            <a:r>
              <a:rPr lang="en-US" altLang="ja-JP" sz="1600" dirty="0" smtClean="0"/>
              <a:t>&gt; ... &lt;</a:t>
            </a:r>
            <a:r>
              <a:rPr lang="en-US" altLang="ja-JP" sz="1600" dirty="0"/>
              <a:t>/</a:t>
            </a:r>
            <a:r>
              <a:rPr lang="en-US" altLang="ja-JP" sz="1600" dirty="0" err="1"/>
              <a:t>sourceSTP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 smtClean="0"/>
              <a:t>        </a:t>
            </a:r>
            <a:r>
              <a:rPr lang="en-US" altLang="ja-JP" sz="1600" dirty="0"/>
              <a:t>&lt;</a:t>
            </a:r>
            <a:r>
              <a:rPr lang="en-US" altLang="ja-JP" sz="1600" dirty="0" err="1" smtClean="0"/>
              <a:t>destSTP</a:t>
            </a:r>
            <a:r>
              <a:rPr lang="en-US" altLang="ja-JP" sz="1600" dirty="0" smtClean="0"/>
              <a:t>&gt; ... &lt;</a:t>
            </a:r>
            <a:r>
              <a:rPr lang="en-US" altLang="ja-JP" sz="1600" dirty="0"/>
              <a:t>/</a:t>
            </a:r>
            <a:r>
              <a:rPr lang="en-US" altLang="ja-JP" sz="1600" dirty="0" err="1"/>
              <a:t>destSTP</a:t>
            </a:r>
            <a:r>
              <a:rPr lang="en-US" altLang="ja-JP" sz="1600" dirty="0"/>
              <a:t>&gt;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smtClean="0"/>
              <a:t>  &lt;</a:t>
            </a:r>
            <a:r>
              <a:rPr lang="en-US" altLang="ja-JP" sz="1600" dirty="0"/>
              <a:t>/path&gt;</a:t>
            </a:r>
          </a:p>
          <a:p>
            <a:r>
              <a:rPr lang="en-US" altLang="ja-JP" sz="1600" dirty="0"/>
              <a:t>  </a:t>
            </a:r>
            <a:r>
              <a:rPr lang="en-US" altLang="ja-JP" sz="1600" dirty="0" smtClean="0"/>
              <a:t>  &lt;</a:t>
            </a:r>
            <a:r>
              <a:rPr lang="en-US" altLang="ja-JP" sz="1600" dirty="0"/>
              <a:t>/criteria</a:t>
            </a:r>
            <a:r>
              <a:rPr lang="en-US" altLang="ja-JP" sz="1600" dirty="0" smtClean="0"/>
              <a:t>&gt;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&lt;</a:t>
            </a:r>
            <a:r>
              <a:rPr lang="en-US" altLang="ja-JP" sz="1600" dirty="0" smtClean="0">
                <a:solidFill>
                  <a:srgbClr val="0000FF"/>
                </a:solidFill>
              </a:rPr>
              <a:t>/reserve</a:t>
            </a:r>
            <a:r>
              <a:rPr lang="en-US" altLang="ja-JP" sz="1600" dirty="0" smtClean="0"/>
              <a:t>&gt;</a:t>
            </a:r>
            <a:endParaRPr lang="en-US" altLang="ja-JP" sz="1600" dirty="0"/>
          </a:p>
          <a:p>
            <a:r>
              <a:rPr lang="en-US" altLang="ja-JP" sz="1600" dirty="0"/>
              <a:t>&lt;/</a:t>
            </a:r>
            <a:r>
              <a:rPr lang="en-US" altLang="ja-JP" sz="1600" dirty="0" err="1"/>
              <a:t>nsiRequest</a:t>
            </a:r>
            <a:r>
              <a:rPr lang="en-US" altLang="ja-JP" sz="1600" dirty="0"/>
              <a:t>&gt;</a:t>
            </a:r>
            <a:endParaRPr lang="ja-JP" altLang="en-US" sz="1600" dirty="0"/>
          </a:p>
        </p:txBody>
      </p:sp>
      <p:sp>
        <p:nvSpPr>
          <p:cNvPr id="3" name="正方形/長方形 2"/>
          <p:cNvSpPr/>
          <p:nvPr/>
        </p:nvSpPr>
        <p:spPr>
          <a:xfrm>
            <a:off x="588211" y="1417053"/>
            <a:ext cx="8098589" cy="11764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88211" y="2652298"/>
            <a:ext cx="8098589" cy="36041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63139" y="2215752"/>
            <a:ext cx="202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kumimoji="1" lang="en-US" altLang="ja-JP" dirty="0" smtClean="0">
                <a:solidFill>
                  <a:srgbClr val="FF0000"/>
                </a:solidFill>
              </a:rPr>
              <a:t>NSI SOAP header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50849" y="5852331"/>
            <a:ext cx="182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altLang="ja-JP" dirty="0" smtClean="0">
                <a:solidFill>
                  <a:srgbClr val="FF0000"/>
                </a:solidFill>
              </a:rPr>
              <a:t>NSI </a:t>
            </a:r>
            <a:r>
              <a:rPr kumimoji="1" lang="en-US" altLang="ja-JP" dirty="0" smtClean="0">
                <a:solidFill>
                  <a:srgbClr val="FF0000"/>
                </a:solidFill>
              </a:rPr>
              <a:t>SOAP body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8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1740"/>
            <a:ext cx="8229600" cy="777875"/>
          </a:xfrm>
        </p:spPr>
        <p:txBody>
          <a:bodyPr/>
          <a:lstStyle/>
          <a:p>
            <a:r>
              <a:rPr kumimoji="1" lang="en-US" altLang="ja-JP" dirty="0" smtClean="0"/>
              <a:t>Example: </a:t>
            </a:r>
            <a:r>
              <a:rPr lang="en-US" altLang="ja-JP" dirty="0" err="1" smtClean="0"/>
              <a:t>rsvreq.json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57200" y="859362"/>
            <a:ext cx="8229601" cy="575542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/>
              <a:t>{</a:t>
            </a:r>
          </a:p>
          <a:p>
            <a:r>
              <a:rPr lang="en-US" altLang="ja-JP" sz="1600" dirty="0"/>
              <a:t>   "</a:t>
            </a:r>
            <a:r>
              <a:rPr lang="en-US" altLang="ja-JP" sz="1600" dirty="0" err="1"/>
              <a:t>nsiRequest</a:t>
            </a:r>
            <a:r>
              <a:rPr lang="en-US" altLang="ja-JP" sz="1600" dirty="0"/>
              <a:t>": {</a:t>
            </a:r>
          </a:p>
          <a:p>
            <a:r>
              <a:rPr lang="en-US" altLang="ja-JP" sz="1600" dirty="0"/>
              <a:t>       "</a:t>
            </a:r>
            <a:r>
              <a:rPr lang="en-US" altLang="ja-JP" sz="1600" dirty="0" err="1">
                <a:solidFill>
                  <a:srgbClr val="0000FF"/>
                </a:solidFill>
              </a:rPr>
              <a:t>nsiHeader</a:t>
            </a:r>
            <a:r>
              <a:rPr lang="en-US" altLang="ja-JP" sz="1600" dirty="0"/>
              <a:t>": {</a:t>
            </a:r>
          </a:p>
          <a:p>
            <a:r>
              <a:rPr lang="en-US" altLang="ja-JP" sz="1600" dirty="0"/>
              <a:t>           "</a:t>
            </a:r>
            <a:r>
              <a:rPr lang="en-US" altLang="ja-JP" sz="1600" dirty="0" err="1"/>
              <a:t>correlationId</a:t>
            </a:r>
            <a:r>
              <a:rPr lang="en-US" altLang="ja-JP" sz="1600" dirty="0"/>
              <a:t>": "urn:uuid:4e0048fc-c9bf-44ea-b06e-fef454c2bc88", </a:t>
            </a:r>
          </a:p>
          <a:p>
            <a:r>
              <a:rPr lang="en-US" altLang="ja-JP" sz="1600" dirty="0"/>
              <a:t>           "</a:t>
            </a:r>
            <a:r>
              <a:rPr lang="en-US" altLang="ja-JP" sz="1600" dirty="0" err="1"/>
              <a:t>protocolVersion</a:t>
            </a:r>
            <a:r>
              <a:rPr lang="en-US" altLang="ja-JP" sz="1600" dirty="0"/>
              <a:t>": "http://</a:t>
            </a:r>
            <a:r>
              <a:rPr lang="en-US" altLang="ja-JP" sz="1600" dirty="0" err="1"/>
              <a:t>schemas.ogf.org</a:t>
            </a:r>
            <a:r>
              <a:rPr lang="en-US" altLang="ja-JP" sz="1600" dirty="0"/>
              <a:t>/</a:t>
            </a:r>
            <a:r>
              <a:rPr lang="en-US" altLang="ja-JP" sz="1600" dirty="0" err="1"/>
              <a:t>nsi</a:t>
            </a:r>
            <a:r>
              <a:rPr lang="en-US" altLang="ja-JP" sz="1600" dirty="0"/>
              <a:t>/2012/03/connection/provider", </a:t>
            </a:r>
          </a:p>
          <a:p>
            <a:r>
              <a:rPr lang="en-US" altLang="ja-JP" sz="1600" dirty="0"/>
              <a:t>           </a:t>
            </a:r>
            <a:r>
              <a:rPr lang="en-US" altLang="ja-JP" sz="1600" dirty="0" smtClean="0"/>
              <a:t>..</a:t>
            </a:r>
            <a:endParaRPr lang="en-US" altLang="ja-JP" sz="1600" dirty="0"/>
          </a:p>
          <a:p>
            <a:r>
              <a:rPr lang="en-US" altLang="ja-JP" sz="1600" dirty="0"/>
              <a:t>       }</a:t>
            </a:r>
            <a:r>
              <a:rPr lang="en-US" altLang="ja-JP" sz="1600" dirty="0" smtClean="0"/>
              <a:t>,</a:t>
            </a:r>
          </a:p>
          <a:p>
            <a:r>
              <a:rPr lang="en-US" altLang="ja-JP" sz="1600" dirty="0" smtClean="0"/>
              <a:t>       ”</a:t>
            </a:r>
            <a:r>
              <a:rPr lang="en-US" altLang="ja-JP" sz="1600" dirty="0" smtClean="0">
                <a:solidFill>
                  <a:srgbClr val="0000FF"/>
                </a:solidFill>
              </a:rPr>
              <a:t>reserve</a:t>
            </a:r>
            <a:r>
              <a:rPr lang="en-US" altLang="ja-JP" sz="1600" dirty="0" smtClean="0"/>
              <a:t>"</a:t>
            </a:r>
            <a:r>
              <a:rPr lang="en-US" altLang="ja-JP" sz="1600" dirty="0"/>
              <a:t>: {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       </a:t>
            </a:r>
            <a:r>
              <a:rPr lang="en-US" altLang="ja-JP" sz="1600" dirty="0"/>
              <a:t>"</a:t>
            </a:r>
            <a:r>
              <a:rPr lang="en-US" altLang="ja-JP" sz="1600" dirty="0" err="1"/>
              <a:t>globalReservationId</a:t>
            </a:r>
            <a:r>
              <a:rPr lang="en-US" altLang="ja-JP" sz="1600" dirty="0"/>
              <a:t>": "</a:t>
            </a:r>
            <a:r>
              <a:rPr lang="en-US" altLang="ja-JP" sz="1600" dirty="0" smtClean="0"/>
              <a:t>global”,                 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       "</a:t>
            </a:r>
            <a:r>
              <a:rPr lang="en-US" altLang="ja-JP" sz="1600" dirty="0"/>
              <a:t>description": "description", </a:t>
            </a:r>
          </a:p>
          <a:p>
            <a:r>
              <a:rPr lang="en-US" altLang="ja-JP" sz="1600" dirty="0"/>
              <a:t>       </a:t>
            </a:r>
            <a:r>
              <a:rPr lang="en-US" altLang="ja-JP" sz="1600" dirty="0" smtClean="0"/>
              <a:t>    </a:t>
            </a:r>
            <a:r>
              <a:rPr lang="en-US" altLang="ja-JP" sz="1600" dirty="0"/>
              <a:t>"</a:t>
            </a:r>
            <a:r>
              <a:rPr lang="en-US" altLang="ja-JP" sz="1600" dirty="0" err="1"/>
              <a:t>connectionId</a:t>
            </a:r>
            <a:r>
              <a:rPr lang="en-US" altLang="ja-JP" sz="1600" dirty="0"/>
              <a:t>": "urn:uuid:9118d3cb-75aa-45be-b9b0-</a:t>
            </a:r>
            <a:r>
              <a:rPr lang="en-US" altLang="ja-JP" sz="1600" dirty="0" smtClean="0"/>
              <a:t>1e9de31b8faa”,</a:t>
            </a:r>
            <a:endParaRPr lang="en-US" altLang="ja-JP" sz="1600" dirty="0"/>
          </a:p>
          <a:p>
            <a:r>
              <a:rPr lang="en-US" altLang="ja-JP" sz="1600" dirty="0" smtClean="0"/>
              <a:t>           "</a:t>
            </a:r>
            <a:r>
              <a:rPr lang="en-US" altLang="ja-JP" sz="1600" dirty="0"/>
              <a:t>criteria": {</a:t>
            </a:r>
          </a:p>
          <a:p>
            <a:r>
              <a:rPr lang="en-US" altLang="ja-JP" sz="1600" dirty="0"/>
              <a:t>           </a:t>
            </a:r>
            <a:r>
              <a:rPr lang="en-US" altLang="ja-JP" sz="1600" dirty="0" smtClean="0"/>
              <a:t>    "</a:t>
            </a:r>
            <a:r>
              <a:rPr lang="en-US" altLang="ja-JP" sz="1600" dirty="0"/>
              <a:t>@version": "0", </a:t>
            </a:r>
            <a:r>
              <a:rPr lang="en-US" altLang="ja-JP" sz="1600" dirty="0" smtClean="0">
                <a:solidFill>
                  <a:srgbClr val="FF0000"/>
                </a:solidFill>
              </a:rPr>
              <a:t>&lt;== attribute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           </a:t>
            </a:r>
            <a:r>
              <a:rPr lang="en-US" altLang="ja-JP" sz="1600" dirty="0" smtClean="0"/>
              <a:t>    "</a:t>
            </a:r>
            <a:r>
              <a:rPr lang="en-US" altLang="ja-JP" sz="1600" dirty="0"/>
              <a:t>bandwidth": 200, </a:t>
            </a:r>
          </a:p>
          <a:p>
            <a:r>
              <a:rPr lang="en-US" altLang="ja-JP" sz="1600" dirty="0"/>
              <a:t>           </a:t>
            </a:r>
            <a:r>
              <a:rPr lang="en-US" altLang="ja-JP" sz="1600" dirty="0" smtClean="0"/>
              <a:t>    </a:t>
            </a:r>
            <a:r>
              <a:rPr lang="en-US" altLang="ja-JP" sz="1600" dirty="0"/>
              <a:t>"schedule": {"</a:t>
            </a:r>
            <a:r>
              <a:rPr lang="en-US" altLang="ja-JP" sz="1600" dirty="0" err="1"/>
              <a:t>endTime</a:t>
            </a:r>
            <a:r>
              <a:rPr lang="en-US" altLang="ja-JP" sz="1600" dirty="0"/>
              <a:t>": ”..", "</a:t>
            </a:r>
            <a:r>
              <a:rPr lang="en-US" altLang="ja-JP" sz="1600" dirty="0" err="1"/>
              <a:t>startTime</a:t>
            </a:r>
            <a:r>
              <a:rPr lang="en-US" altLang="ja-JP" sz="1600" dirty="0"/>
              <a:t>": ”.."</a:t>
            </a:r>
          </a:p>
          <a:p>
            <a:r>
              <a:rPr lang="en-US" altLang="ja-JP" sz="1600" dirty="0" smtClean="0"/>
              <a:t>               </a:t>
            </a:r>
            <a:r>
              <a:rPr lang="en-US" altLang="ja-JP" sz="1600" dirty="0"/>
              <a:t>}, </a:t>
            </a:r>
          </a:p>
          <a:p>
            <a:r>
              <a:rPr lang="en-US" altLang="ja-JP" sz="1600" dirty="0" smtClean="0"/>
              <a:t>               "</a:t>
            </a:r>
            <a:r>
              <a:rPr lang="en-US" altLang="ja-JP" sz="1600" dirty="0"/>
              <a:t>path": {</a:t>
            </a:r>
          </a:p>
          <a:p>
            <a:r>
              <a:rPr lang="en-US" altLang="ja-JP" sz="1600" dirty="0"/>
              <a:t>               </a:t>
            </a:r>
            <a:r>
              <a:rPr lang="en-US" altLang="ja-JP" sz="1600" dirty="0" smtClean="0"/>
              <a:t>    </a:t>
            </a:r>
            <a:r>
              <a:rPr lang="en-US" altLang="ja-JP" sz="1600" dirty="0"/>
              <a:t>"directionality": "Bidirectional", </a:t>
            </a:r>
          </a:p>
          <a:p>
            <a:r>
              <a:rPr lang="en-US" altLang="ja-JP" sz="1600" dirty="0"/>
              <a:t>               </a:t>
            </a:r>
            <a:r>
              <a:rPr lang="en-US" altLang="ja-JP" sz="1600" dirty="0" smtClean="0"/>
              <a:t>    </a:t>
            </a:r>
            <a:r>
              <a:rPr lang="en-US" altLang="ja-JP" sz="1600" dirty="0"/>
              <a:t>"</a:t>
            </a:r>
            <a:r>
              <a:rPr lang="en-US" altLang="ja-JP" sz="1600" dirty="0" err="1"/>
              <a:t>sourceSTP</a:t>
            </a:r>
            <a:r>
              <a:rPr lang="en-US" altLang="ja-JP" sz="1600" dirty="0"/>
              <a:t>": {..}, </a:t>
            </a:r>
          </a:p>
          <a:p>
            <a:r>
              <a:rPr lang="en-US" altLang="ja-JP" sz="1600" dirty="0" smtClean="0"/>
              <a:t>                   "</a:t>
            </a:r>
            <a:r>
              <a:rPr lang="en-US" altLang="ja-JP" sz="1600" dirty="0" err="1"/>
              <a:t>destSTP</a:t>
            </a:r>
            <a:r>
              <a:rPr lang="en-US" altLang="ja-JP" sz="1600" dirty="0"/>
              <a:t>": {..}, </a:t>
            </a:r>
          </a:p>
          <a:p>
            <a:r>
              <a:rPr lang="en-US" altLang="ja-JP" sz="1600" dirty="0" smtClean="0"/>
              <a:t>        }}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  }</a:t>
            </a:r>
            <a:endParaRPr lang="en-US" altLang="ja-JP" sz="1600" dirty="0"/>
          </a:p>
          <a:p>
            <a:r>
              <a:rPr lang="en-US" altLang="ja-JP" sz="1600" dirty="0"/>
              <a:t>}</a:t>
            </a:r>
            <a:endParaRPr lang="ja-JP" altLang="en-US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588211" y="1417053"/>
            <a:ext cx="8098589" cy="11764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8211" y="2652298"/>
            <a:ext cx="8098589" cy="34169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61958" y="2202384"/>
            <a:ext cx="202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kumimoji="1" lang="en-US" altLang="ja-JP" dirty="0" smtClean="0">
                <a:solidFill>
                  <a:srgbClr val="FF0000"/>
                </a:solidFill>
              </a:rPr>
              <a:t>NSI SOAP header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49668" y="5665179"/>
            <a:ext cx="182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altLang="ja-JP" dirty="0" smtClean="0">
                <a:solidFill>
                  <a:srgbClr val="FF0000"/>
                </a:solidFill>
              </a:rPr>
              <a:t>NSI </a:t>
            </a:r>
            <a:r>
              <a:rPr kumimoji="1" lang="en-US" altLang="ja-JP" dirty="0" smtClean="0">
                <a:solidFill>
                  <a:srgbClr val="FF0000"/>
                </a:solidFill>
              </a:rPr>
              <a:t>SOAP body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6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4298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ist-1_e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ユーザー定義 1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ist-1_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_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_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_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_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_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_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091126comsys09nakada.potx</Template>
  <TotalTime>19487</TotalTime>
  <Words>1042</Words>
  <Application>Microsoft Macintosh PowerPoint</Application>
  <PresentationFormat>画面に合わせる (4:3)</PresentationFormat>
  <Paragraphs>146</Paragraphs>
  <Slides>10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aist-1_e</vt:lpstr>
      <vt:lpstr>PowerPoint プレゼンテーション</vt:lpstr>
      <vt:lpstr>Lessons Learned</vt:lpstr>
      <vt:lpstr>NSI CS “Client” REST I/F</vt:lpstr>
      <vt:lpstr>How to “reserve” via NSI CS Client REST I/F</vt:lpstr>
      <vt:lpstr>Test Implementation</vt:lpstr>
      <vt:lpstr>Example: Send a reserve request using “curl”</vt:lpstr>
      <vt:lpstr>Example: rsvreq.xml</vt:lpstr>
      <vt:lpstr>Example: rsvreq.json</vt:lpstr>
      <vt:lpstr>Demo</vt:lpstr>
      <vt:lpstr>Summary</vt:lpstr>
    </vt:vector>
  </TitlesOfParts>
  <Manager/>
  <Company>AIST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OGF37: A Proposal of NSI CS Client REST I/F </dc:title>
  <dc:subject/>
  <dc:creator>Atsuko Takefusa</dc:creator>
  <cp:keywords/>
  <dc:description/>
  <cp:lastModifiedBy>Atsuko Takefusa</cp:lastModifiedBy>
  <cp:revision>297</cp:revision>
  <cp:lastPrinted>2011-07-28T16:50:48Z</cp:lastPrinted>
  <dcterms:created xsi:type="dcterms:W3CDTF">2010-08-05T01:00:11Z</dcterms:created>
  <dcterms:modified xsi:type="dcterms:W3CDTF">2013-03-12T16:00:27Z</dcterms:modified>
  <cp:category/>
</cp:coreProperties>
</file>