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17" r:id="rId1"/>
    <p:sldMasterId id="2147484143" r:id="rId2"/>
    <p:sldMasterId id="2147484178" r:id="rId3"/>
    <p:sldMasterId id="2147484190" r:id="rId4"/>
    <p:sldMasterId id="2147484202" r:id="rId5"/>
  </p:sldMasterIdLst>
  <p:notesMasterIdLst>
    <p:notesMasterId r:id="rId25"/>
  </p:notesMasterIdLst>
  <p:handoutMasterIdLst>
    <p:handoutMasterId r:id="rId26"/>
  </p:handoutMasterIdLst>
  <p:sldIdLst>
    <p:sldId id="329" r:id="rId6"/>
    <p:sldId id="433" r:id="rId7"/>
    <p:sldId id="472" r:id="rId8"/>
    <p:sldId id="434" r:id="rId9"/>
    <p:sldId id="435" r:id="rId10"/>
    <p:sldId id="436" r:id="rId11"/>
    <p:sldId id="437" r:id="rId12"/>
    <p:sldId id="438" r:id="rId13"/>
    <p:sldId id="453" r:id="rId14"/>
    <p:sldId id="473" r:id="rId15"/>
    <p:sldId id="483" r:id="rId16"/>
    <p:sldId id="465" r:id="rId17"/>
    <p:sldId id="466" r:id="rId18"/>
    <p:sldId id="470" r:id="rId19"/>
    <p:sldId id="471" r:id="rId20"/>
    <p:sldId id="447" r:id="rId21"/>
    <p:sldId id="451" r:id="rId22"/>
    <p:sldId id="441" r:id="rId23"/>
    <p:sldId id="481" r:id="rId24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E58FF"/>
    <a:srgbClr val="009900"/>
    <a:srgbClr val="00CC00"/>
    <a:srgbClr val="5DAD41"/>
    <a:srgbClr val="99FF66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5574" autoAdjust="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91C4D47-CB65-4A90-8E66-479A95CF631A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FEC8C71-BE97-4E04-871A-AC86CDB2F19B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ja-JP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ea typeface="ＭＳ Ｐゴシック" charset="-128"/>
            </a:endParaRPr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EA24E-1F49-4819-8B46-E9695E60B83B}" type="slidenum">
              <a:rPr lang="ja-JP" altLang="en-US">
                <a:solidFill>
                  <a:prstClr val="black"/>
                </a:solidFill>
              </a:rPr>
              <a:pPr/>
              <a:t>12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ea typeface="ＭＳ Ｐゴシック" charset="-128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7BCFE-1C6C-42A2-BCBF-90710FDBC1AB}" type="slidenum">
              <a:rPr lang="ja-JP" altLang="en-US">
                <a:solidFill>
                  <a:prstClr val="black"/>
                </a:solidFill>
              </a:rPr>
              <a:pPr/>
              <a:t>13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884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3893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64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4338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089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4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598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38097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96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876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ja-JP" sz="600">
                <a:solidFill>
                  <a:srgbClr val="000000"/>
                </a:solidFill>
                <a:ea typeface="ＭＳ Ｐゴシック" charset="-128"/>
              </a:rPr>
              <a:t>© 2010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24"/>
            <a:ext cx="7772400" cy="100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EF90B-8BC0-4C09-9053-AF56F31B875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DCAC0-8A97-40C9-8A18-3D7C89060380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4A78D-DF70-47FD-AAE9-3258D2D377E6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53A6C-ADAD-43A7-90DE-DBC75C8FC59A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D5E2-55A0-4EE8-9A3C-1AB57CBA386E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8E09-3366-4605-93E8-7FDD242F58C5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02D35-7FDC-4AEA-B89B-BC3797477A7C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BB121-483D-49BA-92B4-F7FD1447839B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8A6D2-6774-4777-9044-E9AA8C399214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1BEF1-5E8E-45DE-970D-83DCE778D7C8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7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4CA92-19F1-40D2-96C3-EB96247C6C59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3100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742AE12-4D3C-4898-8478-B3B5EDF4F752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2011/10/12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5FAE55E-7086-4FEF-BAB3-C6A0E0FF39AC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&lt;#&gt;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03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  <a:ea typeface="ＭＳ Ｐゴシック" charset="-128"/>
              </a:defRPr>
            </a:lvl1pPr>
          </a:lstStyle>
          <a:p>
            <a:pPr eaLnBrk="0" hangingPunct="0">
              <a:defRPr/>
            </a:pPr>
            <a:fld id="{4B385202-2F57-410C-82A2-7DB8EDF5C8C4}" type="slidenum">
              <a:rPr lang="ja-JP" altLang="en-US">
                <a:solidFill>
                  <a:srgbClr val="808080"/>
                </a:solidFill>
              </a:rPr>
              <a:pPr eaLnBrk="0" hangingPunct="0"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176D89"/>
              </a:buClr>
              <a:buFont typeface="Times" charset="0"/>
              <a:buNone/>
              <a:defRPr/>
            </a:pPr>
            <a:endParaRPr lang="ja-JP" altLang="en-US" sz="280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142875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Titelmasterformat durch Klicken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428750"/>
            <a:ext cx="871537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Textmasterformate durch Klicken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ja-JP" sz="600">
                <a:solidFill>
                  <a:srgbClr val="000000"/>
                </a:solidFill>
                <a:ea typeface="ＭＳ Ｐゴシック" charset="-128"/>
              </a:rPr>
              <a:t>© 2010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altLang="ja-JP" dirty="0" smtClean="0"/>
              <a:t>Network Services Interface</a:t>
            </a:r>
            <a:br>
              <a:rPr lang="en-US" altLang="ja-JP" dirty="0" smtClean="0"/>
            </a:br>
            <a:r>
              <a:rPr lang="en-US" altLang="ja-JP" sz="2400" dirty="0" smtClean="0"/>
              <a:t>An open standard for dynamic circuit service interoperability</a:t>
            </a:r>
          </a:p>
        </p:txBody>
      </p:sp>
      <p:sp>
        <p:nvSpPr>
          <p:cNvPr id="4099" name="サブタイトル 2"/>
          <p:cNvSpPr>
            <a:spLocks noGrp="1"/>
          </p:cNvSpPr>
          <p:nvPr>
            <p:ph type="subTitle" idx="1"/>
          </p:nvPr>
        </p:nvSpPr>
        <p:spPr>
          <a:xfrm>
            <a:off x="1000125" y="3789040"/>
            <a:ext cx="7143750" cy="2351088"/>
          </a:xfrm>
        </p:spPr>
        <p:txBody>
          <a:bodyPr/>
          <a:lstStyle/>
          <a:p>
            <a:r>
              <a:rPr lang="en-US" altLang="ja-JP" dirty="0" smtClean="0"/>
              <a:t>Tomohiro </a:t>
            </a:r>
            <a:r>
              <a:rPr lang="en-US" altLang="ja-JP" dirty="0" err="1" smtClean="0"/>
              <a:t>Kudoh</a:t>
            </a:r>
            <a:r>
              <a:rPr lang="en-US" altLang="ja-JP" dirty="0" smtClean="0"/>
              <a:t> (AIST)</a:t>
            </a:r>
          </a:p>
          <a:p>
            <a:r>
              <a:rPr lang="en-US" altLang="ja-JP" dirty="0" smtClean="0"/>
              <a:t>Guy Roberts (DANTE)</a:t>
            </a:r>
          </a:p>
          <a:p>
            <a:r>
              <a:rPr lang="en-US" altLang="ja-JP" dirty="0" err="1" smtClean="0"/>
              <a:t>Inder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Monga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ESnet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(OGF NSI-WG co-chairs)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STP and TF: topology abstraction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Data plane topology is abstracted by STP (Service Termination Point) and TF (Transfer Function)</a:t>
            </a:r>
          </a:p>
          <a:p>
            <a:r>
              <a:rPr lang="en-US" altLang="ja-JP" dirty="0" smtClean="0"/>
              <a:t>STP </a:t>
            </a:r>
            <a:r>
              <a:rPr lang="en-US" altLang="ja-JP" dirty="0" smtClean="0"/>
              <a:t>is a </a:t>
            </a:r>
            <a:r>
              <a:rPr lang="en-US" altLang="ja-JP" dirty="0" smtClean="0"/>
              <a:t>logical </a:t>
            </a:r>
            <a:r>
              <a:rPr lang="en-US" altLang="ja-JP" dirty="0" smtClean="0"/>
              <a:t>label </a:t>
            </a:r>
            <a:r>
              <a:rPr lang="en-US" altLang="ja-JP" dirty="0" smtClean="0"/>
              <a:t>of </a:t>
            </a:r>
            <a:r>
              <a:rPr lang="en-US" altLang="ja-JP" dirty="0" smtClean="0"/>
              <a:t>a point </a:t>
            </a:r>
            <a:r>
              <a:rPr lang="en-US" altLang="ja-JP" dirty="0" smtClean="0"/>
              <a:t>at the edge of a network</a:t>
            </a:r>
          </a:p>
          <a:p>
            <a:r>
              <a:rPr lang="en-US" altLang="ja-JP" dirty="0" smtClean="0"/>
              <a:t>STP is used in a connection request to designate a termination point of intra-network connection. </a:t>
            </a:r>
          </a:p>
          <a:p>
            <a:r>
              <a:rPr lang="en-US" altLang="ja-JP" dirty="0" smtClean="0"/>
              <a:t>TF represents each network’s capability to dynamically connect two STPs of the network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NSI architecture and connection service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496894" cy="56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 bwMode="auto">
          <a:xfrm>
            <a:off x="6659563" y="2843213"/>
            <a:ext cx="2089150" cy="3240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63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979613" y="6400800"/>
            <a:ext cx="5334000" cy="457200"/>
          </a:xfrm>
          <a:noFill/>
        </p:spPr>
        <p:txBody>
          <a:bodyPr/>
          <a:lstStyle/>
          <a:p>
            <a:fld id="{72EED0A7-BF99-47F4-A5AE-0174161015CA}" type="slidenum">
              <a:rPr lang="ja-JP" altLang="en-US" smtClean="0">
                <a:solidFill>
                  <a:srgbClr val="808080"/>
                </a:solidFill>
              </a:rPr>
              <a:pPr/>
              <a:t>12</a:t>
            </a:fld>
            <a:endParaRPr lang="en-US" altLang="ja-JP" smtClean="0">
              <a:solidFill>
                <a:srgbClr val="80808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84213" y="3995738"/>
            <a:ext cx="2735262" cy="5762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65" name="正方形/長方形 5"/>
          <p:cNvSpPr>
            <a:spLocks noChangeArrowheads="1"/>
          </p:cNvSpPr>
          <p:nvPr/>
        </p:nvSpPr>
        <p:spPr bwMode="auto">
          <a:xfrm>
            <a:off x="1187450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6" name="正方形/長方形 6"/>
          <p:cNvSpPr>
            <a:spLocks noChangeArrowheads="1"/>
          </p:cNvSpPr>
          <p:nvPr/>
        </p:nvSpPr>
        <p:spPr bwMode="auto">
          <a:xfrm>
            <a:off x="1187450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7" name="正方形/長方形 7"/>
          <p:cNvSpPr>
            <a:spLocks noChangeArrowheads="1"/>
          </p:cNvSpPr>
          <p:nvPr/>
        </p:nvSpPr>
        <p:spPr bwMode="auto">
          <a:xfrm>
            <a:off x="1403350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8" name="正方形/長方形 8"/>
          <p:cNvSpPr>
            <a:spLocks noChangeArrowheads="1"/>
          </p:cNvSpPr>
          <p:nvPr/>
        </p:nvSpPr>
        <p:spPr bwMode="auto">
          <a:xfrm>
            <a:off x="1403350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9" name="正方形/長方形 9"/>
          <p:cNvSpPr>
            <a:spLocks noChangeArrowheads="1"/>
          </p:cNvSpPr>
          <p:nvPr/>
        </p:nvSpPr>
        <p:spPr bwMode="auto">
          <a:xfrm>
            <a:off x="1619250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0" name="正方形/長方形 10"/>
          <p:cNvSpPr>
            <a:spLocks noChangeArrowheads="1"/>
          </p:cNvSpPr>
          <p:nvPr/>
        </p:nvSpPr>
        <p:spPr bwMode="auto">
          <a:xfrm>
            <a:off x="1619250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1" name="正方形/長方形 11"/>
          <p:cNvSpPr>
            <a:spLocks noChangeArrowheads="1"/>
          </p:cNvSpPr>
          <p:nvPr/>
        </p:nvSpPr>
        <p:spPr bwMode="auto">
          <a:xfrm>
            <a:off x="1835150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2" name="正方形/長方形 12"/>
          <p:cNvSpPr>
            <a:spLocks noChangeArrowheads="1"/>
          </p:cNvSpPr>
          <p:nvPr/>
        </p:nvSpPr>
        <p:spPr bwMode="auto">
          <a:xfrm>
            <a:off x="1835150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3" name="正方形/長方形 13"/>
          <p:cNvSpPr>
            <a:spLocks noChangeArrowheads="1"/>
          </p:cNvSpPr>
          <p:nvPr/>
        </p:nvSpPr>
        <p:spPr bwMode="auto">
          <a:xfrm>
            <a:off x="2339975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4" name="正方形/長方形 14"/>
          <p:cNvSpPr>
            <a:spLocks noChangeArrowheads="1"/>
          </p:cNvSpPr>
          <p:nvPr/>
        </p:nvSpPr>
        <p:spPr bwMode="auto">
          <a:xfrm>
            <a:off x="2339975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5" name="正方形/長方形 15"/>
          <p:cNvSpPr>
            <a:spLocks noChangeArrowheads="1"/>
          </p:cNvSpPr>
          <p:nvPr/>
        </p:nvSpPr>
        <p:spPr bwMode="auto">
          <a:xfrm>
            <a:off x="2555875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6" name="正方形/長方形 16"/>
          <p:cNvSpPr>
            <a:spLocks noChangeArrowheads="1"/>
          </p:cNvSpPr>
          <p:nvPr/>
        </p:nvSpPr>
        <p:spPr bwMode="auto">
          <a:xfrm>
            <a:off x="2555875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7" name="正方形/長方形 17"/>
          <p:cNvSpPr>
            <a:spLocks noChangeArrowheads="1"/>
          </p:cNvSpPr>
          <p:nvPr/>
        </p:nvSpPr>
        <p:spPr bwMode="auto">
          <a:xfrm>
            <a:off x="2771775" y="406717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78" name="正方形/長方形 18"/>
          <p:cNvSpPr>
            <a:spLocks noChangeArrowheads="1"/>
          </p:cNvSpPr>
          <p:nvPr/>
        </p:nvSpPr>
        <p:spPr bwMode="auto">
          <a:xfrm>
            <a:off x="2771775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987675" y="4067175"/>
            <a:ext cx="215900" cy="215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80" name="正方形/長方形 20"/>
          <p:cNvSpPr>
            <a:spLocks noChangeArrowheads="1"/>
          </p:cNvSpPr>
          <p:nvPr/>
        </p:nvSpPr>
        <p:spPr bwMode="auto">
          <a:xfrm>
            <a:off x="2987675" y="4283075"/>
            <a:ext cx="215900" cy="2174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rot="5400000">
            <a:off x="5798344" y="4645819"/>
            <a:ext cx="2371725" cy="350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82" name="正方形/長方形 24"/>
          <p:cNvSpPr>
            <a:spLocks noChangeArrowheads="1"/>
          </p:cNvSpPr>
          <p:nvPr/>
        </p:nvSpPr>
        <p:spPr bwMode="auto">
          <a:xfrm rot="5400000">
            <a:off x="6872288" y="38481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 rot="5400000">
            <a:off x="6872288" y="4064000"/>
            <a:ext cx="215900" cy="215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84" name="正方形/長方形 28"/>
          <p:cNvSpPr>
            <a:spLocks noChangeArrowheads="1"/>
          </p:cNvSpPr>
          <p:nvPr/>
        </p:nvSpPr>
        <p:spPr bwMode="auto">
          <a:xfrm rot="5400000">
            <a:off x="6872288" y="42799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85" name="正方形/長方形 30"/>
          <p:cNvSpPr>
            <a:spLocks noChangeArrowheads="1"/>
          </p:cNvSpPr>
          <p:nvPr/>
        </p:nvSpPr>
        <p:spPr bwMode="auto">
          <a:xfrm rot="5400000">
            <a:off x="6872288" y="44958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86" name="正方形/長方形 32"/>
          <p:cNvSpPr>
            <a:spLocks noChangeArrowheads="1"/>
          </p:cNvSpPr>
          <p:nvPr/>
        </p:nvSpPr>
        <p:spPr bwMode="auto">
          <a:xfrm rot="5400000">
            <a:off x="6872288" y="4999038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87" name="正方形/長方形 34"/>
          <p:cNvSpPr>
            <a:spLocks noChangeArrowheads="1"/>
          </p:cNvSpPr>
          <p:nvPr/>
        </p:nvSpPr>
        <p:spPr bwMode="auto">
          <a:xfrm rot="5400000">
            <a:off x="6871494" y="5215732"/>
            <a:ext cx="217487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88" name="正方形/長方形 36"/>
          <p:cNvSpPr>
            <a:spLocks noChangeArrowheads="1"/>
          </p:cNvSpPr>
          <p:nvPr/>
        </p:nvSpPr>
        <p:spPr bwMode="auto">
          <a:xfrm rot="5400000">
            <a:off x="6872288" y="543242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89" name="正方形/長方形 38"/>
          <p:cNvSpPr>
            <a:spLocks noChangeArrowheads="1"/>
          </p:cNvSpPr>
          <p:nvPr/>
        </p:nvSpPr>
        <p:spPr bwMode="auto">
          <a:xfrm rot="5400000">
            <a:off x="6872288" y="564832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 rot="5400000">
            <a:off x="6153944" y="4645819"/>
            <a:ext cx="2371725" cy="350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91" name="正方形/長方形 43"/>
          <p:cNvSpPr>
            <a:spLocks noChangeArrowheads="1"/>
          </p:cNvSpPr>
          <p:nvPr/>
        </p:nvSpPr>
        <p:spPr bwMode="auto">
          <a:xfrm rot="5400000">
            <a:off x="7227888" y="38481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92" name="正方形/長方形 44"/>
          <p:cNvSpPr>
            <a:spLocks noChangeArrowheads="1"/>
          </p:cNvSpPr>
          <p:nvPr/>
        </p:nvSpPr>
        <p:spPr bwMode="auto">
          <a:xfrm rot="5400000">
            <a:off x="7227888" y="40640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93" name="正方形/長方形 45"/>
          <p:cNvSpPr>
            <a:spLocks noChangeArrowheads="1"/>
          </p:cNvSpPr>
          <p:nvPr/>
        </p:nvSpPr>
        <p:spPr bwMode="auto">
          <a:xfrm rot="5400000">
            <a:off x="7227888" y="42799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94" name="正方形/長方形 46"/>
          <p:cNvSpPr>
            <a:spLocks noChangeArrowheads="1"/>
          </p:cNvSpPr>
          <p:nvPr/>
        </p:nvSpPr>
        <p:spPr bwMode="auto">
          <a:xfrm rot="5400000">
            <a:off x="7227888" y="44958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95" name="正方形/長方形 47"/>
          <p:cNvSpPr>
            <a:spLocks noChangeArrowheads="1"/>
          </p:cNvSpPr>
          <p:nvPr/>
        </p:nvSpPr>
        <p:spPr bwMode="auto">
          <a:xfrm rot="5400000">
            <a:off x="7227888" y="4999038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96" name="正方形/長方形 48"/>
          <p:cNvSpPr>
            <a:spLocks noChangeArrowheads="1"/>
          </p:cNvSpPr>
          <p:nvPr/>
        </p:nvSpPr>
        <p:spPr bwMode="auto">
          <a:xfrm rot="5400000">
            <a:off x="7227094" y="5215732"/>
            <a:ext cx="217487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 rot="5400000">
            <a:off x="7227888" y="5432425"/>
            <a:ext cx="215900" cy="215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398" name="正方形/長方形 50"/>
          <p:cNvSpPr>
            <a:spLocks noChangeArrowheads="1"/>
          </p:cNvSpPr>
          <p:nvPr/>
        </p:nvSpPr>
        <p:spPr bwMode="auto">
          <a:xfrm rot="5400000">
            <a:off x="7227888" y="564832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 rot="5400000">
            <a:off x="6523038" y="4645025"/>
            <a:ext cx="237172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400" name="正方形/長方形 63"/>
          <p:cNvSpPr>
            <a:spLocks noChangeArrowheads="1"/>
          </p:cNvSpPr>
          <p:nvPr/>
        </p:nvSpPr>
        <p:spPr bwMode="auto">
          <a:xfrm rot="5400000">
            <a:off x="7596188" y="38481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1" name="正方形/長方形 64"/>
          <p:cNvSpPr>
            <a:spLocks noChangeArrowheads="1"/>
          </p:cNvSpPr>
          <p:nvPr/>
        </p:nvSpPr>
        <p:spPr bwMode="auto">
          <a:xfrm rot="5400000">
            <a:off x="7596188" y="40640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2" name="正方形/長方形 65"/>
          <p:cNvSpPr>
            <a:spLocks noChangeArrowheads="1"/>
          </p:cNvSpPr>
          <p:nvPr/>
        </p:nvSpPr>
        <p:spPr bwMode="auto">
          <a:xfrm rot="5400000">
            <a:off x="7596188" y="42799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3" name="正方形/長方形 66"/>
          <p:cNvSpPr>
            <a:spLocks noChangeArrowheads="1"/>
          </p:cNvSpPr>
          <p:nvPr/>
        </p:nvSpPr>
        <p:spPr bwMode="auto">
          <a:xfrm rot="5400000">
            <a:off x="7596188" y="4495800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4" name="正方形/長方形 67"/>
          <p:cNvSpPr>
            <a:spLocks noChangeArrowheads="1"/>
          </p:cNvSpPr>
          <p:nvPr/>
        </p:nvSpPr>
        <p:spPr bwMode="auto">
          <a:xfrm rot="5400000">
            <a:off x="7596188" y="4999038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5" name="正方形/長方形 68"/>
          <p:cNvSpPr>
            <a:spLocks noChangeArrowheads="1"/>
          </p:cNvSpPr>
          <p:nvPr/>
        </p:nvSpPr>
        <p:spPr bwMode="auto">
          <a:xfrm rot="5400000">
            <a:off x="7595394" y="5215732"/>
            <a:ext cx="217487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6" name="正方形/長方形 69"/>
          <p:cNvSpPr>
            <a:spLocks noChangeArrowheads="1"/>
          </p:cNvSpPr>
          <p:nvPr/>
        </p:nvSpPr>
        <p:spPr bwMode="auto">
          <a:xfrm rot="5400000">
            <a:off x="7596188" y="543242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07" name="正方形/長方形 70"/>
          <p:cNvSpPr>
            <a:spLocks noChangeArrowheads="1"/>
          </p:cNvSpPr>
          <p:nvPr/>
        </p:nvSpPr>
        <p:spPr bwMode="auto">
          <a:xfrm rot="5400000">
            <a:off x="7596188" y="5648325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684213" y="4643438"/>
            <a:ext cx="2735262" cy="5762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409" name="正方形/長方形 74"/>
          <p:cNvSpPr>
            <a:spLocks noChangeArrowheads="1"/>
          </p:cNvSpPr>
          <p:nvPr/>
        </p:nvSpPr>
        <p:spPr bwMode="auto">
          <a:xfrm>
            <a:off x="1187450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0" name="正方形/長方形 75"/>
          <p:cNvSpPr>
            <a:spLocks noChangeArrowheads="1"/>
          </p:cNvSpPr>
          <p:nvPr/>
        </p:nvSpPr>
        <p:spPr bwMode="auto">
          <a:xfrm>
            <a:off x="1187450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1" name="正方形/長方形 76"/>
          <p:cNvSpPr>
            <a:spLocks noChangeArrowheads="1"/>
          </p:cNvSpPr>
          <p:nvPr/>
        </p:nvSpPr>
        <p:spPr bwMode="auto">
          <a:xfrm>
            <a:off x="1403350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2" name="正方形/長方形 77"/>
          <p:cNvSpPr>
            <a:spLocks noChangeArrowheads="1"/>
          </p:cNvSpPr>
          <p:nvPr/>
        </p:nvSpPr>
        <p:spPr bwMode="auto">
          <a:xfrm>
            <a:off x="1403350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3" name="正方形/長方形 78"/>
          <p:cNvSpPr>
            <a:spLocks noChangeArrowheads="1"/>
          </p:cNvSpPr>
          <p:nvPr/>
        </p:nvSpPr>
        <p:spPr bwMode="auto">
          <a:xfrm>
            <a:off x="1619250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4" name="正方形/長方形 79"/>
          <p:cNvSpPr>
            <a:spLocks noChangeArrowheads="1"/>
          </p:cNvSpPr>
          <p:nvPr/>
        </p:nvSpPr>
        <p:spPr bwMode="auto">
          <a:xfrm>
            <a:off x="1619250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5" name="正方形/長方形 80"/>
          <p:cNvSpPr>
            <a:spLocks noChangeArrowheads="1"/>
          </p:cNvSpPr>
          <p:nvPr/>
        </p:nvSpPr>
        <p:spPr bwMode="auto">
          <a:xfrm>
            <a:off x="1835150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6" name="正方形/長方形 81"/>
          <p:cNvSpPr>
            <a:spLocks noChangeArrowheads="1"/>
          </p:cNvSpPr>
          <p:nvPr/>
        </p:nvSpPr>
        <p:spPr bwMode="auto">
          <a:xfrm>
            <a:off x="1835150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17" name="正方形/長方形 82"/>
          <p:cNvSpPr>
            <a:spLocks noChangeArrowheads="1"/>
          </p:cNvSpPr>
          <p:nvPr/>
        </p:nvSpPr>
        <p:spPr bwMode="auto">
          <a:xfrm>
            <a:off x="2339975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2339975" y="4932363"/>
            <a:ext cx="215900" cy="215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ja-JP" altLang="en-US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419" name="正方形/長方形 84"/>
          <p:cNvSpPr>
            <a:spLocks noChangeArrowheads="1"/>
          </p:cNvSpPr>
          <p:nvPr/>
        </p:nvSpPr>
        <p:spPr bwMode="auto">
          <a:xfrm>
            <a:off x="2555875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0" name="正方形/長方形 85"/>
          <p:cNvSpPr>
            <a:spLocks noChangeArrowheads="1"/>
          </p:cNvSpPr>
          <p:nvPr/>
        </p:nvSpPr>
        <p:spPr bwMode="auto">
          <a:xfrm>
            <a:off x="2555875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1" name="正方形/長方形 86"/>
          <p:cNvSpPr>
            <a:spLocks noChangeArrowheads="1"/>
          </p:cNvSpPr>
          <p:nvPr/>
        </p:nvSpPr>
        <p:spPr bwMode="auto">
          <a:xfrm>
            <a:off x="2771775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2" name="正方形/長方形 87"/>
          <p:cNvSpPr>
            <a:spLocks noChangeArrowheads="1"/>
          </p:cNvSpPr>
          <p:nvPr/>
        </p:nvSpPr>
        <p:spPr bwMode="auto">
          <a:xfrm>
            <a:off x="2771775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3" name="正方形/長方形 88"/>
          <p:cNvSpPr>
            <a:spLocks noChangeArrowheads="1"/>
          </p:cNvSpPr>
          <p:nvPr/>
        </p:nvSpPr>
        <p:spPr bwMode="auto">
          <a:xfrm>
            <a:off x="2987675" y="47164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4" name="正方形/長方形 89"/>
          <p:cNvSpPr>
            <a:spLocks noChangeArrowheads="1"/>
          </p:cNvSpPr>
          <p:nvPr/>
        </p:nvSpPr>
        <p:spPr bwMode="auto">
          <a:xfrm>
            <a:off x="2987675" y="4932363"/>
            <a:ext cx="215900" cy="215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5" name="フリーフォーム 92"/>
          <p:cNvSpPr>
            <a:spLocks/>
          </p:cNvSpPr>
          <p:nvPr/>
        </p:nvSpPr>
        <p:spPr bwMode="auto">
          <a:xfrm>
            <a:off x="3084513" y="3973513"/>
            <a:ext cx="3876675" cy="439737"/>
          </a:xfrm>
          <a:custGeom>
            <a:avLst/>
            <a:gdLst>
              <a:gd name="T0" fmla="*/ 0 w 3877056"/>
              <a:gd name="T1" fmla="*/ 233833 h 438912"/>
              <a:gd name="T2" fmla="*/ 121860 w 3877056"/>
              <a:gd name="T3" fmla="*/ 159991 h 438912"/>
              <a:gd name="T4" fmla="*/ 377767 w 3877056"/>
              <a:gd name="T5" fmla="*/ 73843 h 438912"/>
              <a:gd name="T6" fmla="*/ 438697 w 3877056"/>
              <a:gd name="T7" fmla="*/ 61535 h 438912"/>
              <a:gd name="T8" fmla="*/ 670230 w 3877056"/>
              <a:gd name="T9" fmla="*/ 49228 h 438912"/>
              <a:gd name="T10" fmla="*/ 853020 w 3877056"/>
              <a:gd name="T11" fmla="*/ 24614 h 438912"/>
              <a:gd name="T12" fmla="*/ 938324 w 3877056"/>
              <a:gd name="T13" fmla="*/ 0 h 438912"/>
              <a:gd name="T14" fmla="*/ 1169857 w 3877056"/>
              <a:gd name="T15" fmla="*/ 12307 h 438912"/>
              <a:gd name="T16" fmla="*/ 1596367 w 3877056"/>
              <a:gd name="T17" fmla="*/ 24614 h 438912"/>
              <a:gd name="T18" fmla="*/ 1632928 w 3877056"/>
              <a:gd name="T19" fmla="*/ 49228 h 438912"/>
              <a:gd name="T20" fmla="*/ 1693858 w 3877056"/>
              <a:gd name="T21" fmla="*/ 73843 h 438912"/>
              <a:gd name="T22" fmla="*/ 1730414 w 3877056"/>
              <a:gd name="T23" fmla="*/ 86149 h 438912"/>
              <a:gd name="T24" fmla="*/ 1803531 w 3877056"/>
              <a:gd name="T25" fmla="*/ 135378 h 438912"/>
              <a:gd name="T26" fmla="*/ 1864461 w 3877056"/>
              <a:gd name="T27" fmla="*/ 184605 h 438912"/>
              <a:gd name="T28" fmla="*/ 1913204 w 3877056"/>
              <a:gd name="T29" fmla="*/ 233833 h 438912"/>
              <a:gd name="T30" fmla="*/ 1949760 w 3877056"/>
              <a:gd name="T31" fmla="*/ 246140 h 438912"/>
              <a:gd name="T32" fmla="*/ 2010690 w 3877056"/>
              <a:gd name="T33" fmla="*/ 283061 h 438912"/>
              <a:gd name="T34" fmla="*/ 2108177 w 3877056"/>
              <a:gd name="T35" fmla="*/ 332289 h 438912"/>
              <a:gd name="T36" fmla="*/ 2156924 w 3877056"/>
              <a:gd name="T37" fmla="*/ 356904 h 438912"/>
              <a:gd name="T38" fmla="*/ 2278784 w 3877056"/>
              <a:gd name="T39" fmla="*/ 393824 h 438912"/>
              <a:gd name="T40" fmla="*/ 2327532 w 3877056"/>
              <a:gd name="T41" fmla="*/ 418439 h 438912"/>
              <a:gd name="T42" fmla="*/ 2559061 w 3877056"/>
              <a:gd name="T43" fmla="*/ 443053 h 438912"/>
              <a:gd name="T44" fmla="*/ 3253664 w 3877056"/>
              <a:gd name="T45" fmla="*/ 430746 h 438912"/>
              <a:gd name="T46" fmla="*/ 3290221 w 3877056"/>
              <a:gd name="T47" fmla="*/ 406132 h 438912"/>
              <a:gd name="T48" fmla="*/ 3375524 w 3877056"/>
              <a:gd name="T49" fmla="*/ 356904 h 438912"/>
              <a:gd name="T50" fmla="*/ 3412081 w 3877056"/>
              <a:gd name="T51" fmla="*/ 307675 h 438912"/>
              <a:gd name="T52" fmla="*/ 3448637 w 3877056"/>
              <a:gd name="T53" fmla="*/ 295368 h 438912"/>
              <a:gd name="T54" fmla="*/ 3485198 w 3877056"/>
              <a:gd name="T55" fmla="*/ 270754 h 438912"/>
              <a:gd name="T56" fmla="*/ 3558314 w 3877056"/>
              <a:gd name="T57" fmla="*/ 246140 h 438912"/>
              <a:gd name="T58" fmla="*/ 3594871 w 3877056"/>
              <a:gd name="T59" fmla="*/ 233833 h 438912"/>
              <a:gd name="T60" fmla="*/ 3875147 w 3877056"/>
              <a:gd name="T61" fmla="*/ 221527 h 43891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877056"/>
              <a:gd name="T94" fmla="*/ 0 h 438912"/>
              <a:gd name="T95" fmla="*/ 3877056 w 3877056"/>
              <a:gd name="T96" fmla="*/ 438912 h 43891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877056" h="438912">
                <a:moveTo>
                  <a:pt x="0" y="231648"/>
                </a:moveTo>
                <a:cubicBezTo>
                  <a:pt x="40640" y="207264"/>
                  <a:pt x="78611" y="177745"/>
                  <a:pt x="121920" y="158496"/>
                </a:cubicBezTo>
                <a:cubicBezTo>
                  <a:pt x="187634" y="129290"/>
                  <a:pt x="294094" y="91787"/>
                  <a:pt x="377952" y="73152"/>
                </a:cubicBezTo>
                <a:cubicBezTo>
                  <a:pt x="398181" y="68657"/>
                  <a:pt x="418261" y="62681"/>
                  <a:pt x="438912" y="60960"/>
                </a:cubicBezTo>
                <a:cubicBezTo>
                  <a:pt x="515968" y="54539"/>
                  <a:pt x="593344" y="52832"/>
                  <a:pt x="670560" y="48768"/>
                </a:cubicBezTo>
                <a:cubicBezTo>
                  <a:pt x="825810" y="17718"/>
                  <a:pt x="603996" y="60019"/>
                  <a:pt x="853440" y="24384"/>
                </a:cubicBezTo>
                <a:cubicBezTo>
                  <a:pt x="880231" y="20557"/>
                  <a:pt x="912730" y="8685"/>
                  <a:pt x="938784" y="0"/>
                </a:cubicBezTo>
                <a:lnTo>
                  <a:pt x="1170432" y="12192"/>
                </a:lnTo>
                <a:cubicBezTo>
                  <a:pt x="1312633" y="17459"/>
                  <a:pt x="1455295" y="13185"/>
                  <a:pt x="1597152" y="24384"/>
                </a:cubicBezTo>
                <a:cubicBezTo>
                  <a:pt x="1611760" y="25537"/>
                  <a:pt x="1620622" y="42215"/>
                  <a:pt x="1633728" y="48768"/>
                </a:cubicBezTo>
                <a:cubicBezTo>
                  <a:pt x="1653303" y="58555"/>
                  <a:pt x="1674196" y="65468"/>
                  <a:pt x="1694688" y="73152"/>
                </a:cubicBezTo>
                <a:cubicBezTo>
                  <a:pt x="1706721" y="77664"/>
                  <a:pt x="1720030" y="79103"/>
                  <a:pt x="1731264" y="85344"/>
                </a:cubicBezTo>
                <a:cubicBezTo>
                  <a:pt x="1756882" y="99576"/>
                  <a:pt x="1804416" y="134112"/>
                  <a:pt x="1804416" y="134112"/>
                </a:cubicBezTo>
                <a:cubicBezTo>
                  <a:pt x="1863833" y="223238"/>
                  <a:pt x="1790425" y="129344"/>
                  <a:pt x="1865376" y="182880"/>
                </a:cubicBezTo>
                <a:cubicBezTo>
                  <a:pt x="1884083" y="196242"/>
                  <a:pt x="1895437" y="218286"/>
                  <a:pt x="1914144" y="231648"/>
                </a:cubicBezTo>
                <a:cubicBezTo>
                  <a:pt x="1924602" y="239118"/>
                  <a:pt x="1939225" y="238093"/>
                  <a:pt x="1950720" y="243840"/>
                </a:cubicBezTo>
                <a:cubicBezTo>
                  <a:pt x="1971915" y="254438"/>
                  <a:pt x="1990815" y="269181"/>
                  <a:pt x="2011680" y="280416"/>
                </a:cubicBezTo>
                <a:cubicBezTo>
                  <a:pt x="2043685" y="297649"/>
                  <a:pt x="2076704" y="312928"/>
                  <a:pt x="2109216" y="329184"/>
                </a:cubicBezTo>
                <a:cubicBezTo>
                  <a:pt x="2125472" y="337312"/>
                  <a:pt x="2140162" y="350004"/>
                  <a:pt x="2157984" y="353568"/>
                </a:cubicBezTo>
                <a:cubicBezTo>
                  <a:pt x="2226597" y="367291"/>
                  <a:pt x="2214286" y="360980"/>
                  <a:pt x="2279904" y="390144"/>
                </a:cubicBezTo>
                <a:cubicBezTo>
                  <a:pt x="2296512" y="397525"/>
                  <a:pt x="2311430" y="408781"/>
                  <a:pt x="2328672" y="414528"/>
                </a:cubicBezTo>
                <a:cubicBezTo>
                  <a:pt x="2386056" y="433656"/>
                  <a:pt x="2532769" y="436944"/>
                  <a:pt x="2560320" y="438912"/>
                </a:cubicBezTo>
                <a:cubicBezTo>
                  <a:pt x="2791968" y="434848"/>
                  <a:pt x="3023869" y="438290"/>
                  <a:pt x="3255264" y="426720"/>
                </a:cubicBezTo>
                <a:cubicBezTo>
                  <a:pt x="3269899" y="425988"/>
                  <a:pt x="3279118" y="409606"/>
                  <a:pt x="3291840" y="402336"/>
                </a:cubicBezTo>
                <a:cubicBezTo>
                  <a:pt x="3314152" y="389586"/>
                  <a:pt x="3357381" y="373371"/>
                  <a:pt x="3377184" y="353568"/>
                </a:cubicBezTo>
                <a:cubicBezTo>
                  <a:pt x="3391552" y="339200"/>
                  <a:pt x="3398150" y="317809"/>
                  <a:pt x="3413760" y="304800"/>
                </a:cubicBezTo>
                <a:cubicBezTo>
                  <a:pt x="3423633" y="296573"/>
                  <a:pt x="3438841" y="298355"/>
                  <a:pt x="3450336" y="292608"/>
                </a:cubicBezTo>
                <a:cubicBezTo>
                  <a:pt x="3463442" y="286055"/>
                  <a:pt x="3473522" y="274175"/>
                  <a:pt x="3486912" y="268224"/>
                </a:cubicBezTo>
                <a:cubicBezTo>
                  <a:pt x="3510400" y="257785"/>
                  <a:pt x="3535680" y="251968"/>
                  <a:pt x="3560064" y="243840"/>
                </a:cubicBezTo>
                <a:lnTo>
                  <a:pt x="3596640" y="231648"/>
                </a:lnTo>
                <a:cubicBezTo>
                  <a:pt x="3710325" y="193753"/>
                  <a:pt x="3620365" y="219456"/>
                  <a:pt x="3877056" y="219456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6" name="フリーフォーム 93"/>
          <p:cNvSpPr>
            <a:spLocks/>
          </p:cNvSpPr>
          <p:nvPr/>
        </p:nvSpPr>
        <p:spPr bwMode="auto">
          <a:xfrm>
            <a:off x="2425700" y="5033963"/>
            <a:ext cx="4913313" cy="561975"/>
          </a:xfrm>
          <a:custGeom>
            <a:avLst/>
            <a:gdLst>
              <a:gd name="T0" fmla="*/ 0 w 4913376"/>
              <a:gd name="T1" fmla="*/ 0 h 561441"/>
              <a:gd name="T2" fmla="*/ 1462945 w 4913376"/>
              <a:gd name="T3" fmla="*/ 24499 h 561441"/>
              <a:gd name="T4" fmla="*/ 1572668 w 4913376"/>
              <a:gd name="T5" fmla="*/ 85749 h 561441"/>
              <a:gd name="T6" fmla="*/ 1682386 w 4913376"/>
              <a:gd name="T7" fmla="*/ 110251 h 561441"/>
              <a:gd name="T8" fmla="*/ 1718962 w 4913376"/>
              <a:gd name="T9" fmla="*/ 134752 h 561441"/>
              <a:gd name="T10" fmla="*/ 1816488 w 4913376"/>
              <a:gd name="T11" fmla="*/ 159251 h 561441"/>
              <a:gd name="T12" fmla="*/ 1914019 w 4913376"/>
              <a:gd name="T13" fmla="*/ 183751 h 561441"/>
              <a:gd name="T14" fmla="*/ 2109077 w 4913376"/>
              <a:gd name="T15" fmla="*/ 269502 h 561441"/>
              <a:gd name="T16" fmla="*/ 2145653 w 4913376"/>
              <a:gd name="T17" fmla="*/ 281752 h 561441"/>
              <a:gd name="T18" fmla="*/ 2182228 w 4913376"/>
              <a:gd name="T19" fmla="*/ 306252 h 561441"/>
              <a:gd name="T20" fmla="*/ 2291947 w 4913376"/>
              <a:gd name="T21" fmla="*/ 355253 h 561441"/>
              <a:gd name="T22" fmla="*/ 2340714 w 4913376"/>
              <a:gd name="T23" fmla="*/ 379752 h 561441"/>
              <a:gd name="T24" fmla="*/ 2450433 w 4913376"/>
              <a:gd name="T25" fmla="*/ 416503 h 561441"/>
              <a:gd name="T26" fmla="*/ 2499200 w 4913376"/>
              <a:gd name="T27" fmla="*/ 441003 h 561441"/>
              <a:gd name="T28" fmla="*/ 2535767 w 4913376"/>
              <a:gd name="T29" fmla="*/ 465503 h 561441"/>
              <a:gd name="T30" fmla="*/ 2584535 w 4913376"/>
              <a:gd name="T31" fmla="*/ 477753 h 561441"/>
              <a:gd name="T32" fmla="*/ 2645494 w 4913376"/>
              <a:gd name="T33" fmla="*/ 502253 h 561441"/>
              <a:gd name="T34" fmla="*/ 2767404 w 4913376"/>
              <a:gd name="T35" fmla="*/ 539004 h 561441"/>
              <a:gd name="T36" fmla="*/ 2864931 w 4913376"/>
              <a:gd name="T37" fmla="*/ 563503 h 561441"/>
              <a:gd name="T38" fmla="*/ 4242538 w 4913376"/>
              <a:gd name="T39" fmla="*/ 551254 h 561441"/>
              <a:gd name="T40" fmla="*/ 4364456 w 4913376"/>
              <a:gd name="T41" fmla="*/ 526755 h 561441"/>
              <a:gd name="T42" fmla="*/ 4913057 w 4913376"/>
              <a:gd name="T43" fmla="*/ 514503 h 5614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913376"/>
              <a:gd name="T67" fmla="*/ 0 h 561441"/>
              <a:gd name="T68" fmla="*/ 4913376 w 4913376"/>
              <a:gd name="T69" fmla="*/ 561441 h 5614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913376" h="561441">
                <a:moveTo>
                  <a:pt x="0" y="0"/>
                </a:moveTo>
                <a:lnTo>
                  <a:pt x="1463040" y="24384"/>
                </a:lnTo>
                <a:cubicBezTo>
                  <a:pt x="1511869" y="25575"/>
                  <a:pt x="1524380" y="75666"/>
                  <a:pt x="1572768" y="85344"/>
                </a:cubicBezTo>
                <a:cubicBezTo>
                  <a:pt x="1650159" y="100822"/>
                  <a:pt x="1613624" y="92510"/>
                  <a:pt x="1682496" y="109728"/>
                </a:cubicBezTo>
                <a:cubicBezTo>
                  <a:pt x="1694688" y="117856"/>
                  <a:pt x="1705301" y="129104"/>
                  <a:pt x="1719072" y="134112"/>
                </a:cubicBezTo>
                <a:cubicBezTo>
                  <a:pt x="1750567" y="145565"/>
                  <a:pt x="1784096" y="150368"/>
                  <a:pt x="1816608" y="158496"/>
                </a:cubicBezTo>
                <a:cubicBezTo>
                  <a:pt x="1849120" y="166624"/>
                  <a:pt x="1884169" y="167893"/>
                  <a:pt x="1914144" y="182880"/>
                </a:cubicBezTo>
                <a:cubicBezTo>
                  <a:pt x="1982116" y="216866"/>
                  <a:pt x="2027676" y="241044"/>
                  <a:pt x="2109216" y="268224"/>
                </a:cubicBezTo>
                <a:cubicBezTo>
                  <a:pt x="2121408" y="272288"/>
                  <a:pt x="2134297" y="274669"/>
                  <a:pt x="2145792" y="280416"/>
                </a:cubicBezTo>
                <a:cubicBezTo>
                  <a:pt x="2158898" y="286969"/>
                  <a:pt x="2169646" y="297530"/>
                  <a:pt x="2182368" y="304800"/>
                </a:cubicBezTo>
                <a:cubicBezTo>
                  <a:pt x="2234891" y="334813"/>
                  <a:pt x="2233310" y="327441"/>
                  <a:pt x="2292096" y="353568"/>
                </a:cubicBezTo>
                <a:cubicBezTo>
                  <a:pt x="2308704" y="360949"/>
                  <a:pt x="2323901" y="371428"/>
                  <a:pt x="2340864" y="377952"/>
                </a:cubicBezTo>
                <a:cubicBezTo>
                  <a:pt x="2376849" y="391792"/>
                  <a:pt x="2416108" y="397286"/>
                  <a:pt x="2450592" y="414528"/>
                </a:cubicBezTo>
                <a:cubicBezTo>
                  <a:pt x="2466848" y="422656"/>
                  <a:pt x="2483580" y="429895"/>
                  <a:pt x="2499360" y="438912"/>
                </a:cubicBezTo>
                <a:cubicBezTo>
                  <a:pt x="2512082" y="446182"/>
                  <a:pt x="2522468" y="457524"/>
                  <a:pt x="2535936" y="463296"/>
                </a:cubicBezTo>
                <a:cubicBezTo>
                  <a:pt x="2551337" y="469897"/>
                  <a:pt x="2568808" y="470189"/>
                  <a:pt x="2584704" y="475488"/>
                </a:cubicBezTo>
                <a:cubicBezTo>
                  <a:pt x="2605466" y="482409"/>
                  <a:pt x="2625096" y="492393"/>
                  <a:pt x="2645664" y="499872"/>
                </a:cubicBezTo>
                <a:cubicBezTo>
                  <a:pt x="2751900" y="538503"/>
                  <a:pt x="2682676" y="512188"/>
                  <a:pt x="2767584" y="536448"/>
                </a:cubicBezTo>
                <a:cubicBezTo>
                  <a:pt x="2855061" y="561441"/>
                  <a:pt x="2741182" y="536044"/>
                  <a:pt x="2865120" y="560832"/>
                </a:cubicBezTo>
                <a:lnTo>
                  <a:pt x="4242816" y="548640"/>
                </a:lnTo>
                <a:cubicBezTo>
                  <a:pt x="4284249" y="547629"/>
                  <a:pt x="4323302" y="525220"/>
                  <a:pt x="4364736" y="524256"/>
                </a:cubicBezTo>
                <a:cubicBezTo>
                  <a:pt x="4547612" y="520003"/>
                  <a:pt x="4730451" y="512064"/>
                  <a:pt x="4913376" y="51206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7" name="テキスト ボックス 96"/>
          <p:cNvSpPr txBox="1">
            <a:spLocks noChangeArrowheads="1"/>
          </p:cNvSpPr>
          <p:nvPr/>
        </p:nvSpPr>
        <p:spPr bwMode="auto">
          <a:xfrm>
            <a:off x="827088" y="6083300"/>
            <a:ext cx="1236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Network A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8" name="テキスト ボックス 97"/>
          <p:cNvSpPr txBox="1">
            <a:spLocks noChangeArrowheads="1"/>
          </p:cNvSpPr>
          <p:nvPr/>
        </p:nvSpPr>
        <p:spPr bwMode="auto">
          <a:xfrm>
            <a:off x="4643438" y="6092825"/>
            <a:ext cx="1249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Network B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29" name="テキスト ボックス 98"/>
          <p:cNvSpPr txBox="1">
            <a:spLocks noChangeArrowheads="1"/>
          </p:cNvSpPr>
          <p:nvPr/>
        </p:nvSpPr>
        <p:spPr bwMode="auto">
          <a:xfrm>
            <a:off x="671513" y="3635375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Switch 1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0" name="テキスト ボックス 99"/>
          <p:cNvSpPr txBox="1">
            <a:spLocks noChangeArrowheads="1"/>
          </p:cNvSpPr>
          <p:nvPr/>
        </p:nvSpPr>
        <p:spPr bwMode="auto">
          <a:xfrm>
            <a:off x="684213" y="5219700"/>
            <a:ext cx="1055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Switch 2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1" name="テキスト ボックス 100"/>
          <p:cNvSpPr txBox="1">
            <a:spLocks noChangeArrowheads="1"/>
          </p:cNvSpPr>
          <p:nvPr/>
        </p:nvSpPr>
        <p:spPr bwMode="auto">
          <a:xfrm rot="-5400000">
            <a:off x="6597650" y="3043238"/>
            <a:ext cx="774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Slot 1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2" name="テキスト ボックス 101"/>
          <p:cNvSpPr txBox="1">
            <a:spLocks noChangeArrowheads="1"/>
          </p:cNvSpPr>
          <p:nvPr/>
        </p:nvSpPr>
        <p:spPr bwMode="auto">
          <a:xfrm rot="-5400000">
            <a:off x="6952457" y="3045619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Slot 2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3" name="テキスト ボックス 102"/>
          <p:cNvSpPr txBox="1">
            <a:spLocks noChangeArrowheads="1"/>
          </p:cNvSpPr>
          <p:nvPr/>
        </p:nvSpPr>
        <p:spPr bwMode="auto">
          <a:xfrm rot="-5400000">
            <a:off x="7312819" y="3045619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Slot 3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4" name="テキスト ボックス 103"/>
          <p:cNvSpPr txBox="1">
            <a:spLocks noChangeArrowheads="1"/>
          </p:cNvSpPr>
          <p:nvPr/>
        </p:nvSpPr>
        <p:spPr bwMode="auto">
          <a:xfrm>
            <a:off x="2627313" y="3708400"/>
            <a:ext cx="80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Port 8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5" name="テキスト ボックス 104"/>
          <p:cNvSpPr txBox="1">
            <a:spLocks noChangeArrowheads="1"/>
          </p:cNvSpPr>
          <p:nvPr/>
        </p:nvSpPr>
        <p:spPr bwMode="auto">
          <a:xfrm>
            <a:off x="2051050" y="5148263"/>
            <a:ext cx="92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Port 13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6" name="テキスト ボックス 105"/>
          <p:cNvSpPr txBox="1">
            <a:spLocks noChangeArrowheads="1"/>
          </p:cNvSpPr>
          <p:nvPr/>
        </p:nvSpPr>
        <p:spPr bwMode="auto">
          <a:xfrm>
            <a:off x="6075363" y="3914775"/>
            <a:ext cx="80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Port 2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7" name="テキスト ボックス 106"/>
          <p:cNvSpPr txBox="1">
            <a:spLocks noChangeArrowheads="1"/>
          </p:cNvSpPr>
          <p:nvPr/>
        </p:nvSpPr>
        <p:spPr bwMode="auto">
          <a:xfrm>
            <a:off x="7885113" y="5364163"/>
            <a:ext cx="80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Port 7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8" name="テキスト ボックス 108"/>
          <p:cNvSpPr txBox="1">
            <a:spLocks noChangeArrowheads="1"/>
          </p:cNvSpPr>
          <p:nvPr/>
        </p:nvSpPr>
        <p:spPr bwMode="auto">
          <a:xfrm rot="-5400000">
            <a:off x="7961313" y="3271838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Switch 1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39" name="円/楕円 110"/>
          <p:cNvSpPr>
            <a:spLocks noChangeArrowheads="1"/>
          </p:cNvSpPr>
          <p:nvPr/>
        </p:nvSpPr>
        <p:spPr bwMode="auto">
          <a:xfrm>
            <a:off x="4356100" y="3779838"/>
            <a:ext cx="215900" cy="431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440" name="円/楕円 111"/>
          <p:cNvSpPr>
            <a:spLocks noChangeArrowheads="1"/>
          </p:cNvSpPr>
          <p:nvPr/>
        </p:nvSpPr>
        <p:spPr bwMode="auto">
          <a:xfrm>
            <a:off x="4211638" y="5003800"/>
            <a:ext cx="215900" cy="431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5441" name="直線矢印コネクタ 113"/>
          <p:cNvCxnSpPr>
            <a:cxnSpLocks noChangeShapeType="1"/>
            <a:endCxn id="15439" idx="7"/>
          </p:cNvCxnSpPr>
          <p:nvPr/>
        </p:nvCxnSpPr>
        <p:spPr bwMode="auto">
          <a:xfrm rot="5400000">
            <a:off x="4493419" y="3620294"/>
            <a:ext cx="269875" cy="176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442" name="テキスト ボックス 115"/>
          <p:cNvSpPr txBox="1">
            <a:spLocks noChangeArrowheads="1"/>
          </p:cNvSpPr>
          <p:nvPr/>
        </p:nvSpPr>
        <p:spPr bwMode="auto">
          <a:xfrm>
            <a:off x="4067175" y="3284538"/>
            <a:ext cx="2774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600" smtClean="0">
                <a:solidFill>
                  <a:srgbClr val="000000"/>
                </a:solidFill>
                <a:ea typeface="ＭＳ Ｐゴシック" charset="-128"/>
              </a:rPr>
              <a:t>GbE, VLAN 1-8 can be used</a:t>
            </a:r>
          </a:p>
        </p:txBody>
      </p:sp>
      <p:cxnSp>
        <p:nvCxnSpPr>
          <p:cNvPr id="15443" name="直線矢印コネクタ 117"/>
          <p:cNvCxnSpPr>
            <a:cxnSpLocks noChangeShapeType="1"/>
            <a:stCxn id="15444" idx="2"/>
            <a:endCxn id="15440" idx="7"/>
          </p:cNvCxnSpPr>
          <p:nvPr/>
        </p:nvCxnSpPr>
        <p:spPr bwMode="auto">
          <a:xfrm rot="5400000">
            <a:off x="4609307" y="4625181"/>
            <a:ext cx="228600" cy="655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444" name="テキスト ボックス 118"/>
          <p:cNvSpPr txBox="1">
            <a:spLocks noChangeArrowheads="1"/>
          </p:cNvSpPr>
          <p:nvPr/>
        </p:nvSpPr>
        <p:spPr bwMode="auto">
          <a:xfrm>
            <a:off x="4156075" y="4500563"/>
            <a:ext cx="1790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600" smtClean="0">
                <a:solidFill>
                  <a:srgbClr val="000000"/>
                </a:solidFill>
                <a:ea typeface="ＭＳ Ｐゴシック" charset="-128"/>
              </a:rPr>
              <a:t>10GbE, No VLAN</a:t>
            </a:r>
            <a:endParaRPr kumimoji="1" lang="ja-JP" altLang="en-US" sz="16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5445" name="直線コネクタ 75"/>
          <p:cNvCxnSpPr>
            <a:cxnSpLocks noChangeShapeType="1"/>
          </p:cNvCxnSpPr>
          <p:nvPr/>
        </p:nvCxnSpPr>
        <p:spPr bwMode="auto">
          <a:xfrm rot="5400000">
            <a:off x="1727994" y="4760119"/>
            <a:ext cx="3671888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sp>
        <p:nvSpPr>
          <p:cNvPr id="15446" name="テキスト ボックス 84"/>
          <p:cNvSpPr txBox="1">
            <a:spLocks noChangeArrowheads="1"/>
          </p:cNvSpPr>
          <p:nvPr/>
        </p:nvSpPr>
        <p:spPr bwMode="auto">
          <a:xfrm>
            <a:off x="2411413" y="2565400"/>
            <a:ext cx="2293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ja-JP" sz="2000" smtClean="0">
                <a:solidFill>
                  <a:srgbClr val="FF0000"/>
                </a:solidFill>
                <a:ea typeface="ＭＳ Ｐゴシック" charset="-128"/>
              </a:rPr>
              <a:t>Network Boundary</a:t>
            </a:r>
            <a:endParaRPr kumimoji="1" lang="ja-JP" altLang="en-US" sz="200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15447" name="タイトル 1"/>
          <p:cNvSpPr>
            <a:spLocks noGrp="1"/>
          </p:cNvSpPr>
          <p:nvPr>
            <p:ph type="title"/>
          </p:nvPr>
        </p:nvSpPr>
        <p:spPr>
          <a:xfrm>
            <a:off x="214313" y="0"/>
            <a:ext cx="7772400" cy="1000125"/>
          </a:xfrm>
        </p:spPr>
        <p:txBody>
          <a:bodyPr/>
          <a:lstStyle/>
          <a:p>
            <a:r>
              <a:rPr kumimoji="1" lang="en-US" altLang="ja-JP" smtClean="0"/>
              <a:t>Sample configuration</a:t>
            </a:r>
            <a:endParaRPr kumimoji="1" lang="ja-JP" altLang="en-US" smtClean="0"/>
          </a:p>
        </p:txBody>
      </p:sp>
      <p:sp>
        <p:nvSpPr>
          <p:cNvPr id="15448" name="テキスト ボックス 90"/>
          <p:cNvSpPr txBox="1">
            <a:spLocks noChangeArrowheads="1"/>
          </p:cNvSpPr>
          <p:nvPr/>
        </p:nvSpPr>
        <p:spPr bwMode="auto">
          <a:xfrm>
            <a:off x="468313" y="1196975"/>
            <a:ext cx="83518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Char char="•"/>
            </a:pPr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network A and B are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Connected using one GbE (green) and one 10GbE (red)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VLAN 1-8 on the green cable, no VLAN on the red cable</a:t>
            </a:r>
          </a:p>
          <a:p>
            <a:pPr marL="800100" lvl="1" indent="-342900" eaLnBrk="0" hangingPunct="0"/>
            <a:endParaRPr kumimoji="1" lang="en-US" altLang="ja-JP" sz="16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/>
          <p:cNvSpPr txBox="1">
            <a:spLocks/>
          </p:cNvSpPr>
          <p:nvPr/>
        </p:nvSpPr>
        <p:spPr>
          <a:xfrm>
            <a:off x="214313" y="0"/>
            <a:ext cx="7772400" cy="10001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kumimoji="1" lang="ja-JP" altLang="en-US" sz="32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</p:txBody>
      </p:sp>
      <p:cxnSp>
        <p:nvCxnSpPr>
          <p:cNvPr id="94" name="直線矢印コネクタ 93"/>
          <p:cNvCxnSpPr>
            <a:stCxn id="16388" idx="3"/>
          </p:cNvCxnSpPr>
          <p:nvPr/>
        </p:nvCxnSpPr>
        <p:spPr>
          <a:xfrm flipV="1">
            <a:off x="1208088" y="2560638"/>
            <a:ext cx="842962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テキスト ボックス 96"/>
          <p:cNvSpPr txBox="1">
            <a:spLocks noChangeArrowheads="1"/>
          </p:cNvSpPr>
          <p:nvPr/>
        </p:nvSpPr>
        <p:spPr bwMode="auto">
          <a:xfrm>
            <a:off x="250825" y="2489200"/>
            <a:ext cx="957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X1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389" name="テキスト ボックス 96"/>
          <p:cNvSpPr txBox="1">
            <a:spLocks noChangeArrowheads="1"/>
          </p:cNvSpPr>
          <p:nvPr/>
        </p:nvSpPr>
        <p:spPr bwMode="auto">
          <a:xfrm>
            <a:off x="971550" y="3425825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X2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390" name="角丸四角形 32"/>
          <p:cNvSpPr>
            <a:spLocks noChangeArrowheads="1"/>
          </p:cNvSpPr>
          <p:nvPr/>
        </p:nvSpPr>
        <p:spPr bwMode="auto">
          <a:xfrm>
            <a:off x="2268538" y="1628775"/>
            <a:ext cx="1584325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391" name="角丸四角形 33"/>
          <p:cNvSpPr>
            <a:spLocks noChangeArrowheads="1"/>
          </p:cNvSpPr>
          <p:nvPr/>
        </p:nvSpPr>
        <p:spPr bwMode="auto">
          <a:xfrm>
            <a:off x="611188" y="1628775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392" name="テキスト ボックス 96"/>
          <p:cNvSpPr txBox="1">
            <a:spLocks noChangeArrowheads="1"/>
          </p:cNvSpPr>
          <p:nvPr/>
        </p:nvSpPr>
        <p:spPr bwMode="auto">
          <a:xfrm>
            <a:off x="755650" y="1844675"/>
            <a:ext cx="1198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X1/1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393" name="テキスト ボックス 96"/>
          <p:cNvSpPr txBox="1">
            <a:spLocks noChangeArrowheads="1"/>
          </p:cNvSpPr>
          <p:nvPr/>
        </p:nvSpPr>
        <p:spPr bwMode="auto">
          <a:xfrm>
            <a:off x="755650" y="2092325"/>
            <a:ext cx="118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X1/2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394" name="テキスト ボックス 96"/>
          <p:cNvSpPr txBox="1">
            <a:spLocks noChangeArrowheads="1"/>
          </p:cNvSpPr>
          <p:nvPr/>
        </p:nvSpPr>
        <p:spPr bwMode="auto">
          <a:xfrm>
            <a:off x="755650" y="2852738"/>
            <a:ext cx="118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X1/8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395" name="テキスト ボックス 53"/>
          <p:cNvSpPr txBox="1">
            <a:spLocks noChangeArrowheads="1"/>
          </p:cNvSpPr>
          <p:nvPr/>
        </p:nvSpPr>
        <p:spPr bwMode="auto">
          <a:xfrm>
            <a:off x="827088" y="3932238"/>
            <a:ext cx="1236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Network A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396" name="テキスト ボックス 54"/>
          <p:cNvSpPr txBox="1">
            <a:spLocks noChangeArrowheads="1"/>
          </p:cNvSpPr>
          <p:nvPr/>
        </p:nvSpPr>
        <p:spPr bwMode="auto">
          <a:xfrm>
            <a:off x="2555875" y="3932238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800" smtClean="0">
                <a:solidFill>
                  <a:srgbClr val="000000"/>
                </a:solidFill>
                <a:ea typeface="ＭＳ Ｐゴシック" charset="-128"/>
              </a:rPr>
              <a:t>Network B</a:t>
            </a:r>
            <a:endParaRPr kumimoji="1" lang="ja-JP" altLang="en-US" sz="18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397" name="タイトル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Logical transport view and internal mappings</a:t>
            </a:r>
            <a:endParaRPr kumimoji="1" lang="ja-JP" altLang="en-US" smtClean="0"/>
          </a:p>
        </p:txBody>
      </p:sp>
      <p:sp>
        <p:nvSpPr>
          <p:cNvPr id="16398" name="コンテンツ プレースホルダ 60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504825"/>
          </a:xfrm>
        </p:spPr>
        <p:txBody>
          <a:bodyPr/>
          <a:lstStyle/>
          <a:p>
            <a:r>
              <a:rPr kumimoji="1" lang="en-US" altLang="ja-JP" sz="1800" smtClean="0"/>
              <a:t>Logical view (topology)</a:t>
            </a:r>
            <a:endParaRPr kumimoji="1" lang="ja-JP" altLang="en-US" sz="1800" smtClean="0"/>
          </a:p>
        </p:txBody>
      </p:sp>
      <p:sp>
        <p:nvSpPr>
          <p:cNvPr id="16399" name="コンテンツ プレースホルダ 61"/>
          <p:cNvSpPr>
            <a:spLocks noGrp="1"/>
          </p:cNvSpPr>
          <p:nvPr>
            <p:ph sz="half" idx="2"/>
          </p:nvPr>
        </p:nvSpPr>
        <p:spPr>
          <a:xfrm>
            <a:off x="4211638" y="1196975"/>
            <a:ext cx="4681537" cy="3455988"/>
          </a:xfrm>
        </p:spPr>
        <p:txBody>
          <a:bodyPr/>
          <a:lstStyle/>
          <a:p>
            <a:r>
              <a:rPr kumimoji="1" lang="en-US" altLang="ja-JP" sz="1800" smtClean="0"/>
              <a:t>Network A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1/Port8 		: X1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Switch1/Port8/VLAN1:	: X1/1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1/Port8/VLAN8	: X1/8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2/Port13		: X2</a:t>
            </a:r>
          </a:p>
          <a:p>
            <a:r>
              <a:rPr kumimoji="1" lang="en-US" altLang="ja-JP" sz="1800" smtClean="0"/>
              <a:t>Network B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	: YI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/VLAN1	: Ya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/VLAN8: Yh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1/Slot2/Port7	: YJ</a:t>
            </a:r>
          </a:p>
          <a:p>
            <a:pPr lvl="1">
              <a:buFontTx/>
              <a:buNone/>
            </a:pPr>
            <a:endParaRPr kumimoji="1" lang="ja-JP" altLang="en-US" sz="1400" smtClean="0"/>
          </a:p>
        </p:txBody>
      </p:sp>
      <p:sp>
        <p:nvSpPr>
          <p:cNvPr id="16400" name="テキスト ボックス 62"/>
          <p:cNvSpPr txBox="1">
            <a:spLocks noChangeArrowheads="1"/>
          </p:cNvSpPr>
          <p:nvPr/>
        </p:nvSpPr>
        <p:spPr bwMode="auto">
          <a:xfrm>
            <a:off x="539750" y="4219575"/>
            <a:ext cx="3833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ja-JP" sz="1600" smtClean="0">
                <a:solidFill>
                  <a:srgbClr val="5DAD41"/>
                </a:solidFill>
                <a:ea typeface="ＭＳ Ｐゴシック" charset="-128"/>
              </a:rPr>
              <a:t>STP:X1, YI : GbE</a:t>
            </a:r>
          </a:p>
          <a:p>
            <a:pPr eaLnBrk="0" hangingPunct="0"/>
            <a:r>
              <a:rPr kumimoji="1" lang="en-US" altLang="ja-JP" sz="1600" smtClean="0">
                <a:solidFill>
                  <a:srgbClr val="5DAD41"/>
                </a:solidFill>
                <a:ea typeface="ＭＳ Ｐゴシック" charset="-128"/>
              </a:rPr>
              <a:t>STP X1/1 – X1/8, Ya-Yh : VLAN on GbE</a:t>
            </a:r>
          </a:p>
          <a:p>
            <a:pPr eaLnBrk="0" hangingPunct="0"/>
            <a:r>
              <a:rPr kumimoji="1" lang="en-US" altLang="ja-JP" sz="1600" smtClean="0">
                <a:solidFill>
                  <a:srgbClr val="FF0000"/>
                </a:solidFill>
                <a:ea typeface="ＭＳ Ｐゴシック" charset="-128"/>
              </a:rPr>
              <a:t>STP X2, YJ: 10GbE</a:t>
            </a:r>
            <a:endParaRPr kumimoji="1" lang="ja-JP" altLang="en-US" sz="16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" name="グループ化 64"/>
          <p:cNvGrpSpPr>
            <a:grpSpLocks/>
          </p:cNvGrpSpPr>
          <p:nvPr/>
        </p:nvGrpSpPr>
        <p:grpSpPr bwMode="auto">
          <a:xfrm>
            <a:off x="5940425" y="3643313"/>
            <a:ext cx="46038" cy="217487"/>
            <a:chOff x="6876256" y="3212976"/>
            <a:chExt cx="72008" cy="360040"/>
          </a:xfrm>
        </p:grpSpPr>
        <p:sp>
          <p:nvSpPr>
            <p:cNvPr id="16434" name="円/楕円 65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35" name="円/楕円 66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36" name="円/楕円 67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3" name="グループ化 68"/>
          <p:cNvGrpSpPr>
            <a:grpSpLocks/>
          </p:cNvGrpSpPr>
          <p:nvPr/>
        </p:nvGrpSpPr>
        <p:grpSpPr bwMode="auto">
          <a:xfrm>
            <a:off x="5940425" y="2060575"/>
            <a:ext cx="46038" cy="215900"/>
            <a:chOff x="6876256" y="3212976"/>
            <a:chExt cx="72008" cy="360040"/>
          </a:xfrm>
        </p:grpSpPr>
        <p:sp>
          <p:nvSpPr>
            <p:cNvPr id="16431" name="円/楕円 69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32" name="円/楕円 70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33" name="円/楕円 71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4" name="グループ化 36"/>
          <p:cNvGrpSpPr>
            <a:grpSpLocks/>
          </p:cNvGrpSpPr>
          <p:nvPr/>
        </p:nvGrpSpPr>
        <p:grpSpPr bwMode="auto">
          <a:xfrm>
            <a:off x="2051050" y="1912938"/>
            <a:ext cx="217488" cy="1803400"/>
            <a:chOff x="2221444" y="2060848"/>
            <a:chExt cx="216024" cy="1803127"/>
          </a:xfrm>
        </p:grpSpPr>
        <p:sp>
          <p:nvSpPr>
            <p:cNvPr id="16422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23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24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25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grpSp>
          <p:nvGrpSpPr>
            <p:cNvPr id="5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16428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6429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6430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6427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6" name="グループ化 37"/>
          <p:cNvGrpSpPr>
            <a:grpSpLocks/>
          </p:cNvGrpSpPr>
          <p:nvPr/>
        </p:nvGrpSpPr>
        <p:grpSpPr bwMode="auto">
          <a:xfrm>
            <a:off x="2268538" y="1912938"/>
            <a:ext cx="215900" cy="1803400"/>
            <a:chOff x="2221444" y="2060848"/>
            <a:chExt cx="216024" cy="1803127"/>
          </a:xfrm>
        </p:grpSpPr>
        <p:sp>
          <p:nvSpPr>
            <p:cNvPr id="16413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14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15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6416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grpSp>
          <p:nvGrpSpPr>
            <p:cNvPr id="7" name="グループ化 46"/>
            <p:cNvGrpSpPr>
              <a:grpSpLocks/>
            </p:cNvGrpSpPr>
            <p:nvPr/>
          </p:nvGrpSpPr>
          <p:grpSpPr bwMode="auto">
            <a:xfrm>
              <a:off x="2301875" y="2639995"/>
              <a:ext cx="71438" cy="360360"/>
              <a:chOff x="6876256" y="3212976"/>
              <a:chExt cx="72008" cy="360040"/>
            </a:xfrm>
          </p:grpSpPr>
          <p:sp>
            <p:nvSpPr>
              <p:cNvPr id="16419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6420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6421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lang="ja-JP" altLang="en-US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6418" name="角丸四角形 43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ja-JP" altLang="en-US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50" name="直線矢印コネクタ 49"/>
          <p:cNvCxnSpPr>
            <a:stCxn id="16406" idx="3"/>
          </p:cNvCxnSpPr>
          <p:nvPr/>
        </p:nvCxnSpPr>
        <p:spPr>
          <a:xfrm rot="10800000">
            <a:off x="2484438" y="2560638"/>
            <a:ext cx="796925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6" name="テキスト ボックス 96"/>
          <p:cNvSpPr txBox="1">
            <a:spLocks noChangeArrowheads="1"/>
          </p:cNvSpPr>
          <p:nvPr/>
        </p:nvSpPr>
        <p:spPr bwMode="auto">
          <a:xfrm flipH="1">
            <a:off x="3281363" y="2489200"/>
            <a:ext cx="877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YI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407" name="テキスト ボックス 96"/>
          <p:cNvSpPr txBox="1">
            <a:spLocks noChangeArrowheads="1"/>
          </p:cNvSpPr>
          <p:nvPr/>
        </p:nvSpPr>
        <p:spPr bwMode="auto">
          <a:xfrm flipH="1">
            <a:off x="2681288" y="3422650"/>
            <a:ext cx="88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YJ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408" name="テキスト ボックス 96"/>
          <p:cNvSpPr txBox="1">
            <a:spLocks noChangeArrowheads="1"/>
          </p:cNvSpPr>
          <p:nvPr/>
        </p:nvSpPr>
        <p:spPr bwMode="auto">
          <a:xfrm flipH="1">
            <a:off x="2581275" y="1841500"/>
            <a:ext cx="922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Ya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409" name="テキスト ボックス 96"/>
          <p:cNvSpPr txBox="1">
            <a:spLocks noChangeArrowheads="1"/>
          </p:cNvSpPr>
          <p:nvPr/>
        </p:nvSpPr>
        <p:spPr bwMode="auto">
          <a:xfrm flipH="1">
            <a:off x="2597150" y="2089150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Yb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410" name="テキスト ボックス 96"/>
          <p:cNvSpPr txBox="1">
            <a:spLocks noChangeArrowheads="1"/>
          </p:cNvSpPr>
          <p:nvPr/>
        </p:nvSpPr>
        <p:spPr bwMode="auto">
          <a:xfrm flipH="1">
            <a:off x="2597150" y="2849563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STP</a:t>
            </a:r>
            <a:r>
              <a:rPr lang="en-US" altLang="ja-JP" sz="200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: Yh</a:t>
            </a:r>
            <a:endParaRPr lang="ja-JP" altLang="en-US" sz="2000" smtClean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6411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410075"/>
            <a:ext cx="48974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2" name="テキスト ボックス 52"/>
          <p:cNvSpPr txBox="1">
            <a:spLocks noChangeArrowheads="1"/>
          </p:cNvSpPr>
          <p:nvPr/>
        </p:nvSpPr>
        <p:spPr bwMode="auto">
          <a:xfrm>
            <a:off x="250825" y="5157788"/>
            <a:ext cx="2751138" cy="1322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ja-JP" sz="1600" smtClean="0">
                <a:solidFill>
                  <a:srgbClr val="000000"/>
                </a:solidFill>
                <a:ea typeface="ＭＳ Ｐゴシック" charset="-128"/>
              </a:rPr>
              <a:t>Note: STP names are just symbols (labels) and do not necessarily correspond to physical implementation such as VLANs.</a:t>
            </a:r>
            <a:endParaRPr kumimoji="1" lang="ja-JP" altLang="en-US" sz="16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214313" y="0"/>
            <a:ext cx="7772400" cy="1000125"/>
          </a:xfrm>
        </p:spPr>
        <p:txBody>
          <a:bodyPr/>
          <a:lstStyle/>
          <a:p>
            <a:r>
              <a:rPr kumimoji="1" lang="en-US" altLang="ja-JP" smtClean="0"/>
              <a:t>Another example</a:t>
            </a:r>
            <a:endParaRPr kumimoji="1" lang="ja-JP" altLang="en-US" smtClean="0"/>
          </a:p>
        </p:txBody>
      </p:sp>
      <p:sp>
        <p:nvSpPr>
          <p:cNvPr id="20483" name="フッター プレースホル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F20E65B-26CE-41B2-BD0A-1B730C809175}" type="slidenum">
              <a:rPr lang="ja-JP" altLang="en-US" smtClean="0">
                <a:solidFill>
                  <a:srgbClr val="808080"/>
                </a:solidFill>
              </a:rPr>
              <a:pPr/>
              <a:t>14</a:t>
            </a:fld>
            <a:endParaRPr lang="en-US" altLang="ja-JP" smtClean="0">
              <a:solidFill>
                <a:srgbClr val="808080"/>
              </a:solidFill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685800" y="2409825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The paired STPs, (a2, b1) is an SDP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By requesting </a:t>
            </a:r>
            <a:endParaRPr lang="en-US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176D89"/>
              </a:buClr>
              <a:buFontTx/>
              <a:buChar char="•"/>
              <a:defRPr/>
            </a:pPr>
            <a:r>
              <a:rPr kumimoji="1" lang="en-US" altLang="ja-JP" kern="0" dirty="0">
                <a:solidFill>
                  <a:srgbClr val="000000"/>
                </a:solidFill>
                <a:latin typeface="Arial"/>
                <a:ea typeface="ＭＳ Ｐゴシック"/>
              </a:rPr>
              <a:t>connect(a1, a2) to network A</a:t>
            </a:r>
            <a:endParaRPr lang="en-US" altLang="ja-JP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176D89"/>
              </a:buClr>
              <a:buFontTx/>
              <a:buChar char="•"/>
              <a:defRPr/>
            </a:pPr>
            <a:r>
              <a:rPr kumimoji="1" lang="en-US" altLang="ja-JP" kern="0" dirty="0">
                <a:solidFill>
                  <a:srgbClr val="000000"/>
                </a:solidFill>
                <a:latin typeface="Arial"/>
                <a:ea typeface="ＭＳ Ｐゴシック"/>
              </a:rPr>
              <a:t>connect(b1, b2) to network B</a:t>
            </a:r>
            <a:endParaRPr lang="ja-JP" altLang="ja-JP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   a1-b2 is connected.</a:t>
            </a:r>
            <a:endParaRPr lang="ja-JP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endParaRPr kumimoji="1" lang="en-US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</p:txBody>
      </p:sp>
      <p:sp>
        <p:nvSpPr>
          <p:cNvPr id="6" name="コンテンツ プレースホルダ 5"/>
          <p:cNvSpPr txBox="1">
            <a:spLocks/>
          </p:cNvSpPr>
          <p:nvPr/>
        </p:nvSpPr>
        <p:spPr>
          <a:xfrm>
            <a:off x="4648200" y="2409825"/>
            <a:ext cx="4100513" cy="4114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r>
              <a:rPr kumimoji="1" lang="en-US" altLang="ja-JP" sz="2800" kern="0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NetworkA</a:t>
            </a: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 advertises:</a:t>
            </a: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I have a1 and a2.</a:t>
            </a: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a2 is connected to b1 of </a:t>
            </a:r>
            <a:r>
              <a:rPr kumimoji="1" lang="en-US" altLang="ja-JP" sz="2800" kern="0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networkB</a:t>
            </a:r>
            <a:endParaRPr kumimoji="1" lang="en-US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TF: I can connect a1 and a2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N</a:t>
            </a:r>
            <a:r>
              <a:rPr kumimoji="1" lang="en-US" altLang="ja-JP" sz="2800" kern="0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etworkB</a:t>
            </a: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 advertises:</a:t>
            </a: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I have b1 and b2.</a:t>
            </a: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b1 is connected to a2 of </a:t>
            </a:r>
            <a:r>
              <a:rPr kumimoji="1" lang="en-US" altLang="ja-JP" sz="2800" kern="0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networkA</a:t>
            </a:r>
            <a:endParaRPr kumimoji="1" lang="en-US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971550" lvl="1" indent="-514350" eaLnBrk="0" hangingPunct="0">
              <a:spcBef>
                <a:spcPct val="20000"/>
              </a:spcBef>
              <a:buClr>
                <a:srgbClr val="176D89"/>
              </a:buClr>
              <a:buFont typeface="+mj-lt"/>
              <a:buAutoNum type="arabicPeriod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TF: I can connect b1 and b2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endParaRPr kumimoji="1" lang="en-US" altLang="ja-JP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r>
              <a:rPr kumimoji="1" lang="en-US" altLang="ja-JP" sz="2800" kern="0" dirty="0">
                <a:solidFill>
                  <a:srgbClr val="000000"/>
                </a:solidFill>
                <a:latin typeface="Arial"/>
                <a:ea typeface="ＭＳ Ｐゴシック"/>
                <a:cs typeface="ＭＳ Ｐゴシック" charset="-128"/>
              </a:rPr>
              <a:t>By gathering these information from networks, topology information sufficient for discovery can be constructed.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endParaRPr kumimoji="1" lang="ja-JP" altLang="en-US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endParaRPr kumimoji="1" lang="ja-JP" altLang="en-US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176D89"/>
              </a:buClr>
              <a:buFont typeface="Times" charset="0"/>
              <a:buChar char="•"/>
              <a:defRPr/>
            </a:pPr>
            <a:endParaRPr kumimoji="1" lang="ja-JP" altLang="en-US" sz="2800" kern="0" dirty="0">
              <a:solidFill>
                <a:srgbClr val="000000"/>
              </a:solidFill>
              <a:latin typeface="Arial"/>
              <a:ea typeface="ＭＳ Ｐゴシック"/>
              <a:cs typeface="ＭＳ Ｐゴシック" charset="-128"/>
            </a:endParaRPr>
          </a:p>
        </p:txBody>
      </p:sp>
      <p:sp>
        <p:nvSpPr>
          <p:cNvPr id="20486" name="角丸四角形 7"/>
          <p:cNvSpPr>
            <a:spLocks noChangeArrowheads="1"/>
          </p:cNvSpPr>
          <p:nvPr/>
        </p:nvSpPr>
        <p:spPr bwMode="auto">
          <a:xfrm>
            <a:off x="1258888" y="1412875"/>
            <a:ext cx="2808287" cy="936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altLang="ja-JP" smtClean="0">
                <a:solidFill>
                  <a:srgbClr val="FF0000"/>
                </a:solidFill>
                <a:ea typeface="ＭＳ Ｐゴシック" charset="-128"/>
              </a:rPr>
              <a:t>Network A</a:t>
            </a:r>
            <a:endParaRPr lang="ja-JP" altLang="en-US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20487" name="角丸四角形 8"/>
          <p:cNvSpPr>
            <a:spLocks noChangeArrowheads="1"/>
          </p:cNvSpPr>
          <p:nvPr/>
        </p:nvSpPr>
        <p:spPr bwMode="auto">
          <a:xfrm>
            <a:off x="4067175" y="1412875"/>
            <a:ext cx="2808288" cy="936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altLang="ja-JP" smtClean="0">
                <a:solidFill>
                  <a:srgbClr val="FF0000"/>
                </a:solidFill>
                <a:ea typeface="ＭＳ Ｐゴシック" charset="-128"/>
              </a:rPr>
              <a:t>Network B</a:t>
            </a:r>
            <a:endParaRPr lang="ja-JP" altLang="en-US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20488" name="円/楕円 37"/>
          <p:cNvSpPr>
            <a:spLocks noChangeArrowheads="1"/>
          </p:cNvSpPr>
          <p:nvPr/>
        </p:nvSpPr>
        <p:spPr bwMode="auto">
          <a:xfrm rot="-5400000">
            <a:off x="4067176" y="1557337"/>
            <a:ext cx="360362" cy="360363"/>
          </a:xfrm>
          <a:prstGeom prst="ellipse">
            <a:avLst/>
          </a:prstGeom>
          <a:noFill/>
          <a:ln w="38100" algn="ctr">
            <a:solidFill>
              <a:srgbClr val="1E58FF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89" name="円/楕円 38"/>
          <p:cNvSpPr>
            <a:spLocks noChangeArrowheads="1"/>
          </p:cNvSpPr>
          <p:nvPr/>
        </p:nvSpPr>
        <p:spPr bwMode="auto">
          <a:xfrm rot="-5400000">
            <a:off x="6515895" y="1558131"/>
            <a:ext cx="360362" cy="358775"/>
          </a:xfrm>
          <a:prstGeom prst="ellipse">
            <a:avLst/>
          </a:prstGeom>
          <a:noFill/>
          <a:ln w="38100" algn="ctr">
            <a:solidFill>
              <a:srgbClr val="1E58FF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0" name="円/楕円 39"/>
          <p:cNvSpPr>
            <a:spLocks noChangeArrowheads="1"/>
          </p:cNvSpPr>
          <p:nvPr/>
        </p:nvSpPr>
        <p:spPr bwMode="auto">
          <a:xfrm rot="-5400000">
            <a:off x="1258888" y="1557338"/>
            <a:ext cx="360362" cy="360362"/>
          </a:xfrm>
          <a:prstGeom prst="ellipse">
            <a:avLst/>
          </a:prstGeom>
          <a:noFill/>
          <a:ln w="38100" algn="ctr">
            <a:solidFill>
              <a:srgbClr val="1E58FF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1" name="円/楕円 40"/>
          <p:cNvSpPr>
            <a:spLocks noChangeArrowheads="1"/>
          </p:cNvSpPr>
          <p:nvPr/>
        </p:nvSpPr>
        <p:spPr bwMode="auto">
          <a:xfrm rot="-5400000">
            <a:off x="3707607" y="1558131"/>
            <a:ext cx="360362" cy="358775"/>
          </a:xfrm>
          <a:prstGeom prst="ellipse">
            <a:avLst/>
          </a:prstGeom>
          <a:noFill/>
          <a:ln w="38100" algn="ctr">
            <a:solidFill>
              <a:srgbClr val="1E58FF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2" name="角丸四角形 14"/>
          <p:cNvSpPr>
            <a:spLocks noChangeArrowheads="1"/>
          </p:cNvSpPr>
          <p:nvPr/>
        </p:nvSpPr>
        <p:spPr bwMode="auto">
          <a:xfrm>
            <a:off x="5219700" y="1557338"/>
            <a:ext cx="6477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mtClean="0">
                <a:solidFill>
                  <a:srgbClr val="000000"/>
                </a:solidFill>
                <a:ea typeface="ＭＳ Ｐゴシック" charset="-128"/>
              </a:rPr>
              <a:t>TF</a:t>
            </a:r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3" name="角丸四角形 15"/>
          <p:cNvSpPr>
            <a:spLocks noChangeArrowheads="1"/>
          </p:cNvSpPr>
          <p:nvPr/>
        </p:nvSpPr>
        <p:spPr bwMode="auto">
          <a:xfrm>
            <a:off x="2411413" y="1557338"/>
            <a:ext cx="6477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mtClean="0">
                <a:solidFill>
                  <a:srgbClr val="000000"/>
                </a:solidFill>
                <a:ea typeface="ＭＳ Ｐゴシック" charset="-128"/>
              </a:rPr>
              <a:t>TF</a:t>
            </a:r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4" name="テキスト ボックス 16"/>
          <p:cNvSpPr txBox="1">
            <a:spLocks noChangeArrowheads="1"/>
          </p:cNvSpPr>
          <p:nvPr/>
        </p:nvSpPr>
        <p:spPr bwMode="auto">
          <a:xfrm>
            <a:off x="1611313" y="1557338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800" smtClean="0">
                <a:solidFill>
                  <a:srgbClr val="1E58FF"/>
                </a:solidFill>
                <a:ea typeface="ＭＳ Ｐゴシック" charset="-128"/>
              </a:rPr>
              <a:t>a1</a:t>
            </a:r>
            <a:endParaRPr kumimoji="1" lang="ja-JP" altLang="en-US" sz="1800" smtClean="0">
              <a:solidFill>
                <a:srgbClr val="1E58FF"/>
              </a:solidFill>
              <a:ea typeface="ＭＳ Ｐゴシック" charset="-128"/>
            </a:endParaRPr>
          </a:p>
        </p:txBody>
      </p:sp>
      <p:sp>
        <p:nvSpPr>
          <p:cNvPr id="20495" name="テキスト ボックス 17"/>
          <p:cNvSpPr txBox="1">
            <a:spLocks noChangeArrowheads="1"/>
          </p:cNvSpPr>
          <p:nvPr/>
        </p:nvSpPr>
        <p:spPr bwMode="auto">
          <a:xfrm>
            <a:off x="3316288" y="155733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800" smtClean="0">
                <a:solidFill>
                  <a:srgbClr val="1E58FF"/>
                </a:solidFill>
                <a:ea typeface="ＭＳ Ｐゴシック" charset="-128"/>
              </a:rPr>
              <a:t>a2</a:t>
            </a:r>
            <a:endParaRPr kumimoji="1" lang="ja-JP" altLang="en-US" sz="1800" smtClean="0">
              <a:solidFill>
                <a:srgbClr val="1E58FF"/>
              </a:solidFill>
              <a:ea typeface="ＭＳ Ｐゴシック" charset="-128"/>
            </a:endParaRPr>
          </a:p>
        </p:txBody>
      </p:sp>
      <p:sp>
        <p:nvSpPr>
          <p:cNvPr id="20496" name="テキスト ボックス 18"/>
          <p:cNvSpPr txBox="1">
            <a:spLocks noChangeArrowheads="1"/>
          </p:cNvSpPr>
          <p:nvPr/>
        </p:nvSpPr>
        <p:spPr bwMode="auto">
          <a:xfrm>
            <a:off x="4368800" y="155733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800" smtClean="0">
                <a:solidFill>
                  <a:srgbClr val="1E58FF"/>
                </a:solidFill>
                <a:ea typeface="ＭＳ Ｐゴシック" charset="-128"/>
              </a:rPr>
              <a:t>b1</a:t>
            </a:r>
            <a:endParaRPr kumimoji="1" lang="ja-JP" altLang="en-US" sz="1800" smtClean="0">
              <a:solidFill>
                <a:srgbClr val="1E58FF"/>
              </a:solidFill>
              <a:ea typeface="ＭＳ Ｐゴシック" charset="-128"/>
            </a:endParaRPr>
          </a:p>
        </p:txBody>
      </p:sp>
      <p:sp>
        <p:nvSpPr>
          <p:cNvPr id="20497" name="テキスト ボックス 19"/>
          <p:cNvSpPr txBox="1">
            <a:spLocks noChangeArrowheads="1"/>
          </p:cNvSpPr>
          <p:nvPr/>
        </p:nvSpPr>
        <p:spPr bwMode="auto">
          <a:xfrm>
            <a:off x="6075363" y="155733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kumimoji="1" lang="en-US" altLang="ja-JP" sz="1800" smtClean="0">
                <a:solidFill>
                  <a:srgbClr val="1E58FF"/>
                </a:solidFill>
                <a:ea typeface="ＭＳ Ｐゴシック" charset="-128"/>
              </a:rPr>
              <a:t>b2</a:t>
            </a:r>
            <a:endParaRPr kumimoji="1" lang="ja-JP" altLang="en-US" sz="1800" smtClean="0">
              <a:solidFill>
                <a:srgbClr val="1E58FF"/>
              </a:solidFill>
              <a:ea typeface="ＭＳ Ｐゴシック" charset="-128"/>
            </a:endParaRPr>
          </a:p>
        </p:txBody>
      </p:sp>
      <p:sp>
        <p:nvSpPr>
          <p:cNvPr id="20498" name="角丸四角形 20"/>
          <p:cNvSpPr>
            <a:spLocks noChangeArrowheads="1"/>
          </p:cNvSpPr>
          <p:nvPr/>
        </p:nvSpPr>
        <p:spPr bwMode="auto">
          <a:xfrm>
            <a:off x="3708400" y="1484313"/>
            <a:ext cx="719138" cy="5048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algn="r" eaLnBrk="0" hangingPunct="0"/>
            <a:endParaRPr lang="ja-JP" altLang="en-US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99" name="テキスト ボックス 21"/>
          <p:cNvSpPr txBox="1">
            <a:spLocks noChangeArrowheads="1"/>
          </p:cNvSpPr>
          <p:nvPr/>
        </p:nvSpPr>
        <p:spPr bwMode="auto">
          <a:xfrm>
            <a:off x="3743325" y="1916113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ja-JP" sz="1800" smtClean="0">
                <a:solidFill>
                  <a:srgbClr val="5DAD41"/>
                </a:solidFill>
                <a:ea typeface="ＭＳ Ｐゴシック" charset="-128"/>
              </a:rPr>
              <a:t>SDP</a:t>
            </a:r>
            <a:endParaRPr kumimoji="1" lang="ja-JP" altLang="en-US" sz="1800" smtClean="0">
              <a:solidFill>
                <a:srgbClr val="5DAD41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 status  - </a:t>
            </a:r>
            <a:r>
              <a:rPr kumimoji="1" lang="en-US" altLang="ja-JP" dirty="0" err="1" smtClean="0"/>
              <a:t>plugfest</a:t>
            </a:r>
            <a:r>
              <a:rPr kumimoji="1" lang="en-US" altLang="ja-JP" dirty="0" smtClean="0"/>
              <a:t> of NSI -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ja-JP" dirty="0" smtClean="0"/>
              <a:t>CS protocol v1.0draft, which enables provisioning of simple inter-provider connection, has been defined. </a:t>
            </a:r>
            <a:endParaRPr lang="ja-JP" altLang="ja-JP" dirty="0" smtClean="0"/>
          </a:p>
          <a:p>
            <a:pPr lvl="0"/>
            <a:r>
              <a:rPr lang="en-US" altLang="ja-JP" dirty="0" smtClean="0"/>
              <a:t>At GLIF2011, a “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” (protocol interoperability testing) took place with seven organizations participating from all over the world. </a:t>
            </a:r>
          </a:p>
          <a:p>
            <a:pPr lvl="1"/>
            <a:r>
              <a:rPr lang="en-US" altLang="ja-JP" dirty="0" smtClean="0"/>
              <a:t>Rio de Janeiro, Sep.13</a:t>
            </a:r>
          </a:p>
          <a:p>
            <a:r>
              <a:rPr lang="en-US" altLang="ja-JP" dirty="0" smtClean="0"/>
              <a:t>We had 7 implementations:</a:t>
            </a:r>
          </a:p>
          <a:p>
            <a:pPr lvl="1"/>
            <a:r>
              <a:rPr lang="en-US" altLang="ja-JP" dirty="0" err="1" smtClean="0"/>
              <a:t>OpenNSA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NORUnet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AutoBAHN</a:t>
            </a:r>
            <a:r>
              <a:rPr lang="en-US" altLang="ja-JP" dirty="0" smtClean="0"/>
              <a:t> (GEANT)</a:t>
            </a:r>
          </a:p>
          <a:p>
            <a:pPr lvl="1"/>
            <a:r>
              <a:rPr lang="en-US" altLang="ja-JP" dirty="0" smtClean="0"/>
              <a:t>DRAC (</a:t>
            </a:r>
            <a:r>
              <a:rPr lang="en-US" altLang="ja-JP" dirty="0" err="1" smtClean="0"/>
              <a:t>SURFnet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G-LAMBDA (AIST)</a:t>
            </a:r>
          </a:p>
          <a:p>
            <a:pPr lvl="1"/>
            <a:r>
              <a:rPr lang="en-US" altLang="ja-JP" dirty="0" smtClean="0"/>
              <a:t>G-LAMBDA (KDDI Labs)</a:t>
            </a:r>
          </a:p>
          <a:p>
            <a:pPr lvl="1"/>
            <a:r>
              <a:rPr lang="en-US" altLang="ja-JP" dirty="0" smtClean="0"/>
              <a:t>OSCARS (</a:t>
            </a:r>
            <a:r>
              <a:rPr lang="en-US" altLang="ja-JP" dirty="0" err="1" smtClean="0"/>
              <a:t>ESnet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DynamicKL</a:t>
            </a:r>
            <a:r>
              <a:rPr lang="en-US" altLang="ja-JP" dirty="0" smtClean="0"/>
              <a:t> (KISTI)</a:t>
            </a:r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00184"/>
            <a:ext cx="8208912" cy="5525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the initial NSI protocol testing that is Rio </a:t>
            </a:r>
            <a:r>
              <a:rPr lang="en-US" dirty="0" err="1" smtClean="0"/>
              <a:t>Plugfest</a:t>
            </a:r>
            <a:r>
              <a:rPr lang="en-US" dirty="0" smtClean="0"/>
              <a:t>, we elected to use an artificial topology: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the “Rio” ring topology.</a:t>
            </a:r>
          </a:p>
          <a:p>
            <a:r>
              <a:rPr lang="en-US" dirty="0" smtClean="0"/>
              <a:t>Each NSA is allowed to define their internal topology as they see fit as long as it is consistent with this inter-domain view.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95149" y="1515407"/>
            <a:ext cx="5668101" cy="4026971"/>
            <a:chOff x="826844" y="1377455"/>
            <a:chExt cx="6681460" cy="4530677"/>
          </a:xfrm>
        </p:grpSpPr>
        <p:grpSp>
          <p:nvGrpSpPr>
            <p:cNvPr id="5" name="Group 4"/>
            <p:cNvGrpSpPr/>
            <p:nvPr/>
          </p:nvGrpSpPr>
          <p:grpSpPr>
            <a:xfrm>
              <a:off x="1569550" y="2662005"/>
              <a:ext cx="1079500" cy="876300"/>
              <a:chOff x="1179174" y="2219290"/>
              <a:chExt cx="1079500" cy="8763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179174" y="2219290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79174" y="241614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36424" y="2895565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31574" y="296224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972924" y="227644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139243" y="4062170"/>
              <a:ext cx="1079500" cy="876300"/>
              <a:chOff x="1209117" y="2124030"/>
              <a:chExt cx="1079500" cy="8763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09117" y="2124030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64036" y="2263739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066367" y="2800305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61518" y="286698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002867" y="218118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22676" y="1706365"/>
              <a:ext cx="1079500" cy="876300"/>
              <a:chOff x="1638300" y="2552700"/>
              <a:chExt cx="1079500" cy="8763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638300" y="2552700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38300" y="27495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495550" y="3228975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90700" y="32956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32050" y="26098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58976" y="1706365"/>
              <a:ext cx="1079500" cy="876300"/>
              <a:chOff x="1638300" y="2552700"/>
              <a:chExt cx="1079500" cy="8763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638300" y="2552700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38300" y="27495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495550" y="3228975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90700" y="32956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32050" y="26098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60926" y="2995415"/>
              <a:ext cx="1079500" cy="876300"/>
              <a:chOff x="1638300" y="2552700"/>
              <a:chExt cx="1079500" cy="8763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638300" y="2552700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38300" y="27495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95550" y="3228975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90700" y="32956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432050" y="2609850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895508" y="4770198"/>
              <a:ext cx="1079499" cy="876298"/>
              <a:chOff x="1358832" y="2152608"/>
              <a:chExt cx="1079499" cy="87629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358832" y="2152608"/>
                <a:ext cx="1079499" cy="87629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58832" y="2349458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212456" y="2819349"/>
                <a:ext cx="120650" cy="133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511232" y="2895556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270947" y="2253613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457591" y="4217771"/>
              <a:ext cx="1079500" cy="876300"/>
              <a:chOff x="1288965" y="2371706"/>
              <a:chExt cx="1079500" cy="8763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288965" y="2371706"/>
                <a:ext cx="1079500" cy="8763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136525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88965" y="2568556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146215" y="3047981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46956" y="3006706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082715" y="2428856"/>
                <a:ext cx="127000" cy="13335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/>
                  <a:cs typeface="Century Schoolbook"/>
                </a:endParaRPr>
              </a:p>
            </p:txBody>
          </p:sp>
        </p:grpSp>
        <p:cxnSp>
          <p:nvCxnSpPr>
            <p:cNvPr id="12" name="Curved Connector 11"/>
            <p:cNvCxnSpPr>
              <a:stCxn id="83" idx="2"/>
              <a:endCxn id="72" idx="1"/>
            </p:cNvCxnSpPr>
            <p:nvPr/>
          </p:nvCxnSpPr>
          <p:spPr>
            <a:xfrm rot="16200000" flipH="1">
              <a:off x="5530701" y="2728715"/>
              <a:ext cx="742950" cy="317500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4" idx="1"/>
              <a:endCxn id="62" idx="0"/>
            </p:cNvCxnSpPr>
            <p:nvPr/>
          </p:nvCxnSpPr>
          <p:spPr>
            <a:xfrm rot="10800000" flipV="1">
              <a:off x="5521091" y="3805040"/>
              <a:ext cx="692236" cy="609581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4" idx="1"/>
              <a:endCxn id="70" idx="3"/>
            </p:cNvCxnSpPr>
            <p:nvPr/>
          </p:nvCxnSpPr>
          <p:spPr>
            <a:xfrm rot="10800000" flipV="1">
              <a:off x="4934624" y="4919446"/>
              <a:ext cx="580960" cy="184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67" idx="0"/>
              <a:endCxn id="88" idx="3"/>
            </p:cNvCxnSpPr>
            <p:nvPr/>
          </p:nvCxnSpPr>
          <p:spPr>
            <a:xfrm rot="16200000" flipV="1">
              <a:off x="3460287" y="4468327"/>
              <a:ext cx="161927" cy="835515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9" idx="2"/>
              <a:endCxn id="95" idx="3"/>
            </p:cNvCxnSpPr>
            <p:nvPr/>
          </p:nvCxnSpPr>
          <p:spPr>
            <a:xfrm rot="5400000">
              <a:off x="2831006" y="2241959"/>
              <a:ext cx="203165" cy="884576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4" idx="2"/>
              <a:endCxn id="78" idx="2"/>
            </p:cNvCxnSpPr>
            <p:nvPr/>
          </p:nvCxnSpPr>
          <p:spPr>
            <a:xfrm rot="5400000" flipH="1">
              <a:off x="4525813" y="2069903"/>
              <a:ext cx="66675" cy="958850"/>
            </a:xfrm>
            <a:prstGeom prst="curvedConnector3">
              <a:avLst>
                <a:gd name="adj1" fmla="val -342857"/>
              </a:avLst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90" idx="0"/>
              <a:endCxn id="93" idx="2"/>
            </p:cNvCxnSpPr>
            <p:nvPr/>
          </p:nvCxnSpPr>
          <p:spPr>
            <a:xfrm rot="16200000" flipV="1">
              <a:off x="2419552" y="3542378"/>
              <a:ext cx="647689" cy="5061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62126" y="2362100"/>
              <a:ext cx="414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A1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8626" y="1636515"/>
              <a:ext cx="414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A2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2432" y="1482626"/>
              <a:ext cx="414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A3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2204" y="2228751"/>
              <a:ext cx="414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A4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3376" y="2265561"/>
              <a:ext cx="423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Schoolbook"/>
                  <a:cs typeface="Century Schoolbook"/>
                </a:rPr>
                <a:t>B</a:t>
              </a:r>
              <a:r>
                <a:rPr lang="en-US" sz="1400" dirty="0" smtClean="0">
                  <a:latin typeface="Century Schoolbook"/>
                  <a:cs typeface="Century Schoolbook"/>
                </a:rPr>
                <a:t>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3376" y="1639889"/>
              <a:ext cx="423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B</a:t>
              </a:r>
              <a:r>
                <a:rPr lang="en-US" sz="1400" dirty="0">
                  <a:latin typeface="Century Schoolbook"/>
                  <a:cs typeface="Century Schoolbook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2300" y="1552476"/>
              <a:ext cx="423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B</a:t>
              </a:r>
              <a:r>
                <a:rPr lang="en-US" sz="1400" dirty="0">
                  <a:latin typeface="Century Schoolbook"/>
                  <a:cs typeface="Century Schoolbook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3426" y="2295426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B</a:t>
              </a:r>
              <a:r>
                <a:rPr lang="en-US" sz="1400" dirty="0">
                  <a:latin typeface="Century Schoolbook"/>
                  <a:cs typeface="Century Schoolbook"/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4917" y="2940149"/>
              <a:ext cx="42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C1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55081" y="2867125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C</a:t>
              </a:r>
              <a:r>
                <a:rPr lang="en-US" sz="1400" dirty="0">
                  <a:latin typeface="Century Schoolbook"/>
                  <a:cs typeface="Century Schoolbook"/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45176" y="3651150"/>
              <a:ext cx="42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C3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12162" y="3871715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C4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31436" y="4309845"/>
              <a:ext cx="429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D1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8023" y="4106842"/>
              <a:ext cx="428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D2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9770" y="4811692"/>
              <a:ext cx="429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Schoolbook"/>
                  <a:cs typeface="Century Schoolbook"/>
                </a:rPr>
                <a:t>D</a:t>
              </a:r>
              <a:r>
                <a:rPr lang="en-US" sz="1400" dirty="0" smtClean="0">
                  <a:latin typeface="Century Schoolbook"/>
                  <a:cs typeface="Century Schoolbook"/>
                </a:rPr>
                <a:t>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96426" y="4975302"/>
              <a:ext cx="428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Schoolbook"/>
                  <a:cs typeface="Century Schoolbook"/>
                </a:rPr>
                <a:t>D</a:t>
              </a:r>
              <a:r>
                <a:rPr lang="en-US" sz="1400" dirty="0" smtClean="0">
                  <a:latin typeface="Century Schoolbook"/>
                  <a:cs typeface="Century Schoolbook"/>
                </a:rPr>
                <a:t>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4399" y="4879629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J2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0699" y="4130528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J3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9476" y="3998667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Schoolbook"/>
                  <a:cs typeface="Century Schoolbook"/>
                </a:rPr>
                <a:t>J</a:t>
              </a:r>
              <a:r>
                <a:rPr lang="en-US" sz="1400" dirty="0" smtClean="0">
                  <a:latin typeface="Century Schoolbook"/>
                  <a:cs typeface="Century Schoolbook"/>
                </a:rPr>
                <a:t>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2776" y="4846392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J1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12851" y="4323010"/>
              <a:ext cx="879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Jamaica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4751" y="1943101"/>
              <a:ext cx="724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Aruba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9950" y="1967112"/>
              <a:ext cx="861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Bonaire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2127" y="2927709"/>
              <a:ext cx="115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Martinique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48114" y="5031735"/>
              <a:ext cx="91968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Grenada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72320" y="4474250"/>
              <a:ext cx="1005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Dominica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92332" y="3291548"/>
              <a:ext cx="469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M1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2161" y="3384413"/>
              <a:ext cx="469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M2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4910" y="2655555"/>
              <a:ext cx="469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M3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72416" y="2411376"/>
              <a:ext cx="469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M4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11264" y="5348242"/>
              <a:ext cx="42416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G2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52990" y="4602316"/>
              <a:ext cx="42832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G4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3264" y="5446465"/>
              <a:ext cx="43354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G3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95615" y="4563424"/>
              <a:ext cx="43354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G1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57949" y="1377455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OpenNSA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187" y="1398587"/>
              <a:ext cx="713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DRAC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99388" y="2646758"/>
              <a:ext cx="1138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AutoBAHN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8851" y="4419283"/>
              <a:ext cx="939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OSCARS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4448" y="5600354"/>
              <a:ext cx="16722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G-LAMBDA/AIST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9403" y="5110115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G-LAMBDA/KDDIL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6844" y="2239926"/>
              <a:ext cx="121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Century Schoolbook"/>
                  <a:cs typeface="Century Schoolbook"/>
                </a:rPr>
                <a:t>DynamicKL</a:t>
              </a:r>
              <a:endParaRPr lang="en-US" sz="1400" dirty="0">
                <a:solidFill>
                  <a:srgbClr val="FF0000"/>
                </a:solidFill>
                <a:latin typeface="Century Schoolbook"/>
                <a:cs typeface="Century Schoolbook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1799" y="3286427"/>
              <a:ext cx="890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Schoolbook"/>
                  <a:cs typeface="Century Schoolbook"/>
                </a:rPr>
                <a:t>Curacao</a:t>
              </a:r>
              <a:endParaRPr lang="en-US" sz="1400" dirty="0">
                <a:latin typeface="Century Schoolbook"/>
                <a:cs typeface="Century Schoolbook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Plugfest</a:t>
            </a:r>
            <a:r>
              <a:rPr lang="en-US" dirty="0" smtClean="0"/>
              <a:t> Topology</a:t>
            </a:r>
            <a:endParaRPr 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917807" y="622802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Courtesy of Jerry </a:t>
            </a:r>
            <a:r>
              <a:rPr kumimoji="1" lang="en-US" altLang="ja-JP" sz="1800" dirty="0" err="1" smtClean="0"/>
              <a:t>Sobieski</a:t>
            </a:r>
            <a:r>
              <a:rPr kumimoji="1" lang="en-US" altLang="ja-JP" sz="1800" dirty="0" smtClean="0"/>
              <a:t> (</a:t>
            </a:r>
            <a:r>
              <a:rPr kumimoji="1" lang="en-US" altLang="ja-JP" sz="1800" dirty="0" err="1" smtClean="0"/>
              <a:t>NORDUnet</a:t>
            </a:r>
            <a:r>
              <a:rPr kumimoji="1" lang="en-US" altLang="ja-JP" sz="1800" dirty="0" smtClean="0"/>
              <a:t>)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1032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test matrix</a:t>
            </a:r>
            <a:endParaRPr lang="en-US" dirty="0"/>
          </a:p>
        </p:txBody>
      </p:sp>
      <p:pic>
        <p:nvPicPr>
          <p:cNvPr id="4" name="Picture 3" descr="Plugfest Status Rio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66"/>
          <a:stretch>
            <a:fillRect/>
          </a:stretch>
        </p:blipFill>
        <p:spPr>
          <a:xfrm>
            <a:off x="611560" y="1268760"/>
            <a:ext cx="7804091" cy="5040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NSI documents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4213" y="1341438"/>
            <a:ext cx="7772400" cy="4248150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sz="2000" smtClean="0"/>
              <a:t>GFD.173 Network Services Framework</a:t>
            </a:r>
          </a:p>
          <a:p>
            <a:r>
              <a:rPr lang="en-US" sz="1800" smtClean="0"/>
              <a:t>The NSF is a framework to support Network Services</a:t>
            </a:r>
          </a:p>
          <a:p>
            <a:r>
              <a:rPr lang="en-US" sz="1800" smtClean="0"/>
              <a:t>Supports many services – initial service is Connection Service</a:t>
            </a:r>
          </a:p>
          <a:p>
            <a:r>
              <a:rPr lang="en-US" sz="1800" smtClean="0"/>
              <a:t>Possible future services, e.g.: Network Topology Exchange Service</a:t>
            </a:r>
          </a:p>
          <a:p>
            <a:r>
              <a:rPr lang="en-US" sz="1800" smtClean="0"/>
              <a:t>Status – NSF v1.0 has been published</a:t>
            </a:r>
          </a:p>
          <a:p>
            <a:endParaRPr lang="en-US" sz="1800" smtClean="0"/>
          </a:p>
          <a:p>
            <a:pPr>
              <a:buFont typeface="Times" pitchFamily="18" charset="0"/>
              <a:buNone/>
            </a:pPr>
            <a:r>
              <a:rPr lang="en-US" sz="2000" smtClean="0"/>
              <a:t>GFD.XXX  Connection Service Protocol</a:t>
            </a:r>
          </a:p>
          <a:p>
            <a:r>
              <a:rPr lang="en-US" sz="1800" smtClean="0"/>
              <a:t>Allows an application or network provider to request and automatically reserve and provision circuits from other network providers</a:t>
            </a:r>
          </a:p>
          <a:p>
            <a:r>
              <a:rPr lang="en-US" sz="1800" smtClean="0"/>
              <a:t>Designed to support circuits that transit multiple service providers</a:t>
            </a:r>
          </a:p>
          <a:p>
            <a:r>
              <a:rPr lang="en-US" sz="1800" smtClean="0"/>
              <a:t>Status – protocol freeze this week to support NSI plugfest Sept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</a:t>
            </a:r>
            <a:r>
              <a:rPr kumimoji="1" lang="en-US" altLang="ja-JP" dirty="0" smtClean="0"/>
              <a:t>and </a:t>
            </a:r>
            <a:r>
              <a:rPr kumimoji="1" lang="en-US" altLang="ja-JP" dirty="0" smtClean="0"/>
              <a:t>future plan of NSI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NSI is an open interface request connectivity</a:t>
            </a:r>
          </a:p>
          <a:p>
            <a:r>
              <a:rPr lang="en-US" altLang="ja-JP" dirty="0" smtClean="0"/>
              <a:t>R&amp;E networks around world rolling out dynamic services</a:t>
            </a:r>
          </a:p>
          <a:p>
            <a:r>
              <a:rPr lang="en-US" altLang="ja-JP" dirty="0" smtClean="0"/>
              <a:t>Commitment by providers to become NSI compliant</a:t>
            </a:r>
          </a:p>
          <a:p>
            <a:pPr lvl="1"/>
            <a:r>
              <a:rPr lang="en-US" altLang="ja-JP" dirty="0" smtClean="0"/>
              <a:t>Including JGN-X</a:t>
            </a:r>
            <a:endParaRPr lang="ja-JP" altLang="en-US" dirty="0" smtClean="0"/>
          </a:p>
          <a:p>
            <a:pPr lvl="0"/>
            <a:r>
              <a:rPr lang="en-US" altLang="ja-JP" dirty="0" smtClean="0"/>
              <a:t>According </a:t>
            </a:r>
            <a:r>
              <a:rPr lang="en-US" altLang="ja-JP" dirty="0" smtClean="0"/>
              <a:t>to the </a:t>
            </a:r>
            <a:r>
              <a:rPr lang="en-US" altLang="ja-JP" dirty="0" smtClean="0"/>
              <a:t>lessons learned at the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, the protocol has been improved for the SC11 demonstration, and v1.0 will be officially released after SC11.</a:t>
            </a:r>
            <a:endParaRPr lang="ja-JP" altLang="ja-JP" dirty="0" smtClean="0"/>
          </a:p>
          <a:p>
            <a:pPr lvl="0"/>
            <a:r>
              <a:rPr lang="en-US" altLang="ja-JP" dirty="0" smtClean="0"/>
              <a:t>Issues including topology service, security (authentication and authorization), service definitions, and fault processing are being discussed for v2.0 specification which is to be released in early 2012.</a:t>
            </a:r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OGF Network Services Interface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Dynamic circuit services have been recently introduced by many R&amp;E networks.  </a:t>
            </a:r>
          </a:p>
          <a:p>
            <a:r>
              <a:rPr lang="en-US" altLang="ja-JP" dirty="0" smtClean="0"/>
              <a:t>The Open Grid Forum Network Services Interfaces working group (OGF NSI-WG) has been working to define an open interface standard to make such services interoperable among networks. </a:t>
            </a:r>
          </a:p>
          <a:p>
            <a:r>
              <a:rPr lang="en-US" altLang="ja-JP" dirty="0" smtClean="0"/>
              <a:t>Currently, the NSI-WG is working to finalize a Connection Service document that describes both a service architecture and a protocol for end-to-end circuit provisioning. </a:t>
            </a:r>
          </a:p>
          <a:p>
            <a:r>
              <a:rPr lang="en-US" altLang="ja-JP" dirty="0" smtClean="0"/>
              <a:t>Additional services, such as a Topology Service, are being proposed as extensions to the NSI interface. 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Example: G-lambda project</a:t>
            </a:r>
            <a:endParaRPr lang="ja-JP" altLang="en-US" dirty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1052513"/>
            <a:ext cx="8713787" cy="5473700"/>
          </a:xfrm>
        </p:spPr>
        <p:txBody>
          <a:bodyPr/>
          <a:lstStyle/>
          <a:p>
            <a:r>
              <a:rPr lang="en-US" altLang="ja-JP" dirty="0" smtClean="0"/>
              <a:t>G-lambda project has been defining an interface</a:t>
            </a:r>
          </a:p>
          <a:p>
            <a:pPr lvl="1"/>
            <a:r>
              <a:rPr lang="en-US" altLang="ja-JP" dirty="0" smtClean="0"/>
              <a:t>Joint project of KDDI R&amp;D labs., NTT, NICT and AIST, started in 2005. http://www.g-lambda.net/</a:t>
            </a:r>
          </a:p>
          <a:p>
            <a:pPr lvl="1"/>
            <a:r>
              <a:rPr lang="en-US" altLang="ja-JP" dirty="0" smtClean="0"/>
              <a:t>The goal of this project is to define a web services interface (GNS-WSI) to request heterogeneous resources (network, computers, storages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NSI is required?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Demand for high bandwidth stable end-to-end network circuits is increasing. Applications will include e-science and high definition video transfer.</a:t>
            </a:r>
          </a:p>
          <a:p>
            <a:r>
              <a:rPr lang="en-US" altLang="ja-JP" dirty="0" smtClean="0"/>
              <a:t>Some R&amp;E and commercial networks are rolling out bandwidth-on-demand services, but there is no open standard interface which makes them interoperable.</a:t>
            </a:r>
          </a:p>
          <a:p>
            <a:r>
              <a:rPr lang="en-US" altLang="ja-JP" dirty="0" smtClean="0"/>
              <a:t>Networks are starting to be recognized as manageable resources of cloud infrastructure. Dynamic network provisioning will support composition of data-intensive inter-cloud services.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 of NSI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NSI models a one-to-one relationship between a service provider’s network and a Network Service Agent (NSA).  The NSI is a service interface between NSAs. </a:t>
            </a:r>
          </a:p>
          <a:p>
            <a:r>
              <a:rPr lang="en-US" altLang="ja-JP" dirty="0" smtClean="0"/>
              <a:t>Each NSA can play the role of a requester, a provider, or both. Multiple NSAs forms a recursive framework of requesters and providers.</a:t>
            </a:r>
          </a:p>
          <a:p>
            <a:r>
              <a:rPr lang="en-US" altLang="ja-JP" dirty="0" smtClean="0"/>
              <a:t>NSI defines representation of service topology which is an abstraction of multi-layer physical network topology.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 of NSI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NSI service will be composed of multiple services including a connection service (CS) which is currently being defined.  </a:t>
            </a:r>
          </a:p>
          <a:p>
            <a:r>
              <a:rPr lang="en-US" altLang="ja-JP" dirty="0" smtClean="0"/>
              <a:t>CS supports advance reservation of end-to-end circuits. A reserved circuit with properties such as </a:t>
            </a:r>
            <a:r>
              <a:rPr lang="en-US" altLang="ja-JP" dirty="0" err="1" smtClean="0"/>
              <a:t>VLANid</a:t>
            </a:r>
            <a:r>
              <a:rPr lang="en-US" altLang="ja-JP" dirty="0" smtClean="0"/>
              <a:t> and/or designated guaranteed bandwidth is dynamically provisioned.</a:t>
            </a:r>
          </a:p>
          <a:p>
            <a:r>
              <a:rPr lang="en-US" altLang="ja-JP" dirty="0" smtClean="0"/>
              <a:t>Circuit provisioning is done either automatically at the designated start-time (auto start), or when explicitly triggered during the reservation period (manual start).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NSI architecture and connection service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496894" cy="56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Provisioning Sequences</a:t>
            </a:r>
            <a:endParaRPr kumimoji="1" lang="ja-JP" altLang="en-US" dirty="0"/>
          </a:p>
        </p:txBody>
      </p:sp>
      <p:cxnSp>
        <p:nvCxnSpPr>
          <p:cNvPr id="3" name="Straight Arrow Connector 4"/>
          <p:cNvCxnSpPr/>
          <p:nvPr/>
        </p:nvCxnSpPr>
        <p:spPr>
          <a:xfrm rot="5400000">
            <a:off x="-215106" y="4140994"/>
            <a:ext cx="4787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5"/>
          <p:cNvCxnSpPr/>
          <p:nvPr/>
        </p:nvCxnSpPr>
        <p:spPr>
          <a:xfrm rot="5400000">
            <a:off x="1098550" y="4141788"/>
            <a:ext cx="4787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9"/>
          <p:cNvCxnSpPr/>
          <p:nvPr/>
        </p:nvCxnSpPr>
        <p:spPr>
          <a:xfrm>
            <a:off x="2178050" y="1873250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2"/>
          <p:cNvCxnSpPr/>
          <p:nvPr/>
        </p:nvCxnSpPr>
        <p:spPr>
          <a:xfrm rot="10800000" flipV="1">
            <a:off x="2178050" y="2189163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6"/>
          <p:cNvCxnSpPr/>
          <p:nvPr/>
        </p:nvCxnSpPr>
        <p:spPr>
          <a:xfrm>
            <a:off x="2178050" y="2881313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 rot="10800000" flipV="1">
            <a:off x="2178050" y="3195638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/>
          <p:nvPr/>
        </p:nvCxnSpPr>
        <p:spPr>
          <a:xfrm>
            <a:off x="2178050" y="3825875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9"/>
          <p:cNvCxnSpPr/>
          <p:nvPr/>
        </p:nvCxnSpPr>
        <p:spPr>
          <a:xfrm rot="10800000" flipV="1">
            <a:off x="2178050" y="4141788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0"/>
          <p:cNvCxnSpPr/>
          <p:nvPr/>
        </p:nvCxnSpPr>
        <p:spPr>
          <a:xfrm>
            <a:off x="2178050" y="4770438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1"/>
          <p:cNvCxnSpPr/>
          <p:nvPr/>
        </p:nvCxnSpPr>
        <p:spPr>
          <a:xfrm rot="10800000" flipV="1">
            <a:off x="2178050" y="5086350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/>
          <p:nvPr/>
        </p:nvCxnSpPr>
        <p:spPr>
          <a:xfrm>
            <a:off x="2178050" y="5716588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3"/>
          <p:cNvCxnSpPr/>
          <p:nvPr/>
        </p:nvCxnSpPr>
        <p:spPr>
          <a:xfrm rot="10800000" flipV="1">
            <a:off x="2178050" y="6030913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75"/>
          <p:cNvGrpSpPr>
            <a:grpSpLocks/>
          </p:cNvGrpSpPr>
          <p:nvPr/>
        </p:nvGrpSpPr>
        <p:grpSpPr bwMode="auto">
          <a:xfrm>
            <a:off x="2133600" y="1574800"/>
            <a:ext cx="1439863" cy="4806950"/>
            <a:chOff x="2016390" y="1640286"/>
            <a:chExt cx="898845" cy="4805966"/>
          </a:xfrm>
        </p:grpSpPr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2086469" y="1640286"/>
              <a:ext cx="7602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reserve.rq</a:t>
              </a: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086469" y="2018096"/>
              <a:ext cx="7602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reserve.cf</a:t>
              </a: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2016390" y="2648705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provision.rq</a:t>
              </a:r>
            </a:p>
          </p:txBody>
        </p:sp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2016390" y="3026515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provision.cf</a:t>
              </a:r>
            </a:p>
          </p:txBody>
        </p:sp>
        <p:sp>
          <p:nvSpPr>
            <p:cNvPr id="20" name="TextBox 30"/>
            <p:cNvSpPr txBox="1">
              <a:spLocks noChangeArrowheads="1"/>
            </p:cNvSpPr>
            <p:nvPr/>
          </p:nvSpPr>
          <p:spPr bwMode="auto">
            <a:xfrm>
              <a:off x="2016390" y="3593229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release.rq</a:t>
              </a:r>
            </a:p>
          </p:txBody>
        </p: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>
              <a:off x="2016390" y="3971039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release.cf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2016390" y="4537754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provision.rq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2016390" y="4916952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provision.cf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2016390" y="5483667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terminate.rq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2016390" y="5861477"/>
              <a:ext cx="8988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ja-JP" sz="1600" b="1">
                  <a:latin typeface="Calibri" pitchFamily="34" charset="0"/>
                </a:rPr>
                <a:t>terminate.cf</a:t>
              </a:r>
            </a:p>
          </p:txBody>
        </p:sp>
      </p:grpSp>
      <p:cxnSp>
        <p:nvCxnSpPr>
          <p:cNvPr id="26" name="Straight Arrow Connector 36"/>
          <p:cNvCxnSpPr/>
          <p:nvPr/>
        </p:nvCxnSpPr>
        <p:spPr>
          <a:xfrm rot="5400000">
            <a:off x="2231232" y="4423569"/>
            <a:ext cx="3213100" cy="1587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/>
          <p:cNvCxnSpPr/>
          <p:nvPr/>
        </p:nvCxnSpPr>
        <p:spPr>
          <a:xfrm>
            <a:off x="3767138" y="2817813"/>
            <a:ext cx="554037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/>
          <p:cNvCxnSpPr/>
          <p:nvPr/>
        </p:nvCxnSpPr>
        <p:spPr>
          <a:xfrm>
            <a:off x="3492500" y="3195638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/>
        </p:nvCxnSpPr>
        <p:spPr>
          <a:xfrm>
            <a:off x="3492500" y="4141788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3"/>
          <p:cNvCxnSpPr/>
          <p:nvPr/>
        </p:nvCxnSpPr>
        <p:spPr>
          <a:xfrm>
            <a:off x="3492500" y="5086350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4"/>
          <p:cNvCxnSpPr/>
          <p:nvPr/>
        </p:nvCxnSpPr>
        <p:spPr>
          <a:xfrm rot="5400000">
            <a:off x="3987007" y="3667919"/>
            <a:ext cx="946150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6"/>
          <p:cNvCxnSpPr/>
          <p:nvPr/>
        </p:nvCxnSpPr>
        <p:spPr>
          <a:xfrm rot="5400000">
            <a:off x="3987800" y="5557838"/>
            <a:ext cx="944563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7"/>
          <p:cNvCxnSpPr/>
          <p:nvPr/>
        </p:nvCxnSpPr>
        <p:spPr>
          <a:xfrm>
            <a:off x="3492500" y="6030913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8"/>
          <p:cNvSpPr txBox="1">
            <a:spLocks noChangeArrowheads="1"/>
          </p:cNvSpPr>
          <p:nvPr/>
        </p:nvSpPr>
        <p:spPr bwMode="auto">
          <a:xfrm>
            <a:off x="3560763" y="2522538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35" name="TextBox 49"/>
          <p:cNvSpPr txBox="1">
            <a:spLocks noChangeArrowheads="1"/>
          </p:cNvSpPr>
          <p:nvPr/>
        </p:nvSpPr>
        <p:spPr bwMode="auto">
          <a:xfrm>
            <a:off x="1557338" y="1370013"/>
            <a:ext cx="117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3006725" y="1370013"/>
            <a:ext cx="1176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 rot="16200000">
            <a:off x="4151312" y="3503613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 rot="16200000">
            <a:off x="4150519" y="5457031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39" name="TextBox 54"/>
          <p:cNvSpPr txBox="1">
            <a:spLocks noChangeArrowheads="1"/>
          </p:cNvSpPr>
          <p:nvPr/>
        </p:nvSpPr>
        <p:spPr bwMode="auto">
          <a:xfrm rot="16200000">
            <a:off x="3424238" y="4484688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cxnSp>
        <p:nvCxnSpPr>
          <p:cNvPr id="40" name="Straight Arrow Connector 38"/>
          <p:cNvCxnSpPr/>
          <p:nvPr/>
        </p:nvCxnSpPr>
        <p:spPr>
          <a:xfrm rot="5400000">
            <a:off x="2958307" y="4202906"/>
            <a:ext cx="47879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rot="5400000">
            <a:off x="4271169" y="4204494"/>
            <a:ext cx="4786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5"/>
          <p:cNvCxnSpPr/>
          <p:nvPr/>
        </p:nvCxnSpPr>
        <p:spPr>
          <a:xfrm>
            <a:off x="5351463" y="1936750"/>
            <a:ext cx="1312862" cy="1254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8"/>
          <p:cNvCxnSpPr/>
          <p:nvPr/>
        </p:nvCxnSpPr>
        <p:spPr>
          <a:xfrm rot="10800000" flipV="1">
            <a:off x="5351463" y="2251075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/>
          <p:cNvCxnSpPr/>
          <p:nvPr/>
        </p:nvCxnSpPr>
        <p:spPr>
          <a:xfrm>
            <a:off x="5351463" y="2944813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/>
          <p:cNvCxnSpPr/>
          <p:nvPr/>
        </p:nvCxnSpPr>
        <p:spPr>
          <a:xfrm rot="10800000" flipV="1">
            <a:off x="5351463" y="3438234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1"/>
          <p:cNvCxnSpPr/>
          <p:nvPr/>
        </p:nvCxnSpPr>
        <p:spPr>
          <a:xfrm>
            <a:off x="5351463" y="3889375"/>
            <a:ext cx="1312862" cy="1254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2"/>
          <p:cNvCxnSpPr/>
          <p:nvPr/>
        </p:nvCxnSpPr>
        <p:spPr>
          <a:xfrm rot="10800000" flipV="1">
            <a:off x="5351463" y="4203700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3"/>
          <p:cNvCxnSpPr/>
          <p:nvPr/>
        </p:nvCxnSpPr>
        <p:spPr>
          <a:xfrm>
            <a:off x="5351463" y="4833938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4"/>
          <p:cNvCxnSpPr/>
          <p:nvPr/>
        </p:nvCxnSpPr>
        <p:spPr>
          <a:xfrm rot="10800000" flipV="1">
            <a:off x="5351463" y="5148263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55"/>
          <p:cNvCxnSpPr/>
          <p:nvPr/>
        </p:nvCxnSpPr>
        <p:spPr>
          <a:xfrm>
            <a:off x="5351463" y="5780088"/>
            <a:ext cx="1312862" cy="12382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6"/>
          <p:cNvCxnSpPr/>
          <p:nvPr/>
        </p:nvCxnSpPr>
        <p:spPr>
          <a:xfrm rot="10800000" flipV="1">
            <a:off x="5351463" y="6092825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6"/>
          <p:cNvSpPr txBox="1">
            <a:spLocks noChangeArrowheads="1"/>
          </p:cNvSpPr>
          <p:nvPr/>
        </p:nvSpPr>
        <p:spPr bwMode="auto">
          <a:xfrm>
            <a:off x="5404985" y="1647825"/>
            <a:ext cx="121778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reserve.rq</a:t>
            </a:r>
          </a:p>
        </p:txBody>
      </p:sp>
      <p:sp>
        <p:nvSpPr>
          <p:cNvPr id="54" name="TextBox 27"/>
          <p:cNvSpPr txBox="1">
            <a:spLocks noChangeArrowheads="1"/>
          </p:cNvSpPr>
          <p:nvPr/>
        </p:nvSpPr>
        <p:spPr bwMode="auto">
          <a:xfrm>
            <a:off x="5404985" y="2025588"/>
            <a:ext cx="121778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reserve.cf</a:t>
            </a:r>
          </a:p>
        </p:txBody>
      </p: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5292725" y="2656117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5292725" y="3212976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57" name="TextBox 30"/>
          <p:cNvSpPr txBox="1">
            <a:spLocks noChangeArrowheads="1"/>
          </p:cNvSpPr>
          <p:nvPr/>
        </p:nvSpPr>
        <p:spPr bwMode="auto">
          <a:xfrm>
            <a:off x="5292725" y="3600523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5292725" y="3978286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release.cf</a:t>
            </a:r>
          </a:p>
        </p:txBody>
      </p:sp>
      <p:sp>
        <p:nvSpPr>
          <p:cNvPr id="59" name="TextBox 32"/>
          <p:cNvSpPr txBox="1">
            <a:spLocks noChangeArrowheads="1"/>
          </p:cNvSpPr>
          <p:nvPr/>
        </p:nvSpPr>
        <p:spPr bwMode="auto">
          <a:xfrm>
            <a:off x="5292725" y="4544929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5292725" y="4924081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provision.cf</a:t>
            </a:r>
          </a:p>
        </p:txBody>
      </p:sp>
      <p:sp>
        <p:nvSpPr>
          <p:cNvPr id="61" name="TextBox 34"/>
          <p:cNvSpPr txBox="1">
            <a:spLocks noChangeArrowheads="1"/>
          </p:cNvSpPr>
          <p:nvPr/>
        </p:nvSpPr>
        <p:spPr bwMode="auto">
          <a:xfrm>
            <a:off x="5292725" y="5490725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terminate.rq</a:t>
            </a:r>
          </a:p>
        </p:txBody>
      </p:sp>
      <p:sp>
        <p:nvSpPr>
          <p:cNvPr id="62" name="TextBox 35"/>
          <p:cNvSpPr txBox="1">
            <a:spLocks noChangeArrowheads="1"/>
          </p:cNvSpPr>
          <p:nvPr/>
        </p:nvSpPr>
        <p:spPr bwMode="auto">
          <a:xfrm>
            <a:off x="5292725" y="5868486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terminate.cf</a:t>
            </a:r>
          </a:p>
        </p:txBody>
      </p:sp>
      <p:cxnSp>
        <p:nvCxnSpPr>
          <p:cNvPr id="63" name="Straight Arrow Connector 67"/>
          <p:cNvCxnSpPr/>
          <p:nvPr/>
        </p:nvCxnSpPr>
        <p:spPr>
          <a:xfrm rot="16200000" flipH="1">
            <a:off x="5688012" y="4770438"/>
            <a:ext cx="2644775" cy="0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/>
          <p:cNvCxnSpPr/>
          <p:nvPr/>
        </p:nvCxnSpPr>
        <p:spPr>
          <a:xfrm>
            <a:off x="6664325" y="3448050"/>
            <a:ext cx="11064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70"/>
          <p:cNvCxnSpPr/>
          <p:nvPr/>
        </p:nvCxnSpPr>
        <p:spPr>
          <a:xfrm>
            <a:off x="6664325" y="4203700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71"/>
          <p:cNvCxnSpPr/>
          <p:nvPr/>
        </p:nvCxnSpPr>
        <p:spPr>
          <a:xfrm>
            <a:off x="6664325" y="5148263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2"/>
          <p:cNvCxnSpPr/>
          <p:nvPr/>
        </p:nvCxnSpPr>
        <p:spPr>
          <a:xfrm rot="5400000">
            <a:off x="7253288" y="3825875"/>
            <a:ext cx="755650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3"/>
          <p:cNvCxnSpPr/>
          <p:nvPr/>
        </p:nvCxnSpPr>
        <p:spPr>
          <a:xfrm rot="5400000">
            <a:off x="7159626" y="5619750"/>
            <a:ext cx="944562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>
            <a:off x="6664325" y="6092825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6802438" y="3070225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71" name="TextBox 49"/>
          <p:cNvSpPr txBox="1">
            <a:spLocks noChangeArrowheads="1"/>
          </p:cNvSpPr>
          <p:nvPr/>
        </p:nvSpPr>
        <p:spPr bwMode="auto">
          <a:xfrm>
            <a:off x="4729163" y="1431925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6180138" y="1431925"/>
            <a:ext cx="117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73" name="TextBox 51"/>
          <p:cNvSpPr txBox="1">
            <a:spLocks noChangeArrowheads="1"/>
          </p:cNvSpPr>
          <p:nvPr/>
        </p:nvSpPr>
        <p:spPr bwMode="auto">
          <a:xfrm rot="16200000">
            <a:off x="7326312" y="3694113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4" name="TextBox 52"/>
          <p:cNvSpPr txBox="1">
            <a:spLocks noChangeArrowheads="1"/>
          </p:cNvSpPr>
          <p:nvPr/>
        </p:nvSpPr>
        <p:spPr bwMode="auto">
          <a:xfrm rot="16200000">
            <a:off x="7323932" y="5518944"/>
            <a:ext cx="1079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5" name="TextBox 54"/>
          <p:cNvSpPr txBox="1">
            <a:spLocks noChangeArrowheads="1"/>
          </p:cNvSpPr>
          <p:nvPr/>
        </p:nvSpPr>
        <p:spPr bwMode="auto">
          <a:xfrm rot="16200000">
            <a:off x="6664325" y="4479925"/>
            <a:ext cx="1017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76" name="TextBox 50"/>
          <p:cNvSpPr txBox="1">
            <a:spLocks noChangeArrowheads="1"/>
          </p:cNvSpPr>
          <p:nvPr/>
        </p:nvSpPr>
        <p:spPr bwMode="auto">
          <a:xfrm>
            <a:off x="1624013" y="1052513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Manual Provisioning</a:t>
            </a:r>
          </a:p>
        </p:txBody>
      </p:sp>
      <p:sp>
        <p:nvSpPr>
          <p:cNvPr id="77" name="TextBox 50"/>
          <p:cNvSpPr txBox="1">
            <a:spLocks noChangeArrowheads="1"/>
          </p:cNvSpPr>
          <p:nvPr/>
        </p:nvSpPr>
        <p:spPr bwMode="auto">
          <a:xfrm>
            <a:off x="4641850" y="1116013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Automatic Provisioning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490046" y="167570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425640" y="2549715"/>
            <a:ext cx="756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Scheduled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234100" y="254971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281251" y="124845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6390014" y="393742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Releasing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21" name="直線矢印コネクタ 20"/>
          <p:cNvCxnSpPr>
            <a:stCxn id="9" idx="6"/>
            <a:endCxn id="126" idx="2"/>
          </p:cNvCxnSpPr>
          <p:nvPr/>
        </p:nvCxnSpPr>
        <p:spPr>
          <a:xfrm flipV="1">
            <a:off x="1210046" y="2032458"/>
            <a:ext cx="1387350" cy="3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338203" y="3041526"/>
            <a:ext cx="1027708" cy="148408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5071815" y="1340280"/>
            <a:ext cx="941260" cy="147761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4803640" y="3269715"/>
            <a:ext cx="1586374" cy="10277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7001251" y="1608455"/>
            <a:ext cx="1592849" cy="94126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482437" y="46858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Initial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89" name="直線矢印コネクタ 88"/>
          <p:cNvCxnSpPr>
            <a:endCxn id="9" idx="0"/>
          </p:cNvCxnSpPr>
          <p:nvPr/>
        </p:nvCxnSpPr>
        <p:spPr>
          <a:xfrm>
            <a:off x="842437" y="692696"/>
            <a:ext cx="7609" cy="983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88" idx="0"/>
          </p:cNvCxnSpPr>
          <p:nvPr/>
        </p:nvCxnSpPr>
        <p:spPr>
          <a:xfrm rot="16200000" flipH="1">
            <a:off x="396469" y="2779996"/>
            <a:ext cx="885539" cy="233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501510" y="47786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Terminated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221510" y="5138660"/>
            <a:ext cx="1334266" cy="18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5220072" y="4797152"/>
            <a:ext cx="720000" cy="720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Any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State*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92" name="円/楕円 91"/>
          <p:cNvSpPr/>
          <p:nvPr/>
        </p:nvSpPr>
        <p:spPr>
          <a:xfrm flipH="1">
            <a:off x="2555776" y="47971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275776" y="5157152"/>
            <a:ext cx="1944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46"/>
          <p:cNvCxnSpPr>
            <a:stCxn id="18" idx="4"/>
            <a:endCxn id="15" idx="6"/>
          </p:cNvCxnSpPr>
          <p:nvPr/>
        </p:nvCxnSpPr>
        <p:spPr>
          <a:xfrm rot="5400000">
            <a:off x="5440816" y="1709280"/>
            <a:ext cx="941260" cy="1459611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46"/>
          <p:cNvCxnSpPr>
            <a:stCxn id="19" idx="0"/>
            <a:endCxn id="15" idx="6"/>
          </p:cNvCxnSpPr>
          <p:nvPr/>
        </p:nvCxnSpPr>
        <p:spPr>
          <a:xfrm rot="16200000" flipV="1">
            <a:off x="5451973" y="2639382"/>
            <a:ext cx="1027708" cy="1568374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/>
          <p:cNvSpPr/>
          <p:nvPr/>
        </p:nvSpPr>
        <p:spPr>
          <a:xfrm rot="16200000" flipH="1">
            <a:off x="560942" y="542135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000">
              <a:solidFill>
                <a:prstClr val="black"/>
              </a:solidFill>
            </a:endParaRPr>
          </a:p>
        </p:txBody>
      </p:sp>
      <p:sp>
        <p:nvSpPr>
          <p:cNvPr id="88" name="円/楕円 87"/>
          <p:cNvSpPr/>
          <p:nvPr/>
        </p:nvSpPr>
        <p:spPr>
          <a:xfrm flipH="1">
            <a:off x="490893" y="3234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Cleaning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57" name="直線矢印コネクタ 156"/>
          <p:cNvCxnSpPr>
            <a:stCxn id="83" idx="0"/>
            <a:endCxn id="88" idx="2"/>
          </p:cNvCxnSpPr>
          <p:nvPr/>
        </p:nvCxnSpPr>
        <p:spPr>
          <a:xfrm rot="16200000" flipV="1">
            <a:off x="2794118" y="2011197"/>
            <a:ext cx="1202731" cy="436917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4"/>
          </p:cNvCxnSpPr>
          <p:nvPr/>
        </p:nvCxnSpPr>
        <p:spPr>
          <a:xfrm rot="16200000" flipH="1">
            <a:off x="467492" y="4337821"/>
            <a:ext cx="777418" cy="10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円/楕円 149"/>
          <p:cNvSpPr/>
          <p:nvPr/>
        </p:nvSpPr>
        <p:spPr>
          <a:xfrm>
            <a:off x="2597396" y="16724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27" name="円/楕円 154"/>
          <p:cNvSpPr/>
          <p:nvPr/>
        </p:nvSpPr>
        <p:spPr>
          <a:xfrm>
            <a:off x="4295511" y="6048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Auto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28" name="直線矢印コネクタ 155"/>
          <p:cNvCxnSpPr>
            <a:stCxn id="126" idx="5"/>
            <a:endCxn id="15" idx="2"/>
          </p:cNvCxnSpPr>
          <p:nvPr/>
        </p:nvCxnSpPr>
        <p:spPr>
          <a:xfrm rot="16200000" flipH="1">
            <a:off x="3507448" y="1991523"/>
            <a:ext cx="622698" cy="1213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26" idx="7"/>
            <a:endCxn id="127" idx="3"/>
          </p:cNvCxnSpPr>
          <p:nvPr/>
        </p:nvCxnSpPr>
        <p:spPr>
          <a:xfrm rot="5400000" flipH="1" flipV="1">
            <a:off x="3527229" y="904176"/>
            <a:ext cx="558448" cy="1188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127" idx="6"/>
            <a:endCxn id="18" idx="1"/>
          </p:cNvCxnSpPr>
          <p:nvPr/>
        </p:nvCxnSpPr>
        <p:spPr>
          <a:xfrm>
            <a:off x="5015511" y="964892"/>
            <a:ext cx="1371182" cy="389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NSI state machine</a:t>
            </a:r>
            <a:endParaRPr lang="en-US" sz="2400" dirty="0"/>
          </a:p>
        </p:txBody>
      </p:sp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251520" y="849474"/>
          <a:ext cx="107851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/>
        </p:nvGraphicFramePr>
        <p:xfrm>
          <a:off x="1259633" y="1668257"/>
          <a:ext cx="1296143" cy="667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/>
              </a:tblGrid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138548" y="2465470"/>
          <a:ext cx="1533233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33"/>
              </a:tblGrid>
              <a:tr h="1108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/>
        </p:nvGraphicFramePr>
        <p:xfrm>
          <a:off x="3491880" y="4835056"/>
          <a:ext cx="165618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表 166"/>
          <p:cNvGraphicFramePr>
            <a:graphicFrameLocks noGrp="1"/>
          </p:cNvGraphicFramePr>
          <p:nvPr/>
        </p:nvGraphicFramePr>
        <p:xfrm>
          <a:off x="3380510" y="1228436"/>
          <a:ext cx="831272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2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297382" y="2313523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表 176"/>
          <p:cNvGraphicFramePr>
            <a:graphicFrameLocks noGrp="1"/>
          </p:cNvGraphicFramePr>
          <p:nvPr/>
        </p:nvGraphicFramePr>
        <p:xfrm>
          <a:off x="5121564" y="812614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4895262" y="1796472"/>
          <a:ext cx="105756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6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表 186"/>
          <p:cNvGraphicFramePr>
            <a:graphicFrameLocks noGrp="1"/>
          </p:cNvGraphicFramePr>
          <p:nvPr/>
        </p:nvGraphicFramePr>
        <p:xfrm>
          <a:off x="7324436" y="1533236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表 187"/>
          <p:cNvGraphicFramePr>
            <a:graphicFrameLocks noGrp="1"/>
          </p:cNvGraphicFramePr>
          <p:nvPr/>
        </p:nvGraphicFramePr>
        <p:xfrm>
          <a:off x="6017481" y="2045854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表 188"/>
          <p:cNvGraphicFramePr>
            <a:graphicFrameLocks noGrp="1"/>
          </p:cNvGraphicFramePr>
          <p:nvPr/>
        </p:nvGraphicFramePr>
        <p:xfrm>
          <a:off x="7495309" y="369454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表 189"/>
          <p:cNvGraphicFramePr>
            <a:graphicFrameLocks noGrp="1"/>
          </p:cNvGraphicFramePr>
          <p:nvPr/>
        </p:nvGraphicFramePr>
        <p:xfrm>
          <a:off x="4106823" y="3289118"/>
          <a:ext cx="1039091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33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表 190"/>
          <p:cNvGraphicFramePr>
            <a:graphicFrameLocks noGrp="1"/>
          </p:cNvGraphicFramePr>
          <p:nvPr/>
        </p:nvGraphicFramePr>
        <p:xfrm>
          <a:off x="6198400" y="3224760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1385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表 191"/>
          <p:cNvGraphicFramePr>
            <a:graphicFrameLocks noGrp="1"/>
          </p:cNvGraphicFramePr>
          <p:nvPr/>
        </p:nvGraphicFramePr>
        <p:xfrm>
          <a:off x="1560946" y="3359087"/>
          <a:ext cx="17149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91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forced_end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95" name="曲線コネクタ 145"/>
          <p:cNvCxnSpPr>
            <a:stCxn id="83" idx="7"/>
            <a:endCxn id="107" idx="1"/>
          </p:cNvCxnSpPr>
          <p:nvPr/>
        </p:nvCxnSpPr>
        <p:spPr>
          <a:xfrm rot="16200000" flipV="1">
            <a:off x="3211545" y="2788624"/>
            <a:ext cx="18492" cy="4209446"/>
          </a:xfrm>
          <a:prstGeom prst="curvedConnector3">
            <a:avLst>
              <a:gd name="adj1" fmla="val 19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表 208"/>
          <p:cNvGraphicFramePr>
            <a:graphicFrameLocks noGrp="1"/>
          </p:cNvGraphicFramePr>
          <p:nvPr/>
        </p:nvGraphicFramePr>
        <p:xfrm>
          <a:off x="251520" y="4030251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表 221"/>
          <p:cNvGraphicFramePr>
            <a:graphicFrameLocks noGrp="1"/>
          </p:cNvGraphicFramePr>
          <p:nvPr/>
        </p:nvGraphicFramePr>
        <p:xfrm>
          <a:off x="1331640" y="4811966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表 222"/>
          <p:cNvGraphicFramePr>
            <a:graphicFrameLocks noGrp="1"/>
          </p:cNvGraphicFramePr>
          <p:nvPr/>
        </p:nvGraphicFramePr>
        <p:xfrm>
          <a:off x="526472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表 223"/>
          <p:cNvGraphicFramePr>
            <a:graphicFrameLocks noGrp="1"/>
          </p:cNvGraphicFramePr>
          <p:nvPr/>
        </p:nvGraphicFramePr>
        <p:xfrm>
          <a:off x="1368595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表 224"/>
          <p:cNvGraphicFramePr>
            <a:graphicFrameLocks noGrp="1"/>
          </p:cNvGraphicFramePr>
          <p:nvPr/>
        </p:nvGraphicFramePr>
        <p:xfrm>
          <a:off x="2210718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表 225"/>
          <p:cNvGraphicFramePr>
            <a:graphicFrameLocks noGrp="1"/>
          </p:cNvGraphicFramePr>
          <p:nvPr/>
        </p:nvGraphicFramePr>
        <p:xfrm>
          <a:off x="4491994" y="5733256"/>
          <a:ext cx="1376150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150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表 226"/>
          <p:cNvGraphicFramePr>
            <a:graphicFrameLocks noGrp="1"/>
          </p:cNvGraphicFramePr>
          <p:nvPr/>
        </p:nvGraphicFramePr>
        <p:xfrm>
          <a:off x="594015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表 227"/>
          <p:cNvGraphicFramePr>
            <a:graphicFrameLocks noGrp="1"/>
          </p:cNvGraphicFramePr>
          <p:nvPr/>
        </p:nvGraphicFramePr>
        <p:xfrm>
          <a:off x="738031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 228"/>
          <p:cNvGraphicFramePr>
            <a:graphicFrameLocks noGrp="1"/>
          </p:cNvGraphicFramePr>
          <p:nvPr/>
        </p:nvGraphicFramePr>
        <p:xfrm>
          <a:off x="449999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表 229"/>
          <p:cNvGraphicFramePr>
            <a:graphicFrameLocks noGrp="1"/>
          </p:cNvGraphicFramePr>
          <p:nvPr/>
        </p:nvGraphicFramePr>
        <p:xfrm>
          <a:off x="594015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2220418" y="4075023"/>
          <a:ext cx="17035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510"/>
              </a:tblGrid>
              <a:tr h="13854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/>
        </p:nvGraphicFramePr>
        <p:xfrm>
          <a:off x="305983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3059832" y="5733256"/>
          <a:ext cx="1368245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45"/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flipH="1">
            <a:off x="7737863" y="2626732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000">
              <a:solidFill>
                <a:prstClr val="black"/>
              </a:solidFill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7336611" y="271151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6340344" y="5002750"/>
            <a:ext cx="24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*: excluding  “Initial”, “Cleaning”, “ Terminating” and “Terminated” states</a:t>
            </a:r>
            <a:endParaRPr kumimoji="1" lang="ja-JP" altLang="en-US" sz="12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68" name="直線矢印コネクタ 159"/>
          <p:cNvCxnSpPr>
            <a:stCxn id="15" idx="5"/>
            <a:endCxn id="19" idx="1"/>
          </p:cNvCxnSpPr>
          <p:nvPr/>
        </p:nvCxnSpPr>
        <p:spPr>
          <a:xfrm rot="16200000" flipH="1">
            <a:off x="5343896" y="2891304"/>
            <a:ext cx="878590" cy="1424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 70"/>
          <p:cNvGraphicFramePr>
            <a:graphicFrameLocks noGrp="1"/>
          </p:cNvGraphicFramePr>
          <p:nvPr/>
        </p:nvGraphicFramePr>
        <p:xfrm>
          <a:off x="5235979" y="324115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6" name="曲線コネクタ 46"/>
          <p:cNvCxnSpPr>
            <a:stCxn id="92" idx="5"/>
            <a:endCxn id="107" idx="3"/>
          </p:cNvCxnSpPr>
          <p:nvPr/>
        </p:nvCxnSpPr>
        <p:spPr>
          <a:xfrm rot="5400000" flipH="1">
            <a:off x="1879397" y="4629890"/>
            <a:ext cx="18492" cy="1545150"/>
          </a:xfrm>
          <a:prstGeom prst="curvedConnector3">
            <a:avLst>
              <a:gd name="adj1" fmla="val -18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 72"/>
          <p:cNvGraphicFramePr>
            <a:graphicFrameLocks noGrp="1"/>
          </p:cNvGraphicFramePr>
          <p:nvPr/>
        </p:nvGraphicFramePr>
        <p:xfrm>
          <a:off x="1331640" y="5517232"/>
          <a:ext cx="1224136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11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11329</TotalTime>
  <Words>1407</Words>
  <Application>Microsoft Office PowerPoint</Application>
  <PresentationFormat>画面に合わせる (4:3)</PresentationFormat>
  <Paragraphs>338</Paragraphs>
  <Slides>19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3_標準デザイン</vt:lpstr>
      <vt:lpstr>4_標準デザイン</vt:lpstr>
      <vt:lpstr>Office Theme</vt:lpstr>
      <vt:lpstr>OGF PowerPoint Template v1.5</vt:lpstr>
      <vt:lpstr>5_標準デザイン</vt:lpstr>
      <vt:lpstr>Network Services Interface An open standard for dynamic circuit service interoperability</vt:lpstr>
      <vt:lpstr>OGF Network Services Interface</vt:lpstr>
      <vt:lpstr>Example: G-lambda project</vt:lpstr>
      <vt:lpstr>Why NSI is required?</vt:lpstr>
      <vt:lpstr>Overview of NSI (1)</vt:lpstr>
      <vt:lpstr>Overview of NSI (2)</vt:lpstr>
      <vt:lpstr>NSI architecture and connection service</vt:lpstr>
      <vt:lpstr>Provisioning Sequences</vt:lpstr>
      <vt:lpstr>NSI state machine</vt:lpstr>
      <vt:lpstr>STP and TF: topology abstraction</vt:lpstr>
      <vt:lpstr>NSI architecture and connection service</vt:lpstr>
      <vt:lpstr>Sample configuration</vt:lpstr>
      <vt:lpstr>Logical transport view and internal mappings</vt:lpstr>
      <vt:lpstr>Another example</vt:lpstr>
      <vt:lpstr>Current status  - plugfest of NSI -</vt:lpstr>
      <vt:lpstr>Plugfest Topology</vt:lpstr>
      <vt:lpstr>Interoperation test matrix</vt:lpstr>
      <vt:lpstr>NSI documents</vt:lpstr>
      <vt:lpstr>Summary and future plan of NSI</vt:lpstr>
    </vt:vector>
  </TitlesOfParts>
  <Company>DANTE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as a Resource:  Yet Another Resource of IaaS</dc:title>
  <dc:creator>Tomohiro Kudoh</dc:creator>
  <cp:lastModifiedBy>Tomohiro Kudoh</cp:lastModifiedBy>
  <cp:revision>274</cp:revision>
  <cp:lastPrinted>2006-08-17T17:55:00Z</cp:lastPrinted>
  <dcterms:created xsi:type="dcterms:W3CDTF">2009-06-04T13:01:55Z</dcterms:created>
  <dcterms:modified xsi:type="dcterms:W3CDTF">2011-10-12T06:20:20Z</dcterms:modified>
</cp:coreProperties>
</file>