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handoutMasterIdLst>
    <p:handoutMasterId r:id="rId10"/>
  </p:handoutMasterIdLst>
  <p:sldIdLst>
    <p:sldId id="316" r:id="rId2"/>
    <p:sldId id="321" r:id="rId3"/>
    <p:sldId id="318" r:id="rId4"/>
    <p:sldId id="324" r:id="rId5"/>
    <p:sldId id="327" r:id="rId6"/>
    <p:sldId id="312" r:id="rId7"/>
    <p:sldId id="328" r:id="rId8"/>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D41"/>
    <a:srgbClr val="FEBAF6"/>
    <a:srgbClr val="1E58FF"/>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1" autoAdjust="0"/>
    <p:restoredTop sz="94571" autoAdjust="0"/>
  </p:normalViewPr>
  <p:slideViewPr>
    <p:cSldViewPr showGuides="1">
      <p:cViewPr varScale="1">
        <p:scale>
          <a:sx n="83" d="100"/>
          <a:sy n="83" d="100"/>
        </p:scale>
        <p:origin x="-216" y="-78"/>
      </p:cViewPr>
      <p:guideLst>
        <p:guide orient="horz" pos="2296"/>
        <p:guide pos="2880"/>
      </p:guideLst>
    </p:cSldViewPr>
  </p:slideViewPr>
  <p:outlineViewPr>
    <p:cViewPr>
      <p:scale>
        <a:sx n="33" d="100"/>
        <a:sy n="33" d="100"/>
      </p:scale>
      <p:origin x="54" y="5124"/>
    </p:cViewPr>
  </p:outlin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ea typeface="ＭＳ Ｐゴシック"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ea typeface="ＭＳ Ｐゴシック"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charset="-128"/>
              </a:defRPr>
            </a:lvl1pPr>
          </a:lstStyle>
          <a:p>
            <a:pPr>
              <a:defRPr/>
            </a:pPr>
            <a:fld id="{349FF491-5391-4397-AF76-465CB99AD76E}" type="slidenum">
              <a:rPr lang="ja-JP" altLang="en-US"/>
              <a:pPr>
                <a:defRPr/>
              </a:pPr>
              <a:t>&lt;#&gt;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ea typeface="ＭＳ Ｐゴシック"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ea typeface="ＭＳ Ｐゴシック"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charset="-128"/>
              </a:defRPr>
            </a:lvl1pPr>
          </a:lstStyle>
          <a:p>
            <a:pPr>
              <a:defRPr/>
            </a:pPr>
            <a:fld id="{5240EB59-ABE7-406A-9D70-2318BBDC4885}" type="slidenum">
              <a:rPr lang="ja-JP" altLang="en-US"/>
              <a:pPr>
                <a:defRPr/>
              </a:pPr>
              <a:t>&lt;#&gt;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5240EB59-ABE7-406A-9D70-2318BBDC4885}" type="slidenum">
              <a:rPr lang="ja-JP" altLang="en-US" smtClean="0"/>
              <a:pPr>
                <a:defRPr/>
              </a:pPr>
              <a:t>4</a:t>
            </a:fld>
            <a:endParaRPr lang="en-US" altLang="ja-JP"/>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defRPr/>
            </a:pPr>
            <a:r>
              <a:rPr lang="en-US" altLang="ja-JP" sz="600" dirty="0"/>
              <a:t>© </a:t>
            </a:r>
            <a:r>
              <a:rPr lang="en-US" altLang="ja-JP" sz="600" dirty="0" smtClean="0"/>
              <a:t>2012 </a:t>
            </a:r>
            <a:r>
              <a:rPr lang="en-US" altLang="ja-JP" sz="600" dirty="0"/>
              <a:t>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7A20E2DE-257D-44A7-BC4E-C1CE16BF46CC}" type="slidenum">
              <a:rPr lang="ja-JP" altLang="en-US"/>
              <a:pPr>
                <a:defRPr/>
              </a:pPr>
              <a:t>&lt;#&gt;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BA5FD62-67E2-49D8-BDE2-578259B8B403}" type="slidenum">
              <a:rPr lang="ja-JP" altLang="en-US"/>
              <a:pPr>
                <a:defRPr/>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7772400" cy="1000132"/>
          </a:xfr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5"/>
          <p:cNvSpPr>
            <a:spLocks noGrp="1" noChangeArrowheads="1"/>
          </p:cNvSpPr>
          <p:nvPr>
            <p:ph type="ftr" sz="quarter" idx="10"/>
          </p:nvPr>
        </p:nvSpPr>
        <p:spPr>
          <a:ln/>
        </p:spPr>
        <p:txBody>
          <a:bodyPr/>
          <a:lstStyle>
            <a:lvl1pPr>
              <a:defRPr/>
            </a:lvl1pPr>
          </a:lstStyle>
          <a:p>
            <a:pPr>
              <a:defRPr/>
            </a:pPr>
            <a:fld id="{49F3117E-0FA4-4136-B824-83F33F5F6D13}" type="slidenum">
              <a:rPr lang="ja-JP" altLang="en-US"/>
              <a:pPr>
                <a:defRPr/>
              </a:pPr>
              <a:t>&lt;#&gt;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D0A59EFC-841B-496A-8824-EC9F632398A5}" type="slidenum">
              <a:rPr lang="ja-JP" altLang="en-US"/>
              <a:pPr>
                <a:defRPr/>
              </a:pPr>
              <a:t>&lt;#&gt;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268B5EF6-13E0-409C-BAF4-08D1548D1D4B}" type="slidenum">
              <a:rPr lang="ja-JP" altLang="en-US"/>
              <a:pPr>
                <a:defRPr/>
              </a:pPr>
              <a:t>&lt;#&gt;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5CD7F416-9A2C-41B6-9E01-4BC9F81840DD}" type="slidenum">
              <a:rPr lang="ja-JP" altLang="en-US"/>
              <a:pPr>
                <a:defRPr/>
              </a:pPr>
              <a:t>&lt;#&gt;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CC376580-494B-403B-82FB-8A0698FA7340}" type="slidenum">
              <a:rPr lang="ja-JP" altLang="en-US"/>
              <a:pPr>
                <a:defRPr/>
              </a:pPr>
              <a:t>&lt;#&gt;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370F8D0F-CA4F-4FB1-8DCB-E0BFC90ECDE1}" type="slidenum">
              <a:rPr lang="ja-JP" altLang="en-US"/>
              <a:pPr>
                <a:defRPr/>
              </a:pPr>
              <a:t>&lt;#&gt;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0C54D411-1E0D-4454-A4EC-C45102B165BF}" type="slidenum">
              <a:rPr lang="ja-JP" altLang="en-US"/>
              <a:pPr>
                <a:defRPr/>
              </a:pPr>
              <a:t>&lt;#&gt;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2F24CD4-ABA8-4509-87ED-9514B3470A46}" type="slidenum">
              <a:rPr lang="ja-JP" altLang="en-US"/>
              <a:pPr>
                <a:defRPr/>
              </a:pPr>
              <a:t>&lt;#&gt;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ea typeface="ＭＳ Ｐゴシック" charset="-128"/>
              </a:defRPr>
            </a:lvl1pPr>
          </a:lstStyle>
          <a:p>
            <a:pPr>
              <a:defRPr/>
            </a:pPr>
            <a:fld id="{ECB292F0-09A9-488E-898C-680C1AC941A6}" type="slidenum">
              <a:rPr lang="ja-JP" altLang="en-US"/>
              <a:pPr>
                <a:defRPr/>
              </a:pPr>
              <a:t>&lt;#&gt;</a:t>
            </a:fld>
            <a:endParaRPr lang="en-US" altLang="ja-JP" dirty="0"/>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charset="0"/>
              <a:buNone/>
              <a:defRPr/>
            </a:pPr>
            <a:endParaRPr lang="ja-JP" altLang="en-US" sz="2800">
              <a:solidFill>
                <a:schemeClr val="bg1"/>
              </a:solidFill>
            </a:endParaRPr>
          </a:p>
        </p:txBody>
      </p:sp>
      <p:sp>
        <p:nvSpPr>
          <p:cNvPr id="1028" name="Rectangle 17"/>
          <p:cNvSpPr>
            <a:spLocks noGrp="1" noChangeArrowheads="1"/>
          </p:cNvSpPr>
          <p:nvPr>
            <p:ph type="title"/>
          </p:nvPr>
        </p:nvSpPr>
        <p:spPr bwMode="auto">
          <a:xfrm>
            <a:off x="214313" y="142875"/>
            <a:ext cx="7772400" cy="785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Titelmasterformat durch Klicken</a:t>
            </a:r>
          </a:p>
        </p:txBody>
      </p:sp>
      <p:sp>
        <p:nvSpPr>
          <p:cNvPr id="2" name="Rectangle 18"/>
          <p:cNvSpPr>
            <a:spLocks noGrp="1" noChangeArrowheads="1"/>
          </p:cNvSpPr>
          <p:nvPr>
            <p:ph type="body" idx="1"/>
          </p:nvPr>
        </p:nvSpPr>
        <p:spPr bwMode="auto">
          <a:xfrm>
            <a:off x="214313" y="1428750"/>
            <a:ext cx="8715375"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defRPr/>
            </a:pPr>
            <a:r>
              <a:rPr lang="en-US" altLang="ja-JP" sz="600" dirty="0"/>
              <a:t>© </a:t>
            </a:r>
            <a:r>
              <a:rPr lang="en-US" altLang="ja-JP" sz="600" dirty="0" smtClean="0"/>
              <a:t>2012</a:t>
            </a:r>
            <a:r>
              <a:rPr lang="en-US" altLang="ja-JP" sz="600" baseline="0" dirty="0" smtClean="0"/>
              <a:t> </a:t>
            </a:r>
            <a:r>
              <a:rPr lang="en-US" altLang="ja-JP" sz="600" dirty="0" smtClean="0"/>
              <a:t>Open </a:t>
            </a:r>
            <a:r>
              <a:rPr lang="en-US" altLang="ja-JP" sz="600" dirty="0"/>
              <a:t>Grid Forum</a:t>
            </a:r>
          </a:p>
        </p:txBody>
      </p:sp>
    </p:spTree>
  </p:cSld>
  <p:clrMap bg1="lt1" tx1="dk1" bg2="lt2" tx2="dk2" accent1="accent1" accent2="accent2" accent3="accent3" accent4="accent4" accent5="accent5" accent6="accent6" hlink="hlink" folHlink="folHlink"/>
  <p:sldLayoutIdLst>
    <p:sldLayoutId id="2147484103"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Lst>
  <p:hf sldNum="0" hdr="0" dt="0"/>
  <p:txStyles>
    <p:titleStyle>
      <a:lvl1pPr algn="l" rtl="0" eaLnBrk="0" fontAlgn="base" hangingPunct="0">
        <a:spcBef>
          <a:spcPct val="0"/>
        </a:spcBef>
        <a:spcAft>
          <a:spcPct val="0"/>
        </a:spcAft>
        <a:defRPr sz="3200">
          <a:solidFill>
            <a:schemeClr val="tx1"/>
          </a:solidFill>
          <a:latin typeface="+mj-lt"/>
          <a:ea typeface="+mj-ea"/>
          <a:cs typeface="ＭＳ Ｐゴシック" charset="-128"/>
        </a:defRPr>
      </a:lvl1pPr>
      <a:lvl2pPr algn="l" rtl="0" eaLnBrk="0" fontAlgn="base" hangingPunct="0">
        <a:spcBef>
          <a:spcPct val="0"/>
        </a:spcBef>
        <a:spcAft>
          <a:spcPct val="0"/>
        </a:spcAft>
        <a:defRPr sz="3200">
          <a:solidFill>
            <a:schemeClr val="tx1"/>
          </a:solidFill>
          <a:latin typeface="Arial" charset="0"/>
          <a:ea typeface="ＭＳ Ｐゴシック" pitchFamily="1" charset="-128"/>
          <a:cs typeface="ＭＳ Ｐゴシック" charset="-128"/>
        </a:defRPr>
      </a:lvl2pPr>
      <a:lvl3pPr algn="l" rtl="0" eaLnBrk="0" fontAlgn="base" hangingPunct="0">
        <a:spcBef>
          <a:spcPct val="0"/>
        </a:spcBef>
        <a:spcAft>
          <a:spcPct val="0"/>
        </a:spcAft>
        <a:defRPr sz="3200">
          <a:solidFill>
            <a:schemeClr val="tx1"/>
          </a:solidFill>
          <a:latin typeface="Arial" charset="0"/>
          <a:ea typeface="ＭＳ Ｐゴシック" pitchFamily="1" charset="-128"/>
          <a:cs typeface="ＭＳ Ｐゴシック" charset="-128"/>
        </a:defRPr>
      </a:lvl3pPr>
      <a:lvl4pPr algn="l" rtl="0" eaLnBrk="0" fontAlgn="base" hangingPunct="0">
        <a:spcBef>
          <a:spcPct val="0"/>
        </a:spcBef>
        <a:spcAft>
          <a:spcPct val="0"/>
        </a:spcAft>
        <a:defRPr sz="3200">
          <a:solidFill>
            <a:schemeClr val="tx1"/>
          </a:solidFill>
          <a:latin typeface="Arial" charset="0"/>
          <a:ea typeface="ＭＳ Ｐゴシック" pitchFamily="1" charset="-128"/>
          <a:cs typeface="ＭＳ Ｐゴシック" charset="-128"/>
        </a:defRPr>
      </a:lvl4pPr>
      <a:lvl5pPr algn="l" rtl="0" eaLnBrk="0" fontAlgn="base" hangingPunct="0">
        <a:spcBef>
          <a:spcPct val="0"/>
        </a:spcBef>
        <a:spcAft>
          <a:spcPct val="0"/>
        </a:spcAft>
        <a:defRPr sz="3200">
          <a:solidFill>
            <a:schemeClr val="tx1"/>
          </a:solidFill>
          <a:latin typeface="Arial" charset="0"/>
          <a:ea typeface="ＭＳ Ｐゴシック" pitchFamily="1" charset="-128"/>
          <a:cs typeface="ＭＳ Ｐゴシック"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itchFamily="18" charset="0"/>
        <a:buChar char="•"/>
        <a:defRPr sz="2800">
          <a:solidFill>
            <a:schemeClr val="tx1"/>
          </a:solidFill>
          <a:latin typeface="+mn-lt"/>
          <a:ea typeface="+mn-ea"/>
          <a:cs typeface="ＭＳ Ｐゴシック" charset="-128"/>
        </a:defRPr>
      </a:lvl1pPr>
      <a:lvl2pPr marL="742950" indent="-285750" algn="l" rtl="0" eaLnBrk="0" fontAlgn="base" hangingPunct="0">
        <a:spcBef>
          <a:spcPct val="20000"/>
        </a:spcBef>
        <a:spcAft>
          <a:spcPct val="0"/>
        </a:spcAft>
        <a:buClr>
          <a:schemeClr val="accent2"/>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sz="quarter"/>
          </p:nvPr>
        </p:nvSpPr>
        <p:spPr/>
        <p:txBody>
          <a:bodyPr/>
          <a:lstStyle/>
          <a:p>
            <a:r>
              <a:rPr kumimoji="1" lang="en-US" altLang="ja-JP" dirty="0" smtClean="0"/>
              <a:t>Availability Query / Internal Topology</a:t>
            </a:r>
            <a:endParaRPr kumimoji="1" lang="ja-JP" altLang="en-US" dirty="0" smtClean="0"/>
          </a:p>
        </p:txBody>
      </p:sp>
      <p:sp>
        <p:nvSpPr>
          <p:cNvPr id="3075" name="サブタイトル 2"/>
          <p:cNvSpPr>
            <a:spLocks noGrp="1"/>
          </p:cNvSpPr>
          <p:nvPr>
            <p:ph type="subTitle" sz="quarter" idx="1"/>
          </p:nvPr>
        </p:nvSpPr>
        <p:spPr/>
        <p:txBody>
          <a:bodyPr/>
          <a:lstStyle/>
          <a:p>
            <a:endParaRPr kumimoji="1" lang="ja-JP" altLang="en-US" dirty="0" smtClean="0"/>
          </a:p>
        </p:txBody>
      </p:sp>
      <p:sp>
        <p:nvSpPr>
          <p:cNvPr id="3076" name="テキスト ボックス 3"/>
          <p:cNvSpPr txBox="1">
            <a:spLocks noChangeArrowheads="1"/>
          </p:cNvSpPr>
          <p:nvPr/>
        </p:nvSpPr>
        <p:spPr bwMode="auto">
          <a:xfrm>
            <a:off x="2124075" y="4868863"/>
            <a:ext cx="5903913" cy="461665"/>
          </a:xfrm>
          <a:prstGeom prst="rect">
            <a:avLst/>
          </a:prstGeom>
          <a:noFill/>
          <a:ln w="9525">
            <a:noFill/>
            <a:miter lim="800000"/>
            <a:headEnd/>
            <a:tailEnd/>
          </a:ln>
        </p:spPr>
        <p:txBody>
          <a:bodyPr>
            <a:spAutoFit/>
          </a:bodyPr>
          <a:lstStyle/>
          <a:p>
            <a:pPr algn="l"/>
            <a:r>
              <a:rPr kumimoji="1" lang="en-US" altLang="ja-JP" dirty="0" smtClean="0"/>
              <a:t>Tomohiro </a:t>
            </a:r>
            <a:r>
              <a:rPr kumimoji="1" lang="en-US" altLang="ja-JP" dirty="0" err="1" smtClean="0"/>
              <a:t>Kudoh</a:t>
            </a:r>
            <a:r>
              <a:rPr kumimoji="1" lang="en-US" altLang="ja-JP" dirty="0" smtClean="0"/>
              <a:t> (AIST)</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NSI architecture and connection service</a:t>
            </a:r>
            <a:endParaRPr kumimoji="1" lang="ja-JP" altLang="en-US" dirty="0"/>
          </a:p>
        </p:txBody>
      </p:sp>
      <p:pic>
        <p:nvPicPr>
          <p:cNvPr id="1027" name="Picture 3"/>
          <p:cNvPicPr>
            <a:picLocks noChangeAspect="1" noChangeArrowheads="1"/>
          </p:cNvPicPr>
          <p:nvPr/>
        </p:nvPicPr>
        <p:blipFill>
          <a:blip r:embed="rId2" cstate="print"/>
          <a:srcRect/>
          <a:stretch>
            <a:fillRect/>
          </a:stretch>
        </p:blipFill>
        <p:spPr bwMode="auto">
          <a:xfrm>
            <a:off x="611560" y="1158251"/>
            <a:ext cx="7496894" cy="5655125"/>
          </a:xfrm>
          <a:prstGeom prst="rect">
            <a:avLst/>
          </a:prstGeom>
          <a:noFill/>
          <a:ln w="9525">
            <a:noFill/>
            <a:miter lim="800000"/>
            <a:headEnd/>
            <a:tailEnd/>
          </a:ln>
          <a:effectLst/>
        </p:spPr>
      </p:pic>
      <p:sp>
        <p:nvSpPr>
          <p:cNvPr id="4" name="角丸四角形 3"/>
          <p:cNvSpPr/>
          <p:nvPr/>
        </p:nvSpPr>
        <p:spPr bwMode="auto">
          <a:xfrm>
            <a:off x="6516216" y="2276872"/>
            <a:ext cx="1440160" cy="792088"/>
          </a:xfrm>
          <a:prstGeom prst="roundRect">
            <a:avLst/>
          </a:prstGeom>
          <a:solidFill>
            <a:srgbClr val="FEBAF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600" dirty="0" smtClean="0">
                <a:ea typeface="ＭＳ Ｐゴシック" pitchFamily="1" charset="-128"/>
              </a:rPr>
              <a:t>Path</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smtClean="0">
                <a:ln>
                  <a:noFill/>
                </a:ln>
                <a:solidFill>
                  <a:schemeClr val="tx1"/>
                </a:solidFill>
                <a:effectLst/>
                <a:latin typeface="Arial" charset="0"/>
                <a:ea typeface="ＭＳ Ｐゴシック" pitchFamily="1" charset="-128"/>
              </a:rPr>
              <a:t>Finder</a:t>
            </a:r>
            <a:endParaRPr kumimoji="0" lang="ja-JP" altLang="en-US" sz="16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5" name="左右矢印 4"/>
          <p:cNvSpPr/>
          <p:nvPr/>
        </p:nvSpPr>
        <p:spPr bwMode="auto">
          <a:xfrm>
            <a:off x="5580112" y="2420888"/>
            <a:ext cx="936104" cy="36004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p:nvPr>
        </p:nvSpPr>
        <p:spPr>
          <a:xfrm>
            <a:off x="214313" y="0"/>
            <a:ext cx="7772400" cy="1000125"/>
          </a:xfrm>
        </p:spPr>
        <p:txBody>
          <a:bodyPr/>
          <a:lstStyle/>
          <a:p>
            <a:r>
              <a:rPr kumimoji="1" lang="en-US" altLang="ja-JP" dirty="0" smtClean="0"/>
              <a:t>Availability Query</a:t>
            </a:r>
            <a:endParaRPr kumimoji="1" lang="ja-JP" altLang="en-US" dirty="0" smtClean="0"/>
          </a:p>
        </p:txBody>
      </p:sp>
      <p:sp>
        <p:nvSpPr>
          <p:cNvPr id="3" name="コンテンツ プレースホルダ 2"/>
          <p:cNvSpPr>
            <a:spLocks noGrp="1"/>
          </p:cNvSpPr>
          <p:nvPr>
            <p:ph idx="1"/>
          </p:nvPr>
        </p:nvSpPr>
        <p:spPr/>
        <p:txBody>
          <a:bodyPr>
            <a:noAutofit/>
          </a:bodyPr>
          <a:lstStyle/>
          <a:p>
            <a:pPr>
              <a:buFont typeface="Times" charset="0"/>
              <a:buChar char="•"/>
              <a:defRPr/>
            </a:pPr>
            <a:r>
              <a:rPr kumimoji="1" lang="en-US" altLang="ja-JP" sz="2000" dirty="0" smtClean="0"/>
              <a:t>Path finding is a procedure to find a path out of a number of possible path candidates</a:t>
            </a:r>
          </a:p>
          <a:p>
            <a:pPr>
              <a:buFont typeface="Times" charset="0"/>
              <a:buChar char="•"/>
              <a:defRPr/>
            </a:pPr>
            <a:r>
              <a:rPr kumimoji="1" lang="en-US" altLang="ja-JP" sz="2000" dirty="0" smtClean="0"/>
              <a:t>Current/being-discussed NSI CS protocol just provides static topology among networks, and does not provide any information of available resources.</a:t>
            </a:r>
          </a:p>
          <a:p>
            <a:pPr lvl="1">
              <a:buFont typeface="Times" charset="0"/>
              <a:buChar char="•"/>
              <a:defRPr/>
            </a:pPr>
            <a:r>
              <a:rPr kumimoji="1" lang="en-US" altLang="ja-JP" sz="1800" dirty="0" smtClean="0"/>
              <a:t>To find availability, you must try to make a reservation.</a:t>
            </a:r>
          </a:p>
          <a:p>
            <a:pPr>
              <a:buFont typeface="Times" charset="0"/>
              <a:buChar char="•"/>
              <a:defRPr/>
            </a:pPr>
            <a:r>
              <a:rPr kumimoji="1" lang="en-US" altLang="ja-JP" sz="2000" dirty="0" smtClean="0"/>
              <a:t>If resource usage ratio is high, reservation attempts will fail frequently.</a:t>
            </a:r>
          </a:p>
          <a:p>
            <a:pPr lvl="1">
              <a:buFont typeface="Times" charset="0"/>
              <a:buChar char="•"/>
              <a:defRPr/>
            </a:pPr>
            <a:r>
              <a:rPr kumimoji="1" lang="en-US" altLang="ja-JP" sz="1800" dirty="0" smtClean="0"/>
              <a:t>Will take too much time to find an available path</a:t>
            </a:r>
          </a:p>
          <a:p>
            <a:pPr>
              <a:buFont typeface="Times" charset="0"/>
              <a:buChar char="•"/>
              <a:defRPr/>
            </a:pPr>
            <a:r>
              <a:rPr kumimoji="1" lang="en-US" altLang="ja-JP" sz="2000" dirty="0" smtClean="0"/>
              <a:t>Availability query will help PF to get current availability in advance.</a:t>
            </a:r>
          </a:p>
          <a:p>
            <a:pPr lvl="1">
              <a:buFont typeface="Times" charset="0"/>
              <a:buChar char="•"/>
              <a:defRPr/>
            </a:pPr>
            <a:r>
              <a:rPr kumimoji="1" lang="en-US" altLang="ja-JP" sz="1800" dirty="0" smtClean="0"/>
              <a:t>Availability is just a “hint”.</a:t>
            </a:r>
          </a:p>
          <a:p>
            <a:pPr lvl="1">
              <a:buFont typeface="Times" charset="0"/>
              <a:buChar char="•"/>
              <a:defRPr/>
            </a:pPr>
            <a:r>
              <a:rPr kumimoji="1" lang="en-US" altLang="ja-JP" sz="1800" dirty="0" smtClean="0"/>
              <a:t>Each NSA can provide availability according to its policy.</a:t>
            </a:r>
          </a:p>
          <a:p>
            <a:pPr lvl="2">
              <a:buFont typeface="Times" charset="0"/>
              <a:buChar char="•"/>
              <a:defRPr/>
            </a:pPr>
            <a:r>
              <a:rPr kumimoji="1" lang="en-US" altLang="ja-JP" sz="1800" dirty="0" smtClean="0"/>
              <a:t>If not willing to provide such information, it is ok to provide no answer.</a:t>
            </a:r>
          </a:p>
          <a:p>
            <a:pPr>
              <a:buFont typeface="Times" charset="0"/>
              <a:buChar char="•"/>
              <a:defRPr/>
            </a:pPr>
            <a:r>
              <a:rPr kumimoji="1" lang="en-US" altLang="ja-JP" sz="2200" dirty="0" smtClean="0"/>
              <a:t>Existing advance reservation systems such as ones for airline/hotel reservation provide availability.</a:t>
            </a:r>
          </a:p>
          <a:p>
            <a:pPr lvl="2">
              <a:buFont typeface="Times" charset="0"/>
              <a:buChar char="•"/>
              <a:defRPr/>
            </a:pPr>
            <a:endParaRPr kumimoji="1" lang="en-US" altLang="ja-JP" sz="1800" dirty="0" smtClean="0"/>
          </a:p>
          <a:p>
            <a:pPr lvl="2">
              <a:buFont typeface="Times" charset="0"/>
              <a:buChar char="•"/>
              <a:defRPr/>
            </a:pPr>
            <a:endParaRPr kumimoji="1" lang="en-US" altLang="ja-JP" sz="1800" dirty="0" smtClean="0"/>
          </a:p>
          <a:p>
            <a:pPr lvl="1">
              <a:buFont typeface="Times" charset="0"/>
              <a:buChar char="•"/>
              <a:defRPr/>
            </a:pPr>
            <a:endParaRPr kumimoji="1" lang="en-US" altLang="ja-JP" sz="1800" dirty="0" smtClean="0"/>
          </a:p>
        </p:txBody>
      </p:sp>
      <p:sp>
        <p:nvSpPr>
          <p:cNvPr id="4100" name="フッター プレースホルダ 3"/>
          <p:cNvSpPr>
            <a:spLocks noGrp="1"/>
          </p:cNvSpPr>
          <p:nvPr>
            <p:ph type="ftr" sz="quarter" idx="10"/>
          </p:nvPr>
        </p:nvSpPr>
        <p:spPr>
          <a:noFill/>
        </p:spPr>
        <p:txBody>
          <a:bodyPr/>
          <a:lstStyle/>
          <a:p>
            <a:fld id="{496CC443-0B39-4AB5-8C88-E5E524626E03}" type="slidenum">
              <a:rPr lang="ja-JP" altLang="en-US" smtClean="0"/>
              <a:pPr/>
              <a:t>3</a:t>
            </a:fld>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What if?</a:t>
            </a:r>
            <a:endParaRPr kumimoji="1" lang="ja-JP" altLang="en-US" dirty="0"/>
          </a:p>
        </p:txBody>
      </p:sp>
      <p:sp>
        <p:nvSpPr>
          <p:cNvPr id="4" name="フッター プレースホルダ 3"/>
          <p:cNvSpPr>
            <a:spLocks noGrp="1"/>
          </p:cNvSpPr>
          <p:nvPr>
            <p:ph type="ftr" sz="quarter" idx="10"/>
          </p:nvPr>
        </p:nvSpPr>
        <p:spPr/>
        <p:txBody>
          <a:bodyPr/>
          <a:lstStyle/>
          <a:p>
            <a:pPr>
              <a:defRPr/>
            </a:pPr>
            <a:fld id="{49F3117E-0FA4-4136-B824-83F33F5F6D13}" type="slidenum">
              <a:rPr lang="ja-JP" altLang="en-US" smtClean="0"/>
              <a:pPr>
                <a:defRPr/>
              </a:pPr>
              <a:t>4</a:t>
            </a:fld>
            <a:endParaRPr lang="en-US" altLang="ja-JP"/>
          </a:p>
        </p:txBody>
      </p:sp>
      <p:grpSp>
        <p:nvGrpSpPr>
          <p:cNvPr id="148" name="グループ化 147"/>
          <p:cNvGrpSpPr/>
          <p:nvPr/>
        </p:nvGrpSpPr>
        <p:grpSpPr>
          <a:xfrm>
            <a:off x="0" y="1196752"/>
            <a:ext cx="8676456" cy="3960440"/>
            <a:chOff x="0" y="1196752"/>
            <a:chExt cx="8676456" cy="3960440"/>
          </a:xfrm>
        </p:grpSpPr>
        <p:sp>
          <p:nvSpPr>
            <p:cNvPr id="11" name="角丸四角形 10"/>
            <p:cNvSpPr/>
            <p:nvPr/>
          </p:nvSpPr>
          <p:spPr bwMode="auto">
            <a:xfrm>
              <a:off x="899592" y="2924944"/>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2" name="角丸四角形 21"/>
            <p:cNvSpPr/>
            <p:nvPr/>
          </p:nvSpPr>
          <p:spPr bwMode="auto">
            <a:xfrm>
              <a:off x="2411760" y="1196752"/>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3" name="角丸四角形 32"/>
            <p:cNvSpPr/>
            <p:nvPr/>
          </p:nvSpPr>
          <p:spPr bwMode="auto">
            <a:xfrm>
              <a:off x="3923928" y="1844824"/>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4" name="角丸四角形 43"/>
            <p:cNvSpPr/>
            <p:nvPr/>
          </p:nvSpPr>
          <p:spPr bwMode="auto">
            <a:xfrm>
              <a:off x="5436096" y="1844824"/>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5" name="角丸四角形 54"/>
            <p:cNvSpPr/>
            <p:nvPr/>
          </p:nvSpPr>
          <p:spPr bwMode="auto">
            <a:xfrm>
              <a:off x="6948264" y="2924944"/>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6" name="角丸四角形 65"/>
            <p:cNvSpPr/>
            <p:nvPr/>
          </p:nvSpPr>
          <p:spPr bwMode="auto">
            <a:xfrm>
              <a:off x="2987824" y="3789040"/>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8" name="角丸四角形 87"/>
            <p:cNvSpPr/>
            <p:nvPr/>
          </p:nvSpPr>
          <p:spPr bwMode="auto">
            <a:xfrm>
              <a:off x="4932040" y="3789040"/>
              <a:ext cx="720080" cy="1368152"/>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 name="円/楕円 5"/>
            <p:cNvSpPr/>
            <p:nvPr/>
          </p:nvSpPr>
          <p:spPr bwMode="auto">
            <a:xfrm>
              <a:off x="1547664" y="306896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 name="円/楕円 6"/>
            <p:cNvSpPr/>
            <p:nvPr/>
          </p:nvSpPr>
          <p:spPr bwMode="auto">
            <a:xfrm>
              <a:off x="1547664" y="32849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 name="円/楕円 7"/>
            <p:cNvSpPr/>
            <p:nvPr/>
          </p:nvSpPr>
          <p:spPr bwMode="auto">
            <a:xfrm>
              <a:off x="1547664" y="350100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 name="円/楕円 8"/>
            <p:cNvSpPr/>
            <p:nvPr/>
          </p:nvSpPr>
          <p:spPr bwMode="auto">
            <a:xfrm>
              <a:off x="1547664" y="37170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0" name="円/楕円 9"/>
            <p:cNvSpPr/>
            <p:nvPr/>
          </p:nvSpPr>
          <p:spPr bwMode="auto">
            <a:xfrm>
              <a:off x="1547664"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円/楕円 11"/>
            <p:cNvSpPr/>
            <p:nvPr/>
          </p:nvSpPr>
          <p:spPr bwMode="auto">
            <a:xfrm>
              <a:off x="827584" y="306896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3" name="円/楕円 12"/>
            <p:cNvSpPr/>
            <p:nvPr/>
          </p:nvSpPr>
          <p:spPr bwMode="auto">
            <a:xfrm>
              <a:off x="827584" y="32849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4" name="円/楕円 13"/>
            <p:cNvSpPr/>
            <p:nvPr/>
          </p:nvSpPr>
          <p:spPr bwMode="auto">
            <a:xfrm>
              <a:off x="827584" y="350100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円/楕円 14"/>
            <p:cNvSpPr/>
            <p:nvPr/>
          </p:nvSpPr>
          <p:spPr bwMode="auto">
            <a:xfrm>
              <a:off x="827584" y="37170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6" name="円/楕円 15"/>
            <p:cNvSpPr/>
            <p:nvPr/>
          </p:nvSpPr>
          <p:spPr bwMode="auto">
            <a:xfrm>
              <a:off x="827584"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7" name="円/楕円 16"/>
            <p:cNvSpPr/>
            <p:nvPr/>
          </p:nvSpPr>
          <p:spPr bwMode="auto">
            <a:xfrm>
              <a:off x="3059832" y="13407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8" name="円/楕円 17"/>
            <p:cNvSpPr/>
            <p:nvPr/>
          </p:nvSpPr>
          <p:spPr bwMode="auto">
            <a:xfrm>
              <a:off x="3059832" y="155679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9" name="円/楕円 18"/>
            <p:cNvSpPr/>
            <p:nvPr/>
          </p:nvSpPr>
          <p:spPr bwMode="auto">
            <a:xfrm>
              <a:off x="3059832" y="21328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0" name="円/楕円 19"/>
            <p:cNvSpPr/>
            <p:nvPr/>
          </p:nvSpPr>
          <p:spPr bwMode="auto">
            <a:xfrm>
              <a:off x="3059832"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1" name="円/楕円 20"/>
            <p:cNvSpPr/>
            <p:nvPr/>
          </p:nvSpPr>
          <p:spPr bwMode="auto">
            <a:xfrm>
              <a:off x="3059832"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3" name="円/楕円 22"/>
            <p:cNvSpPr/>
            <p:nvPr/>
          </p:nvSpPr>
          <p:spPr bwMode="auto">
            <a:xfrm>
              <a:off x="2339752" y="13407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円/楕円 23"/>
            <p:cNvSpPr/>
            <p:nvPr/>
          </p:nvSpPr>
          <p:spPr bwMode="auto">
            <a:xfrm>
              <a:off x="2339752" y="155679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円/楕円 24"/>
            <p:cNvSpPr/>
            <p:nvPr/>
          </p:nvSpPr>
          <p:spPr bwMode="auto">
            <a:xfrm>
              <a:off x="2339752" y="21328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円/楕円 25"/>
            <p:cNvSpPr/>
            <p:nvPr/>
          </p:nvSpPr>
          <p:spPr bwMode="auto">
            <a:xfrm>
              <a:off x="2339752"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7" name="円/楕円 26"/>
            <p:cNvSpPr/>
            <p:nvPr/>
          </p:nvSpPr>
          <p:spPr bwMode="auto">
            <a:xfrm>
              <a:off x="2339752"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8" name="円/楕円 27"/>
            <p:cNvSpPr/>
            <p:nvPr/>
          </p:nvSpPr>
          <p:spPr bwMode="auto">
            <a:xfrm>
              <a:off x="4572000" y="19888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9" name="円/楕円 28"/>
            <p:cNvSpPr/>
            <p:nvPr/>
          </p:nvSpPr>
          <p:spPr bwMode="auto">
            <a:xfrm>
              <a:off x="4572000"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0" name="円/楕円 29"/>
            <p:cNvSpPr/>
            <p:nvPr/>
          </p:nvSpPr>
          <p:spPr bwMode="auto">
            <a:xfrm>
              <a:off x="4572000" y="242088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1" name="円/楕円 30"/>
            <p:cNvSpPr/>
            <p:nvPr/>
          </p:nvSpPr>
          <p:spPr bwMode="auto">
            <a:xfrm>
              <a:off x="4572000"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2" name="円/楕円 31"/>
            <p:cNvSpPr/>
            <p:nvPr/>
          </p:nvSpPr>
          <p:spPr bwMode="auto">
            <a:xfrm>
              <a:off x="4572000"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4" name="円/楕円 33"/>
            <p:cNvSpPr/>
            <p:nvPr/>
          </p:nvSpPr>
          <p:spPr bwMode="auto">
            <a:xfrm>
              <a:off x="3851920" y="19888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5" name="円/楕円 34"/>
            <p:cNvSpPr/>
            <p:nvPr/>
          </p:nvSpPr>
          <p:spPr bwMode="auto">
            <a:xfrm>
              <a:off x="3851920"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6" name="円/楕円 35"/>
            <p:cNvSpPr/>
            <p:nvPr/>
          </p:nvSpPr>
          <p:spPr bwMode="auto">
            <a:xfrm>
              <a:off x="3851920" y="242088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7" name="円/楕円 36"/>
            <p:cNvSpPr/>
            <p:nvPr/>
          </p:nvSpPr>
          <p:spPr bwMode="auto">
            <a:xfrm>
              <a:off x="3851920"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8" name="円/楕円 37"/>
            <p:cNvSpPr/>
            <p:nvPr/>
          </p:nvSpPr>
          <p:spPr bwMode="auto">
            <a:xfrm>
              <a:off x="3851920"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9" name="円/楕円 38"/>
            <p:cNvSpPr/>
            <p:nvPr/>
          </p:nvSpPr>
          <p:spPr bwMode="auto">
            <a:xfrm>
              <a:off x="6084168" y="19888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円/楕円 39"/>
            <p:cNvSpPr/>
            <p:nvPr/>
          </p:nvSpPr>
          <p:spPr bwMode="auto">
            <a:xfrm>
              <a:off x="6084168"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円/楕円 41"/>
            <p:cNvSpPr/>
            <p:nvPr/>
          </p:nvSpPr>
          <p:spPr bwMode="auto">
            <a:xfrm>
              <a:off x="6084168" y="2636912"/>
              <a:ext cx="144016" cy="144016"/>
            </a:xfrm>
            <a:prstGeom prst="ellipse">
              <a:avLst/>
            </a:prstGeom>
            <a:solidFill>
              <a:srgbClr val="5DAD4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3" name="円/楕円 42"/>
            <p:cNvSpPr/>
            <p:nvPr/>
          </p:nvSpPr>
          <p:spPr bwMode="auto">
            <a:xfrm>
              <a:off x="6084168" y="2852936"/>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5" name="円/楕円 44"/>
            <p:cNvSpPr/>
            <p:nvPr/>
          </p:nvSpPr>
          <p:spPr bwMode="auto">
            <a:xfrm>
              <a:off x="5364088" y="198884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6" name="円/楕円 45"/>
            <p:cNvSpPr/>
            <p:nvPr/>
          </p:nvSpPr>
          <p:spPr bwMode="auto">
            <a:xfrm>
              <a:off x="5364088" y="220486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8" name="円/楕円 47"/>
            <p:cNvSpPr/>
            <p:nvPr/>
          </p:nvSpPr>
          <p:spPr bwMode="auto">
            <a:xfrm>
              <a:off x="5364088" y="263691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9" name="円/楕円 48"/>
            <p:cNvSpPr/>
            <p:nvPr/>
          </p:nvSpPr>
          <p:spPr bwMode="auto">
            <a:xfrm>
              <a:off x="5364088" y="285293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0" name="円/楕円 49"/>
            <p:cNvSpPr/>
            <p:nvPr/>
          </p:nvSpPr>
          <p:spPr bwMode="auto">
            <a:xfrm>
              <a:off x="7596336" y="306896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1" name="円/楕円 50"/>
            <p:cNvSpPr/>
            <p:nvPr/>
          </p:nvSpPr>
          <p:spPr bwMode="auto">
            <a:xfrm>
              <a:off x="7596336" y="328498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2" name="円/楕円 51"/>
            <p:cNvSpPr/>
            <p:nvPr/>
          </p:nvSpPr>
          <p:spPr bwMode="auto">
            <a:xfrm>
              <a:off x="7596336" y="350100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3" name="円/楕円 52"/>
            <p:cNvSpPr/>
            <p:nvPr/>
          </p:nvSpPr>
          <p:spPr bwMode="auto">
            <a:xfrm>
              <a:off x="7596336" y="371703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4" name="円/楕円 53"/>
            <p:cNvSpPr/>
            <p:nvPr/>
          </p:nvSpPr>
          <p:spPr bwMode="auto">
            <a:xfrm>
              <a:off x="7596336"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6" name="円/楕円 55"/>
            <p:cNvSpPr/>
            <p:nvPr/>
          </p:nvSpPr>
          <p:spPr bwMode="auto">
            <a:xfrm>
              <a:off x="6876256" y="3068960"/>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7" name="円/楕円 56"/>
            <p:cNvSpPr/>
            <p:nvPr/>
          </p:nvSpPr>
          <p:spPr bwMode="auto">
            <a:xfrm>
              <a:off x="6876256" y="3284984"/>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8" name="円/楕円 57"/>
            <p:cNvSpPr/>
            <p:nvPr/>
          </p:nvSpPr>
          <p:spPr bwMode="auto">
            <a:xfrm>
              <a:off x="6876256" y="3501008"/>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9" name="円/楕円 58"/>
            <p:cNvSpPr/>
            <p:nvPr/>
          </p:nvSpPr>
          <p:spPr bwMode="auto">
            <a:xfrm>
              <a:off x="6876256" y="3717032"/>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0" name="円/楕円 59"/>
            <p:cNvSpPr/>
            <p:nvPr/>
          </p:nvSpPr>
          <p:spPr bwMode="auto">
            <a:xfrm>
              <a:off x="6876256"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 name="円/楕円 60"/>
            <p:cNvSpPr/>
            <p:nvPr/>
          </p:nvSpPr>
          <p:spPr bwMode="auto">
            <a:xfrm>
              <a:off x="3635896" y="3933056"/>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2" name="円/楕円 61"/>
            <p:cNvSpPr/>
            <p:nvPr/>
          </p:nvSpPr>
          <p:spPr bwMode="auto">
            <a:xfrm>
              <a:off x="3635896" y="41490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3" name="円/楕円 62"/>
            <p:cNvSpPr/>
            <p:nvPr/>
          </p:nvSpPr>
          <p:spPr bwMode="auto">
            <a:xfrm>
              <a:off x="3635896"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4" name="円/楕円 63"/>
            <p:cNvSpPr/>
            <p:nvPr/>
          </p:nvSpPr>
          <p:spPr bwMode="auto">
            <a:xfrm>
              <a:off x="3635896" y="458112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5" name="円/楕円 64"/>
            <p:cNvSpPr/>
            <p:nvPr/>
          </p:nvSpPr>
          <p:spPr bwMode="auto">
            <a:xfrm>
              <a:off x="3635896" y="47971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7" name="円/楕円 66"/>
            <p:cNvSpPr/>
            <p:nvPr/>
          </p:nvSpPr>
          <p:spPr bwMode="auto">
            <a:xfrm>
              <a:off x="2915816" y="393305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8" name="円/楕円 67"/>
            <p:cNvSpPr/>
            <p:nvPr/>
          </p:nvSpPr>
          <p:spPr bwMode="auto">
            <a:xfrm>
              <a:off x="2915816" y="41490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9" name="円/楕円 68"/>
            <p:cNvSpPr/>
            <p:nvPr/>
          </p:nvSpPr>
          <p:spPr bwMode="auto">
            <a:xfrm>
              <a:off x="2915816"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0" name="円/楕円 69"/>
            <p:cNvSpPr/>
            <p:nvPr/>
          </p:nvSpPr>
          <p:spPr bwMode="auto">
            <a:xfrm>
              <a:off x="2915816" y="458112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1" name="円/楕円 70"/>
            <p:cNvSpPr/>
            <p:nvPr/>
          </p:nvSpPr>
          <p:spPr bwMode="auto">
            <a:xfrm>
              <a:off x="2915816" y="47971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3" name="円/楕円 82"/>
            <p:cNvSpPr/>
            <p:nvPr/>
          </p:nvSpPr>
          <p:spPr bwMode="auto">
            <a:xfrm>
              <a:off x="5580112" y="3933056"/>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4" name="円/楕円 83"/>
            <p:cNvSpPr/>
            <p:nvPr/>
          </p:nvSpPr>
          <p:spPr bwMode="auto">
            <a:xfrm>
              <a:off x="5580112" y="4149080"/>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5" name="円/楕円 84"/>
            <p:cNvSpPr/>
            <p:nvPr/>
          </p:nvSpPr>
          <p:spPr bwMode="auto">
            <a:xfrm>
              <a:off x="5580112"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6" name="円/楕円 85"/>
            <p:cNvSpPr/>
            <p:nvPr/>
          </p:nvSpPr>
          <p:spPr bwMode="auto">
            <a:xfrm>
              <a:off x="5580112" y="458112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7" name="円/楕円 86"/>
            <p:cNvSpPr/>
            <p:nvPr/>
          </p:nvSpPr>
          <p:spPr bwMode="auto">
            <a:xfrm>
              <a:off x="5580112" y="47971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9" name="円/楕円 88"/>
            <p:cNvSpPr/>
            <p:nvPr/>
          </p:nvSpPr>
          <p:spPr bwMode="auto">
            <a:xfrm>
              <a:off x="4860032" y="3933056"/>
              <a:ext cx="144016" cy="144016"/>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0" name="円/楕円 89"/>
            <p:cNvSpPr/>
            <p:nvPr/>
          </p:nvSpPr>
          <p:spPr bwMode="auto">
            <a:xfrm>
              <a:off x="4860032" y="414908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1" name="円/楕円 90"/>
            <p:cNvSpPr/>
            <p:nvPr/>
          </p:nvSpPr>
          <p:spPr bwMode="auto">
            <a:xfrm>
              <a:off x="4860032" y="436510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2" name="円/楕円 91"/>
            <p:cNvSpPr/>
            <p:nvPr/>
          </p:nvSpPr>
          <p:spPr bwMode="auto">
            <a:xfrm>
              <a:off x="4860032" y="458112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3" name="円/楕円 92"/>
            <p:cNvSpPr/>
            <p:nvPr/>
          </p:nvSpPr>
          <p:spPr bwMode="auto">
            <a:xfrm>
              <a:off x="4860032" y="479715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104" name="直線コネクタ 103"/>
            <p:cNvCxnSpPr>
              <a:stCxn id="6" idx="6"/>
              <a:endCxn id="24" idx="3"/>
            </p:cNvCxnSpPr>
            <p:nvPr/>
          </p:nvCxnSpPr>
          <p:spPr bwMode="auto">
            <a:xfrm flipV="1">
              <a:off x="1691680" y="1679717"/>
              <a:ext cx="669163" cy="1461251"/>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08" name="直線コネクタ 107"/>
            <p:cNvCxnSpPr>
              <a:endCxn id="25" idx="3"/>
            </p:cNvCxnSpPr>
            <p:nvPr/>
          </p:nvCxnSpPr>
          <p:spPr bwMode="auto">
            <a:xfrm flipV="1">
              <a:off x="1691680" y="2255781"/>
              <a:ext cx="669163" cy="1101211"/>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09" name="直線コネクタ 108"/>
            <p:cNvCxnSpPr/>
            <p:nvPr/>
          </p:nvCxnSpPr>
          <p:spPr bwMode="auto">
            <a:xfrm flipV="1">
              <a:off x="1691680" y="2924944"/>
              <a:ext cx="648072" cy="648072"/>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0" name="直線コネクタ 109"/>
            <p:cNvCxnSpPr>
              <a:endCxn id="67" idx="2"/>
            </p:cNvCxnSpPr>
            <p:nvPr/>
          </p:nvCxnSpPr>
          <p:spPr bwMode="auto">
            <a:xfrm>
              <a:off x="1691680" y="3789040"/>
              <a:ext cx="1224136" cy="216024"/>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2" name="直線コネクタ 111"/>
            <p:cNvCxnSpPr/>
            <p:nvPr/>
          </p:nvCxnSpPr>
          <p:spPr bwMode="auto">
            <a:xfrm>
              <a:off x="1691680" y="4005064"/>
              <a:ext cx="1224136" cy="216024"/>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3" name="直線コネクタ 112"/>
            <p:cNvCxnSpPr>
              <a:stCxn id="85" idx="6"/>
              <a:endCxn id="60" idx="2"/>
            </p:cNvCxnSpPr>
            <p:nvPr/>
          </p:nvCxnSpPr>
          <p:spPr bwMode="auto">
            <a:xfrm flipV="1">
              <a:off x="5724128" y="4005064"/>
              <a:ext cx="1152128" cy="432048"/>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6" name="直線コネクタ 115"/>
            <p:cNvCxnSpPr>
              <a:endCxn id="59" idx="2"/>
            </p:cNvCxnSpPr>
            <p:nvPr/>
          </p:nvCxnSpPr>
          <p:spPr bwMode="auto">
            <a:xfrm flipV="1">
              <a:off x="5724128" y="3789040"/>
              <a:ext cx="1152128" cy="432048"/>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17" name="直線コネクタ 116"/>
            <p:cNvCxnSpPr>
              <a:endCxn id="58" idx="2"/>
            </p:cNvCxnSpPr>
            <p:nvPr/>
          </p:nvCxnSpPr>
          <p:spPr bwMode="auto">
            <a:xfrm flipV="1">
              <a:off x="5724128" y="3573016"/>
              <a:ext cx="1152128" cy="432048"/>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21" name="直線コネクタ 120"/>
            <p:cNvCxnSpPr>
              <a:endCxn id="57" idx="2"/>
            </p:cNvCxnSpPr>
            <p:nvPr/>
          </p:nvCxnSpPr>
          <p:spPr bwMode="auto">
            <a:xfrm>
              <a:off x="6228184" y="2924944"/>
              <a:ext cx="648072" cy="432048"/>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24" name="直線コネクタ 123"/>
            <p:cNvCxnSpPr>
              <a:stCxn id="40" idx="5"/>
            </p:cNvCxnSpPr>
            <p:nvPr/>
          </p:nvCxnSpPr>
          <p:spPr bwMode="auto">
            <a:xfrm>
              <a:off x="6207093" y="2327789"/>
              <a:ext cx="669163" cy="813179"/>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25" name="直線コネクタ 124"/>
            <p:cNvCxnSpPr>
              <a:endCxn id="45" idx="2"/>
            </p:cNvCxnSpPr>
            <p:nvPr/>
          </p:nvCxnSpPr>
          <p:spPr bwMode="auto">
            <a:xfrm>
              <a:off x="4716016" y="2060848"/>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28" name="直線コネクタ 127"/>
            <p:cNvCxnSpPr/>
            <p:nvPr/>
          </p:nvCxnSpPr>
          <p:spPr bwMode="auto">
            <a:xfrm>
              <a:off x="4716016" y="2276872"/>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0" name="直線コネクタ 129"/>
            <p:cNvCxnSpPr/>
            <p:nvPr/>
          </p:nvCxnSpPr>
          <p:spPr bwMode="auto">
            <a:xfrm>
              <a:off x="4716016" y="2708920"/>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1" name="直線コネクタ 130"/>
            <p:cNvCxnSpPr/>
            <p:nvPr/>
          </p:nvCxnSpPr>
          <p:spPr bwMode="auto">
            <a:xfrm>
              <a:off x="4716016" y="2924944"/>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2" name="直線コネクタ 131"/>
            <p:cNvCxnSpPr>
              <a:stCxn id="17" idx="5"/>
            </p:cNvCxnSpPr>
            <p:nvPr/>
          </p:nvCxnSpPr>
          <p:spPr bwMode="auto">
            <a:xfrm>
              <a:off x="3182757" y="1463693"/>
              <a:ext cx="669163" cy="597155"/>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3" name="直線コネクタ 132"/>
            <p:cNvCxnSpPr>
              <a:stCxn id="18" idx="5"/>
            </p:cNvCxnSpPr>
            <p:nvPr/>
          </p:nvCxnSpPr>
          <p:spPr bwMode="auto">
            <a:xfrm>
              <a:off x="3182757" y="1679717"/>
              <a:ext cx="669163" cy="597155"/>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4" name="直線コネクタ 133"/>
            <p:cNvCxnSpPr>
              <a:stCxn id="19" idx="5"/>
            </p:cNvCxnSpPr>
            <p:nvPr/>
          </p:nvCxnSpPr>
          <p:spPr bwMode="auto">
            <a:xfrm>
              <a:off x="3182757" y="2255781"/>
              <a:ext cx="669163" cy="237115"/>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5" name="直線コネクタ 134"/>
            <p:cNvCxnSpPr/>
            <p:nvPr/>
          </p:nvCxnSpPr>
          <p:spPr bwMode="auto">
            <a:xfrm>
              <a:off x="3203848" y="2708920"/>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6" name="直線コネクタ 135"/>
            <p:cNvCxnSpPr/>
            <p:nvPr/>
          </p:nvCxnSpPr>
          <p:spPr bwMode="auto">
            <a:xfrm>
              <a:off x="3203848" y="2924944"/>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7" name="直線コネクタ 136"/>
            <p:cNvCxnSpPr>
              <a:endCxn id="89" idx="2"/>
            </p:cNvCxnSpPr>
            <p:nvPr/>
          </p:nvCxnSpPr>
          <p:spPr bwMode="auto">
            <a:xfrm>
              <a:off x="3779912" y="4005064"/>
              <a:ext cx="1080120"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38" name="直線コネクタ 137"/>
            <p:cNvCxnSpPr>
              <a:endCxn id="90" idx="2"/>
            </p:cNvCxnSpPr>
            <p:nvPr/>
          </p:nvCxnSpPr>
          <p:spPr bwMode="auto">
            <a:xfrm>
              <a:off x="3779912" y="4221088"/>
              <a:ext cx="108012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39" name="直線コネクタ 138"/>
            <p:cNvCxnSpPr>
              <a:endCxn id="91" idx="2"/>
            </p:cNvCxnSpPr>
            <p:nvPr/>
          </p:nvCxnSpPr>
          <p:spPr bwMode="auto">
            <a:xfrm>
              <a:off x="3779912" y="4437112"/>
              <a:ext cx="108012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40" name="直線コネクタ 139"/>
            <p:cNvCxnSpPr>
              <a:endCxn id="92" idx="2"/>
            </p:cNvCxnSpPr>
            <p:nvPr/>
          </p:nvCxnSpPr>
          <p:spPr bwMode="auto">
            <a:xfrm>
              <a:off x="3779912" y="4653136"/>
              <a:ext cx="108012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41" name="直線コネクタ 140"/>
            <p:cNvCxnSpPr>
              <a:endCxn id="93" idx="2"/>
            </p:cNvCxnSpPr>
            <p:nvPr/>
          </p:nvCxnSpPr>
          <p:spPr bwMode="auto">
            <a:xfrm>
              <a:off x="3779912" y="4869160"/>
              <a:ext cx="108012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51" name="直線コネクタ 150"/>
            <p:cNvCxnSpPr/>
            <p:nvPr/>
          </p:nvCxnSpPr>
          <p:spPr bwMode="auto">
            <a:xfrm>
              <a:off x="179512" y="3356992"/>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52" name="直線コネクタ 151"/>
            <p:cNvCxnSpPr/>
            <p:nvPr/>
          </p:nvCxnSpPr>
          <p:spPr bwMode="auto">
            <a:xfrm>
              <a:off x="7740352" y="3789040"/>
              <a:ext cx="648072"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sp>
          <p:nvSpPr>
            <p:cNvPr id="153" name="円/楕円 152"/>
            <p:cNvSpPr/>
            <p:nvPr/>
          </p:nvSpPr>
          <p:spPr bwMode="auto">
            <a:xfrm>
              <a:off x="8100392" y="3501008"/>
              <a:ext cx="576064" cy="576064"/>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4" name="円/楕円 153"/>
            <p:cNvSpPr/>
            <p:nvPr/>
          </p:nvSpPr>
          <p:spPr bwMode="auto">
            <a:xfrm>
              <a:off x="0" y="3068836"/>
              <a:ext cx="576064" cy="576064"/>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1" name="角丸四角形 110"/>
            <p:cNvSpPr/>
            <p:nvPr/>
          </p:nvSpPr>
          <p:spPr bwMode="auto">
            <a:xfrm>
              <a:off x="2411760" y="2564904"/>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4" name="角丸四角形 113"/>
            <p:cNvSpPr/>
            <p:nvPr/>
          </p:nvSpPr>
          <p:spPr bwMode="auto">
            <a:xfrm>
              <a:off x="2411760" y="1916832"/>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3" name="角丸四角形 122"/>
            <p:cNvSpPr/>
            <p:nvPr/>
          </p:nvSpPr>
          <p:spPr bwMode="auto">
            <a:xfrm>
              <a:off x="5436096" y="2492896"/>
              <a:ext cx="720080" cy="5760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grpSp>
      <p:cxnSp>
        <p:nvCxnSpPr>
          <p:cNvPr id="115" name="直線コネクタ 114"/>
          <p:cNvCxnSpPr/>
          <p:nvPr/>
        </p:nvCxnSpPr>
        <p:spPr bwMode="auto">
          <a:xfrm flipV="1">
            <a:off x="1691680" y="1679717"/>
            <a:ext cx="669163" cy="1461251"/>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20" name="直線コネクタ 119"/>
          <p:cNvCxnSpPr/>
          <p:nvPr/>
        </p:nvCxnSpPr>
        <p:spPr bwMode="auto">
          <a:xfrm>
            <a:off x="4716016" y="2060848"/>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22" name="直線コネクタ 121"/>
          <p:cNvCxnSpPr/>
          <p:nvPr/>
        </p:nvCxnSpPr>
        <p:spPr bwMode="auto">
          <a:xfrm>
            <a:off x="4716016" y="2276872"/>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26" name="直線コネクタ 125"/>
          <p:cNvCxnSpPr/>
          <p:nvPr/>
        </p:nvCxnSpPr>
        <p:spPr bwMode="auto">
          <a:xfrm>
            <a:off x="4716016" y="2708920"/>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29" name="直線コネクタ 128"/>
          <p:cNvCxnSpPr/>
          <p:nvPr/>
        </p:nvCxnSpPr>
        <p:spPr bwMode="auto">
          <a:xfrm>
            <a:off x="3182757" y="1463693"/>
            <a:ext cx="669163" cy="597155"/>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46" name="直線コネクタ 145"/>
          <p:cNvCxnSpPr>
            <a:stCxn id="154" idx="6"/>
          </p:cNvCxnSpPr>
          <p:nvPr/>
        </p:nvCxnSpPr>
        <p:spPr bwMode="auto">
          <a:xfrm>
            <a:off x="576064" y="3356868"/>
            <a:ext cx="251520" cy="124"/>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56" name="直線コネクタ 155"/>
          <p:cNvCxnSpPr>
            <a:stCxn id="24" idx="7"/>
            <a:endCxn id="17" idx="2"/>
          </p:cNvCxnSpPr>
          <p:nvPr/>
        </p:nvCxnSpPr>
        <p:spPr bwMode="auto">
          <a:xfrm flipV="1">
            <a:off x="2462677" y="1412776"/>
            <a:ext cx="597155" cy="165107"/>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62" name="直線コネクタ 161"/>
          <p:cNvCxnSpPr/>
          <p:nvPr/>
        </p:nvCxnSpPr>
        <p:spPr bwMode="auto">
          <a:xfrm>
            <a:off x="3923928" y="2060848"/>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64" name="直線コネクタ 163"/>
          <p:cNvCxnSpPr>
            <a:stCxn id="45" idx="6"/>
            <a:endCxn id="40" idx="1"/>
          </p:cNvCxnSpPr>
          <p:nvPr/>
        </p:nvCxnSpPr>
        <p:spPr bwMode="auto">
          <a:xfrm>
            <a:off x="5508104" y="2060848"/>
            <a:ext cx="597155" cy="165107"/>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68" name="直線コネクタ 167"/>
          <p:cNvCxnSpPr/>
          <p:nvPr/>
        </p:nvCxnSpPr>
        <p:spPr bwMode="auto">
          <a:xfrm>
            <a:off x="3995936" y="2111765"/>
            <a:ext cx="597155" cy="165107"/>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69" name="直線コネクタ 168"/>
          <p:cNvCxnSpPr/>
          <p:nvPr/>
        </p:nvCxnSpPr>
        <p:spPr bwMode="auto">
          <a:xfrm>
            <a:off x="5508104" y="2276872"/>
            <a:ext cx="648072" cy="0"/>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70" name="直線コネクタ 169"/>
          <p:cNvCxnSpPr/>
          <p:nvPr/>
        </p:nvCxnSpPr>
        <p:spPr bwMode="auto">
          <a:xfrm>
            <a:off x="3974845" y="2132856"/>
            <a:ext cx="597155" cy="597155"/>
          </a:xfrm>
          <a:prstGeom prst="line">
            <a:avLst/>
          </a:prstGeom>
          <a:solidFill>
            <a:schemeClr val="accent1"/>
          </a:solidFill>
          <a:ln w="76200" cap="flat" cmpd="sng" algn="ctr">
            <a:solidFill>
              <a:srgbClr val="00B050"/>
            </a:solidFill>
            <a:prstDash val="solid"/>
            <a:round/>
            <a:headEnd type="none" w="med" len="med"/>
            <a:tailEnd type="none" w="med" len="med"/>
          </a:ln>
          <a:effectLst/>
        </p:spPr>
      </p:cxnSp>
      <p:cxnSp>
        <p:nvCxnSpPr>
          <p:cNvPr id="173" name="直線コネクタ 172"/>
          <p:cNvCxnSpPr/>
          <p:nvPr/>
        </p:nvCxnSpPr>
        <p:spPr bwMode="auto">
          <a:xfrm>
            <a:off x="5508104" y="2708920"/>
            <a:ext cx="648072" cy="216024"/>
          </a:xfrm>
          <a:prstGeom prst="line">
            <a:avLst/>
          </a:prstGeom>
          <a:solidFill>
            <a:schemeClr val="accent1"/>
          </a:solidFill>
          <a:ln w="76200" cap="flat" cmpd="sng" algn="ctr">
            <a:solidFill>
              <a:srgbClr val="00B05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6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6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6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2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6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7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12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Internal Topology (Transfer Function)</a:t>
            </a:r>
            <a:endParaRPr kumimoji="1" lang="ja-JP" altLang="en-US" dirty="0"/>
          </a:p>
        </p:txBody>
      </p:sp>
      <p:sp>
        <p:nvSpPr>
          <p:cNvPr id="3" name="コンテンツ プレースホルダ 2"/>
          <p:cNvSpPr>
            <a:spLocks noGrp="1"/>
          </p:cNvSpPr>
          <p:nvPr>
            <p:ph idx="1"/>
          </p:nvPr>
        </p:nvSpPr>
        <p:spPr>
          <a:xfrm>
            <a:off x="214312" y="1428750"/>
            <a:ext cx="8715375" cy="2216150"/>
          </a:xfrm>
        </p:spPr>
        <p:txBody>
          <a:bodyPr/>
          <a:lstStyle/>
          <a:p>
            <a:r>
              <a:rPr kumimoji="1" lang="en-US" altLang="ja-JP" dirty="0" smtClean="0"/>
              <a:t>Internal topology information will give constraints to PF by which will make search space smaller.</a:t>
            </a:r>
          </a:p>
          <a:p>
            <a:r>
              <a:rPr kumimoji="1" lang="en-US" altLang="ja-JP" dirty="0" smtClean="0"/>
              <a:t>“No-VLAN translation” is an example of the internal topology information</a:t>
            </a:r>
            <a:endParaRPr kumimoji="1" lang="ja-JP" altLang="en-US" dirty="0"/>
          </a:p>
        </p:txBody>
      </p:sp>
      <p:sp>
        <p:nvSpPr>
          <p:cNvPr id="4" name="フッター プレースホルダ 3"/>
          <p:cNvSpPr>
            <a:spLocks noGrp="1"/>
          </p:cNvSpPr>
          <p:nvPr>
            <p:ph type="ftr" sz="quarter" idx="10"/>
          </p:nvPr>
        </p:nvSpPr>
        <p:spPr>
          <a:xfrm>
            <a:off x="2051720" y="6400800"/>
            <a:ext cx="5334000" cy="457200"/>
          </a:xfrm>
        </p:spPr>
        <p:txBody>
          <a:bodyPr/>
          <a:lstStyle/>
          <a:p>
            <a:pPr>
              <a:defRPr/>
            </a:pPr>
            <a:fld id="{49F3117E-0FA4-4136-B824-83F33F5F6D13}" type="slidenum">
              <a:rPr lang="ja-JP" altLang="en-US" smtClean="0"/>
              <a:pPr>
                <a:defRPr/>
              </a:pPr>
              <a:t>5</a:t>
            </a:fld>
            <a:endParaRPr lang="en-US" altLang="ja-JP" dirty="0"/>
          </a:p>
        </p:txBody>
      </p:sp>
      <p:sp>
        <p:nvSpPr>
          <p:cNvPr id="71" name="角丸四角形 70"/>
          <p:cNvSpPr/>
          <p:nvPr/>
        </p:nvSpPr>
        <p:spPr bwMode="auto">
          <a:xfrm>
            <a:off x="1835696" y="3429000"/>
            <a:ext cx="1296144" cy="23762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2" name="円/楕円 71"/>
          <p:cNvSpPr/>
          <p:nvPr/>
        </p:nvSpPr>
        <p:spPr bwMode="auto">
          <a:xfrm>
            <a:off x="1763688" y="36450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3" name="円/楕円 72"/>
          <p:cNvSpPr/>
          <p:nvPr/>
        </p:nvSpPr>
        <p:spPr bwMode="auto">
          <a:xfrm>
            <a:off x="1763688" y="49411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4" name="円/楕円 73"/>
          <p:cNvSpPr/>
          <p:nvPr/>
        </p:nvSpPr>
        <p:spPr bwMode="auto">
          <a:xfrm>
            <a:off x="1763688"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5" name="円/楕円 74"/>
          <p:cNvSpPr/>
          <p:nvPr/>
        </p:nvSpPr>
        <p:spPr bwMode="auto">
          <a:xfrm>
            <a:off x="1763688" y="53732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6" name="円/楕円 75"/>
          <p:cNvSpPr/>
          <p:nvPr/>
        </p:nvSpPr>
        <p:spPr bwMode="auto">
          <a:xfrm>
            <a:off x="1763688" y="45091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2" name="円/楕円 81"/>
          <p:cNvSpPr/>
          <p:nvPr/>
        </p:nvSpPr>
        <p:spPr bwMode="auto">
          <a:xfrm>
            <a:off x="3059832" y="36450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3" name="円/楕円 82"/>
          <p:cNvSpPr/>
          <p:nvPr/>
        </p:nvSpPr>
        <p:spPr bwMode="auto">
          <a:xfrm>
            <a:off x="3059832" y="49411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4" name="円/楕円 83"/>
          <p:cNvSpPr/>
          <p:nvPr/>
        </p:nvSpPr>
        <p:spPr bwMode="auto">
          <a:xfrm>
            <a:off x="3059832"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5" name="円/楕円 84"/>
          <p:cNvSpPr/>
          <p:nvPr/>
        </p:nvSpPr>
        <p:spPr bwMode="auto">
          <a:xfrm>
            <a:off x="3059832" y="53732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86" name="円/楕円 85"/>
          <p:cNvSpPr/>
          <p:nvPr/>
        </p:nvSpPr>
        <p:spPr bwMode="auto">
          <a:xfrm>
            <a:off x="3059832" y="45091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grpSp>
        <p:nvGrpSpPr>
          <p:cNvPr id="97" name="グループ化 96"/>
          <p:cNvGrpSpPr/>
          <p:nvPr/>
        </p:nvGrpSpPr>
        <p:grpSpPr>
          <a:xfrm>
            <a:off x="1475656" y="3717032"/>
            <a:ext cx="288032" cy="1728192"/>
            <a:chOff x="5868144" y="4149080"/>
            <a:chExt cx="432048" cy="1728192"/>
          </a:xfrm>
        </p:grpSpPr>
        <p:cxnSp>
          <p:nvCxnSpPr>
            <p:cNvPr id="98" name="直線コネクタ 97"/>
            <p:cNvCxnSpPr/>
            <p:nvPr/>
          </p:nvCxnSpPr>
          <p:spPr bwMode="auto">
            <a:xfrm>
              <a:off x="5868144" y="4149080"/>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9" name="直線コネクタ 98"/>
            <p:cNvCxnSpPr/>
            <p:nvPr/>
          </p:nvCxnSpPr>
          <p:spPr bwMode="auto">
            <a:xfrm>
              <a:off x="5868144" y="4581128"/>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0" name="直線コネクタ 99"/>
            <p:cNvCxnSpPr/>
            <p:nvPr/>
          </p:nvCxnSpPr>
          <p:spPr bwMode="auto">
            <a:xfrm>
              <a:off x="5868144" y="5013176"/>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1" name="直線コネクタ 100"/>
            <p:cNvCxnSpPr/>
            <p:nvPr/>
          </p:nvCxnSpPr>
          <p:spPr bwMode="auto">
            <a:xfrm>
              <a:off x="5868144" y="5445224"/>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2" name="直線コネクタ 101"/>
            <p:cNvCxnSpPr/>
            <p:nvPr/>
          </p:nvCxnSpPr>
          <p:spPr bwMode="auto">
            <a:xfrm>
              <a:off x="5868144" y="5877272"/>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03" name="グループ化 102"/>
          <p:cNvGrpSpPr/>
          <p:nvPr/>
        </p:nvGrpSpPr>
        <p:grpSpPr>
          <a:xfrm>
            <a:off x="3203848" y="3717032"/>
            <a:ext cx="288032" cy="1728192"/>
            <a:chOff x="5868144" y="4149080"/>
            <a:chExt cx="432048" cy="1728192"/>
          </a:xfrm>
        </p:grpSpPr>
        <p:cxnSp>
          <p:nvCxnSpPr>
            <p:cNvPr id="104" name="直線コネクタ 103"/>
            <p:cNvCxnSpPr/>
            <p:nvPr/>
          </p:nvCxnSpPr>
          <p:spPr bwMode="auto">
            <a:xfrm>
              <a:off x="5868144" y="4149080"/>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5" name="直線コネクタ 104"/>
            <p:cNvCxnSpPr/>
            <p:nvPr/>
          </p:nvCxnSpPr>
          <p:spPr bwMode="auto">
            <a:xfrm>
              <a:off x="5868144" y="4581128"/>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6" name="直線コネクタ 105"/>
            <p:cNvCxnSpPr/>
            <p:nvPr/>
          </p:nvCxnSpPr>
          <p:spPr bwMode="auto">
            <a:xfrm>
              <a:off x="5868144" y="5013176"/>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7" name="直線コネクタ 106"/>
            <p:cNvCxnSpPr/>
            <p:nvPr/>
          </p:nvCxnSpPr>
          <p:spPr bwMode="auto">
            <a:xfrm>
              <a:off x="5868144" y="5445224"/>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8" name="直線コネクタ 107"/>
            <p:cNvCxnSpPr/>
            <p:nvPr/>
          </p:nvCxnSpPr>
          <p:spPr bwMode="auto">
            <a:xfrm>
              <a:off x="5868144" y="5877272"/>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09" name="テキスト ボックス 108"/>
          <p:cNvSpPr txBox="1"/>
          <p:nvPr/>
        </p:nvSpPr>
        <p:spPr>
          <a:xfrm>
            <a:off x="127064" y="3522494"/>
            <a:ext cx="1317990" cy="338554"/>
          </a:xfrm>
          <a:prstGeom prst="rect">
            <a:avLst/>
          </a:prstGeom>
          <a:noFill/>
        </p:spPr>
        <p:txBody>
          <a:bodyPr wrap="none" rtlCol="0">
            <a:spAutoFit/>
          </a:bodyPr>
          <a:lstStyle/>
          <a:p>
            <a:r>
              <a:rPr kumimoji="1" lang="en-US" altLang="ja-JP" sz="1600" dirty="0" smtClean="0"/>
              <a:t>A, VLAN=80</a:t>
            </a:r>
            <a:endParaRPr kumimoji="1" lang="ja-JP" altLang="en-US" sz="1600" dirty="0" smtClean="0"/>
          </a:p>
        </p:txBody>
      </p:sp>
      <p:sp>
        <p:nvSpPr>
          <p:cNvPr id="110" name="テキスト ボックス 109"/>
          <p:cNvSpPr txBox="1"/>
          <p:nvPr/>
        </p:nvSpPr>
        <p:spPr>
          <a:xfrm>
            <a:off x="127064" y="3954542"/>
            <a:ext cx="1317990" cy="338554"/>
          </a:xfrm>
          <a:prstGeom prst="rect">
            <a:avLst/>
          </a:prstGeom>
          <a:noFill/>
        </p:spPr>
        <p:txBody>
          <a:bodyPr wrap="none" rtlCol="0">
            <a:spAutoFit/>
          </a:bodyPr>
          <a:lstStyle/>
          <a:p>
            <a:r>
              <a:rPr kumimoji="1" lang="en-US" altLang="ja-JP" sz="1600" dirty="0" smtClean="0"/>
              <a:t>A, VLAN=81</a:t>
            </a:r>
            <a:endParaRPr kumimoji="1" lang="ja-JP" altLang="en-US" sz="1600" dirty="0" smtClean="0"/>
          </a:p>
        </p:txBody>
      </p:sp>
      <p:sp>
        <p:nvSpPr>
          <p:cNvPr id="111" name="テキスト ボックス 110"/>
          <p:cNvSpPr txBox="1"/>
          <p:nvPr/>
        </p:nvSpPr>
        <p:spPr>
          <a:xfrm>
            <a:off x="127064" y="4365104"/>
            <a:ext cx="1317990" cy="338554"/>
          </a:xfrm>
          <a:prstGeom prst="rect">
            <a:avLst/>
          </a:prstGeom>
          <a:noFill/>
        </p:spPr>
        <p:txBody>
          <a:bodyPr wrap="none" rtlCol="0">
            <a:spAutoFit/>
          </a:bodyPr>
          <a:lstStyle/>
          <a:p>
            <a:r>
              <a:rPr kumimoji="1" lang="en-US" altLang="ja-JP" sz="1600" dirty="0" smtClean="0"/>
              <a:t>A, VLAN=82</a:t>
            </a:r>
            <a:endParaRPr kumimoji="1" lang="ja-JP" altLang="en-US" sz="1600" dirty="0" smtClean="0"/>
          </a:p>
        </p:txBody>
      </p:sp>
      <p:sp>
        <p:nvSpPr>
          <p:cNvPr id="112" name="テキスト ボックス 111"/>
          <p:cNvSpPr txBox="1"/>
          <p:nvPr/>
        </p:nvSpPr>
        <p:spPr>
          <a:xfrm>
            <a:off x="127064" y="4797152"/>
            <a:ext cx="1317990" cy="338554"/>
          </a:xfrm>
          <a:prstGeom prst="rect">
            <a:avLst/>
          </a:prstGeom>
          <a:noFill/>
        </p:spPr>
        <p:txBody>
          <a:bodyPr wrap="none" rtlCol="0">
            <a:spAutoFit/>
          </a:bodyPr>
          <a:lstStyle/>
          <a:p>
            <a:r>
              <a:rPr kumimoji="1" lang="en-US" altLang="ja-JP" sz="1600" dirty="0" smtClean="0"/>
              <a:t>A, VLAN=83</a:t>
            </a:r>
            <a:endParaRPr kumimoji="1" lang="ja-JP" altLang="en-US" sz="1600" dirty="0" smtClean="0"/>
          </a:p>
        </p:txBody>
      </p:sp>
      <p:sp>
        <p:nvSpPr>
          <p:cNvPr id="113" name="テキスト ボックス 112"/>
          <p:cNvSpPr txBox="1"/>
          <p:nvPr/>
        </p:nvSpPr>
        <p:spPr>
          <a:xfrm>
            <a:off x="127064" y="5250686"/>
            <a:ext cx="1317990" cy="338554"/>
          </a:xfrm>
          <a:prstGeom prst="rect">
            <a:avLst/>
          </a:prstGeom>
          <a:noFill/>
        </p:spPr>
        <p:txBody>
          <a:bodyPr wrap="none" rtlCol="0">
            <a:spAutoFit/>
          </a:bodyPr>
          <a:lstStyle/>
          <a:p>
            <a:r>
              <a:rPr kumimoji="1" lang="en-US" altLang="ja-JP" sz="1600" dirty="0" smtClean="0"/>
              <a:t>A, VLAN=84</a:t>
            </a:r>
            <a:endParaRPr kumimoji="1" lang="ja-JP" altLang="en-US" sz="1600" dirty="0" smtClean="0"/>
          </a:p>
        </p:txBody>
      </p:sp>
      <p:sp>
        <p:nvSpPr>
          <p:cNvPr id="114" name="テキスト ボックス 113"/>
          <p:cNvSpPr txBox="1"/>
          <p:nvPr/>
        </p:nvSpPr>
        <p:spPr>
          <a:xfrm>
            <a:off x="3419872" y="3522494"/>
            <a:ext cx="1317990" cy="338554"/>
          </a:xfrm>
          <a:prstGeom prst="rect">
            <a:avLst/>
          </a:prstGeom>
          <a:noFill/>
        </p:spPr>
        <p:txBody>
          <a:bodyPr wrap="none" rtlCol="0">
            <a:spAutoFit/>
          </a:bodyPr>
          <a:lstStyle/>
          <a:p>
            <a:r>
              <a:rPr kumimoji="1" lang="en-US" altLang="ja-JP" sz="1600" dirty="0" smtClean="0"/>
              <a:t>B, VLAN=80</a:t>
            </a:r>
            <a:endParaRPr kumimoji="1" lang="ja-JP" altLang="en-US" sz="1600" dirty="0" smtClean="0"/>
          </a:p>
        </p:txBody>
      </p:sp>
      <p:sp>
        <p:nvSpPr>
          <p:cNvPr id="115" name="テキスト ボックス 114"/>
          <p:cNvSpPr txBox="1"/>
          <p:nvPr/>
        </p:nvSpPr>
        <p:spPr>
          <a:xfrm>
            <a:off x="3419872" y="3954542"/>
            <a:ext cx="1317990" cy="338554"/>
          </a:xfrm>
          <a:prstGeom prst="rect">
            <a:avLst/>
          </a:prstGeom>
          <a:noFill/>
        </p:spPr>
        <p:txBody>
          <a:bodyPr wrap="none" rtlCol="0">
            <a:spAutoFit/>
          </a:bodyPr>
          <a:lstStyle/>
          <a:p>
            <a:r>
              <a:rPr kumimoji="1" lang="en-US" altLang="ja-JP" sz="1600" dirty="0" smtClean="0"/>
              <a:t>B, VLAN=81</a:t>
            </a:r>
            <a:endParaRPr kumimoji="1" lang="ja-JP" altLang="en-US" sz="1600" dirty="0" smtClean="0"/>
          </a:p>
        </p:txBody>
      </p:sp>
      <p:sp>
        <p:nvSpPr>
          <p:cNvPr id="116" name="テキスト ボックス 115"/>
          <p:cNvSpPr txBox="1"/>
          <p:nvPr/>
        </p:nvSpPr>
        <p:spPr>
          <a:xfrm>
            <a:off x="3419872" y="4365104"/>
            <a:ext cx="1317990" cy="338554"/>
          </a:xfrm>
          <a:prstGeom prst="rect">
            <a:avLst/>
          </a:prstGeom>
          <a:noFill/>
        </p:spPr>
        <p:txBody>
          <a:bodyPr wrap="none" rtlCol="0">
            <a:spAutoFit/>
          </a:bodyPr>
          <a:lstStyle/>
          <a:p>
            <a:r>
              <a:rPr kumimoji="1" lang="en-US" altLang="ja-JP" sz="1600" dirty="0" smtClean="0"/>
              <a:t>B, VLAN=82</a:t>
            </a:r>
            <a:endParaRPr kumimoji="1" lang="ja-JP" altLang="en-US" sz="1600" dirty="0" smtClean="0"/>
          </a:p>
        </p:txBody>
      </p:sp>
      <p:sp>
        <p:nvSpPr>
          <p:cNvPr id="117" name="テキスト ボックス 116"/>
          <p:cNvSpPr txBox="1"/>
          <p:nvPr/>
        </p:nvSpPr>
        <p:spPr>
          <a:xfrm>
            <a:off x="3419872" y="4797152"/>
            <a:ext cx="1317990" cy="338554"/>
          </a:xfrm>
          <a:prstGeom prst="rect">
            <a:avLst/>
          </a:prstGeom>
          <a:noFill/>
        </p:spPr>
        <p:txBody>
          <a:bodyPr wrap="none" rtlCol="0">
            <a:spAutoFit/>
          </a:bodyPr>
          <a:lstStyle/>
          <a:p>
            <a:r>
              <a:rPr kumimoji="1" lang="en-US" altLang="ja-JP" sz="1600" dirty="0" smtClean="0"/>
              <a:t>B, VLAN=83</a:t>
            </a:r>
            <a:endParaRPr kumimoji="1" lang="ja-JP" altLang="en-US" sz="1600" dirty="0" smtClean="0"/>
          </a:p>
        </p:txBody>
      </p:sp>
      <p:sp>
        <p:nvSpPr>
          <p:cNvPr id="118" name="テキスト ボックス 117"/>
          <p:cNvSpPr txBox="1"/>
          <p:nvPr/>
        </p:nvSpPr>
        <p:spPr>
          <a:xfrm>
            <a:off x="3419872" y="5250686"/>
            <a:ext cx="1317990" cy="338554"/>
          </a:xfrm>
          <a:prstGeom prst="rect">
            <a:avLst/>
          </a:prstGeom>
          <a:noFill/>
        </p:spPr>
        <p:txBody>
          <a:bodyPr wrap="none" rtlCol="0">
            <a:spAutoFit/>
          </a:bodyPr>
          <a:lstStyle/>
          <a:p>
            <a:r>
              <a:rPr kumimoji="1" lang="en-US" altLang="ja-JP" sz="1600" dirty="0" smtClean="0"/>
              <a:t>B, VLAN=84</a:t>
            </a:r>
            <a:endParaRPr kumimoji="1" lang="ja-JP" altLang="en-US" sz="1600" dirty="0" smtClean="0"/>
          </a:p>
        </p:txBody>
      </p:sp>
      <p:cxnSp>
        <p:nvCxnSpPr>
          <p:cNvPr id="120" name="直線コネクタ 119"/>
          <p:cNvCxnSpPr>
            <a:stCxn id="72" idx="6"/>
            <a:endCxn id="82" idx="2"/>
          </p:cNvCxnSpPr>
          <p:nvPr/>
        </p:nvCxnSpPr>
        <p:spPr bwMode="auto">
          <a:xfrm>
            <a:off x="1907704" y="3717032"/>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2" name="直線コネクタ 121"/>
          <p:cNvCxnSpPr/>
          <p:nvPr/>
        </p:nvCxnSpPr>
        <p:spPr bwMode="auto">
          <a:xfrm>
            <a:off x="1907704" y="4149080"/>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3" name="直線コネクタ 122"/>
          <p:cNvCxnSpPr/>
          <p:nvPr/>
        </p:nvCxnSpPr>
        <p:spPr bwMode="auto">
          <a:xfrm>
            <a:off x="1907704" y="4581128"/>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4" name="直線コネクタ 123"/>
          <p:cNvCxnSpPr/>
          <p:nvPr/>
        </p:nvCxnSpPr>
        <p:spPr bwMode="auto">
          <a:xfrm>
            <a:off x="1907704" y="5013176"/>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5" name="直線コネクタ 124"/>
          <p:cNvCxnSpPr/>
          <p:nvPr/>
        </p:nvCxnSpPr>
        <p:spPr bwMode="auto">
          <a:xfrm>
            <a:off x="1907704" y="5445224"/>
            <a:ext cx="1152128" cy="0"/>
          </a:xfrm>
          <a:prstGeom prst="line">
            <a:avLst/>
          </a:prstGeom>
          <a:solidFill>
            <a:schemeClr val="accent1"/>
          </a:solidFill>
          <a:ln w="38100" cap="flat" cmpd="sng" algn="ctr">
            <a:solidFill>
              <a:schemeClr val="tx1"/>
            </a:solidFill>
            <a:prstDash val="sysDash"/>
            <a:round/>
            <a:headEnd type="none" w="med" len="med"/>
            <a:tailEnd type="none" w="med" len="med"/>
          </a:ln>
          <a:effectLst/>
        </p:spPr>
      </p:cxnSp>
      <p:cxnSp>
        <p:nvCxnSpPr>
          <p:cNvPr id="127" name="直線コネクタ 126"/>
          <p:cNvCxnSpPr>
            <a:stCxn id="72" idx="5"/>
            <a:endCxn id="86" idx="2"/>
          </p:cNvCxnSpPr>
          <p:nvPr/>
        </p:nvCxnSpPr>
        <p:spPr bwMode="auto">
          <a:xfrm>
            <a:off x="1886613" y="3767949"/>
            <a:ext cx="1173219" cy="813179"/>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grpSp>
        <p:nvGrpSpPr>
          <p:cNvPr id="129" name="グループ化 128"/>
          <p:cNvGrpSpPr/>
          <p:nvPr/>
        </p:nvGrpSpPr>
        <p:grpSpPr>
          <a:xfrm>
            <a:off x="5362973" y="3429000"/>
            <a:ext cx="2537811" cy="2971492"/>
            <a:chOff x="5362973" y="3429000"/>
            <a:chExt cx="2537811" cy="2971492"/>
          </a:xfrm>
        </p:grpSpPr>
        <p:sp>
          <p:nvSpPr>
            <p:cNvPr id="17" name="角丸四角形 16"/>
            <p:cNvSpPr/>
            <p:nvPr/>
          </p:nvSpPr>
          <p:spPr bwMode="auto">
            <a:xfrm>
              <a:off x="6012160" y="3429000"/>
              <a:ext cx="1296144" cy="2376264"/>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3" name="円/楕円 22"/>
            <p:cNvSpPr/>
            <p:nvPr/>
          </p:nvSpPr>
          <p:spPr bwMode="auto">
            <a:xfrm>
              <a:off x="5940152" y="36450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4" name="円/楕円 23"/>
            <p:cNvSpPr/>
            <p:nvPr/>
          </p:nvSpPr>
          <p:spPr bwMode="auto">
            <a:xfrm>
              <a:off x="5940152" y="49411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5" name="円/楕円 24"/>
            <p:cNvSpPr/>
            <p:nvPr/>
          </p:nvSpPr>
          <p:spPr bwMode="auto">
            <a:xfrm>
              <a:off x="5940152"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6" name="円/楕円 25"/>
            <p:cNvSpPr/>
            <p:nvPr/>
          </p:nvSpPr>
          <p:spPr bwMode="auto">
            <a:xfrm>
              <a:off x="5940152" y="53732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27" name="円/楕円 26"/>
            <p:cNvSpPr/>
            <p:nvPr/>
          </p:nvSpPr>
          <p:spPr bwMode="auto">
            <a:xfrm>
              <a:off x="5940152" y="45091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3" name="円/楕円 32"/>
            <p:cNvSpPr/>
            <p:nvPr/>
          </p:nvSpPr>
          <p:spPr bwMode="auto">
            <a:xfrm>
              <a:off x="6516216" y="3573016"/>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4" name="円/楕円 33"/>
            <p:cNvSpPr/>
            <p:nvPr/>
          </p:nvSpPr>
          <p:spPr bwMode="auto">
            <a:xfrm>
              <a:off x="6516216" y="4869160"/>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5" name="円/楕円 34"/>
            <p:cNvSpPr/>
            <p:nvPr/>
          </p:nvSpPr>
          <p:spPr bwMode="auto">
            <a:xfrm>
              <a:off x="6516216" y="4005064"/>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6" name="円/楕円 35"/>
            <p:cNvSpPr/>
            <p:nvPr/>
          </p:nvSpPr>
          <p:spPr bwMode="auto">
            <a:xfrm>
              <a:off x="6516216" y="5301208"/>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7" name="円/楕円 36"/>
            <p:cNvSpPr/>
            <p:nvPr/>
          </p:nvSpPr>
          <p:spPr bwMode="auto">
            <a:xfrm>
              <a:off x="6516216" y="4437112"/>
              <a:ext cx="288032" cy="288032"/>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8" name="円/楕円 37"/>
            <p:cNvSpPr/>
            <p:nvPr/>
          </p:nvSpPr>
          <p:spPr bwMode="auto">
            <a:xfrm>
              <a:off x="7236296" y="3645024"/>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9" name="円/楕円 38"/>
            <p:cNvSpPr/>
            <p:nvPr/>
          </p:nvSpPr>
          <p:spPr bwMode="auto">
            <a:xfrm>
              <a:off x="7236296" y="494116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 name="円/楕円 39"/>
            <p:cNvSpPr/>
            <p:nvPr/>
          </p:nvSpPr>
          <p:spPr bwMode="auto">
            <a:xfrm>
              <a:off x="7236296" y="4077072"/>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1" name="円/楕円 40"/>
            <p:cNvSpPr/>
            <p:nvPr/>
          </p:nvSpPr>
          <p:spPr bwMode="auto">
            <a:xfrm>
              <a:off x="7236296" y="5373216"/>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2" name="円/楕円 41"/>
            <p:cNvSpPr/>
            <p:nvPr/>
          </p:nvSpPr>
          <p:spPr bwMode="auto">
            <a:xfrm>
              <a:off x="7236296" y="4509120"/>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ja-JP" altLang="en-US"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44" name="直線コネクタ 43"/>
            <p:cNvCxnSpPr>
              <a:stCxn id="23" idx="6"/>
              <a:endCxn id="33" idx="2"/>
            </p:cNvCxnSpPr>
            <p:nvPr/>
          </p:nvCxnSpPr>
          <p:spPr bwMode="auto">
            <a:xfrm>
              <a:off x="6084168" y="3717032"/>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5" name="直線コネクタ 44"/>
            <p:cNvCxnSpPr/>
            <p:nvPr/>
          </p:nvCxnSpPr>
          <p:spPr bwMode="auto">
            <a:xfrm>
              <a:off x="6084168" y="4149080"/>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6" name="直線コネクタ 45"/>
            <p:cNvCxnSpPr/>
            <p:nvPr/>
          </p:nvCxnSpPr>
          <p:spPr bwMode="auto">
            <a:xfrm>
              <a:off x="6084168" y="4581128"/>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7" name="直線コネクタ 46"/>
            <p:cNvCxnSpPr/>
            <p:nvPr/>
          </p:nvCxnSpPr>
          <p:spPr bwMode="auto">
            <a:xfrm>
              <a:off x="6084168" y="5013176"/>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8" name="直線コネクタ 47"/>
            <p:cNvCxnSpPr/>
            <p:nvPr/>
          </p:nvCxnSpPr>
          <p:spPr bwMode="auto">
            <a:xfrm>
              <a:off x="6084168" y="5445224"/>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49" name="直線コネクタ 48"/>
            <p:cNvCxnSpPr/>
            <p:nvPr/>
          </p:nvCxnSpPr>
          <p:spPr bwMode="auto">
            <a:xfrm>
              <a:off x="6804248" y="3717032"/>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50" name="直線コネクタ 49"/>
            <p:cNvCxnSpPr/>
            <p:nvPr/>
          </p:nvCxnSpPr>
          <p:spPr bwMode="auto">
            <a:xfrm>
              <a:off x="6804248" y="4149080"/>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51" name="直線コネクタ 50"/>
            <p:cNvCxnSpPr/>
            <p:nvPr/>
          </p:nvCxnSpPr>
          <p:spPr bwMode="auto">
            <a:xfrm>
              <a:off x="6804248" y="4581128"/>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52" name="直線コネクタ 51"/>
            <p:cNvCxnSpPr/>
            <p:nvPr/>
          </p:nvCxnSpPr>
          <p:spPr bwMode="auto">
            <a:xfrm>
              <a:off x="6804248" y="5013176"/>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cxnSp>
          <p:nvCxnSpPr>
            <p:cNvPr id="53" name="直線コネクタ 52"/>
            <p:cNvCxnSpPr/>
            <p:nvPr/>
          </p:nvCxnSpPr>
          <p:spPr bwMode="auto">
            <a:xfrm>
              <a:off x="6804248" y="5445224"/>
              <a:ext cx="432048" cy="0"/>
            </a:xfrm>
            <a:prstGeom prst="line">
              <a:avLst/>
            </a:prstGeom>
            <a:solidFill>
              <a:schemeClr val="accent1"/>
            </a:solidFill>
            <a:ln w="57150" cap="flat" cmpd="sng" algn="ctr">
              <a:solidFill>
                <a:srgbClr val="0070C0"/>
              </a:solidFill>
              <a:prstDash val="solid"/>
              <a:round/>
              <a:headEnd type="none" w="med" len="med"/>
              <a:tailEnd type="none" w="med" len="med"/>
            </a:ln>
            <a:effectLst/>
          </p:spPr>
        </p:cxnSp>
        <p:grpSp>
          <p:nvGrpSpPr>
            <p:cNvPr id="64" name="グループ化 63"/>
            <p:cNvGrpSpPr/>
            <p:nvPr/>
          </p:nvGrpSpPr>
          <p:grpSpPr>
            <a:xfrm>
              <a:off x="5652120" y="3717032"/>
              <a:ext cx="288032" cy="1728192"/>
              <a:chOff x="5868144" y="4149080"/>
              <a:chExt cx="432048" cy="1728192"/>
            </a:xfrm>
          </p:grpSpPr>
          <p:cxnSp>
            <p:nvCxnSpPr>
              <p:cNvPr id="54" name="直線コネクタ 53"/>
              <p:cNvCxnSpPr/>
              <p:nvPr/>
            </p:nvCxnSpPr>
            <p:spPr bwMode="auto">
              <a:xfrm>
                <a:off x="5868144" y="4149080"/>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5" name="直線コネクタ 54"/>
              <p:cNvCxnSpPr/>
              <p:nvPr/>
            </p:nvCxnSpPr>
            <p:spPr bwMode="auto">
              <a:xfrm>
                <a:off x="5868144" y="4581128"/>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直線コネクタ 55"/>
              <p:cNvCxnSpPr/>
              <p:nvPr/>
            </p:nvCxnSpPr>
            <p:spPr bwMode="auto">
              <a:xfrm>
                <a:off x="5868144" y="5013176"/>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7" name="直線コネクタ 56"/>
              <p:cNvCxnSpPr/>
              <p:nvPr/>
            </p:nvCxnSpPr>
            <p:spPr bwMode="auto">
              <a:xfrm>
                <a:off x="5868144" y="5445224"/>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8" name="直線コネクタ 57"/>
              <p:cNvCxnSpPr/>
              <p:nvPr/>
            </p:nvCxnSpPr>
            <p:spPr bwMode="auto">
              <a:xfrm>
                <a:off x="5868144" y="5877272"/>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65" name="グループ化 64"/>
            <p:cNvGrpSpPr/>
            <p:nvPr/>
          </p:nvGrpSpPr>
          <p:grpSpPr>
            <a:xfrm>
              <a:off x="7380312" y="3717032"/>
              <a:ext cx="288032" cy="1728192"/>
              <a:chOff x="5868144" y="4149080"/>
              <a:chExt cx="432048" cy="1728192"/>
            </a:xfrm>
          </p:grpSpPr>
          <p:cxnSp>
            <p:nvCxnSpPr>
              <p:cNvPr id="66" name="直線コネクタ 65"/>
              <p:cNvCxnSpPr/>
              <p:nvPr/>
            </p:nvCxnSpPr>
            <p:spPr bwMode="auto">
              <a:xfrm>
                <a:off x="5868144" y="4149080"/>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7" name="直線コネクタ 66"/>
              <p:cNvCxnSpPr/>
              <p:nvPr/>
            </p:nvCxnSpPr>
            <p:spPr bwMode="auto">
              <a:xfrm>
                <a:off x="5868144" y="4581128"/>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8" name="直線コネクタ 67"/>
              <p:cNvCxnSpPr/>
              <p:nvPr/>
            </p:nvCxnSpPr>
            <p:spPr bwMode="auto">
              <a:xfrm>
                <a:off x="5868144" y="5013176"/>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9" name="直線コネクタ 68"/>
              <p:cNvCxnSpPr/>
              <p:nvPr/>
            </p:nvCxnSpPr>
            <p:spPr bwMode="auto">
              <a:xfrm>
                <a:off x="5868144" y="5445224"/>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5868144" y="5877272"/>
                <a:ext cx="43204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28" name="テキスト ボックス 127"/>
            <p:cNvSpPr txBox="1"/>
            <p:nvPr/>
          </p:nvSpPr>
          <p:spPr>
            <a:xfrm>
              <a:off x="5362973" y="5877272"/>
              <a:ext cx="2537811" cy="523220"/>
            </a:xfrm>
            <a:prstGeom prst="rect">
              <a:avLst/>
            </a:prstGeom>
            <a:noFill/>
          </p:spPr>
          <p:txBody>
            <a:bodyPr wrap="none" rtlCol="0">
              <a:spAutoFit/>
            </a:bodyPr>
            <a:lstStyle/>
            <a:p>
              <a:pPr algn="ctr"/>
              <a:r>
                <a:rPr kumimoji="1" lang="en-US" altLang="ja-JP" sz="2800" dirty="0" smtClean="0"/>
                <a:t>Jerry’s method</a:t>
              </a:r>
              <a:endParaRPr kumimoji="1" lang="ja-JP" altLang="en-US" sz="2800" dirty="0" smtClean="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title"/>
          </p:nvPr>
        </p:nvSpPr>
        <p:spPr>
          <a:xfrm>
            <a:off x="214313" y="0"/>
            <a:ext cx="7772400" cy="1000125"/>
          </a:xfrm>
        </p:spPr>
        <p:txBody>
          <a:bodyPr/>
          <a:lstStyle/>
          <a:p>
            <a:r>
              <a:rPr kumimoji="1" lang="en-US" altLang="ja-JP" dirty="0" smtClean="0"/>
              <a:t>Agreements at BTR meeting</a:t>
            </a:r>
            <a:endParaRPr kumimoji="1" lang="ja-JP" altLang="en-US" dirty="0" smtClean="0"/>
          </a:p>
        </p:txBody>
      </p:sp>
      <p:sp>
        <p:nvSpPr>
          <p:cNvPr id="5123" name="コンテンツ プレースホルダ 2"/>
          <p:cNvSpPr>
            <a:spLocks noGrp="1"/>
          </p:cNvSpPr>
          <p:nvPr>
            <p:ph idx="1"/>
          </p:nvPr>
        </p:nvSpPr>
        <p:spPr>
          <a:xfrm>
            <a:off x="0" y="1196975"/>
            <a:ext cx="9144000" cy="5661025"/>
          </a:xfrm>
        </p:spPr>
        <p:txBody>
          <a:bodyPr>
            <a:normAutofit fontScale="70000" lnSpcReduction="20000"/>
          </a:bodyPr>
          <a:lstStyle/>
          <a:p>
            <a:pPr marL="514350" indent="-514350">
              <a:buFont typeface="+mj-lt"/>
              <a:buAutoNum type="arabicPeriod"/>
            </a:pPr>
            <a:r>
              <a:rPr kumimoji="1" lang="en-US" altLang="ja-JP" dirty="0" smtClean="0"/>
              <a:t> An STP can have 0 or more &lt;</a:t>
            </a:r>
            <a:r>
              <a:rPr kumimoji="1" lang="en-US" altLang="ja-JP" dirty="0" err="1" smtClean="0"/>
              <a:t>type,value</a:t>
            </a:r>
            <a:r>
              <a:rPr kumimoji="1" lang="en-US" altLang="ja-JP" dirty="0" smtClean="0"/>
              <a:t>&gt; </a:t>
            </a:r>
            <a:r>
              <a:rPr kumimoji="1" lang="en-US" altLang="ja-JP" dirty="0" err="1" smtClean="0"/>
              <a:t>tuples</a:t>
            </a:r>
            <a:r>
              <a:rPr kumimoji="1" lang="en-US" altLang="ja-JP" dirty="0" smtClean="0"/>
              <a:t>  =&gt;</a:t>
            </a:r>
          </a:p>
          <a:p>
            <a:pPr lvl="1"/>
            <a:r>
              <a:rPr kumimoji="1" lang="en-US" altLang="ja-JP" dirty="0" smtClean="0"/>
              <a:t>STP (&lt;</a:t>
            </a:r>
            <a:r>
              <a:rPr kumimoji="1" lang="en-US" altLang="ja-JP" dirty="0" err="1" smtClean="0"/>
              <a:t>network_id</a:t>
            </a:r>
            <a:r>
              <a:rPr kumimoji="1" lang="en-US" altLang="ja-JP" dirty="0" smtClean="0"/>
              <a:t>&gt;, &lt;</a:t>
            </a:r>
            <a:r>
              <a:rPr kumimoji="1" lang="en-US" altLang="ja-JP" dirty="0" err="1" smtClean="0"/>
              <a:t>local_id</a:t>
            </a:r>
            <a:r>
              <a:rPr kumimoji="1" lang="en-US" altLang="ja-JP" dirty="0" smtClean="0"/>
              <a:t>&gt;, &lt;type_1,value_1&gt;, .. , &lt;</a:t>
            </a:r>
            <a:r>
              <a:rPr kumimoji="1" lang="en-US" altLang="ja-JP" dirty="0" err="1" smtClean="0"/>
              <a:t>type_n,value_n</a:t>
            </a:r>
            <a:r>
              <a:rPr kumimoji="1" lang="en-US" altLang="ja-JP" dirty="0" smtClean="0"/>
              <a:t>&gt;)</a:t>
            </a:r>
          </a:p>
          <a:p>
            <a:pPr lvl="2"/>
            <a:r>
              <a:rPr kumimoji="1" lang="en-US" altLang="ja-JP" dirty="0" smtClean="0"/>
              <a:t> e.g. STP (</a:t>
            </a:r>
            <a:r>
              <a:rPr kumimoji="1" lang="en-US" altLang="ja-JP" dirty="0" err="1" smtClean="0"/>
              <a:t>NetA</a:t>
            </a:r>
            <a:r>
              <a:rPr kumimoji="1" lang="en-US" altLang="ja-JP" dirty="0" smtClean="0"/>
              <a:t>, EndPt1, port, 1000, </a:t>
            </a:r>
            <a:r>
              <a:rPr kumimoji="1" lang="en-US" altLang="ja-JP" dirty="0" err="1" smtClean="0"/>
              <a:t>vlan</a:t>
            </a:r>
            <a:r>
              <a:rPr kumimoji="1" lang="en-US" altLang="ja-JP" dirty="0" smtClean="0"/>
              <a:t>, 123)</a:t>
            </a:r>
          </a:p>
          <a:p>
            <a:pPr lvl="1"/>
            <a:r>
              <a:rPr kumimoji="1" lang="en-US" altLang="ja-JP" dirty="0" smtClean="0"/>
              <a:t>Open question on how </a:t>
            </a:r>
            <a:r>
              <a:rPr kumimoji="1" lang="en-US" altLang="ja-JP" dirty="0" err="1" smtClean="0"/>
              <a:t>tuples</a:t>
            </a:r>
            <a:r>
              <a:rPr kumimoji="1" lang="en-US" altLang="ja-JP" dirty="0" smtClean="0"/>
              <a:t> can relate to one another, e.g. port  1-4 have </a:t>
            </a:r>
            <a:r>
              <a:rPr kumimoji="1" lang="en-US" altLang="ja-JP" dirty="0" err="1" smtClean="0"/>
              <a:t>vlans</a:t>
            </a:r>
            <a:r>
              <a:rPr kumimoji="1" lang="en-US" altLang="ja-JP" dirty="0" smtClean="0"/>
              <a:t> 1-4</a:t>
            </a:r>
          </a:p>
          <a:p>
            <a:pPr lvl="1"/>
            <a:r>
              <a:rPr kumimoji="1" lang="en-US" altLang="ja-JP" dirty="0" smtClean="0"/>
              <a:t>The STP specification incorporating the &lt;</a:t>
            </a:r>
            <a:r>
              <a:rPr kumimoji="1" lang="en-US" altLang="ja-JP" dirty="0" err="1" smtClean="0"/>
              <a:t>type,value</a:t>
            </a:r>
            <a:r>
              <a:rPr kumimoji="1" lang="en-US" altLang="ja-JP" dirty="0" smtClean="0"/>
              <a:t>&gt; </a:t>
            </a:r>
            <a:r>
              <a:rPr kumimoji="1" lang="en-US" altLang="ja-JP" dirty="0" err="1" smtClean="0"/>
              <a:t>tuples</a:t>
            </a:r>
            <a:r>
              <a:rPr kumimoji="1" lang="en-US" altLang="ja-JP" dirty="0" smtClean="0"/>
              <a:t> is </a:t>
            </a:r>
            <a:r>
              <a:rPr kumimoji="1" lang="en-US" altLang="ja-JP" dirty="0" err="1" smtClean="0"/>
              <a:t>stilljust</a:t>
            </a:r>
            <a:r>
              <a:rPr kumimoji="1" lang="en-US" altLang="ja-JP" dirty="0" smtClean="0"/>
              <a:t> a STP *identifier*.   I.e. this in itself does not imply that these values are in any way related to specific technology or hardware features.</a:t>
            </a:r>
          </a:p>
          <a:p>
            <a:pPr lvl="1"/>
            <a:r>
              <a:rPr kumimoji="1" lang="en-US" altLang="ja-JP" dirty="0" smtClean="0"/>
              <a:t>On the other hand, &lt;</a:t>
            </a:r>
            <a:r>
              <a:rPr kumimoji="1" lang="en-US" altLang="ja-JP" dirty="0" err="1" smtClean="0"/>
              <a:t>type,value</a:t>
            </a:r>
            <a:r>
              <a:rPr kumimoji="1" lang="en-US" altLang="ja-JP" dirty="0" smtClean="0"/>
              <a:t>&gt; </a:t>
            </a:r>
            <a:r>
              <a:rPr kumimoji="1" lang="en-US" altLang="ja-JP" dirty="0" err="1" smtClean="0"/>
              <a:t>tuples</a:t>
            </a:r>
            <a:r>
              <a:rPr kumimoji="1" lang="en-US" altLang="ja-JP" dirty="0" smtClean="0"/>
              <a:t> can be used to define capabilities. The capabilities can describe technology, hardware, policy, or other limitations.</a:t>
            </a:r>
          </a:p>
          <a:p>
            <a:pPr lvl="1"/>
            <a:r>
              <a:rPr kumimoji="1" lang="en-US" altLang="ja-JP" dirty="0" smtClean="0"/>
              <a:t>The value of the "type" string is not defined as part of the NSI CS standard, i.e. it is defined as part of the service definition.  The NSI CS standard only codifies the presence of &lt;</a:t>
            </a:r>
            <a:r>
              <a:rPr kumimoji="1" lang="en-US" altLang="ja-JP" dirty="0" err="1" smtClean="0"/>
              <a:t>type,value</a:t>
            </a:r>
            <a:r>
              <a:rPr kumimoji="1" lang="en-US" altLang="ja-JP" dirty="0" smtClean="0"/>
              <a:t>&gt; pairs as part of the STP identifiers. It is up to the provider (PA) to define them. However, we do expect that there will be a best-practices document describing some &lt;</a:t>
            </a:r>
            <a:r>
              <a:rPr kumimoji="1" lang="en-US" altLang="ja-JP" dirty="0" err="1" smtClean="0"/>
              <a:t>type,value</a:t>
            </a:r>
            <a:r>
              <a:rPr kumimoji="1" lang="en-US" altLang="ja-JP" dirty="0" smtClean="0"/>
              <a:t>&gt; combinations and capabilities.</a:t>
            </a:r>
          </a:p>
          <a:p>
            <a:pPr marL="514350" indent="-514350">
              <a:buFont typeface="+mj-lt"/>
              <a:buAutoNum type="arabicPeriod"/>
            </a:pPr>
            <a:r>
              <a:rPr kumimoji="1" lang="en-US" altLang="ja-JP" dirty="0" smtClean="0"/>
              <a:t>The &lt;value&gt; filled can be an individual value or a range</a:t>
            </a:r>
          </a:p>
          <a:p>
            <a:pPr lvl="1"/>
            <a:r>
              <a:rPr kumimoji="1" lang="en-US" altLang="ja-JP" dirty="0" smtClean="0"/>
              <a:t>if a &lt;value&gt; is a range then it is a "</a:t>
            </a:r>
            <a:r>
              <a:rPr kumimoji="1" lang="en-US" altLang="ja-JP" dirty="0" err="1" smtClean="0"/>
              <a:t>STP_Bundle</a:t>
            </a:r>
            <a:r>
              <a:rPr kumimoji="1" lang="en-US" altLang="ja-JP" dirty="0" smtClean="0"/>
              <a:t>"</a:t>
            </a:r>
          </a:p>
          <a:p>
            <a:pPr lvl="1">
              <a:buNone/>
            </a:pPr>
            <a:r>
              <a:rPr kumimoji="1" lang="en-US" altLang="ja-JP" dirty="0" smtClean="0"/>
              <a:t>i.e., these </a:t>
            </a:r>
            <a:r>
              <a:rPr kumimoji="1" lang="en-US" altLang="ja-JP" dirty="0" err="1" smtClean="0"/>
              <a:t>tuples</a:t>
            </a:r>
            <a:r>
              <a:rPr kumimoji="1" lang="en-US" altLang="ja-JP" dirty="0" smtClean="0"/>
              <a:t> may also be used to specify constraints that identify a set of STPs.</a:t>
            </a:r>
          </a:p>
          <a:p>
            <a:pPr marL="514350" indent="-514350">
              <a:buFont typeface="+mj-lt"/>
              <a:buAutoNum type="arabicPeriod"/>
            </a:pPr>
            <a:r>
              <a:rPr kumimoji="1" lang="en-US" altLang="ja-JP" dirty="0" smtClean="0"/>
              <a:t>Open question on how we can describe constrains for STPs, e.g.</a:t>
            </a:r>
          </a:p>
          <a:p>
            <a:pPr lvl="1"/>
            <a:r>
              <a:rPr kumimoji="1" lang="en-US" altLang="ja-JP" dirty="0" smtClean="0"/>
              <a:t>     STP (</a:t>
            </a:r>
            <a:r>
              <a:rPr kumimoji="1" lang="en-US" altLang="ja-JP" dirty="0" err="1" smtClean="0"/>
              <a:t>NetA</a:t>
            </a:r>
            <a:r>
              <a:rPr kumimoji="1" lang="en-US" altLang="ja-JP" dirty="0" smtClean="0"/>
              <a:t>, EndPt1, &lt;port, $1&gt;, &lt;</a:t>
            </a:r>
            <a:r>
              <a:rPr kumimoji="1" lang="en-US" altLang="ja-JP" dirty="0" err="1" smtClean="0"/>
              <a:t>vlan</a:t>
            </a:r>
            <a:r>
              <a:rPr kumimoji="1" lang="en-US" altLang="ja-JP" dirty="0" smtClean="0"/>
              <a:t>, $2&gt;)</a:t>
            </a:r>
          </a:p>
          <a:p>
            <a:pPr lvl="1"/>
            <a:r>
              <a:rPr kumimoji="1" lang="en-US" altLang="ja-JP" dirty="0" smtClean="0"/>
              <a:t>     STP (</a:t>
            </a:r>
            <a:r>
              <a:rPr kumimoji="1" lang="en-US" altLang="ja-JP" dirty="0" err="1" smtClean="0"/>
              <a:t>NetA</a:t>
            </a:r>
            <a:r>
              <a:rPr kumimoji="1" lang="en-US" altLang="ja-JP" dirty="0" smtClean="0"/>
              <a:t>, EndPt1, &lt;port, $3&gt;, &lt;</a:t>
            </a:r>
            <a:r>
              <a:rPr kumimoji="1" lang="en-US" altLang="ja-JP" dirty="0" err="1" smtClean="0"/>
              <a:t>vlan</a:t>
            </a:r>
            <a:r>
              <a:rPr kumimoji="1" lang="en-US" altLang="ja-JP" dirty="0" smtClean="0"/>
              <a:t>, $4&gt;)</a:t>
            </a:r>
          </a:p>
          <a:p>
            <a:pPr lvl="1"/>
            <a:r>
              <a:rPr kumimoji="1" lang="en-US" altLang="ja-JP" dirty="0" smtClean="0"/>
              <a:t>   </a:t>
            </a:r>
            <a:r>
              <a:rPr kumimoji="1" lang="en-US" altLang="ja-JP" dirty="0" smtClean="0">
                <a:solidFill>
                  <a:srgbClr val="FF0000"/>
                </a:solidFill>
              </a:rPr>
              <a:t>  Capabilities: $1 != $3, $2 = $4  =&gt; no </a:t>
            </a:r>
            <a:r>
              <a:rPr kumimoji="1" lang="en-US" altLang="ja-JP" dirty="0" err="1" smtClean="0">
                <a:solidFill>
                  <a:srgbClr val="FF0000"/>
                </a:solidFill>
              </a:rPr>
              <a:t>vlan</a:t>
            </a:r>
            <a:r>
              <a:rPr kumimoji="1" lang="en-US" altLang="ja-JP" dirty="0" smtClean="0">
                <a:solidFill>
                  <a:srgbClr val="FF0000"/>
                </a:solidFill>
              </a:rPr>
              <a:t> translation</a:t>
            </a:r>
          </a:p>
        </p:txBody>
      </p:sp>
      <p:sp>
        <p:nvSpPr>
          <p:cNvPr id="5124" name="フッター プレースホルダ 3"/>
          <p:cNvSpPr>
            <a:spLocks noGrp="1"/>
          </p:cNvSpPr>
          <p:nvPr>
            <p:ph type="ftr" sz="quarter" idx="10"/>
          </p:nvPr>
        </p:nvSpPr>
        <p:spPr>
          <a:noFill/>
        </p:spPr>
        <p:txBody>
          <a:bodyPr/>
          <a:lstStyle/>
          <a:p>
            <a:fld id="{26E6FA14-8AE6-43AE-BFDD-B34B4AD05D5B}" type="slidenum">
              <a:rPr lang="ja-JP" altLang="en-US" smtClean="0"/>
              <a:pPr/>
              <a:t>6</a:t>
            </a:fld>
            <a:endParaRPr lang="en-US" altLang="ja-JP"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Procedural description of constraints</a:t>
            </a:r>
            <a:endParaRPr kumimoji="1" lang="ja-JP" altLang="en-US" dirty="0"/>
          </a:p>
        </p:txBody>
      </p:sp>
      <p:sp>
        <p:nvSpPr>
          <p:cNvPr id="3" name="コンテンツ プレースホルダ 2"/>
          <p:cNvSpPr>
            <a:spLocks noGrp="1"/>
          </p:cNvSpPr>
          <p:nvPr>
            <p:ph idx="1"/>
          </p:nvPr>
        </p:nvSpPr>
        <p:spPr/>
        <p:txBody>
          <a:bodyPr/>
          <a:lstStyle/>
          <a:p>
            <a:pPr lvl="1">
              <a:buNone/>
            </a:pPr>
            <a:r>
              <a:rPr kumimoji="1" lang="en-US" altLang="ja-JP" dirty="0" smtClean="0">
                <a:solidFill>
                  <a:srgbClr val="FF0000"/>
                </a:solidFill>
              </a:rPr>
              <a:t>If ($1 != $3 &amp;&amp; $2 = $4) </a:t>
            </a:r>
          </a:p>
          <a:p>
            <a:pPr lvl="1">
              <a:buNone/>
            </a:pPr>
            <a:r>
              <a:rPr kumimoji="1" lang="en-US" altLang="ja-JP" dirty="0" smtClean="0">
                <a:solidFill>
                  <a:srgbClr val="FF0000"/>
                </a:solidFill>
              </a:rPr>
              <a:t>	STP (</a:t>
            </a:r>
            <a:r>
              <a:rPr kumimoji="1" lang="en-US" altLang="ja-JP" dirty="0" err="1" smtClean="0">
                <a:solidFill>
                  <a:srgbClr val="FF0000"/>
                </a:solidFill>
              </a:rPr>
              <a:t>NetA</a:t>
            </a:r>
            <a:r>
              <a:rPr kumimoji="1" lang="en-US" altLang="ja-JP" dirty="0" smtClean="0">
                <a:solidFill>
                  <a:srgbClr val="FF0000"/>
                </a:solidFill>
              </a:rPr>
              <a:t>, EndPt1, &lt;port, $1&gt;, &lt;</a:t>
            </a:r>
            <a:r>
              <a:rPr kumimoji="1" lang="en-US" altLang="ja-JP" dirty="0" err="1" smtClean="0">
                <a:solidFill>
                  <a:srgbClr val="FF0000"/>
                </a:solidFill>
              </a:rPr>
              <a:t>vlan</a:t>
            </a:r>
            <a:r>
              <a:rPr kumimoji="1" lang="en-US" altLang="ja-JP" dirty="0" smtClean="0">
                <a:solidFill>
                  <a:srgbClr val="FF0000"/>
                </a:solidFill>
              </a:rPr>
              <a:t>, $2&gt;) and</a:t>
            </a:r>
          </a:p>
          <a:p>
            <a:pPr lvl="1">
              <a:buNone/>
            </a:pPr>
            <a:r>
              <a:rPr kumimoji="1" lang="en-US" altLang="ja-JP" dirty="0" smtClean="0">
                <a:solidFill>
                  <a:srgbClr val="FF0000"/>
                </a:solidFill>
              </a:rPr>
              <a:t>    STP (</a:t>
            </a:r>
            <a:r>
              <a:rPr kumimoji="1" lang="en-US" altLang="ja-JP" dirty="0" err="1" smtClean="0">
                <a:solidFill>
                  <a:srgbClr val="FF0000"/>
                </a:solidFill>
              </a:rPr>
              <a:t>NetA</a:t>
            </a:r>
            <a:r>
              <a:rPr kumimoji="1" lang="en-US" altLang="ja-JP" dirty="0" smtClean="0">
                <a:solidFill>
                  <a:srgbClr val="FF0000"/>
                </a:solidFill>
              </a:rPr>
              <a:t>, EndPt1, &lt;port, $3&gt;, &lt;</a:t>
            </a:r>
            <a:r>
              <a:rPr kumimoji="1" lang="en-US" altLang="ja-JP" dirty="0" err="1" smtClean="0">
                <a:solidFill>
                  <a:srgbClr val="FF0000"/>
                </a:solidFill>
              </a:rPr>
              <a:t>vlan</a:t>
            </a:r>
            <a:r>
              <a:rPr kumimoji="1" lang="en-US" altLang="ja-JP" dirty="0" smtClean="0">
                <a:solidFill>
                  <a:srgbClr val="FF0000"/>
                </a:solidFill>
              </a:rPr>
              <a:t>, $4&gt;)</a:t>
            </a:r>
          </a:p>
          <a:p>
            <a:pPr lvl="1">
              <a:buNone/>
            </a:pPr>
            <a:r>
              <a:rPr kumimoji="1" lang="en-US" altLang="ja-JP" dirty="0" smtClean="0">
                <a:solidFill>
                  <a:srgbClr val="FF0000"/>
                </a:solidFill>
              </a:rPr>
              <a:t>        cannot be interconnected.</a:t>
            </a:r>
          </a:p>
          <a:p>
            <a:r>
              <a:rPr kumimoji="1" lang="en-US" altLang="ja-JP" dirty="0" smtClean="0"/>
              <a:t>Pros:</a:t>
            </a:r>
          </a:p>
          <a:p>
            <a:pPr lvl="1"/>
            <a:r>
              <a:rPr kumimoji="1" lang="en-US" altLang="ja-JP" dirty="0" smtClean="0"/>
              <a:t>Flexible</a:t>
            </a:r>
          </a:p>
          <a:p>
            <a:pPr lvl="1"/>
            <a:r>
              <a:rPr kumimoji="1" lang="en-US" altLang="ja-JP" dirty="0" smtClean="0"/>
              <a:t>Powerful</a:t>
            </a:r>
          </a:p>
          <a:p>
            <a:r>
              <a:rPr kumimoji="1" lang="en-US" altLang="ja-JP" dirty="0" smtClean="0"/>
              <a:t>Cons:</a:t>
            </a:r>
          </a:p>
          <a:p>
            <a:pPr lvl="1"/>
            <a:r>
              <a:rPr kumimoji="1" lang="en-US" altLang="ja-JP" dirty="0" smtClean="0"/>
              <a:t>Needs additional syntax</a:t>
            </a:r>
          </a:p>
          <a:p>
            <a:pPr lvl="1"/>
            <a:r>
              <a:rPr kumimoji="1" lang="en-US" altLang="ja-JP" dirty="0" smtClean="0"/>
              <a:t>PF have to interpret the description to find constraints.</a:t>
            </a:r>
          </a:p>
          <a:p>
            <a:endParaRPr kumimoji="1" lang="ja-JP" altLang="en-US" dirty="0"/>
          </a:p>
        </p:txBody>
      </p:sp>
      <p:sp>
        <p:nvSpPr>
          <p:cNvPr id="4" name="フッター プレースホルダ 3"/>
          <p:cNvSpPr>
            <a:spLocks noGrp="1"/>
          </p:cNvSpPr>
          <p:nvPr>
            <p:ph type="ftr" sz="quarter" idx="10"/>
          </p:nvPr>
        </p:nvSpPr>
        <p:spPr/>
        <p:txBody>
          <a:bodyPr/>
          <a:lstStyle/>
          <a:p>
            <a:pPr>
              <a:defRPr/>
            </a:pPr>
            <a:fld id="{49F3117E-0FA4-4136-B824-83F33F5F6D13}" type="slidenum">
              <a:rPr lang="ja-JP" altLang="en-US" smtClean="0"/>
              <a:pPr>
                <a:defRPr/>
              </a:pPr>
              <a:t>7</a:t>
            </a:fld>
            <a:endParaRPr lang="en-US" altLang="ja-JP"/>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txDef>
      <a:spPr>
        <a:noFill/>
      </a:spPr>
      <a:bodyPr wrap="none" rtlCol="0">
        <a:spAutoFit/>
      </a:bodyPr>
      <a:lstStyle>
        <a:defPPr>
          <a:defRPr kumimoji="1" sz="1600" dirty="0" smtClean="0"/>
        </a:defPPr>
      </a:lstStyle>
    </a:tx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34843</TotalTime>
  <Words>258</Words>
  <Application>Microsoft Office PowerPoint</Application>
  <PresentationFormat>画面に合わせる (4:3)</PresentationFormat>
  <Paragraphs>64</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OGF PowerPoint Template v1.5</vt:lpstr>
      <vt:lpstr>Availability Query / Internal Topology</vt:lpstr>
      <vt:lpstr>NSI architecture and connection service</vt:lpstr>
      <vt:lpstr>Availability Query</vt:lpstr>
      <vt:lpstr>What if?</vt:lpstr>
      <vt:lpstr>Internal Topology (Transfer Function)</vt:lpstr>
      <vt:lpstr>Agreements at BTR meeting</vt:lpstr>
      <vt:lpstr>Procedural description of constraints</vt:lpstr>
    </vt:vector>
  </TitlesOfParts>
  <Company>DANTE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Tomohiro Kudoh</cp:lastModifiedBy>
  <cp:revision>103</cp:revision>
  <cp:lastPrinted>2006-08-17T17:55:00Z</cp:lastPrinted>
  <dcterms:created xsi:type="dcterms:W3CDTF">2010-04-07T14:44:59Z</dcterms:created>
  <dcterms:modified xsi:type="dcterms:W3CDTF">2012-03-14T16:56:02Z</dcterms:modified>
</cp:coreProperties>
</file>