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
  </p:notesMasterIdLst>
  <p:handoutMasterIdLst>
    <p:handoutMasterId r:id="rId7"/>
  </p:handoutMasterIdLst>
  <p:sldIdLst>
    <p:sldId id="259" r:id="rId2"/>
    <p:sldId id="264" r:id="rId3"/>
    <p:sldId id="263" r:id="rId4"/>
    <p:sldId id="265" r:id="rId5"/>
  </p:sldIdLst>
  <p:sldSz cx="9144000" cy="6858000" type="screen4x3"/>
  <p:notesSz cx="6858000" cy="9144000"/>
  <p:defaultTextStyle>
    <a:defPPr>
      <a:defRPr lang="en-GB"/>
    </a:defPPr>
    <a:lvl1pPr algn="r"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r"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r"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r"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r"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60" d="100"/>
          <a:sy n="60" d="100"/>
        </p:scale>
        <p:origin x="-82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8BF1629D-596E-46C2-BD36-C87759736F74}" type="slidenum">
              <a:rPr lang="ja-JP" altLang="en-US"/>
              <a:pPr/>
              <a:t>‹#›</a:t>
            </a:fld>
            <a:endParaRPr lang="en-US" altLang="ja-JP"/>
          </a:p>
        </p:txBody>
      </p:sp>
    </p:spTree>
    <p:extLst>
      <p:ext uri="{BB962C8B-B14F-4D97-AF65-F5344CB8AC3E}">
        <p14:creationId xmlns:p14="http://schemas.microsoft.com/office/powerpoint/2010/main" val="2062353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1186B827-D48A-4C6D-84D9-53F638E6DD89}" type="slidenum">
              <a:rPr lang="ja-JP" altLang="en-US"/>
              <a:pPr/>
              <a:t>‹#›</a:t>
            </a:fld>
            <a:endParaRPr lang="en-US" altLang="ja-JP"/>
          </a:p>
        </p:txBody>
      </p:sp>
    </p:spTree>
    <p:extLst>
      <p:ext uri="{BB962C8B-B14F-4D97-AF65-F5344CB8AC3E}">
        <p14:creationId xmlns:p14="http://schemas.microsoft.com/office/powerpoint/2010/main" val="11708350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495B3-82C6-4B21-8B03-0A093AD4BE00}" type="slidenum">
              <a:rPr lang="ja-JP" altLang="en-US"/>
              <a:pPr/>
              <a:t>2</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smtClean="0"/>
              <a:t>Click to edit Master title style</a:t>
            </a:r>
            <a:endParaRPr lang="en-US" altLang="ja-JP"/>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 charset="0"/>
              <a:buNone/>
              <a:defRPr sz="2800">
                <a:solidFill>
                  <a:schemeClr val="bg1"/>
                </a:solidFill>
              </a:defRPr>
            </a:lvl1pPr>
          </a:lstStyle>
          <a:p>
            <a:r>
              <a:rPr lang="en-US" altLang="ja-JP" smtClean="0"/>
              <a:t>Click to edit Master subtitle style</a:t>
            </a:r>
            <a:endParaRPr lang="en-US" altLang="ja-JP"/>
          </a:p>
        </p:txBody>
      </p:sp>
      <p:sp>
        <p:nvSpPr>
          <p:cNvPr id="7182"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pPr>
            <a:r>
              <a:rPr lang="en-US" altLang="ja-JP" sz="600"/>
              <a:t>© 2006 Open Grid Forum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37F6DE70-8A5D-4493-A43C-56CCBFD80369}" type="slidenum">
              <a:rPr lang="ja-JP" altLang="en-US"/>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F452131B-255A-4169-99C0-E14C1D5A1C40}" type="slidenum">
              <a:rPr lang="ja-JP" altLang="en-US"/>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5A380BB9-0D54-4F13-935C-149690877843}" type="slidenum">
              <a:rPr lang="ja-JP" altLang="en-US"/>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fld id="{04D8951B-0D47-4CBB-B204-1012CA630865}" type="slidenum">
              <a:rPr lang="ja-JP" altLang="en-US"/>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fld id="{7854C19C-F819-4637-8D23-F25DB749F105}" type="slidenum">
              <a:rPr lang="ja-JP" altLang="en-US"/>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fld id="{9B81F301-8FA0-4EAE-89AF-3B89EB028CB1}" type="slidenum">
              <a:rPr lang="ja-JP" altLang="en-US"/>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fld id="{EA9927C8-E1C1-47A6-867C-400C18B295C9}" type="slidenum">
              <a:rPr lang="ja-JP" altLang="en-US"/>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fld id="{55173688-F87E-43EC-A0DC-F6190C2044E1}" type="slidenum">
              <a:rPr lang="ja-JP" altLang="en-US"/>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fld id="{E64F4E3F-6BA2-4211-9A51-90C58E7216A7}" type="slidenum">
              <a:rPr lang="ja-JP" altLang="en-US"/>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fld id="{1FB17B48-9CCB-4E81-91A3-45BF2F69BEA5}" type="slidenum">
              <a:rPr lang="ja-JP" altLang="en-US"/>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auto">
          <a:xfrm>
            <a:off x="7308304" y="6309320"/>
            <a:ext cx="1835696" cy="5486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charset="-128"/>
            </a:endParaRPr>
          </a:p>
        </p:txBody>
      </p:sp>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fld id="{8D3DEB17-C07B-47AA-BC65-6A5CED365580}" type="slidenum">
              <a:rPr lang="ja-JP" altLang="en-US"/>
              <a:pPr/>
              <a:t>‹#›</a:t>
            </a:fld>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lstStyle/>
          <a:p>
            <a:pPr algn="l" eaLnBrk="1" hangingPunct="1">
              <a:spcBef>
                <a:spcPct val="20000"/>
              </a:spcBef>
              <a:buClr>
                <a:schemeClr val="accent2"/>
              </a:buClr>
              <a:buFont typeface="Times" pitchFamily="1" charset="0"/>
              <a:buNone/>
            </a:pPr>
            <a:endParaRPr lang="ja-JP" altLang="en-US" sz="2800">
              <a:solidFill>
                <a:schemeClr val="bg1"/>
              </a:solidFill>
            </a:endParaRPr>
          </a:p>
        </p:txBody>
      </p:sp>
      <p:sp>
        <p:nvSpPr>
          <p:cNvPr id="1041"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104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pPr>
            <a:r>
              <a:rPr lang="en-US" altLang="ja-JP" sz="600"/>
              <a:t>© 2006 Open Grid Forum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1" fontAlgn="base" hangingPunct="1">
        <a:spcBef>
          <a:spcPct val="0"/>
        </a:spcBef>
        <a:spcAft>
          <a:spcPct val="0"/>
        </a:spcAft>
        <a:defRPr sz="3500">
          <a:solidFill>
            <a:schemeClr val="tx1"/>
          </a:solidFill>
          <a:latin typeface="+mj-lt"/>
          <a:ea typeface="+mj-ea"/>
          <a:cs typeface="+mj-cs"/>
        </a:defRPr>
      </a:lvl1pPr>
      <a:lvl2pPr algn="l" rtl="0" eaLnBrk="1" fontAlgn="base" hangingPunct="1">
        <a:spcBef>
          <a:spcPct val="0"/>
        </a:spcBef>
        <a:spcAft>
          <a:spcPct val="0"/>
        </a:spcAft>
        <a:defRPr sz="3500">
          <a:solidFill>
            <a:schemeClr val="tx1"/>
          </a:solidFill>
          <a:latin typeface="Arial" charset="0"/>
          <a:ea typeface="ＭＳ Ｐゴシック" charset="-128"/>
        </a:defRPr>
      </a:lvl2pPr>
      <a:lvl3pPr algn="l" rtl="0" eaLnBrk="1" fontAlgn="base" hangingPunct="1">
        <a:spcBef>
          <a:spcPct val="0"/>
        </a:spcBef>
        <a:spcAft>
          <a:spcPct val="0"/>
        </a:spcAft>
        <a:defRPr sz="3500">
          <a:solidFill>
            <a:schemeClr val="tx1"/>
          </a:solidFill>
          <a:latin typeface="Arial" charset="0"/>
          <a:ea typeface="ＭＳ Ｐゴシック" charset="-128"/>
        </a:defRPr>
      </a:lvl3pPr>
      <a:lvl4pPr algn="l" rtl="0" eaLnBrk="1" fontAlgn="base" hangingPunct="1">
        <a:spcBef>
          <a:spcPct val="0"/>
        </a:spcBef>
        <a:spcAft>
          <a:spcPct val="0"/>
        </a:spcAft>
        <a:defRPr sz="3500">
          <a:solidFill>
            <a:schemeClr val="tx1"/>
          </a:solidFill>
          <a:latin typeface="Arial" charset="0"/>
          <a:ea typeface="ＭＳ Ｐゴシック" charset="-128"/>
        </a:defRPr>
      </a:lvl4pPr>
      <a:lvl5pPr algn="l" rtl="0" eaLnBrk="1" fontAlgn="base" hangingPunct="1">
        <a:spcBef>
          <a:spcPct val="0"/>
        </a:spcBef>
        <a:spcAft>
          <a:spcPct val="0"/>
        </a:spcAft>
        <a:defRPr sz="3500">
          <a:solidFill>
            <a:schemeClr val="tx1"/>
          </a:solidFill>
          <a:latin typeface="Arial" charset="0"/>
          <a:ea typeface="ＭＳ Ｐゴシック" charset="-128"/>
        </a:defRPr>
      </a:lvl5pPr>
      <a:lvl6pPr marL="457200" algn="l" rtl="0" eaLnBrk="1" fontAlgn="base" hangingPunct="1">
        <a:spcBef>
          <a:spcPct val="0"/>
        </a:spcBef>
        <a:spcAft>
          <a:spcPct val="0"/>
        </a:spcAft>
        <a:defRPr sz="3500">
          <a:solidFill>
            <a:schemeClr val="tx1"/>
          </a:solidFill>
          <a:latin typeface="Arial" charset="0"/>
          <a:ea typeface="ＭＳ Ｐゴシック" charset="-128"/>
        </a:defRPr>
      </a:lvl6pPr>
      <a:lvl7pPr marL="914400" algn="l" rtl="0" eaLnBrk="1" fontAlgn="base" hangingPunct="1">
        <a:spcBef>
          <a:spcPct val="0"/>
        </a:spcBef>
        <a:spcAft>
          <a:spcPct val="0"/>
        </a:spcAft>
        <a:defRPr sz="3500">
          <a:solidFill>
            <a:schemeClr val="tx1"/>
          </a:solidFill>
          <a:latin typeface="Arial" charset="0"/>
          <a:ea typeface="ＭＳ Ｐゴシック" charset="-128"/>
        </a:defRPr>
      </a:lvl7pPr>
      <a:lvl8pPr marL="1371600" algn="l" rtl="0" eaLnBrk="1" fontAlgn="base" hangingPunct="1">
        <a:spcBef>
          <a:spcPct val="0"/>
        </a:spcBef>
        <a:spcAft>
          <a:spcPct val="0"/>
        </a:spcAft>
        <a:defRPr sz="3500">
          <a:solidFill>
            <a:schemeClr val="tx1"/>
          </a:solidFill>
          <a:latin typeface="Arial" charset="0"/>
          <a:ea typeface="ＭＳ Ｐゴシック" charset="-128"/>
        </a:defRPr>
      </a:lvl8pPr>
      <a:lvl9pPr marL="1828800" algn="l" rtl="0" eaLnBrk="1" fontAlgn="base" hangingPunct="1">
        <a:spcBef>
          <a:spcPct val="0"/>
        </a:spcBef>
        <a:spcAft>
          <a:spcPct val="0"/>
        </a:spcAft>
        <a:defRPr sz="3500">
          <a:solidFill>
            <a:schemeClr val="tx1"/>
          </a:solidFill>
          <a:latin typeface="Arial" charset="0"/>
          <a:ea typeface="ＭＳ Ｐゴシック" charset="-128"/>
        </a:defRPr>
      </a:lvl9pPr>
    </p:titleStyle>
    <p:bodyStyle>
      <a:lvl1pPr marL="342900" indent="-342900" algn="l" rtl="0" eaLnBrk="1" fontAlgn="base" hangingPunct="1">
        <a:spcBef>
          <a:spcPct val="20000"/>
        </a:spcBef>
        <a:spcAft>
          <a:spcPct val="0"/>
        </a:spcAft>
        <a:buClr>
          <a:schemeClr val="accent2"/>
        </a:buClr>
        <a:buFont typeface="Times" pitchFamily="1"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400">
          <a:solidFill>
            <a:schemeClr val="tx1"/>
          </a:solidFill>
          <a:latin typeface="+mn-lt"/>
          <a:ea typeface="+mn-ea"/>
        </a:defRPr>
      </a:lvl2pPr>
      <a:lvl3pPr marL="1143000" indent="-228600" algn="l" rtl="0" eaLnBrk="1" fontAlgn="base" hangingPunct="1">
        <a:spcBef>
          <a:spcPct val="20000"/>
        </a:spcBef>
        <a:spcAft>
          <a:spcPct val="0"/>
        </a:spcAft>
        <a:buClr>
          <a:schemeClr val="accent2"/>
        </a:buClr>
        <a:buChar char="•"/>
        <a:defRPr sz="2000">
          <a:solidFill>
            <a:schemeClr val="tx1"/>
          </a:solidFill>
          <a:latin typeface="+mn-lt"/>
          <a:ea typeface="+mn-ea"/>
        </a:defRPr>
      </a:lvl3pPr>
      <a:lvl4pPr marL="1600200" indent="-228600" algn="l" rtl="0" eaLnBrk="1" fontAlgn="base" hangingPunct="1">
        <a:spcBef>
          <a:spcPct val="20000"/>
        </a:spcBef>
        <a:spcAft>
          <a:spcPct val="0"/>
        </a:spcAft>
        <a:defRPr sz="1800">
          <a:solidFill>
            <a:schemeClr val="tx1"/>
          </a:solidFill>
          <a:latin typeface="+mn-lt"/>
          <a:ea typeface="+mn-ea"/>
        </a:defRPr>
      </a:lvl4pPr>
      <a:lvl5pPr marL="2057400" indent="-228600" algn="l" rtl="0" eaLnBrk="1" fontAlgn="base" hangingPunct="1">
        <a:spcBef>
          <a:spcPct val="20000"/>
        </a:spcBef>
        <a:spcAft>
          <a:spcPct val="0"/>
        </a:spcAft>
        <a:buChar char="»"/>
        <a:defRPr sz="18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en-US" altLang="ja-JP" dirty="0" smtClean="0"/>
              <a:t>CAOPS WG</a:t>
            </a:r>
            <a:endParaRPr lang="ja-JP" altLang="en-US"/>
          </a:p>
        </p:txBody>
      </p:sp>
      <p:sp>
        <p:nvSpPr>
          <p:cNvPr id="9226" name="Rectangle 10"/>
          <p:cNvSpPr>
            <a:spLocks noGrp="1" noChangeArrowheads="1"/>
          </p:cNvSpPr>
          <p:nvPr>
            <p:ph type="subTitle" idx="1"/>
          </p:nvPr>
        </p:nvSpPr>
        <p:spPr/>
        <p:txBody>
          <a:bodyPr/>
          <a:lstStyle/>
          <a:p>
            <a:r>
              <a:rPr lang="en-US" altLang="ja-JP" i="1" dirty="0" smtClean="0"/>
              <a:t>OGF37, Charlottesville, VA, </a:t>
            </a:r>
            <a:r>
              <a:rPr lang="en-US" altLang="ja-JP" i="1" dirty="0" smtClean="0"/>
              <a:t>US</a:t>
            </a:r>
            <a:endParaRPr lang="ja-JP" altLang="en-US"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E22CDE41-2DFB-417C-9866-042FD83FDEB2}" type="slidenum">
              <a:rPr lang="ja-JP" altLang="en-US"/>
              <a:pPr/>
              <a:t>2</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114800"/>
          </a:xfrm>
        </p:spPr>
        <p:txBody>
          <a:bodyPr/>
          <a:lstStyle/>
          <a:p>
            <a:pPr>
              <a:lnSpc>
                <a:spcPct val="90000"/>
              </a:lnSpc>
              <a:spcBef>
                <a:spcPct val="0"/>
              </a:spcBef>
            </a:pPr>
            <a:r>
              <a:rPr lang="ja-JP" altLang="en-US" sz="1200">
                <a:latin typeface="Arial"/>
              </a:rPr>
              <a:t>“</a:t>
            </a:r>
            <a:r>
              <a:rPr lang="en-US" altLang="ja-JP" sz="1200">
                <a:latin typeface="Verdana" pitchFamily="1" charset="0"/>
              </a:rPr>
              <a:t>I acknowledge that participation in this meeting is subject to the OGF Intellectual Property Policy.</a:t>
            </a:r>
            <a:r>
              <a:rPr lang="en-US" altLang="ja-JP" sz="1200">
                <a:latin typeface="Arial"/>
              </a:rPr>
              <a:t>”</a:t>
            </a:r>
            <a:endParaRPr lang="en-US" altLang="ja-JP" sz="1200">
              <a:latin typeface="Verdana" pitchFamily="1" charset="0"/>
            </a:endParaRPr>
          </a:p>
          <a:p>
            <a:pPr>
              <a:lnSpc>
                <a:spcPct val="90000"/>
              </a:lnSpc>
              <a:spcBef>
                <a:spcPct val="0"/>
              </a:spcBef>
            </a:pPr>
            <a:r>
              <a:rPr lang="en-US" altLang="ja-JP" sz="1200">
                <a:latin typeface="Verdana" pitchFamily="1" charset="0"/>
              </a:rPr>
              <a:t>Intellectual Property Notices Note Well:  </a:t>
            </a:r>
            <a:r>
              <a:rPr lang="en-US" altLang="ja-JP" sz="1200">
                <a:solidFill>
                  <a:srgbClr val="444444"/>
                </a:solidFill>
                <a:latin typeface="Verdana" pitchFamily="1"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a:latin typeface="Verdana" pitchFamily="1" charset="0"/>
            </a:endParaRPr>
          </a:p>
          <a:p>
            <a:pPr lvl="2">
              <a:lnSpc>
                <a:spcPct val="90000"/>
              </a:lnSpc>
              <a:spcBef>
                <a:spcPct val="0"/>
              </a:spcBef>
            </a:pPr>
            <a:r>
              <a:rPr lang="en-US" altLang="ja-JP" sz="900">
                <a:solidFill>
                  <a:srgbClr val="444444"/>
                </a:solidFill>
                <a:latin typeface="Verdana" pitchFamily="1" charset="0"/>
              </a:rPr>
              <a:t>the OGF plenary session,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any OGF working group or portion thereof,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OGF Board of Directors, the GFSG, or any member thereof on behalf of the OGF,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ADCOM, or any member thereof on behalf of the ADCOM,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any OGF mailing list, including any group list, or any other list functioning under OGF auspices,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OGF Editor or the document authoring and review process </a:t>
            </a:r>
            <a:endParaRPr lang="en-US" altLang="ja-JP" sz="900">
              <a:latin typeface="Verdana" pitchFamily="1" charset="0"/>
            </a:endParaRPr>
          </a:p>
          <a:p>
            <a:pPr>
              <a:lnSpc>
                <a:spcPct val="90000"/>
              </a:lnSpc>
              <a:spcBef>
                <a:spcPct val="0"/>
              </a:spcBef>
            </a:pPr>
            <a:r>
              <a:rPr lang="en-US" altLang="ja-JP" sz="1200">
                <a:solidFill>
                  <a:srgbClr val="444444"/>
                </a:solidFill>
                <a:latin typeface="Verdana" pitchFamily="1" charset="0"/>
              </a:rPr>
              <a:t>Statements made outside of a OGF meeting, mailing list or other function, that are clearly not intended to be input to an OGF activity, group or function, are not subject to these provisions.</a:t>
            </a:r>
          </a:p>
          <a:p>
            <a:pPr>
              <a:lnSpc>
                <a:spcPct val="90000"/>
              </a:lnSpc>
              <a:spcBef>
                <a:spcPct val="0"/>
              </a:spcBef>
            </a:pPr>
            <a:r>
              <a:rPr lang="en-US" altLang="ja-JP" sz="1200">
                <a:solidFill>
                  <a:srgbClr val="444444"/>
                </a:solidFill>
                <a:latin typeface="Verdana" pitchFamily="1" charset="0"/>
              </a:rPr>
              <a:t>Excerpt from Appendix B of GFD-C.1: </a:t>
            </a:r>
            <a:r>
              <a:rPr lang="en-US" altLang="ja-JP" sz="1200">
                <a:solidFill>
                  <a:srgbClr val="444444"/>
                </a:solidFill>
                <a:latin typeface="Arial"/>
              </a:rPr>
              <a:t>”</a:t>
            </a:r>
            <a:r>
              <a:rPr lang="en-US" altLang="ja-JP" sz="1200">
                <a:solidFill>
                  <a:srgbClr val="444444"/>
                </a:solidFill>
                <a:latin typeface="Verdana" pitchFamily="1"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a:solidFill>
                  <a:srgbClr val="444444"/>
                </a:solidFill>
                <a:latin typeface="Arial"/>
              </a:rPr>
              <a:t>”</a:t>
            </a:r>
            <a:endParaRPr lang="en-US" altLang="ja-JP" sz="1200">
              <a:solidFill>
                <a:srgbClr val="444444"/>
              </a:solidFill>
              <a:latin typeface="Verdana" pitchFamily="1" charset="0"/>
            </a:endParaRPr>
          </a:p>
          <a:p>
            <a:pPr>
              <a:lnSpc>
                <a:spcPct val="90000"/>
              </a:lnSpc>
              <a:spcBef>
                <a:spcPct val="0"/>
              </a:spcBef>
            </a:pPr>
            <a:endParaRPr lang="en-US" altLang="ja-JP" sz="1200">
              <a:solidFill>
                <a:srgbClr val="444444"/>
              </a:solidFill>
              <a:latin typeface="Verdana" pitchFamily="1" charset="0"/>
            </a:endParaRPr>
          </a:p>
          <a:p>
            <a:pPr>
              <a:lnSpc>
                <a:spcPct val="90000"/>
              </a:lnSpc>
            </a:pPr>
            <a:r>
              <a:rPr lang="en-US" altLang="ja-JP" sz="1200">
                <a:latin typeface="Verdana" pitchFamily="1" charset="0"/>
              </a:rPr>
              <a:t>OGF Intellectual Property Policies are adapted from the IETF Intellectual Property Policies that support the Internet Standards Process.</a:t>
            </a:r>
            <a:endParaRPr lang="en-US" altLang="ja-JP" sz="2800">
              <a:latin typeface="Verdana" pitchFamily="1"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E4976655-FF1C-44A8-88F9-654D2DF596BC}" type="slidenum">
              <a:rPr lang="ja-JP" altLang="en-US"/>
              <a:pPr/>
              <a:t>3</a:t>
            </a:fld>
            <a:endParaRPr lang="en-US" altLang="ja-JP"/>
          </a:p>
        </p:txBody>
      </p:sp>
      <p:sp>
        <p:nvSpPr>
          <p:cNvPr id="45060" name="Rectangle 4"/>
          <p:cNvSpPr>
            <a:spLocks noGrp="1" noChangeArrowheads="1"/>
          </p:cNvSpPr>
          <p:nvPr>
            <p:ph type="title"/>
          </p:nvPr>
        </p:nvSpPr>
        <p:spPr/>
        <p:txBody>
          <a:bodyPr/>
          <a:lstStyle/>
          <a:p>
            <a:r>
              <a:rPr lang="en-US" altLang="ja-JP" dirty="0" smtClean="0"/>
              <a:t>Agenda</a:t>
            </a:r>
            <a:endParaRPr lang="ja-JP" altLang="en-US"/>
          </a:p>
        </p:txBody>
      </p:sp>
      <p:sp>
        <p:nvSpPr>
          <p:cNvPr id="45061" name="Rectangle 5"/>
          <p:cNvSpPr>
            <a:spLocks noGrp="1" noChangeArrowheads="1"/>
          </p:cNvSpPr>
          <p:nvPr>
            <p:ph type="body" idx="1"/>
          </p:nvPr>
        </p:nvSpPr>
        <p:spPr/>
        <p:txBody>
          <a:bodyPr/>
          <a:lstStyle/>
          <a:p>
            <a:pPr>
              <a:buNone/>
            </a:pPr>
            <a:r>
              <a:rPr lang="en-US" altLang="ja-JP" dirty="0" smtClean="0"/>
              <a:t>Document Session</a:t>
            </a:r>
          </a:p>
          <a:p>
            <a:r>
              <a:rPr lang="en-US" altLang="ja-JP" dirty="0" smtClean="0"/>
              <a:t>GFD.125bis</a:t>
            </a:r>
          </a:p>
          <a:p>
            <a:r>
              <a:rPr lang="en-US" altLang="ja-JP" dirty="0" smtClean="0"/>
              <a:t>OCSP profile: CA side, RP side</a:t>
            </a:r>
          </a:p>
          <a:p>
            <a:endParaRPr lang="en-US" altLang="ja-JP" dirty="0" smtClean="0"/>
          </a:p>
          <a:p>
            <a:pPr>
              <a:buNone/>
            </a:pPr>
            <a:r>
              <a:rPr lang="en-US" altLang="ja-JP" dirty="0" smtClean="0"/>
              <a:t>IGTF Session</a:t>
            </a:r>
          </a:p>
          <a:p>
            <a:r>
              <a:rPr lang="en-US" altLang="ja-JP" dirty="0" smtClean="0"/>
              <a:t>SHA-2 migration status (2048+ keys, IPv6)</a:t>
            </a:r>
          </a:p>
          <a:p>
            <a:r>
              <a:rPr lang="en-US" altLang="ja-JP" dirty="0" smtClean="0"/>
              <a:t>MICS </a:t>
            </a:r>
            <a:r>
              <a:rPr lang="en-US" altLang="ja-JP" dirty="0" err="1" smtClean="0"/>
              <a:t>Kantara</a:t>
            </a:r>
            <a:r>
              <a:rPr lang="en-US" altLang="ja-JP" dirty="0" smtClean="0"/>
              <a:t> LoA2 statement</a:t>
            </a:r>
          </a:p>
          <a:p>
            <a:r>
              <a:rPr lang="en-US" altLang="ja-JP" dirty="0" smtClean="0"/>
              <a:t>Light-weight vetting “</a:t>
            </a:r>
            <a:r>
              <a:rPr lang="en-US" altLang="ja-JP" dirty="0" err="1" smtClean="0"/>
              <a:t>LoA</a:t>
            </a:r>
            <a:r>
              <a:rPr lang="en-US" altLang="ja-JP" dirty="0" smtClean="0"/>
              <a:t> 1.x” AP</a:t>
            </a:r>
          </a:p>
          <a:p>
            <a:r>
              <a:rPr lang="en-US" altLang="ja-JP" dirty="0" smtClean="0"/>
              <a:t>Certificate </a:t>
            </a:r>
            <a:r>
              <a:rPr lang="en-US" altLang="ja-JP" smtClean="0"/>
              <a:t>Test Suite</a:t>
            </a:r>
            <a:endParaRPr lang="en-US" altLang="ja-JP"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Footer Placeholder 3"/>
          <p:cNvSpPr>
            <a:spLocks noGrp="1"/>
          </p:cNvSpPr>
          <p:nvPr>
            <p:ph type="ftr" sz="quarter" idx="10"/>
          </p:nvPr>
        </p:nvSpPr>
        <p:spPr/>
        <p:txBody>
          <a:bodyPr/>
          <a:lstStyle/>
          <a:p>
            <a:fld id="{5A380BB9-0D54-4F13-935C-149690877843}" type="slidenum">
              <a:rPr lang="ja-JP" altLang="en-US" smtClean="0"/>
              <a:pPr/>
              <a:t>4</a:t>
            </a:fld>
            <a:endParaRPr lang="en-US" altLang="ja-JP"/>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4">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OGF PowerPoint Template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3425</TotalTime>
  <Words>472</Words>
  <Application>Microsoft Office PowerPoint</Application>
  <PresentationFormat>On-screen Show (4:3)</PresentationFormat>
  <Paragraphs>30</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OGF PowerPoint Template v1.5</vt:lpstr>
      <vt:lpstr>CAOPS WG</vt:lpstr>
      <vt:lpstr>OGF IPR Policies Apply</vt:lpstr>
      <vt:lpstr>Agenda</vt:lpstr>
      <vt:lpstr>PowerPoint Presentation</vt:lpstr>
    </vt:vector>
  </TitlesOfParts>
  <Company>Nikhef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Interpreting bags of VOMS ACs</dc:title>
  <dc:creator>davidg</dc:creator>
  <cp:lastModifiedBy>davidg</cp:lastModifiedBy>
  <cp:revision>19</cp:revision>
  <cp:lastPrinted>2006-08-17T17:55:00Z</cp:lastPrinted>
  <dcterms:created xsi:type="dcterms:W3CDTF">2012-03-10T14:08:52Z</dcterms:created>
  <dcterms:modified xsi:type="dcterms:W3CDTF">2013-03-11T18:12:44Z</dcterms:modified>
</cp:coreProperties>
</file>