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8" r:id="rId5"/>
    <p:sldId id="283" r:id="rId6"/>
    <p:sldId id="284" r:id="rId7"/>
    <p:sldId id="286" r:id="rId8"/>
    <p:sldId id="288" r:id="rId9"/>
    <p:sldId id="289" r:id="rId10"/>
    <p:sldId id="290" r:id="rId11"/>
    <p:sldId id="295" r:id="rId12"/>
    <p:sldId id="291" r:id="rId13"/>
    <p:sldId id="292" r:id="rId14"/>
    <p:sldId id="293" r:id="rId15"/>
    <p:sldId id="294" r:id="rId16"/>
    <p:sldId id="282" r:id="rId17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556"/>
    <a:srgbClr val="003F5D"/>
    <a:srgbClr val="1C4161"/>
    <a:srgbClr val="004361"/>
    <a:srgbClr val="003F5E"/>
    <a:srgbClr val="013F5E"/>
    <a:srgbClr val="FFFFFF"/>
    <a:srgbClr val="004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970" autoAdjust="0"/>
  </p:normalViewPr>
  <p:slideViewPr>
    <p:cSldViewPr snapToGrid="0">
      <p:cViewPr varScale="1">
        <p:scale>
          <a:sx n="67" d="100"/>
          <a:sy n="67" d="100"/>
        </p:scale>
        <p:origin x="1891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D8A83-A817-41E3-A602-3B517E18334E}" type="datetimeFigureOut">
              <a:rPr lang="en-GB" smtClean="0"/>
              <a:t>16/06/2015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C110B-1C27-4A5B-8007-E6BF4BB6C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72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029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80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76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58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616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79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6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633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24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50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3094772"/>
            <a:ext cx="9186861" cy="377989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30191" y="2448121"/>
            <a:ext cx="5096933" cy="375289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930191" y="4552754"/>
            <a:ext cx="5003270" cy="4363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Event, Location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4168" y="272717"/>
            <a:ext cx="9023685" cy="1195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2258" y="770731"/>
            <a:ext cx="1834330" cy="977860"/>
          </a:xfrm>
          <a:prstGeom prst="rect">
            <a:avLst/>
          </a:prstGeom>
        </p:spPr>
      </p:pic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30191" y="1830667"/>
            <a:ext cx="5012795" cy="503459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930191" y="1331495"/>
            <a:ext cx="5012795" cy="473242"/>
          </a:xfrm>
        </p:spPr>
        <p:txBody>
          <a:bodyPr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930191" y="4921723"/>
            <a:ext cx="5003270" cy="42831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Date</a:t>
            </a:r>
            <a:endParaRPr lang="en-GB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0191" y="2821101"/>
            <a:ext cx="5096933" cy="347215"/>
          </a:xfrm>
        </p:spPr>
        <p:txBody>
          <a:bodyPr/>
          <a:lstStyle>
            <a:lvl1pPr marL="0" indent="0">
              <a:buNone/>
              <a:defRPr b="0" baseline="0"/>
            </a:lvl1pPr>
          </a:lstStyle>
          <a:p>
            <a:pPr lvl="0"/>
            <a:r>
              <a:rPr lang="en-US" dirty="0" smtClean="0"/>
              <a:t>Role in Project, GÉANT Project (if applicable)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30191" y="3166006"/>
            <a:ext cx="6613609" cy="347215"/>
          </a:xfrm>
        </p:spPr>
        <p:txBody>
          <a:bodyPr/>
          <a:lstStyle>
            <a:lvl1pPr marL="0" indent="0">
              <a:buNone/>
              <a:defRPr b="0" baseline="0"/>
            </a:lvl1pPr>
          </a:lstStyle>
          <a:p>
            <a:pPr lvl="0"/>
            <a:r>
              <a:rPr lang="en-US" dirty="0" smtClean="0"/>
              <a:t>Role in Organisation, Organisation Name (if Applicable)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15094" y="3682167"/>
            <a:ext cx="914400" cy="190399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 smtClean="0"/>
              <a:t>Logo (optional)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4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716834"/>
            <a:ext cx="4629150" cy="41442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716834"/>
            <a:ext cx="3236119" cy="41521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6E6A-F32A-4612-884C-86870357C6B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1733" y="74646"/>
            <a:ext cx="7209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18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6F576E6A-F32A-4612-884C-86870357C6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extBox 1"/>
          <p:cNvSpPr txBox="1"/>
          <p:nvPr userDrawn="1"/>
        </p:nvSpPr>
        <p:spPr>
          <a:xfrm>
            <a:off x="489285" y="304799"/>
            <a:ext cx="5553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3F5D"/>
                </a:solidFill>
              </a:rPr>
              <a:t>Style</a:t>
            </a:r>
            <a:r>
              <a:rPr lang="en-GB" sz="2400" b="1" baseline="0" dirty="0" smtClean="0">
                <a:solidFill>
                  <a:srgbClr val="003F5D"/>
                </a:solidFill>
              </a:rPr>
              <a:t> Guide</a:t>
            </a:r>
          </a:p>
          <a:p>
            <a:r>
              <a:rPr lang="en-GB" sz="2400" baseline="0" dirty="0" smtClean="0">
                <a:solidFill>
                  <a:srgbClr val="ED1556"/>
                </a:solidFill>
              </a:rPr>
              <a:t>A Guide to Using the New GÉANT Template</a:t>
            </a:r>
            <a:endParaRPr lang="en-GB" sz="2400" dirty="0">
              <a:solidFill>
                <a:srgbClr val="ED1556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85273" y="1331499"/>
            <a:ext cx="76122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3F5D"/>
                </a:solidFill>
              </a:rPr>
              <a:t>This template is for use both to</a:t>
            </a:r>
            <a:r>
              <a:rPr lang="en-GB" baseline="0" dirty="0" smtClean="0">
                <a:solidFill>
                  <a:srgbClr val="003F5D"/>
                </a:solidFill>
              </a:rPr>
              <a:t> present information on behalf of the GÉANT Project (GN4-1) and for the organisation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aseline="0" dirty="0" smtClean="0">
              <a:solidFill>
                <a:srgbClr val="003F5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>
                <a:solidFill>
                  <a:srgbClr val="003F5D"/>
                </a:solidFill>
              </a:rPr>
              <a:t>Font is Calibri and will auto-size. Avoid using a font size less than 18pt.  Main font colour is Teal, </a:t>
            </a:r>
            <a:r>
              <a:rPr lang="en-GB" baseline="0" dirty="0" smtClean="0">
                <a:solidFill>
                  <a:srgbClr val="ED1556"/>
                </a:solidFill>
              </a:rPr>
              <a:t>Subtitle colour is Crimson and should be used sparingly. </a:t>
            </a:r>
            <a:r>
              <a:rPr lang="en-GB" baseline="0" dirty="0" smtClean="0">
                <a:solidFill>
                  <a:srgbClr val="003F5D"/>
                </a:solidFill>
              </a:rPr>
              <a:t>If the colours are not shown in PowerPoint use the colour picker to select the correct colour from the logo or these samples</a:t>
            </a:r>
            <a:endParaRPr lang="en-GB" baseline="0" dirty="0" smtClean="0">
              <a:solidFill>
                <a:srgbClr val="ED155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aseline="0" dirty="0" smtClean="0">
              <a:solidFill>
                <a:srgbClr val="ED155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>
                <a:solidFill>
                  <a:srgbClr val="003F5D"/>
                </a:solidFill>
              </a:rPr>
              <a:t>The title slide has space for the speaker’s own organisation logo which should be no larger than the main GÉANT logo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aseline="0" dirty="0" smtClean="0">
              <a:solidFill>
                <a:srgbClr val="003F5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>
                <a:solidFill>
                  <a:srgbClr val="003F5D"/>
                </a:solidFill>
              </a:rPr>
              <a:t>There are two end slide versions: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aseline="0" dirty="0" smtClean="0">
                <a:solidFill>
                  <a:srgbClr val="003F5D"/>
                </a:solidFill>
              </a:rPr>
              <a:t>One for Project (GN4-1) presentations which includes EU logo, copyright, and funding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aseline="0" dirty="0" smtClean="0">
                <a:solidFill>
                  <a:srgbClr val="003F5D"/>
                </a:solidFill>
              </a:rPr>
              <a:t>One for when presenting on behalf of the organisation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baseline="0" dirty="0" smtClean="0">
                <a:solidFill>
                  <a:srgbClr val="003F5D"/>
                </a:solidFill>
              </a:rPr>
              <a:t>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baseline="0" dirty="0" smtClean="0">
                <a:solidFill>
                  <a:srgbClr val="003F5D"/>
                </a:solidFill>
              </a:rPr>
              <a:t>If in doubt contact your line manager for clarification on which version to use</a:t>
            </a:r>
            <a:endParaRPr lang="en-GB" dirty="0">
              <a:solidFill>
                <a:srgbClr val="003F5D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6448923" y="3046373"/>
            <a:ext cx="545432" cy="529390"/>
          </a:xfrm>
          <a:prstGeom prst="ellipse">
            <a:avLst/>
          </a:prstGeom>
          <a:solidFill>
            <a:srgbClr val="003F5D"/>
          </a:solidFill>
          <a:ln>
            <a:solidFill>
              <a:srgbClr val="003F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 userDrawn="1"/>
        </p:nvSpPr>
        <p:spPr>
          <a:xfrm>
            <a:off x="5694943" y="3046373"/>
            <a:ext cx="545432" cy="529390"/>
          </a:xfrm>
          <a:prstGeom prst="ellipse">
            <a:avLst/>
          </a:prstGeom>
          <a:solidFill>
            <a:srgbClr val="ED1556"/>
          </a:solidFill>
          <a:ln>
            <a:solidFill>
              <a:srgbClr val="ED1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04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for GN4 related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76E6A-F32A-4612-884C-86870357C6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-8021"/>
            <a:ext cx="9144000" cy="6858000"/>
          </a:xfrm>
          <a:prstGeom prst="rect">
            <a:avLst/>
          </a:prstGeom>
          <a:solidFill>
            <a:srgbClr val="1C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1C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Rectangle 12"/>
          <p:cNvSpPr/>
          <p:nvPr userDrawn="1"/>
        </p:nvSpPr>
        <p:spPr>
          <a:xfrm>
            <a:off x="1941584" y="1024187"/>
            <a:ext cx="5602848" cy="3984690"/>
          </a:xfrm>
          <a:prstGeom prst="rect">
            <a:avLst/>
          </a:prstGeom>
          <a:blipFill dpi="0" rotWithShape="1">
            <a:blip r:embed="rId2">
              <a:alphaModFix amt="1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4" name="Title 3"/>
          <p:cNvSpPr txBox="1">
            <a:spLocks/>
          </p:cNvSpPr>
          <p:nvPr userDrawn="1"/>
        </p:nvSpPr>
        <p:spPr>
          <a:xfrm>
            <a:off x="0" y="2970258"/>
            <a:ext cx="9144000" cy="58922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baseline="0">
                <a:solidFill>
                  <a:srgbClr val="004361"/>
                </a:solidFill>
                <a:latin typeface="Calibri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GB" sz="2100" b="0" dirty="0">
                <a:solidFill>
                  <a:schemeClr val="bg1"/>
                </a:solidFill>
              </a:rPr>
              <a:t>Thank </a:t>
            </a:r>
            <a:r>
              <a:rPr lang="en-GB" sz="2100" b="0" dirty="0" smtClean="0">
                <a:solidFill>
                  <a:schemeClr val="bg1"/>
                </a:solidFill>
              </a:rPr>
              <a:t>you</a:t>
            </a:r>
            <a:endParaRPr lang="en-GB" sz="2100" b="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002547" y="5294836"/>
            <a:ext cx="3115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chemeClr val="bg1"/>
                </a:solidFill>
              </a:rPr>
              <a:t>Networks </a:t>
            </a:r>
            <a:r>
              <a:rPr lang="en-GB" sz="1200" baseline="0" dirty="0" smtClean="0">
                <a:solidFill>
                  <a:schemeClr val="bg1"/>
                </a:solidFill>
              </a:rPr>
              <a:t>∙ Services ∙ People        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dirty="0" smtClean="0">
                <a:solidFill>
                  <a:schemeClr val="bg1"/>
                </a:solidFill>
              </a:rPr>
              <a:t>www.geant.org</a:t>
            </a:r>
          </a:p>
          <a:p>
            <a:pPr algn="ctr"/>
            <a:r>
              <a:rPr lang="en-GB" sz="1200" i="0" baseline="0" dirty="0" smtClean="0">
                <a:solidFill>
                  <a:schemeClr val="bg1"/>
                </a:solidFill>
              </a:rPr>
              <a:t> </a:t>
            </a:r>
            <a:endParaRPr lang="en-GB" sz="1200" i="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678947" y="6224432"/>
            <a:ext cx="778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GEANT Limited on behalf of the GN4 Phase 1 project (GN4-1).</a:t>
            </a:r>
          </a:p>
          <a:p>
            <a:pPr algn="l"/>
            <a:r>
              <a:rPr lang="en-GB" sz="8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The research leading to these results has received funding from the European Union’s Horizon 2020 research and innovation programme under Grant Agreement No. 691567 (GN4-1).</a:t>
            </a:r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4773547"/>
            <a:ext cx="1219200" cy="529760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070100" y="3559174"/>
            <a:ext cx="5003800" cy="428625"/>
          </a:xfrm>
        </p:spPr>
        <p:txBody>
          <a:bodyPr>
            <a:noAutofit/>
          </a:bodyPr>
          <a:lstStyle>
            <a:lvl1pPr marL="0" indent="0" algn="ctr">
              <a:buNone/>
              <a:defRPr sz="2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Optional “Any Questions?” Text here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74018" y="4222361"/>
            <a:ext cx="3795964" cy="263127"/>
          </a:xfrm>
        </p:spPr>
        <p:txBody>
          <a:bodyPr>
            <a:normAutofit/>
          </a:bodyPr>
          <a:lstStyle>
            <a:lvl1pPr marL="0" indent="0" algn="ctr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email</a:t>
            </a:r>
            <a:endParaRPr lang="en-GB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41313" y="241300"/>
            <a:ext cx="8510812" cy="3342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This end slide to be used for all GN4-1 Presentations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72" y="6246377"/>
            <a:ext cx="433675" cy="2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1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for non project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76E6A-F32A-4612-884C-86870357C6B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C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1C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Rectangle 12"/>
          <p:cNvSpPr/>
          <p:nvPr userDrawn="1"/>
        </p:nvSpPr>
        <p:spPr>
          <a:xfrm>
            <a:off x="1941584" y="1024187"/>
            <a:ext cx="5602848" cy="3984690"/>
          </a:xfrm>
          <a:prstGeom prst="rect">
            <a:avLst/>
          </a:prstGeom>
          <a:blipFill dpi="0" rotWithShape="1">
            <a:blip r:embed="rId2">
              <a:alphaModFix amt="1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4" name="Title 3"/>
          <p:cNvSpPr txBox="1">
            <a:spLocks/>
          </p:cNvSpPr>
          <p:nvPr userDrawn="1"/>
        </p:nvSpPr>
        <p:spPr>
          <a:xfrm>
            <a:off x="0" y="2970258"/>
            <a:ext cx="9144000" cy="58922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baseline="0">
                <a:solidFill>
                  <a:srgbClr val="004361"/>
                </a:solidFill>
                <a:latin typeface="Calibri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GB" sz="2100" b="0" dirty="0">
                <a:solidFill>
                  <a:schemeClr val="bg1"/>
                </a:solidFill>
              </a:rPr>
              <a:t>Thank </a:t>
            </a:r>
            <a:r>
              <a:rPr lang="en-GB" sz="2100" b="0" dirty="0" smtClean="0">
                <a:solidFill>
                  <a:schemeClr val="bg1"/>
                </a:solidFill>
              </a:rPr>
              <a:t>you</a:t>
            </a:r>
            <a:endParaRPr lang="en-GB" sz="2100" b="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002547" y="5623697"/>
            <a:ext cx="3115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chemeClr val="bg1"/>
                </a:solidFill>
              </a:rPr>
              <a:t>Networks </a:t>
            </a:r>
            <a:r>
              <a:rPr lang="en-GB" sz="1200" baseline="0" dirty="0" smtClean="0">
                <a:solidFill>
                  <a:schemeClr val="bg1"/>
                </a:solidFill>
              </a:rPr>
              <a:t>∙ Services ∙ People        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dirty="0" smtClean="0">
                <a:solidFill>
                  <a:schemeClr val="bg1"/>
                </a:solidFill>
              </a:rPr>
              <a:t>www.geant.org</a:t>
            </a:r>
          </a:p>
          <a:p>
            <a:pPr algn="ctr"/>
            <a:r>
              <a:rPr lang="en-GB" sz="1200" i="0" baseline="0" dirty="0" smtClean="0">
                <a:solidFill>
                  <a:schemeClr val="bg1"/>
                </a:solidFill>
              </a:rPr>
              <a:t> </a:t>
            </a:r>
            <a:endParaRPr lang="en-GB" sz="1200" i="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5102408"/>
            <a:ext cx="1219200" cy="529760"/>
          </a:xfrm>
          <a:prstGeom prst="rect">
            <a:avLst/>
          </a:prstGeom>
        </p:spPr>
      </p:pic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070100" y="3559174"/>
            <a:ext cx="5003800" cy="428625"/>
          </a:xfrm>
        </p:spPr>
        <p:txBody>
          <a:bodyPr>
            <a:noAutofit/>
          </a:bodyPr>
          <a:lstStyle>
            <a:lvl1pPr marL="0" indent="0" algn="ctr">
              <a:buNone/>
              <a:defRPr sz="2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Optional “Any Questions?” Text here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674019" y="4227842"/>
            <a:ext cx="3795964" cy="263127"/>
          </a:xfrm>
        </p:spPr>
        <p:txBody>
          <a:bodyPr>
            <a:normAutofit/>
          </a:bodyPr>
          <a:lstStyle>
            <a:lvl1pPr marL="0" indent="0" algn="ctr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email</a:t>
            </a:r>
            <a:endParaRPr lang="en-GB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41313" y="241300"/>
            <a:ext cx="8510812" cy="3342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This end slide to be used for all GÉANT Organisation Presentations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33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6E6A-F32A-4612-884C-86870357C6B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41733" y="74646"/>
            <a:ext cx="7209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12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+mn-lt"/>
              </a:defRPr>
            </a:lvl1pPr>
            <a:lvl2pPr>
              <a:defRPr>
                <a:solidFill>
                  <a:srgbClr val="004361"/>
                </a:solidFill>
                <a:latin typeface="+mn-lt"/>
              </a:defRPr>
            </a:lvl2pPr>
            <a:lvl3pPr>
              <a:defRPr>
                <a:solidFill>
                  <a:srgbClr val="003F5E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6F576E6A-F32A-4612-884C-86870357C6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1733" y="74646"/>
            <a:ext cx="7209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39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825625"/>
            <a:ext cx="417195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6E6A-F32A-4612-884C-86870357C6B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87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1" y="1681163"/>
            <a:ext cx="41362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951" y="2489201"/>
            <a:ext cx="4164806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6E6A-F32A-4612-884C-86870357C6B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41733" y="74646"/>
            <a:ext cx="7209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48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:33 Text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6" y="1524000"/>
            <a:ext cx="5898092" cy="465296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>
                <a:solidFill>
                  <a:srgbClr val="004361"/>
                </a:solidFill>
                <a:latin typeface="+mn-lt"/>
              </a:defRPr>
            </a:lvl2pPr>
            <a:lvl3pPr>
              <a:defRPr>
                <a:solidFill>
                  <a:srgbClr val="003F5E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6F576E6A-F32A-4612-884C-86870357C6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1733" y="74646"/>
            <a:ext cx="7209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239933" y="153246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6451593" y="1532467"/>
            <a:ext cx="2" cy="46820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6E6A-F32A-4612-884C-86870357C6B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1733" y="74646"/>
            <a:ext cx="7209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07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Bar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6E6A-F32A-4612-884C-86870357C6B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41733" y="74646"/>
            <a:ext cx="7209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676400"/>
            <a:ext cx="9144000" cy="2165684"/>
          </a:xfrm>
          <a:prstGeom prst="rect">
            <a:avLst/>
          </a:prstGeom>
          <a:solidFill>
            <a:srgbClr val="004361"/>
          </a:solidFill>
          <a:ln>
            <a:solidFill>
              <a:srgbClr val="013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2928" y="4083050"/>
            <a:ext cx="8406062" cy="21813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50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Image Bar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6E6A-F32A-4612-884C-86870357C6B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41733" y="74646"/>
            <a:ext cx="7209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3858126"/>
            <a:ext cx="9144000" cy="2165684"/>
          </a:xfrm>
          <a:prstGeom prst="rect">
            <a:avLst/>
          </a:prstGeom>
          <a:solidFill>
            <a:srgbClr val="004361"/>
          </a:solidFill>
          <a:ln>
            <a:solidFill>
              <a:srgbClr val="013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6215" y="1524586"/>
            <a:ext cx="8486943" cy="21009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25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651518"/>
            <a:ext cx="4629150" cy="42095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642188"/>
            <a:ext cx="3236119" cy="4226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6E6A-F32A-4612-884C-86870357C6B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1733" y="74646"/>
            <a:ext cx="7209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0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201" y="203200"/>
            <a:ext cx="6780516" cy="927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Slide Title</a:t>
            </a:r>
            <a:br>
              <a:rPr lang="en-US" dirty="0" smtClean="0"/>
            </a:br>
            <a:r>
              <a:rPr lang="en-US" dirty="0" smtClean="0"/>
              <a:t>subtitle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524000"/>
            <a:ext cx="8181975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359" y="6406016"/>
            <a:ext cx="555766" cy="274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76E6A-F32A-4612-884C-86870357C6B4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6875" y="6413247"/>
            <a:ext cx="8362562" cy="0"/>
          </a:xfrm>
          <a:prstGeom prst="line">
            <a:avLst/>
          </a:prstGeom>
          <a:ln w="12700" cap="rnd">
            <a:solidFill>
              <a:srgbClr val="ED1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355599" y="6457890"/>
            <a:ext cx="311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srgbClr val="003F5E"/>
                </a:solidFill>
              </a:rPr>
              <a:t>Networks </a:t>
            </a:r>
            <a:r>
              <a:rPr lang="en-GB" sz="1000" baseline="0" dirty="0" smtClean="0">
                <a:solidFill>
                  <a:srgbClr val="003F5E"/>
                </a:solidFill>
              </a:rPr>
              <a:t>∙ Services ∙ People           </a:t>
            </a:r>
            <a:r>
              <a:rPr lang="en-GB" sz="1000" b="0" i="1" dirty="0" smtClean="0">
                <a:solidFill>
                  <a:srgbClr val="004361"/>
                </a:solidFill>
              </a:rPr>
              <a:t>www.geant.org</a:t>
            </a:r>
          </a:p>
          <a:p>
            <a:r>
              <a:rPr lang="en-GB" sz="1000" baseline="0" dirty="0" smtClean="0">
                <a:solidFill>
                  <a:srgbClr val="003F5E"/>
                </a:solidFill>
              </a:rPr>
              <a:t> </a:t>
            </a:r>
            <a:endParaRPr lang="en-GB" sz="1000" dirty="0">
              <a:solidFill>
                <a:srgbClr val="003F5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87" y="219648"/>
            <a:ext cx="1691439" cy="7599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0" y="1015675"/>
            <a:ext cx="8678778" cy="31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55" r:id="rId7"/>
    <p:sldLayoutId id="2147483659" r:id="rId8"/>
    <p:sldLayoutId id="2147483656" r:id="rId9"/>
    <p:sldLayoutId id="2147483657" r:id="rId10"/>
    <p:sldLayoutId id="2147483663" r:id="rId11"/>
    <p:sldLayoutId id="2147483661" r:id="rId12"/>
    <p:sldLayoutId id="2147483662" r:id="rId13"/>
    <p:sldLayoutId id="2147483664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436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004360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36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3F5E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4360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4360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ge.geant.net/forge/display/cmon/Home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st-cmon-gui.geant.net/" TargetMode="External"/><Relationship Id="rId5" Type="http://schemas.openxmlformats.org/officeDocument/2006/relationships/hyperlink" Target="http://www.terena.org/publications/tnc2014-proceedings/" TargetMode="External"/><Relationship Id="rId4" Type="http://schemas.openxmlformats.org/officeDocument/2006/relationships/hyperlink" Target="mailto:cmon-dev@geant.ne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Trupti.Kulkarni@geant.org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Trupti Kulkarni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NSI Meeting - TNC 2015, Porto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Multi-Domain Circuit Monitoring Tool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 smtClean="0"/>
              <a:t>CMon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17 June, 2015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Product Manager, GÉANT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52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sz="2800" dirty="0" err="1" smtClean="0"/>
              <a:t>CMon</a:t>
            </a:r>
            <a:r>
              <a:rPr lang="en-GB" sz="2800" dirty="0" smtClean="0"/>
              <a:t> - Current Status</a:t>
            </a:r>
            <a:endParaRPr lang="en-GB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83325" y="1485900"/>
            <a:ext cx="7667255" cy="2114134"/>
            <a:chOff x="1044434" y="4191700"/>
            <a:chExt cx="10140696" cy="2012248"/>
          </a:xfrm>
        </p:grpSpPr>
        <p:pic>
          <p:nvPicPr>
            <p:cNvPr id="29" name="Picture 28" descr="TK_S8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434" y="4191700"/>
              <a:ext cx="10140696" cy="195986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677569" y="4255300"/>
              <a:ext cx="957258" cy="253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 smtClean="0">
                  <a:solidFill>
                    <a:schemeClr val="bg1"/>
                  </a:solidFill>
                </a:rPr>
                <a:t>PIONIER</a:t>
              </a:r>
              <a:endParaRPr lang="en-US" sz="825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05633" y="4255300"/>
              <a:ext cx="957258" cy="253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/>
                  </a:solidFill>
                </a:rPr>
                <a:t>GÉANT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686323" y="4255300"/>
              <a:ext cx="957258" cy="253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solidFill>
                    <a:schemeClr val="bg1"/>
                  </a:solidFill>
                </a:rPr>
                <a:t>HEANET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59585" y="4890276"/>
              <a:ext cx="587623" cy="21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Agent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41019" y="4890276"/>
              <a:ext cx="587623" cy="21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IDM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78172" y="4890276"/>
              <a:ext cx="587623" cy="21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Agent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40651" y="4909230"/>
              <a:ext cx="587623" cy="21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IDM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49367" y="4890276"/>
              <a:ext cx="587623" cy="21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Agent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21324" y="4890276"/>
              <a:ext cx="587623" cy="213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IDM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66945" y="5449436"/>
              <a:ext cx="587623" cy="22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b="1" dirty="0">
                  <a:solidFill>
                    <a:schemeClr val="bg1"/>
                  </a:solidFill>
                </a:rPr>
                <a:t>HQ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02921" y="5856959"/>
              <a:ext cx="663450" cy="346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b="1" dirty="0">
                  <a:solidFill>
                    <a:schemeClr val="bg1"/>
                  </a:solidFill>
                </a:rPr>
                <a:t>Web GUI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27298" y="4566145"/>
              <a:ext cx="587623" cy="20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5" dirty="0">
                  <a:solidFill>
                    <a:schemeClr val="bg1"/>
                  </a:solidFill>
                </a:rPr>
                <a:t>polls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96137" y="4652140"/>
              <a:ext cx="587623" cy="20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5" dirty="0">
                  <a:solidFill>
                    <a:schemeClr val="bg1"/>
                  </a:solidFill>
                </a:rPr>
                <a:t>polls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96137" y="4764594"/>
              <a:ext cx="587623" cy="20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5" dirty="0">
                  <a:solidFill>
                    <a:schemeClr val="bg1"/>
                  </a:solidFill>
                </a:rPr>
                <a:t>polls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51206" y="4638910"/>
              <a:ext cx="587623" cy="20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5" dirty="0">
                  <a:solidFill>
                    <a:schemeClr val="bg1"/>
                  </a:solidFill>
                </a:rPr>
                <a:t>traps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34839" y="4506613"/>
              <a:ext cx="587623" cy="20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5" dirty="0">
                  <a:solidFill>
                    <a:schemeClr val="bg1"/>
                  </a:solidFill>
                </a:rPr>
                <a:t>traps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019849" y="4632295"/>
              <a:ext cx="587623" cy="20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5" dirty="0">
                  <a:solidFill>
                    <a:schemeClr val="bg1"/>
                  </a:solidFill>
                </a:rPr>
                <a:t>polls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403481" y="4513226"/>
              <a:ext cx="587623" cy="20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5" dirty="0">
                  <a:solidFill>
                    <a:schemeClr val="bg1"/>
                  </a:solidFill>
                </a:rPr>
                <a:t>polls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303036" y="4513226"/>
              <a:ext cx="587623" cy="20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5" dirty="0">
                  <a:solidFill>
                    <a:schemeClr val="bg1"/>
                  </a:solidFill>
                </a:rPr>
                <a:t>polls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55947" y="5174724"/>
              <a:ext cx="816929" cy="293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5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VM:sqf-234669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58451" y="5174724"/>
              <a:ext cx="1031847" cy="293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5" dirty="0" err="1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VM:test-cmon-agent</a:t>
              </a:r>
              <a:endParaRPr lang="en-US" sz="525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27089" y="5174724"/>
              <a:ext cx="1031847" cy="20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5" dirty="0" err="1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VM:tiga</a:t>
              </a:r>
              <a:endParaRPr lang="en-US" sz="525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sp>
        <p:nvSpPr>
          <p:cNvPr id="52" name="Content Placeholder 1"/>
          <p:cNvSpPr>
            <a:spLocks noGrp="1"/>
          </p:cNvSpPr>
          <p:nvPr>
            <p:ph idx="1"/>
          </p:nvPr>
        </p:nvSpPr>
        <p:spPr>
          <a:xfrm>
            <a:off x="459241" y="3958610"/>
            <a:ext cx="7991339" cy="20172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GB" sz="2175" dirty="0">
                <a:cs typeface="Calibri"/>
              </a:rPr>
              <a:t>More NRENs signing up</a:t>
            </a:r>
          </a:p>
          <a:p>
            <a:pPr>
              <a:lnSpc>
                <a:spcPct val="100000"/>
              </a:lnSpc>
            </a:pPr>
            <a:endParaRPr lang="en-GB" sz="2175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sz="2175" dirty="0">
                <a:cs typeface="Calibri"/>
              </a:rPr>
              <a:t>Catering to static user panel</a:t>
            </a:r>
          </a:p>
          <a:p>
            <a:pPr>
              <a:lnSpc>
                <a:spcPct val="100000"/>
              </a:lnSpc>
            </a:pPr>
            <a:endParaRPr lang="en-GB" sz="2175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sz="2175" dirty="0" smtClean="0">
                <a:cs typeface="Calibri"/>
              </a:rPr>
              <a:t>Evaluating integration with other monitoring systems…</a:t>
            </a:r>
            <a:endParaRPr lang="en-GB" sz="2175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245" y="3606125"/>
            <a:ext cx="2795155" cy="15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8991" y="1496291"/>
            <a:ext cx="7474742" cy="47486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800" dirty="0" err="1" smtClean="0">
                <a:cs typeface="Calibri"/>
              </a:rPr>
              <a:t>CMon</a:t>
            </a:r>
            <a:r>
              <a:rPr lang="en-GB" sz="1800" dirty="0" smtClean="0">
                <a:cs typeface="Calibri"/>
              </a:rPr>
              <a:t> paper published in IEEE </a:t>
            </a:r>
            <a:r>
              <a:rPr lang="en-GB" sz="1800" dirty="0" err="1" smtClean="0">
                <a:cs typeface="Calibri"/>
              </a:rPr>
              <a:t>Commns</a:t>
            </a:r>
            <a:r>
              <a:rPr lang="en-GB" sz="1800" dirty="0">
                <a:cs typeface="Calibri"/>
              </a:rPr>
              <a:t>.</a:t>
            </a:r>
            <a:r>
              <a:rPr lang="en-GB" sz="1800" dirty="0" smtClean="0">
                <a:cs typeface="Calibri"/>
              </a:rPr>
              <a:t> Magazine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cs typeface="Calibri"/>
              </a:rPr>
              <a:t>May 2014 issue: Monitoring and Troubleshooting 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GB" sz="1600" dirty="0" smtClean="0">
                <a:cs typeface="Calibri"/>
              </a:rPr>
              <a:t>Multi-Domain Networks using Measurement Federations</a:t>
            </a: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sz="1800" dirty="0" smtClean="0">
                <a:cs typeface="Calibri"/>
              </a:rPr>
              <a:t>Presentation at TNC 2014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cs typeface="Calibri"/>
              </a:rPr>
              <a:t>Also published as a full </a:t>
            </a:r>
            <a:r>
              <a:rPr lang="en-GB" sz="1600" dirty="0" smtClean="0">
                <a:cs typeface="Calibri"/>
              </a:rPr>
              <a:t>paper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cs typeface="Calibri"/>
              </a:rPr>
              <a:t>Poster at TNC15</a:t>
            </a:r>
            <a:endParaRPr lang="en-GB" sz="1600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sz="1800" dirty="0" smtClean="0">
                <a:cs typeface="Calibri"/>
              </a:rPr>
              <a:t>In talks for global collaboration </a:t>
            </a:r>
          </a:p>
          <a:p>
            <a:pPr lvl="1">
              <a:lnSpc>
                <a:spcPct val="100000"/>
              </a:lnSpc>
            </a:pPr>
            <a:r>
              <a:rPr lang="en-GB" sz="1600" dirty="0" smtClean="0">
                <a:cs typeface="Calibri"/>
              </a:rPr>
              <a:t>Following on the </a:t>
            </a:r>
            <a:r>
              <a:rPr lang="en-GB" sz="1600" dirty="0" err="1" smtClean="0">
                <a:cs typeface="Calibri"/>
              </a:rPr>
              <a:t>perfSONAR</a:t>
            </a:r>
            <a:r>
              <a:rPr lang="en-GB" sz="1600" dirty="0" smtClean="0">
                <a:cs typeface="Calibri"/>
              </a:rPr>
              <a:t> workshop in 2014</a:t>
            </a:r>
            <a:endParaRPr lang="en-GB" sz="1600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6E6A-F32A-4612-884C-86870357C6B4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1733" y="74646"/>
            <a:ext cx="7472231" cy="1325563"/>
          </a:xfrm>
        </p:spPr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sz="2800" dirty="0" err="1" smtClean="0"/>
              <a:t>CMon</a:t>
            </a:r>
            <a:r>
              <a:rPr lang="en-GB" sz="2800" dirty="0" smtClean="0"/>
              <a:t> – Outside GÉANT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931" y="1496291"/>
            <a:ext cx="3386138" cy="4644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21" y="5088893"/>
            <a:ext cx="2338040" cy="12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734" y="1400209"/>
            <a:ext cx="8510392" cy="48862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GB" sz="1900" dirty="0" smtClean="0">
                <a:cs typeface="Calibri"/>
              </a:rPr>
              <a:t>Incorporate </a:t>
            </a:r>
            <a:r>
              <a:rPr lang="en-GB" sz="1900" dirty="0">
                <a:cs typeface="Calibri"/>
              </a:rPr>
              <a:t>other monitoring </a:t>
            </a:r>
            <a:r>
              <a:rPr lang="en-GB" sz="1900" dirty="0" smtClean="0">
                <a:cs typeface="Calibri"/>
              </a:rPr>
              <a:t>methods, cover more use cases…</a:t>
            </a:r>
            <a:endParaRPr lang="en-GB" sz="1900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sz="1900" dirty="0" smtClean="0">
                <a:cs typeface="Calibri"/>
              </a:rPr>
              <a:t>Interface with a trouble ticketing system</a:t>
            </a:r>
          </a:p>
          <a:p>
            <a:pPr>
              <a:lnSpc>
                <a:spcPct val="100000"/>
              </a:lnSpc>
            </a:pPr>
            <a:r>
              <a:rPr lang="en-GB" sz="1900" dirty="0" smtClean="0">
                <a:cs typeface="Calibri"/>
              </a:rPr>
              <a:t>Participate in framework creation, standardisation</a:t>
            </a:r>
            <a:endParaRPr lang="en-GB" sz="1900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sz="1900" dirty="0">
                <a:cs typeface="Calibri"/>
              </a:rPr>
              <a:t>Offer </a:t>
            </a:r>
            <a:r>
              <a:rPr lang="en-GB" sz="1900" dirty="0" err="1">
                <a:cs typeface="Calibri"/>
              </a:rPr>
              <a:t>CMon</a:t>
            </a:r>
            <a:r>
              <a:rPr lang="en-GB" sz="1900" dirty="0">
                <a:cs typeface="Calibri"/>
              </a:rPr>
              <a:t> as a standalone service, and as a part of </a:t>
            </a:r>
            <a:r>
              <a:rPr lang="en-GB" sz="1900" dirty="0" smtClean="0">
                <a:cs typeface="Calibri"/>
              </a:rPr>
              <a:t>multi-domain monitoring suite</a:t>
            </a:r>
            <a:endParaRPr lang="en-GB" sz="1900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GB" sz="1800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GB" sz="1800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sz="1900" dirty="0">
                <a:cs typeface="Calibri"/>
              </a:rPr>
              <a:t>For more</a:t>
            </a:r>
          </a:p>
          <a:p>
            <a:pPr lvl="1">
              <a:lnSpc>
                <a:spcPct val="100000"/>
              </a:lnSpc>
            </a:pPr>
            <a:r>
              <a:rPr lang="en-GB" sz="1700" dirty="0">
                <a:cs typeface="Calibri"/>
                <a:hlinkClick r:id="rId3"/>
              </a:rPr>
              <a:t>https://forge.geant.net/forge/display/cmon/Home</a:t>
            </a:r>
            <a:endParaRPr lang="en-GB" sz="1700" dirty="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GB" sz="1700" dirty="0">
                <a:cs typeface="Calibri"/>
              </a:rPr>
              <a:t>Email us: </a:t>
            </a:r>
            <a:r>
              <a:rPr lang="en-GB" sz="1700" dirty="0">
                <a:cs typeface="Calibri"/>
                <a:hlinkClick r:id="rId4"/>
              </a:rPr>
              <a:t>cmon-dev@geant.net</a:t>
            </a:r>
            <a:endParaRPr lang="en-GB" sz="1700" dirty="0">
              <a:cs typeface="Calibri"/>
            </a:endParaRPr>
          </a:p>
          <a:p>
            <a:pPr lvl="2">
              <a:lnSpc>
                <a:spcPct val="100000"/>
              </a:lnSpc>
            </a:pPr>
            <a:r>
              <a:rPr lang="en-GB" sz="1700" dirty="0">
                <a:solidFill>
                  <a:schemeClr val="tx2"/>
                </a:solidFill>
                <a:cs typeface="Calibri"/>
              </a:rPr>
              <a:t>Participate in pilot and beyond</a:t>
            </a:r>
          </a:p>
          <a:p>
            <a:pPr lvl="2">
              <a:lnSpc>
                <a:spcPct val="100000"/>
              </a:lnSpc>
            </a:pPr>
            <a:r>
              <a:rPr lang="en-GB" sz="1700" dirty="0">
                <a:solidFill>
                  <a:schemeClr val="tx2"/>
                </a:solidFill>
                <a:cs typeface="Calibri"/>
              </a:rPr>
              <a:t>Collaboration, Ideas</a:t>
            </a:r>
          </a:p>
          <a:p>
            <a:pPr lvl="1">
              <a:lnSpc>
                <a:spcPct val="100000"/>
              </a:lnSpc>
            </a:pPr>
            <a:r>
              <a:rPr lang="en-GB" sz="1700" dirty="0">
                <a:cs typeface="Calibri"/>
                <a:hlinkClick r:id="rId5"/>
              </a:rPr>
              <a:t>http://www.terena.org/publications/tnc2014-proceedings/</a:t>
            </a:r>
            <a:r>
              <a:rPr lang="en-GB" sz="1700" dirty="0">
                <a:cs typeface="Calibri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GB" sz="1700" dirty="0" err="1" smtClean="0">
                <a:cs typeface="Calibri"/>
              </a:rPr>
              <a:t>CMon</a:t>
            </a:r>
            <a:r>
              <a:rPr lang="en-GB" sz="1700" dirty="0" smtClean="0">
                <a:cs typeface="Calibri"/>
              </a:rPr>
              <a:t> </a:t>
            </a:r>
            <a:r>
              <a:rPr lang="en-GB" sz="1700" dirty="0">
                <a:cs typeface="Calibri"/>
              </a:rPr>
              <a:t>GUI: </a:t>
            </a:r>
            <a:r>
              <a:rPr lang="en-GB" sz="1700" dirty="0" smtClean="0">
                <a:cs typeface="Calibri"/>
                <a:hlinkClick r:id="rId6"/>
              </a:rPr>
              <a:t>http://</a:t>
            </a:r>
            <a:r>
              <a:rPr lang="en-GB" sz="1700" dirty="0">
                <a:cs typeface="Calibri"/>
                <a:hlinkClick r:id="rId6"/>
              </a:rPr>
              <a:t>test-cmon-gui.geant.net</a:t>
            </a:r>
            <a:r>
              <a:rPr lang="en-GB" sz="1700" dirty="0">
                <a:cs typeface="Calibri"/>
              </a:rPr>
              <a:t> </a:t>
            </a:r>
            <a:r>
              <a:rPr lang="en-GB" sz="1700" dirty="0" smtClean="0">
                <a:cs typeface="Calibri"/>
              </a:rPr>
              <a:t>(demo / demo)</a:t>
            </a:r>
          </a:p>
          <a:p>
            <a:pPr lvl="2">
              <a:lnSpc>
                <a:spcPct val="100000"/>
              </a:lnSpc>
            </a:pPr>
            <a:r>
              <a:rPr lang="en-GB" sz="1700" dirty="0" smtClean="0">
                <a:cs typeface="Calibri"/>
              </a:rPr>
              <a:t>Register</a:t>
            </a:r>
            <a:r>
              <a:rPr lang="en-GB" sz="1700" dirty="0">
                <a:cs typeface="Calibri"/>
              </a:rPr>
              <a:t>!</a:t>
            </a: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6E6A-F32A-4612-884C-86870357C6B4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sz="2800" dirty="0" smtClean="0"/>
              <a:t>Future Plans, Conclusion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0309" y="2972623"/>
            <a:ext cx="3179618" cy="174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5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114262" y="3662654"/>
            <a:ext cx="5060950" cy="3508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 smtClean="0">
                <a:hlinkClick r:id="rId2"/>
              </a:rPr>
              <a:t>trupti.kulkarni@geant.org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7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9241" y="1544128"/>
            <a:ext cx="7837118" cy="4628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 smtClean="0">
                <a:cs typeface="Calibri"/>
              </a:rPr>
              <a:t>Introduction &amp; Motivation</a:t>
            </a: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dirty="0" err="1" smtClean="0">
                <a:cs typeface="Calibri"/>
              </a:rPr>
              <a:t>CMon</a:t>
            </a:r>
            <a:r>
              <a:rPr lang="en-GB" dirty="0" smtClean="0">
                <a:cs typeface="Calibri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GB" dirty="0" smtClean="0">
                <a:cs typeface="Calibri"/>
              </a:rPr>
              <a:t>Architecture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Calibri"/>
              </a:rPr>
              <a:t>Example of a Provisioning System</a:t>
            </a:r>
          </a:p>
          <a:p>
            <a:pPr lvl="1">
              <a:lnSpc>
                <a:spcPct val="100000"/>
              </a:lnSpc>
            </a:pPr>
            <a:r>
              <a:rPr lang="en-GB" dirty="0" smtClean="0">
                <a:cs typeface="Calibri"/>
              </a:rPr>
              <a:t>Information Workflow</a:t>
            </a:r>
          </a:p>
          <a:p>
            <a:pPr lvl="1">
              <a:lnSpc>
                <a:spcPct val="100000"/>
              </a:lnSpc>
            </a:pPr>
            <a:r>
              <a:rPr lang="en-GB" dirty="0" smtClean="0">
                <a:cs typeface="Calibri"/>
              </a:rPr>
              <a:t>Design Considerations</a:t>
            </a: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dirty="0" smtClean="0">
                <a:cs typeface="Calibri"/>
              </a:rPr>
              <a:t>Current Status</a:t>
            </a: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dirty="0" smtClean="0">
                <a:cs typeface="Calibri"/>
              </a:rPr>
              <a:t>Future Plans, Conclusion</a:t>
            </a:r>
          </a:p>
          <a:p>
            <a:pPr lvl="1">
              <a:lnSpc>
                <a:spcPct val="100000"/>
              </a:lnSpc>
            </a:pPr>
            <a:endParaRPr lang="en-GB" dirty="0"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6E6A-F32A-4612-884C-86870357C6B4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sz="2800" dirty="0" smtClean="0"/>
              <a:t>Agenda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110" y="2405204"/>
            <a:ext cx="3725008" cy="174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9241" y="1485901"/>
            <a:ext cx="8392884" cy="45525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 smtClean="0">
                <a:cs typeface="Calibri"/>
              </a:rPr>
              <a:t>Resources are often distributed, big</a:t>
            </a:r>
          </a:p>
          <a:p>
            <a:pPr lvl="1">
              <a:lnSpc>
                <a:spcPct val="100000"/>
              </a:lnSpc>
            </a:pPr>
            <a:r>
              <a:rPr lang="en-GB" dirty="0" smtClean="0">
                <a:cs typeface="Calibri"/>
              </a:rPr>
              <a:t>Users, data, etc. </a:t>
            </a: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dirty="0" smtClean="0">
                <a:cs typeface="Calibri"/>
              </a:rPr>
              <a:t>Services and applications</a:t>
            </a:r>
          </a:p>
          <a:p>
            <a:pPr lvl="1">
              <a:lnSpc>
                <a:spcPct val="100000"/>
              </a:lnSpc>
            </a:pPr>
            <a:r>
              <a:rPr lang="en-GB" dirty="0" smtClean="0">
                <a:cs typeface="Calibri"/>
              </a:rPr>
              <a:t>Federated, multi-domain</a:t>
            </a: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dirty="0" smtClean="0">
                <a:cs typeface="Calibri"/>
              </a:rPr>
              <a:t>Global research demands</a:t>
            </a:r>
          </a:p>
          <a:p>
            <a:pPr lvl="1">
              <a:lnSpc>
                <a:spcPct val="100000"/>
              </a:lnSpc>
            </a:pPr>
            <a:r>
              <a:rPr lang="en-GB" dirty="0" smtClean="0">
                <a:cs typeface="Calibri"/>
              </a:rPr>
              <a:t>Infrastructure: Reliable, robust, secure</a:t>
            </a:r>
          </a:p>
          <a:p>
            <a:pPr lvl="1">
              <a:lnSpc>
                <a:spcPct val="100000"/>
              </a:lnSpc>
            </a:pPr>
            <a:r>
              <a:rPr lang="en-GB" dirty="0" smtClean="0">
                <a:cs typeface="Calibri"/>
              </a:rPr>
              <a:t>Connections: dedicated, high-bandwidth, less jitter</a:t>
            </a: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dirty="0" smtClean="0">
                <a:cs typeface="Calibri"/>
              </a:rPr>
              <a:t>Result: bigger networks </a:t>
            </a:r>
          </a:p>
          <a:p>
            <a:pPr lvl="1">
              <a:lnSpc>
                <a:spcPct val="100000"/>
              </a:lnSpc>
            </a:pPr>
            <a:r>
              <a:rPr lang="en-GB" dirty="0" smtClean="0">
                <a:cs typeface="Calibri"/>
              </a:rPr>
              <a:t>Technology, size, geographical locations</a:t>
            </a:r>
            <a:endParaRPr lang="en-GB" dirty="0"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6E6A-F32A-4612-884C-86870357C6B4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sz="2800" dirty="0" smtClean="0"/>
              <a:t>Introduction &amp; Motivation</a:t>
            </a:r>
            <a:endParaRPr lang="en-GB" sz="2800" dirty="0"/>
          </a:p>
        </p:txBody>
      </p:sp>
      <p:pic>
        <p:nvPicPr>
          <p:cNvPr id="5" name="Picture 2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212" y="1191833"/>
            <a:ext cx="5644127" cy="308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69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00" y="1340427"/>
            <a:ext cx="8585425" cy="48317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 smtClean="0">
                <a:cs typeface="Calibri"/>
              </a:rPr>
              <a:t>Unified platform for multi-domain circuit monitoring</a:t>
            </a:r>
          </a:p>
          <a:p>
            <a:pPr>
              <a:lnSpc>
                <a:spcPct val="100000"/>
              </a:lnSpc>
            </a:pPr>
            <a:r>
              <a:rPr lang="en-GB" sz="1800" dirty="0" smtClean="0">
                <a:cs typeface="Calibri"/>
              </a:rPr>
              <a:t>Different methods for monitoring</a:t>
            </a:r>
            <a:endParaRPr lang="en-GB" dirty="0" smtClean="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GB" sz="1600" dirty="0">
                <a:cs typeface="Calibri"/>
              </a:rPr>
              <a:t>From SNMP to interface to local NMS – for circuit </a:t>
            </a:r>
            <a:r>
              <a:rPr lang="en-GB" sz="1600" dirty="0" smtClean="0">
                <a:cs typeface="Calibri"/>
              </a:rPr>
              <a:t>availability</a:t>
            </a:r>
            <a:endParaRPr lang="en-GB" dirty="0">
              <a:solidFill>
                <a:srgbClr val="004361"/>
              </a:solidFill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GB" sz="1600" dirty="0" err="1">
                <a:cs typeface="Calibri"/>
              </a:rPr>
              <a:t>perfSONAR</a:t>
            </a:r>
            <a:r>
              <a:rPr lang="en-GB" sz="1600" dirty="0">
                <a:cs typeface="Calibri"/>
              </a:rPr>
              <a:t> – for performance </a:t>
            </a:r>
            <a:r>
              <a:rPr lang="en-GB" sz="1600" dirty="0" smtClean="0">
                <a:cs typeface="Calibri"/>
              </a:rPr>
              <a:t>measurements</a:t>
            </a:r>
            <a:endParaRPr lang="en-GB" dirty="0" smtClean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sz="1800" dirty="0" smtClean="0">
                <a:cs typeface="Calibri"/>
              </a:rPr>
              <a:t>Complete view of monitoring data</a:t>
            </a:r>
          </a:p>
          <a:p>
            <a:pPr lvl="1">
              <a:lnSpc>
                <a:spcPct val="120000"/>
              </a:lnSpc>
            </a:pPr>
            <a:r>
              <a:rPr lang="en-GB" sz="1600" dirty="0">
                <a:solidFill>
                  <a:srgbClr val="004361"/>
                </a:solidFill>
                <a:cs typeface="Calibri"/>
              </a:rPr>
              <a:t>Fetches monitoring data from domains and splices different segment performances to show for the whole connection</a:t>
            </a:r>
            <a:endParaRPr lang="en-GB" sz="1600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6E6A-F32A-4612-884C-86870357C6B4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1733" y="284709"/>
            <a:ext cx="7209065" cy="883221"/>
          </a:xfrm>
        </p:spPr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sz="2800" dirty="0" err="1" smtClean="0"/>
              <a:t>CMon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3709555"/>
            <a:ext cx="8436488" cy="2774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159" y="1371600"/>
            <a:ext cx="2669534" cy="14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6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677" y="1600011"/>
            <a:ext cx="7254492" cy="34981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800" dirty="0" smtClean="0">
                <a:cs typeface="Calibri"/>
              </a:rPr>
              <a:t>Central and distributed modules</a:t>
            </a:r>
          </a:p>
          <a:p>
            <a:pPr>
              <a:lnSpc>
                <a:spcPct val="100000"/>
              </a:lnSpc>
            </a:pPr>
            <a:endParaRPr lang="en-GB" sz="1800" dirty="0" smtClean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sz="1800" dirty="0" smtClean="0">
                <a:cs typeface="Calibri"/>
              </a:rPr>
              <a:t>Well-defined interfaces between modules</a:t>
            </a:r>
            <a:endParaRPr lang="en-GB" sz="1800" dirty="0">
              <a:solidFill>
                <a:srgbClr val="004361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endParaRPr lang="en-GB" sz="1800" dirty="0" smtClean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sz="1800" dirty="0" smtClean="0">
                <a:cs typeface="Calibri"/>
              </a:rPr>
              <a:t>Loosely coupled</a:t>
            </a:r>
            <a:endParaRPr lang="en-GB" sz="1800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GB" sz="1800" dirty="0" smtClean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sz="1800" dirty="0" smtClean="0">
                <a:cs typeface="Calibri"/>
              </a:rPr>
              <a:t>Scalable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6E6A-F32A-4612-884C-86870357C6B4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sz="2800" dirty="0" err="1" smtClean="0"/>
              <a:t>CMon</a:t>
            </a:r>
            <a:r>
              <a:rPr lang="en-GB" sz="2800" dirty="0" smtClean="0"/>
              <a:t> – Architecture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91" y="1400209"/>
            <a:ext cx="4291445" cy="4792773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99" y="4431435"/>
            <a:ext cx="3725008" cy="174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6E6A-F32A-4612-884C-86870357C6B4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1733" y="64255"/>
            <a:ext cx="7209065" cy="1325563"/>
          </a:xfrm>
        </p:spPr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sz="2800" dirty="0" smtClean="0"/>
              <a:t>Example Provisioning System</a:t>
            </a:r>
            <a:endParaRPr lang="en-GB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49382" y="1527464"/>
            <a:ext cx="7477537" cy="45200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800" dirty="0" err="1" smtClean="0">
                <a:cs typeface="Calibri"/>
              </a:rPr>
              <a:t>BoD</a:t>
            </a:r>
            <a:r>
              <a:rPr lang="en-GB" sz="1800" dirty="0" smtClean="0">
                <a:cs typeface="Calibri"/>
              </a:rPr>
              <a:t> – </a:t>
            </a:r>
            <a:r>
              <a:rPr lang="en-GB" sz="1800" dirty="0" err="1" smtClean="0">
                <a:cs typeface="Calibri"/>
              </a:rPr>
              <a:t>AutoBAHN</a:t>
            </a:r>
            <a:endParaRPr lang="en-GB" sz="1800" dirty="0" smtClean="0">
              <a:cs typeface="Calibri"/>
            </a:endParaRPr>
          </a:p>
          <a:p>
            <a:pPr>
              <a:lnSpc>
                <a:spcPct val="100000"/>
              </a:lnSpc>
            </a:pPr>
            <a:endParaRPr lang="en-GB" sz="1800" dirty="0" smtClean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sz="1800" dirty="0" smtClean="0">
                <a:cs typeface="Calibri"/>
              </a:rPr>
              <a:t>Request circuits on-demand</a:t>
            </a:r>
          </a:p>
          <a:p>
            <a:pPr>
              <a:lnSpc>
                <a:spcPct val="100000"/>
              </a:lnSpc>
            </a:pPr>
            <a:endParaRPr lang="en-GB" sz="1800" dirty="0" smtClean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sz="1800" dirty="0" smtClean="0">
                <a:cs typeface="Calibri"/>
              </a:rPr>
              <a:t>Components: </a:t>
            </a:r>
          </a:p>
          <a:p>
            <a:pPr lvl="1">
              <a:lnSpc>
                <a:spcPct val="100000"/>
              </a:lnSpc>
            </a:pPr>
            <a:r>
              <a:rPr lang="en-GB" dirty="0" smtClean="0">
                <a:cs typeface="Calibri"/>
              </a:rPr>
              <a:t>GUI, IDM, DM, TS</a:t>
            </a:r>
          </a:p>
          <a:p>
            <a:pPr>
              <a:lnSpc>
                <a:spcPct val="100000"/>
              </a:lnSpc>
            </a:pPr>
            <a:endParaRPr lang="en-GB" sz="1800" dirty="0" smtClean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sz="1800" dirty="0" smtClean="0">
                <a:cs typeface="Calibri"/>
              </a:rPr>
              <a:t>Helper modules: TP, </a:t>
            </a:r>
            <a:r>
              <a:rPr lang="en-GB" sz="1800" dirty="0" err="1" smtClean="0">
                <a:cs typeface="Calibri"/>
              </a:rPr>
              <a:t>cNIS</a:t>
            </a:r>
            <a:endParaRPr lang="en-GB" sz="1800" dirty="0" smtClean="0">
              <a:cs typeface="Calibri"/>
            </a:endParaRP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</p:txBody>
      </p:sp>
      <p:pic>
        <p:nvPicPr>
          <p:cNvPr id="7" name="Picture 2" descr="https://forge.geant.net/forge/download/attachments/491920/deploy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82" y="1527465"/>
            <a:ext cx="5922817" cy="452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0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733" y="1400209"/>
            <a:ext cx="7372000" cy="47719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 smtClean="0">
                <a:cs typeface="Calibri"/>
              </a:rPr>
              <a:t>Circuit Notification</a:t>
            </a:r>
          </a:p>
          <a:p>
            <a:pPr lvl="1">
              <a:lnSpc>
                <a:spcPct val="100000"/>
              </a:lnSpc>
            </a:pPr>
            <a:r>
              <a:rPr lang="en-GB" dirty="0" smtClean="0">
                <a:cs typeface="Calibri"/>
              </a:rPr>
              <a:t>Starts at circuit request</a:t>
            </a:r>
          </a:p>
          <a:p>
            <a:pPr lvl="1">
              <a:lnSpc>
                <a:spcPct val="100000"/>
              </a:lnSpc>
            </a:pPr>
            <a:r>
              <a:rPr lang="en-GB" dirty="0" smtClean="0">
                <a:cs typeface="Calibri"/>
              </a:rPr>
              <a:t>HQ receives circuit meta data</a:t>
            </a:r>
          </a:p>
          <a:p>
            <a:pPr>
              <a:lnSpc>
                <a:spcPct val="100000"/>
              </a:lnSpc>
            </a:pPr>
            <a:r>
              <a:rPr lang="en-GB" dirty="0" smtClean="0">
                <a:cs typeface="Calibri"/>
              </a:rPr>
              <a:t>Circuit Monitoring</a:t>
            </a:r>
          </a:p>
          <a:p>
            <a:pPr lvl="1">
              <a:lnSpc>
                <a:spcPct val="100000"/>
              </a:lnSpc>
            </a:pPr>
            <a:r>
              <a:rPr lang="en-GB" dirty="0" smtClean="0">
                <a:cs typeface="Calibri"/>
              </a:rPr>
              <a:t>Starts when circuit is established</a:t>
            </a:r>
          </a:p>
          <a:p>
            <a:pPr lvl="1">
              <a:lnSpc>
                <a:spcPct val="100000"/>
              </a:lnSpc>
            </a:pPr>
            <a:r>
              <a:rPr lang="en-GB" dirty="0" smtClean="0">
                <a:cs typeface="Calibri"/>
              </a:rPr>
              <a:t>Agent starts collecting data in each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GB" dirty="0" smtClean="0">
                <a:cs typeface="Calibri"/>
              </a:rPr>
              <a:t>domain</a:t>
            </a:r>
          </a:p>
          <a:p>
            <a:pPr>
              <a:lnSpc>
                <a:spcPct val="100000"/>
              </a:lnSpc>
            </a:pPr>
            <a:r>
              <a:rPr lang="en-GB" dirty="0" smtClean="0">
                <a:cs typeface="Calibri"/>
              </a:rPr>
              <a:t>Circuit Termination</a:t>
            </a:r>
          </a:p>
          <a:p>
            <a:pPr lvl="1">
              <a:lnSpc>
                <a:spcPct val="100000"/>
              </a:lnSpc>
            </a:pPr>
            <a:r>
              <a:rPr lang="en-GB" dirty="0" smtClean="0">
                <a:cs typeface="Calibri"/>
              </a:rPr>
              <a:t>Manually or automatically</a:t>
            </a:r>
          </a:p>
          <a:p>
            <a:pPr lvl="1">
              <a:lnSpc>
                <a:spcPct val="100000"/>
              </a:lnSpc>
            </a:pPr>
            <a:r>
              <a:rPr lang="en-GB" dirty="0" smtClean="0">
                <a:cs typeface="Calibri"/>
              </a:rPr>
              <a:t>HQ receives notification</a:t>
            </a: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6E6A-F32A-4612-884C-86870357C6B4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1733" y="74647"/>
            <a:ext cx="7209065" cy="1068354"/>
          </a:xfrm>
        </p:spPr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sz="2800" dirty="0" err="1" smtClean="0"/>
              <a:t>CMon</a:t>
            </a:r>
            <a:r>
              <a:rPr lang="en-GB" sz="2800" dirty="0" smtClean="0"/>
              <a:t> – Information Workflow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73" y="1400209"/>
            <a:ext cx="4239491" cy="4647300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25" y="5112793"/>
            <a:ext cx="2554775" cy="105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5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61" y="1524000"/>
            <a:ext cx="5816203" cy="46529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733" y="28926"/>
            <a:ext cx="7209065" cy="1325563"/>
          </a:xfrm>
        </p:spPr>
        <p:txBody>
          <a:bodyPr>
            <a:normAutofit/>
          </a:bodyPr>
          <a:lstStyle/>
          <a:p>
            <a:r>
              <a:rPr lang="en-GB" sz="2800" dirty="0" err="1" smtClean="0"/>
              <a:t>CMon</a:t>
            </a:r>
            <a:r>
              <a:rPr lang="en-GB" sz="2800" dirty="0" smtClean="0"/>
              <a:t> - Screenshots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982980"/>
            <a:ext cx="8675370" cy="55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9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7286" y="1475509"/>
            <a:ext cx="8392884" cy="48421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 smtClean="0">
                <a:cs typeface="Calibri"/>
              </a:rPr>
              <a:t>Advantages</a:t>
            </a:r>
          </a:p>
          <a:p>
            <a:pPr lvl="1">
              <a:lnSpc>
                <a:spcPct val="100000"/>
              </a:lnSpc>
            </a:pPr>
            <a:r>
              <a:rPr lang="en-GB" dirty="0" smtClean="0">
                <a:cs typeface="Calibri"/>
              </a:rPr>
              <a:t>Simple</a:t>
            </a:r>
            <a:r>
              <a:rPr lang="en-GB" dirty="0">
                <a:cs typeface="Calibri"/>
              </a:rPr>
              <a:t>, scalable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Calibri"/>
              </a:rPr>
              <a:t>Highly modularised</a:t>
            </a:r>
            <a:endParaRPr lang="en-GB" dirty="0" smtClean="0">
              <a:cs typeface="Calibri"/>
            </a:endParaRP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dirty="0" smtClean="0">
                <a:cs typeface="Calibri"/>
              </a:rPr>
              <a:t>Each module is lightweight</a:t>
            </a:r>
          </a:p>
          <a:p>
            <a:pPr lvl="1">
              <a:lnSpc>
                <a:spcPct val="100000"/>
              </a:lnSpc>
            </a:pPr>
            <a:r>
              <a:rPr lang="en-GB" dirty="0" smtClean="0">
                <a:cs typeface="Calibri"/>
              </a:rPr>
              <a:t>Independent of other modules as long as interface between them is unchanged</a:t>
            </a:r>
          </a:p>
          <a:p>
            <a:pPr lvl="1">
              <a:lnSpc>
                <a:spcPct val="100000"/>
              </a:lnSpc>
            </a:pPr>
            <a:r>
              <a:rPr lang="en-GB" dirty="0" smtClean="0">
                <a:cs typeface="Calibri"/>
              </a:rPr>
              <a:t>No-SQL database used </a:t>
            </a:r>
            <a:endParaRPr lang="en-GB" dirty="0">
              <a:solidFill>
                <a:srgbClr val="004361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dirty="0" smtClean="0">
                <a:cs typeface="Calibri"/>
              </a:rPr>
              <a:t>Designed to use already in-place monitoring methods</a:t>
            </a:r>
          </a:p>
          <a:p>
            <a:pPr>
              <a:lnSpc>
                <a:spcPct val="100000"/>
              </a:lnSpc>
            </a:pPr>
            <a:endParaRPr lang="en-GB" dirty="0" smtClean="0"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6E6A-F32A-4612-884C-86870357C6B4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1733" y="74646"/>
            <a:ext cx="7209065" cy="1120309"/>
          </a:xfrm>
        </p:spPr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sz="2800" dirty="0" err="1" smtClean="0"/>
              <a:t>CMon</a:t>
            </a:r>
            <a:r>
              <a:rPr lang="en-GB" sz="2800" dirty="0" smtClean="0"/>
              <a:t> – Design Considerations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899" y="1392381"/>
            <a:ext cx="3725008" cy="174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ANT Associ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0D0992E-CCCF-45DB-AB26-A4F50B75E4D6}" vid="{C2252C9B-28CB-4431-8278-C26B15A769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ImageCreateDate xmlns="61398B23-CBA4-4B6F-9ECD-2E8BC27E9AD1" xsi:nil="true"/>
    <wic_System_Copyright xmlns="http://schemas.microsoft.com/sharepoint/v3/fields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5DF69F43CB98A54AABA1C85F82872C45" ma:contentTypeVersion="1" ma:contentTypeDescription="Upload an image." ma:contentTypeScope="" ma:versionID="019e18711eaed5d6f3bcaf5b1d78a9c5">
  <xsd:schema xmlns:xsd="http://www.w3.org/2001/XMLSchema" xmlns:xs="http://www.w3.org/2001/XMLSchema" xmlns:p="http://schemas.microsoft.com/office/2006/metadata/properties" xmlns:ns1="http://schemas.microsoft.com/sharepoint/v3" xmlns:ns2="61398B23-CBA4-4B6F-9ECD-2E8BC27E9AD1" xmlns:ns3="http://schemas.microsoft.com/sharepoint/v3/fields" targetNamespace="http://schemas.microsoft.com/office/2006/metadata/properties" ma:root="true" ma:fieldsID="c0e93fca92e3fe9ba3fae37c3982f8ed" ns1:_="" ns2:_="" ns3:_="">
    <xsd:import namespace="http://schemas.microsoft.com/sharepoint/v3"/>
    <xsd:import namespace="61398B23-CBA4-4B6F-9ECD-2E8BC27E9AD1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98B23-CBA4-4B6F-9ECD-2E8BC27E9AD1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C07721-32FF-48B6-9D36-E09F4CC3A6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AA3960-760A-4B61-8C8B-DBF90F37C8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61398B23-CBA4-4B6F-9ECD-2E8BC27E9AD1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391926F9-E1CA-4C56-9D5F-B380560DC5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1398B23-CBA4-4B6F-9ECD-2E8BC27E9AD1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Final GEANT Association template 16 9 widescreen</Template>
  <TotalTime>2051</TotalTime>
  <Words>410</Words>
  <Application>Microsoft Office PowerPoint</Application>
  <PresentationFormat>On-screen Show (4:3)</PresentationFormat>
  <Paragraphs>152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GEANT Association</vt:lpstr>
      <vt:lpstr>PowerPoint Presentation</vt:lpstr>
      <vt:lpstr> Agenda</vt:lpstr>
      <vt:lpstr> Introduction &amp; Motivation</vt:lpstr>
      <vt:lpstr> CMon</vt:lpstr>
      <vt:lpstr> CMon – Architecture</vt:lpstr>
      <vt:lpstr> Example Provisioning System</vt:lpstr>
      <vt:lpstr> CMon – Information Workflow</vt:lpstr>
      <vt:lpstr>CMon - Screenshots</vt:lpstr>
      <vt:lpstr> CMon – Design Considerations</vt:lpstr>
      <vt:lpstr> CMon - Current Status</vt:lpstr>
      <vt:lpstr> CMon – Outside GÉANT</vt:lpstr>
      <vt:lpstr> Future Plans, Conclusion</vt:lpstr>
      <vt:lpstr>PowerPoint Presentation</vt:lpstr>
    </vt:vector>
  </TitlesOfParts>
  <Company>DANTE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Meyer</dc:creator>
  <cp:keywords/>
  <dc:description/>
  <cp:lastModifiedBy>Trupti Kulkarni</cp:lastModifiedBy>
  <cp:revision>85</cp:revision>
  <cp:lastPrinted>2015-05-01T10:30:08Z</cp:lastPrinted>
  <dcterms:created xsi:type="dcterms:W3CDTF">2015-04-29T14:13:57Z</dcterms:created>
  <dcterms:modified xsi:type="dcterms:W3CDTF">2015-06-16T14:16:32Z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0x0101009148F5A04DDD49CBA7127AADA5FB792B00AADE34325A8B49CDA8BB4DB53328F214005DF69F43CB98A54AABA1C85F82872C45</vt:lpwstr>
  </property>
</Properties>
</file>