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5"/>
  </p:notesMasterIdLst>
  <p:sldIdLst>
    <p:sldId id="256" r:id="rId2"/>
    <p:sldId id="275" r:id="rId3"/>
    <p:sldId id="259" r:id="rId4"/>
    <p:sldId id="260" r:id="rId5"/>
    <p:sldId id="276" r:id="rId6"/>
    <p:sldId id="263" r:id="rId7"/>
    <p:sldId id="264" r:id="rId8"/>
    <p:sldId id="265" r:id="rId9"/>
    <p:sldId id="268" r:id="rId10"/>
    <p:sldId id="269" r:id="rId11"/>
    <p:sldId id="270" r:id="rId12"/>
    <p:sldId id="271" r:id="rId13"/>
    <p:sldId id="272" r:id="rId1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AA4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4043" autoAdjust="0"/>
    <p:restoredTop sz="90929"/>
  </p:normalViewPr>
  <p:slideViewPr>
    <p:cSldViewPr>
      <p:cViewPr varScale="1">
        <p:scale>
          <a:sx n="84" d="100"/>
          <a:sy n="84" d="100"/>
        </p:scale>
        <p:origin x="-2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AFFBC171-9FC3-4495-80CB-E94A2D45C76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S PGothic" pitchFamily="34" charset="-128"/>
        <a:cs typeface="+mn-cs"/>
      </a:defRPr>
    </a:lvl1pPr>
    <a:lvl2pPr marL="457200" algn="l" rtl="0" fontAlgn="base">
      <a:spcBef>
        <a:spcPct val="30000"/>
      </a:spcBef>
      <a:spcAft>
        <a:spcPct val="0"/>
      </a:spcAft>
      <a:defRPr sz="1200" kern="1200">
        <a:solidFill>
          <a:schemeClr val="tx1"/>
        </a:solidFill>
        <a:latin typeface="Arial" charset="0"/>
        <a:ea typeface="MS PGothic" pitchFamily="34" charset="-128"/>
        <a:cs typeface="+mn-cs"/>
      </a:defRPr>
    </a:lvl2pPr>
    <a:lvl3pPr marL="914400" algn="l" rtl="0" fontAlgn="base">
      <a:spcBef>
        <a:spcPct val="30000"/>
      </a:spcBef>
      <a:spcAft>
        <a:spcPct val="0"/>
      </a:spcAft>
      <a:defRPr sz="1200" kern="1200">
        <a:solidFill>
          <a:schemeClr val="tx1"/>
        </a:solidFill>
        <a:latin typeface="Arial" charset="0"/>
        <a:ea typeface="MS PGothic" pitchFamily="34" charset="-128"/>
        <a:cs typeface="+mn-cs"/>
      </a:defRPr>
    </a:lvl3pPr>
    <a:lvl4pPr marL="1371600" algn="l" rtl="0" fontAlgn="base">
      <a:spcBef>
        <a:spcPct val="30000"/>
      </a:spcBef>
      <a:spcAft>
        <a:spcPct val="0"/>
      </a:spcAft>
      <a:defRPr sz="1200" kern="1200">
        <a:solidFill>
          <a:schemeClr val="tx1"/>
        </a:solidFill>
        <a:latin typeface="Arial" charset="0"/>
        <a:ea typeface="MS PGothic" pitchFamily="34" charset="-128"/>
        <a:cs typeface="+mn-cs"/>
      </a:defRPr>
    </a:lvl4pPr>
    <a:lvl5pPr marL="1828800" algn="l" rtl="0" fontAlgn="base">
      <a:spcBef>
        <a:spcPct val="30000"/>
      </a:spcBef>
      <a:spcAft>
        <a:spcPct val="0"/>
      </a:spcAft>
      <a:defRPr sz="1200" kern="1200">
        <a:solidFill>
          <a:schemeClr val="tx1"/>
        </a:solidFill>
        <a:latin typeface="Arial"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27932-0BCB-45F8-90C0-F5B2BA0BFC5E}" type="slidenum">
              <a:rPr lang="en-US"/>
              <a:pPr/>
              <a:t>1</a:t>
            </a:fld>
            <a:endParaRPr lang="en-US"/>
          </a:p>
        </p:txBody>
      </p:sp>
      <p:sp>
        <p:nvSpPr>
          <p:cNvPr id="5122" name="Rectangle 2"/>
          <p:cNvSpPr>
            <a:spLocks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GB" smtClean="0"/>
          </a:p>
        </p:txBody>
      </p:sp>
      <p:sp>
        <p:nvSpPr>
          <p:cNvPr id="34820" name="Slide Number Placeholder 3"/>
          <p:cNvSpPr>
            <a:spLocks noGrp="1"/>
          </p:cNvSpPr>
          <p:nvPr>
            <p:ph type="sldNum" sz="quarter" idx="5"/>
          </p:nvPr>
        </p:nvSpPr>
        <p:spPr>
          <a:noFill/>
        </p:spPr>
        <p:txBody>
          <a:bodyPr/>
          <a:lstStyle/>
          <a:p>
            <a:fld id="{17D25782-F247-446A-AF39-69607EF24A5A}" type="slidenum">
              <a:rPr lang="en-US" altLang="ja-JP" smtClean="0">
                <a:ea typeface="MS PGothic" pitchFamily="34" charset="-128"/>
              </a:rPr>
              <a:pPr/>
              <a:t>13</a:t>
            </a:fld>
            <a:endParaRPr lang="en-US" altLang="ja-JP" smtClean="0">
              <a:ea typeface="MS PGothic"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F2521F3D-47D6-4F9D-9E07-B7E26099532F}" type="slidenum">
              <a:rPr lang="en-US" altLang="ja-JP" smtClean="0">
                <a:ea typeface="MS PGothic" pitchFamily="34" charset="-128"/>
              </a:rPr>
              <a:pPr/>
              <a:t>3</a:t>
            </a:fld>
            <a:endParaRPr lang="en-US" altLang="ja-JP" smtClean="0">
              <a:ea typeface="MS PGothic" pitchFamily="34" charset="-128"/>
            </a:endParaRPr>
          </a:p>
        </p:txBody>
      </p:sp>
      <p:sp>
        <p:nvSpPr>
          <p:cNvPr id="22531" name="Rectangle 2"/>
          <p:cNvSpPr>
            <a:spLocks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altLang="ja-JP"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683FFCC-623F-462D-8670-BBBADFBFCC0F}" type="slidenum">
              <a:rPr lang="en-US" altLang="ja-JP" smtClean="0">
                <a:ea typeface="MS PGothic" pitchFamily="34" charset="-128"/>
              </a:rPr>
              <a:pPr/>
              <a:t>4</a:t>
            </a:fld>
            <a:endParaRPr lang="en-US" altLang="ja-JP" smtClean="0">
              <a:ea typeface="MS PGothic" pitchFamily="34" charset="-128"/>
            </a:endParaRPr>
          </a:p>
        </p:txBody>
      </p:sp>
      <p:sp>
        <p:nvSpPr>
          <p:cNvPr id="23555" name="Rectangle 2"/>
          <p:cNvSpPr>
            <a:spLocks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ltLang="ja-JP"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GB" smtClean="0"/>
          </a:p>
        </p:txBody>
      </p:sp>
      <p:sp>
        <p:nvSpPr>
          <p:cNvPr id="26628" name="Slide Number Placeholder 3"/>
          <p:cNvSpPr>
            <a:spLocks noGrp="1"/>
          </p:cNvSpPr>
          <p:nvPr>
            <p:ph type="sldNum" sz="quarter" idx="5"/>
          </p:nvPr>
        </p:nvSpPr>
        <p:spPr>
          <a:noFill/>
        </p:spPr>
        <p:txBody>
          <a:bodyPr/>
          <a:lstStyle/>
          <a:p>
            <a:fld id="{4D2015D8-8BFC-4A3A-A53F-467F2CD24A03}" type="slidenum">
              <a:rPr lang="en-US" altLang="ja-JP" smtClean="0">
                <a:ea typeface="MS PGothic" pitchFamily="34" charset="-128"/>
              </a:rPr>
              <a:pPr/>
              <a:t>6</a:t>
            </a:fld>
            <a:endParaRPr lang="en-US" altLang="ja-JP" smtClean="0">
              <a:ea typeface="MS PGothic"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GB" smtClean="0"/>
          </a:p>
        </p:txBody>
      </p:sp>
      <p:sp>
        <p:nvSpPr>
          <p:cNvPr id="28676" name="Slide Number Placeholder 3"/>
          <p:cNvSpPr>
            <a:spLocks noGrp="1"/>
          </p:cNvSpPr>
          <p:nvPr>
            <p:ph type="sldNum" sz="quarter" idx="5"/>
          </p:nvPr>
        </p:nvSpPr>
        <p:spPr>
          <a:noFill/>
        </p:spPr>
        <p:txBody>
          <a:bodyPr/>
          <a:lstStyle/>
          <a:p>
            <a:fld id="{6D1CA666-2AB9-4AD7-A9A3-164A02B56DBD}" type="slidenum">
              <a:rPr lang="en-US" altLang="ja-JP" smtClean="0">
                <a:ea typeface="MS PGothic" pitchFamily="34" charset="-128"/>
              </a:rPr>
              <a:pPr/>
              <a:t>8</a:t>
            </a:fld>
            <a:endParaRPr lang="en-US" altLang="ja-JP" smtClean="0">
              <a:ea typeface="MS PGothic"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r>
              <a:rPr lang="en-GB" smtClean="0"/>
              <a:t>Why YOU? This is because of the authentication token? Can’t exchange DEPRs?</a:t>
            </a:r>
          </a:p>
        </p:txBody>
      </p:sp>
      <p:sp>
        <p:nvSpPr>
          <p:cNvPr id="31748" name="Slide Number Placeholder 3"/>
          <p:cNvSpPr>
            <a:spLocks noGrp="1"/>
          </p:cNvSpPr>
          <p:nvPr>
            <p:ph type="sldNum" sz="quarter" idx="5"/>
          </p:nvPr>
        </p:nvSpPr>
        <p:spPr>
          <a:noFill/>
        </p:spPr>
        <p:txBody>
          <a:bodyPr/>
          <a:lstStyle/>
          <a:p>
            <a:fld id="{F19A9D51-7A72-4193-9060-99EE8EC6F0DA}" type="slidenum">
              <a:rPr lang="en-US" altLang="ja-JP" smtClean="0">
                <a:ea typeface="MS PGothic" pitchFamily="34" charset="-128"/>
              </a:rPr>
              <a:pPr/>
              <a:t>9</a:t>
            </a:fld>
            <a:endParaRPr lang="en-US" altLang="ja-JP" smtClean="0">
              <a:ea typeface="MS PGothic"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GB" smtClean="0"/>
          </a:p>
        </p:txBody>
      </p:sp>
      <p:sp>
        <p:nvSpPr>
          <p:cNvPr id="33796" name="Slide Number Placeholder 3"/>
          <p:cNvSpPr>
            <a:spLocks noGrp="1"/>
          </p:cNvSpPr>
          <p:nvPr>
            <p:ph type="sldNum" sz="quarter" idx="5"/>
          </p:nvPr>
        </p:nvSpPr>
        <p:spPr>
          <a:noFill/>
        </p:spPr>
        <p:txBody>
          <a:bodyPr/>
          <a:lstStyle/>
          <a:p>
            <a:fld id="{3DF173CD-0C6C-4F33-8921-FFD799107F03}" type="slidenum">
              <a:rPr lang="en-US" altLang="ja-JP" smtClean="0">
                <a:ea typeface="MS PGothic" pitchFamily="34" charset="-128"/>
              </a:rPr>
              <a:pPr/>
              <a:t>12</a:t>
            </a:fld>
            <a:endParaRPr lang="en-US" altLang="ja-JP" smtClean="0">
              <a:ea typeface="MS PGothic"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fld id="{CF1ED528-7C64-44F8-AA0A-68B1AB78DD4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fld id="{C2472D3D-13FB-4853-9AE6-3E1BD5AA833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0"/>
            <a:ext cx="22288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5341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fld id="{F7F91A3C-2692-4AF9-8306-B0677307CD4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fld id="{5435974C-A088-4184-9879-2C274D6DB8C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fld id="{BCC7CE37-812D-4752-90A8-45620163CAB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 y="1219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219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fld id="{5830763B-F816-42F7-92F5-31F8E43A009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fld id="{EAA68846-9F54-4168-BFAF-8641681A3FB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fld id="{C7615543-9EAF-4A7C-8707-AA43926D64C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fld id="{9418F75D-576A-485B-B913-7A9694E3982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fld id="{AEBDD1E0-E81A-4E55-AF41-91AC0AEA401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fld id="{A15DBAFF-1096-4180-BC20-94F95D92731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72390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6200" y="1219200"/>
            <a:ext cx="88392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fld id="{2FDA725B-5423-44ED-8E0B-3C7C60AA087F}" type="slidenum">
              <a:rPr lang="en-US"/>
              <a:pPr/>
              <a:t>‹#›</a:t>
            </a:fld>
            <a:endParaRPr lang="en-US"/>
          </a:p>
        </p:txBody>
      </p:sp>
      <p:sp>
        <p:nvSpPr>
          <p:cNvPr id="1035" name="Rectangle 11"/>
          <p:cNvSpPr>
            <a:spLocks noChangeArrowheads="1"/>
          </p:cNvSpPr>
          <p:nvPr/>
        </p:nvSpPr>
        <p:spPr bwMode="auto">
          <a:xfrm>
            <a:off x="0" y="990600"/>
            <a:ext cx="9144000" cy="76200"/>
          </a:xfrm>
          <a:prstGeom prst="rect">
            <a:avLst/>
          </a:prstGeom>
          <a:solidFill>
            <a:srgbClr val="5DAD41"/>
          </a:solidFill>
          <a:ln w="9525">
            <a:noFill/>
            <a:miter lim="800000"/>
            <a:headEnd/>
            <a:tailEnd/>
          </a:ln>
        </p:spPr>
        <p:txBody>
          <a:bodyPr/>
          <a:lstStyle/>
          <a:p>
            <a:pPr algn="ctr" eaLnBrk="1" hangingPunct="1">
              <a:spcBef>
                <a:spcPct val="20000"/>
              </a:spcBef>
            </a:pPr>
            <a:endParaRPr lang="en-US" sz="3200"/>
          </a:p>
        </p:txBody>
      </p:sp>
      <p:sp>
        <p:nvSpPr>
          <p:cNvPr id="1036" name="Text Box 12"/>
          <p:cNvSpPr txBox="1">
            <a:spLocks noChangeArrowheads="1"/>
          </p:cNvSpPr>
          <p:nvPr/>
        </p:nvSpPr>
        <p:spPr bwMode="auto">
          <a:xfrm>
            <a:off x="609600" y="6324600"/>
            <a:ext cx="1371600" cy="184150"/>
          </a:xfrm>
          <a:prstGeom prst="rect">
            <a:avLst/>
          </a:prstGeom>
          <a:noFill/>
          <a:ln w="9525">
            <a:noFill/>
            <a:miter lim="800000"/>
            <a:headEnd/>
            <a:tailEnd/>
          </a:ln>
          <a:effectLst/>
        </p:spPr>
        <p:txBody>
          <a:bodyPr>
            <a:spAutoFit/>
          </a:bodyPr>
          <a:lstStyle/>
          <a:p>
            <a:pPr>
              <a:spcBef>
                <a:spcPct val="50000"/>
              </a:spcBef>
            </a:pPr>
            <a:r>
              <a:rPr lang="en-US" sz="600"/>
              <a:t>© 2008 Open Grid Forum</a:t>
            </a:r>
          </a:p>
        </p:txBody>
      </p:sp>
      <p:pic>
        <p:nvPicPr>
          <p:cNvPr id="1038" name="Picture 14" descr="OGF_website"/>
          <p:cNvPicPr>
            <a:picLocks noChangeAspect="1" noChangeArrowheads="1"/>
          </p:cNvPicPr>
          <p:nvPr/>
        </p:nvPicPr>
        <p:blipFill>
          <a:blip r:embed="rId13"/>
          <a:srcRect/>
          <a:stretch>
            <a:fillRect/>
          </a:stretch>
        </p:blipFill>
        <p:spPr bwMode="auto">
          <a:xfrm>
            <a:off x="7543800" y="6248400"/>
            <a:ext cx="1200150" cy="285750"/>
          </a:xfrm>
          <a:prstGeom prst="rect">
            <a:avLst/>
          </a:prstGeom>
          <a:noFill/>
        </p:spPr>
      </p:pic>
      <p:pic>
        <p:nvPicPr>
          <p:cNvPr id="1039" name="Picture 15" descr="OGF_new_small"/>
          <p:cNvPicPr>
            <a:picLocks noChangeAspect="1" noChangeArrowheads="1"/>
          </p:cNvPicPr>
          <p:nvPr userDrawn="1"/>
        </p:nvPicPr>
        <p:blipFill>
          <a:blip r:embed="rId14"/>
          <a:srcRect/>
          <a:stretch>
            <a:fillRect/>
          </a:stretch>
        </p:blipFill>
        <p:spPr bwMode="auto">
          <a:xfrm>
            <a:off x="7769225" y="76200"/>
            <a:ext cx="841375" cy="84137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Arial" charset="0"/>
          <a:ea typeface="MS PGothic" pitchFamily="34" charset="-128"/>
        </a:defRPr>
      </a:lvl2pPr>
      <a:lvl3pPr algn="l" rtl="0" fontAlgn="base">
        <a:spcBef>
          <a:spcPct val="0"/>
        </a:spcBef>
        <a:spcAft>
          <a:spcPct val="0"/>
        </a:spcAft>
        <a:defRPr sz="4000">
          <a:solidFill>
            <a:schemeClr val="tx2"/>
          </a:solidFill>
          <a:latin typeface="Arial" charset="0"/>
          <a:ea typeface="MS PGothic" pitchFamily="34" charset="-128"/>
        </a:defRPr>
      </a:lvl3pPr>
      <a:lvl4pPr algn="l" rtl="0" fontAlgn="base">
        <a:spcBef>
          <a:spcPct val="0"/>
        </a:spcBef>
        <a:spcAft>
          <a:spcPct val="0"/>
        </a:spcAft>
        <a:defRPr sz="4000">
          <a:solidFill>
            <a:schemeClr val="tx2"/>
          </a:solidFill>
          <a:latin typeface="Arial" charset="0"/>
          <a:ea typeface="MS PGothic" pitchFamily="34" charset="-128"/>
        </a:defRPr>
      </a:lvl4pPr>
      <a:lvl5pPr algn="l" rtl="0" fontAlgn="base">
        <a:spcBef>
          <a:spcPct val="0"/>
        </a:spcBef>
        <a:spcAft>
          <a:spcPct val="0"/>
        </a:spcAft>
        <a:defRPr sz="4000">
          <a:solidFill>
            <a:schemeClr val="tx2"/>
          </a:solidFill>
          <a:latin typeface="Arial" charset="0"/>
          <a:ea typeface="MS PGothic" pitchFamily="34" charset="-128"/>
        </a:defRPr>
      </a:lvl5pPr>
      <a:lvl6pPr marL="457200" algn="l" rtl="0" fontAlgn="base">
        <a:spcBef>
          <a:spcPct val="0"/>
        </a:spcBef>
        <a:spcAft>
          <a:spcPct val="0"/>
        </a:spcAft>
        <a:defRPr sz="4000">
          <a:solidFill>
            <a:schemeClr val="tx2"/>
          </a:solidFill>
          <a:latin typeface="Arial" charset="0"/>
          <a:ea typeface="MS PGothic" pitchFamily="34" charset="-128"/>
        </a:defRPr>
      </a:lvl6pPr>
      <a:lvl7pPr marL="914400" algn="l" rtl="0" fontAlgn="base">
        <a:spcBef>
          <a:spcPct val="0"/>
        </a:spcBef>
        <a:spcAft>
          <a:spcPct val="0"/>
        </a:spcAft>
        <a:defRPr sz="4000">
          <a:solidFill>
            <a:schemeClr val="tx2"/>
          </a:solidFill>
          <a:latin typeface="Arial" charset="0"/>
          <a:ea typeface="MS PGothic" pitchFamily="34" charset="-128"/>
        </a:defRPr>
      </a:lvl7pPr>
      <a:lvl8pPr marL="1371600" algn="l" rtl="0" fontAlgn="base">
        <a:spcBef>
          <a:spcPct val="0"/>
        </a:spcBef>
        <a:spcAft>
          <a:spcPct val="0"/>
        </a:spcAft>
        <a:defRPr sz="4000">
          <a:solidFill>
            <a:schemeClr val="tx2"/>
          </a:solidFill>
          <a:latin typeface="Arial" charset="0"/>
          <a:ea typeface="MS PGothic" pitchFamily="34" charset="-128"/>
        </a:defRPr>
      </a:lvl8pPr>
      <a:lvl9pPr marL="1828800" algn="l" rtl="0" fontAlgn="base">
        <a:spcBef>
          <a:spcPct val="0"/>
        </a:spcBef>
        <a:spcAft>
          <a:spcPct val="0"/>
        </a:spcAft>
        <a:defRPr sz="4000">
          <a:solidFill>
            <a:schemeClr val="tx2"/>
          </a:solidFill>
          <a:latin typeface="Arial" charset="0"/>
          <a:ea typeface="MS PGothic" pitchFamily="34"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Font typeface="Times" pitchFamily="18" charset="0"/>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Font typeface="Times" pitchFamily="18" charset="0"/>
        <a:buChar char="•"/>
        <a:defRPr sz="2000">
          <a:solidFill>
            <a:schemeClr val="tx1"/>
          </a:solidFill>
          <a:latin typeface="+mn-lt"/>
          <a:ea typeface="+mn-ea"/>
        </a:defRPr>
      </a:lvl4pPr>
      <a:lvl5pPr marL="2057400" indent="-228600" algn="l" rtl="0" fontAlgn="base">
        <a:spcBef>
          <a:spcPct val="20000"/>
        </a:spcBef>
        <a:spcAft>
          <a:spcPct val="0"/>
        </a:spcAft>
        <a:buFont typeface="Times" pitchFamily="18" charset="0"/>
        <a:buChar char="•"/>
        <a:defRPr sz="2000">
          <a:solidFill>
            <a:schemeClr val="tx1"/>
          </a:solidFill>
          <a:latin typeface="+mn-lt"/>
          <a:ea typeface="+mn-ea"/>
        </a:defRPr>
      </a:lvl5pPr>
      <a:lvl6pPr marL="2514600" indent="-228600" algn="l" rtl="0" fontAlgn="base">
        <a:spcBef>
          <a:spcPct val="20000"/>
        </a:spcBef>
        <a:spcAft>
          <a:spcPct val="0"/>
        </a:spcAft>
        <a:buFont typeface="Times" pitchFamily="18" charset="0"/>
        <a:buChar char="•"/>
        <a:defRPr sz="2000">
          <a:solidFill>
            <a:schemeClr val="tx1"/>
          </a:solidFill>
          <a:latin typeface="+mn-lt"/>
          <a:ea typeface="+mn-ea"/>
        </a:defRPr>
      </a:lvl6pPr>
      <a:lvl7pPr marL="2971800" indent="-228600" algn="l" rtl="0" fontAlgn="base">
        <a:spcBef>
          <a:spcPct val="20000"/>
        </a:spcBef>
        <a:spcAft>
          <a:spcPct val="0"/>
        </a:spcAft>
        <a:buFont typeface="Times" pitchFamily="18" charset="0"/>
        <a:buChar char="•"/>
        <a:defRPr sz="2000">
          <a:solidFill>
            <a:schemeClr val="tx1"/>
          </a:solidFill>
          <a:latin typeface="+mn-lt"/>
          <a:ea typeface="+mn-ea"/>
        </a:defRPr>
      </a:lvl7pPr>
      <a:lvl8pPr marL="3429000" indent="-228600" algn="l" rtl="0" fontAlgn="base">
        <a:spcBef>
          <a:spcPct val="20000"/>
        </a:spcBef>
        <a:spcAft>
          <a:spcPct val="0"/>
        </a:spcAft>
        <a:buFont typeface="Times" pitchFamily="18" charset="0"/>
        <a:buChar char="•"/>
        <a:defRPr sz="2000">
          <a:solidFill>
            <a:schemeClr val="tx1"/>
          </a:solidFill>
          <a:latin typeface="+mn-lt"/>
          <a:ea typeface="+mn-ea"/>
        </a:defRPr>
      </a:lvl8pPr>
      <a:lvl9pPr marL="3886200" indent="-228600" algn="l" rtl="0" fontAlgn="base">
        <a:spcBef>
          <a:spcPct val="20000"/>
        </a:spcBef>
        <a:spcAft>
          <a:spcPct val="0"/>
        </a:spcAft>
        <a:buFont typeface="Times" pitchFamily="18" charset="0"/>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2590800"/>
            <a:ext cx="7772400" cy="838200"/>
          </a:xfrm>
        </p:spPr>
        <p:txBody>
          <a:bodyPr/>
          <a:lstStyle/>
          <a:p>
            <a:r>
              <a:rPr lang="en-US" b="1" dirty="0" smtClean="0"/>
              <a:t>OGSA-DMI</a:t>
            </a:r>
            <a:endParaRPr lang="en-US" b="1" dirty="0"/>
          </a:p>
        </p:txBody>
      </p:sp>
      <p:sp>
        <p:nvSpPr>
          <p:cNvPr id="2051" name="Rectangle 3"/>
          <p:cNvSpPr>
            <a:spLocks noGrp="1" noChangeArrowheads="1"/>
          </p:cNvSpPr>
          <p:nvPr>
            <p:ph type="subTitle" idx="1"/>
          </p:nvPr>
        </p:nvSpPr>
        <p:spPr>
          <a:xfrm>
            <a:off x="990600" y="3429000"/>
            <a:ext cx="7772400" cy="609600"/>
          </a:xfrm>
          <a:solidFill>
            <a:srgbClr val="6EAA48"/>
          </a:solidFill>
        </p:spPr>
        <p:txBody>
          <a:bodyPr/>
          <a:lstStyle/>
          <a:p>
            <a:pPr algn="l"/>
            <a:r>
              <a:rPr lang="en-US" dirty="0" smtClean="0">
                <a:solidFill>
                  <a:schemeClr val="bg1"/>
                </a:solidFill>
              </a:rPr>
              <a:t>Update at OGF 23</a:t>
            </a:r>
            <a:endParaRPr lang="en-US" dirty="0">
              <a:solidFill>
                <a:schemeClr val="bg1"/>
              </a:solidFill>
            </a:endParaRPr>
          </a:p>
        </p:txBody>
      </p:sp>
      <p:sp>
        <p:nvSpPr>
          <p:cNvPr id="2053" name="Text Box 5"/>
          <p:cNvSpPr txBox="1">
            <a:spLocks noChangeArrowheads="1"/>
          </p:cNvSpPr>
          <p:nvPr/>
        </p:nvSpPr>
        <p:spPr bwMode="auto">
          <a:xfrm>
            <a:off x="609600" y="6324600"/>
            <a:ext cx="1371600" cy="184150"/>
          </a:xfrm>
          <a:prstGeom prst="rect">
            <a:avLst/>
          </a:prstGeom>
          <a:noFill/>
          <a:ln w="9525">
            <a:noFill/>
            <a:miter lim="800000"/>
            <a:headEnd/>
            <a:tailEnd/>
          </a:ln>
          <a:effectLst/>
        </p:spPr>
        <p:txBody>
          <a:bodyPr>
            <a:spAutoFit/>
          </a:bodyPr>
          <a:lstStyle/>
          <a:p>
            <a:pPr>
              <a:spcBef>
                <a:spcPct val="50000"/>
              </a:spcBef>
            </a:pPr>
            <a:r>
              <a:rPr lang="en-US" sz="600"/>
              <a:t>© 2008 Open Grid Forum</a:t>
            </a:r>
          </a:p>
        </p:txBody>
      </p:sp>
      <p:pic>
        <p:nvPicPr>
          <p:cNvPr id="2054" name="Picture 6" descr="OGF_new_logo"/>
          <p:cNvPicPr>
            <a:picLocks noChangeAspect="1" noChangeArrowheads="1"/>
          </p:cNvPicPr>
          <p:nvPr/>
        </p:nvPicPr>
        <p:blipFill>
          <a:blip r:embed="rId3"/>
          <a:srcRect/>
          <a:stretch>
            <a:fillRect/>
          </a:stretch>
        </p:blipFill>
        <p:spPr bwMode="auto">
          <a:xfrm>
            <a:off x="6324600" y="381000"/>
            <a:ext cx="2206625" cy="192563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DEPR Use Cases</a:t>
            </a:r>
          </a:p>
        </p:txBody>
      </p:sp>
      <p:sp>
        <p:nvSpPr>
          <p:cNvPr id="3" name="Content Placeholder 2"/>
          <p:cNvSpPr>
            <a:spLocks noGrp="1"/>
          </p:cNvSpPr>
          <p:nvPr>
            <p:ph idx="1"/>
          </p:nvPr>
        </p:nvSpPr>
        <p:spPr/>
        <p:txBody>
          <a:bodyPr>
            <a:normAutofit fontScale="92500" lnSpcReduction="10000"/>
          </a:bodyPr>
          <a:lstStyle/>
          <a:p>
            <a:pPr>
              <a:defRPr/>
            </a:pPr>
            <a:r>
              <a:rPr lang="en-US" dirty="0" smtClean="0">
                <a:ea typeface="+mn-ea"/>
              </a:rPr>
              <a:t>Know explicit data source &amp; sink</a:t>
            </a:r>
          </a:p>
          <a:p>
            <a:pPr lvl="1">
              <a:defRPr/>
            </a:pPr>
            <a:r>
              <a:rPr lang="en-US" dirty="0" smtClean="0">
                <a:ea typeface="+mn-ea"/>
              </a:rPr>
              <a:t>Data location &amp; protocol wrapped in DEPR</a:t>
            </a:r>
          </a:p>
          <a:p>
            <a:pPr lvl="1">
              <a:defRPr/>
            </a:pPr>
            <a:r>
              <a:rPr lang="en-US" dirty="0" smtClean="0">
                <a:ea typeface="+mn-ea"/>
              </a:rPr>
              <a:t>DTF uses protocol to start the DTI</a:t>
            </a:r>
          </a:p>
          <a:p>
            <a:pPr>
              <a:defRPr/>
            </a:pPr>
            <a:r>
              <a:rPr lang="en-US" dirty="0" smtClean="0">
                <a:ea typeface="+mn-ea"/>
              </a:rPr>
              <a:t>Data accessible through multiple protocols</a:t>
            </a:r>
          </a:p>
          <a:p>
            <a:pPr lvl="1">
              <a:defRPr/>
            </a:pPr>
            <a:r>
              <a:rPr lang="en-US" dirty="0" smtClean="0">
                <a:ea typeface="+mn-ea"/>
              </a:rPr>
              <a:t>Data locations &amp; protocols passed in DEPR</a:t>
            </a:r>
          </a:p>
          <a:p>
            <a:pPr lvl="1">
              <a:defRPr/>
            </a:pPr>
            <a:r>
              <a:rPr lang="en-US" dirty="0" smtClean="0">
                <a:ea typeface="+mn-ea"/>
              </a:rPr>
              <a:t>DTF finds a matching protocol and starts DTI</a:t>
            </a:r>
          </a:p>
          <a:p>
            <a:pPr>
              <a:defRPr/>
            </a:pPr>
            <a:r>
              <a:rPr lang="en-US" dirty="0" smtClean="0">
                <a:ea typeface="+mn-ea"/>
              </a:rPr>
              <a:t>Logical data names passed in DEPR</a:t>
            </a:r>
          </a:p>
          <a:p>
            <a:pPr lvl="1">
              <a:defRPr/>
            </a:pPr>
            <a:r>
              <a:rPr lang="en-US" dirty="0" smtClean="0">
                <a:ea typeface="+mn-ea"/>
              </a:rPr>
              <a:t>DTF resolves names to data locations</a:t>
            </a:r>
          </a:p>
          <a:p>
            <a:pPr lvl="2">
              <a:defRPr/>
            </a:pPr>
            <a:r>
              <a:rPr lang="en-US" dirty="0" smtClean="0">
                <a:ea typeface="+mn-ea"/>
              </a:rPr>
              <a:t>Could use 3</a:t>
            </a:r>
            <a:r>
              <a:rPr lang="en-US" baseline="30000" dirty="0" smtClean="0">
                <a:ea typeface="+mn-ea"/>
              </a:rPr>
              <a:t>rd</a:t>
            </a:r>
            <a:r>
              <a:rPr lang="en-US" dirty="0" smtClean="0">
                <a:ea typeface="+mn-ea"/>
              </a:rPr>
              <a:t> party lookup service</a:t>
            </a:r>
          </a:p>
          <a:p>
            <a:pPr lvl="1">
              <a:defRPr/>
            </a:pPr>
            <a:r>
              <a:rPr lang="en-US" dirty="0" smtClean="0">
                <a:ea typeface="+mn-ea"/>
              </a:rPr>
              <a:t>DTF finds a matching protocol and starts DTI</a:t>
            </a:r>
          </a:p>
          <a:p>
            <a:pPr lvl="2">
              <a:defRPr/>
            </a:pPr>
            <a:endParaRPr lang="en-US" dirty="0" smtClean="0">
              <a:ea typeface="+mn-ea"/>
            </a:endParaRPr>
          </a:p>
          <a:p>
            <a:pPr lvl="1">
              <a:defRPr/>
            </a:pPr>
            <a:endParaRPr lang="en-US" dirty="0" smtClean="0">
              <a:ea typeface="+mn-ea"/>
            </a:endParaRPr>
          </a:p>
          <a:p>
            <a:pPr>
              <a:defRPr/>
            </a:pPr>
            <a:endParaRPr lang="en-US" dirty="0">
              <a:ea typeface="+mn-ea"/>
            </a:endParaRPr>
          </a:p>
        </p:txBody>
      </p:sp>
      <p:sp>
        <p:nvSpPr>
          <p:cNvPr id="15364" name="Footer Placeholder 3"/>
          <p:cNvSpPr>
            <a:spLocks noGrp="1"/>
          </p:cNvSpPr>
          <p:nvPr>
            <p:ph type="ftr" sz="quarter" idx="10"/>
          </p:nvPr>
        </p:nvSpPr>
        <p:spPr>
          <a:noFill/>
        </p:spPr>
        <p:txBody>
          <a:bodyPr/>
          <a:lstStyle/>
          <a:p>
            <a:fld id="{4960FE2E-DEC8-47FF-BC5C-7A891DA52040}" type="slidenum">
              <a:rPr lang="ja-JP" altLang="en-US" smtClean="0">
                <a:ea typeface="MS PGothic" pitchFamily="34" charset="-128"/>
              </a:rPr>
              <a:pPr/>
              <a:t>10</a:t>
            </a:fld>
            <a:endParaRPr lang="en-US" altLang="ja-JP" smtClean="0">
              <a:ea typeface="MS PGothic" pitchFamily="34"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6200" y="152400"/>
            <a:ext cx="7772400" cy="1143000"/>
          </a:xfrm>
        </p:spPr>
        <p:txBody>
          <a:bodyPr/>
          <a:lstStyle/>
          <a:p>
            <a:r>
              <a:rPr lang="en-US" dirty="0" smtClean="0"/>
              <a:t>Where </a:t>
            </a:r>
            <a:r>
              <a:rPr lang="en-US" dirty="0" smtClean="0"/>
              <a:t>do </a:t>
            </a:r>
            <a:r>
              <a:rPr lang="en-US" dirty="0" smtClean="0"/>
              <a:t>DEPRs come from?</a:t>
            </a:r>
          </a:p>
        </p:txBody>
      </p:sp>
      <p:sp>
        <p:nvSpPr>
          <p:cNvPr id="16387" name="Content Placeholder 2"/>
          <p:cNvSpPr>
            <a:spLocks noGrp="1"/>
          </p:cNvSpPr>
          <p:nvPr>
            <p:ph idx="1"/>
          </p:nvPr>
        </p:nvSpPr>
        <p:spPr/>
        <p:txBody>
          <a:bodyPr/>
          <a:lstStyle/>
          <a:p>
            <a:r>
              <a:rPr lang="en-US" smtClean="0"/>
              <a:t>Is not specified by OGSA-DMI</a:t>
            </a:r>
          </a:p>
          <a:p>
            <a:pPr lvl="1"/>
            <a:r>
              <a:rPr lang="en-US" smtClean="0"/>
              <a:t>Instead, we define what we need…</a:t>
            </a:r>
          </a:p>
          <a:p>
            <a:r>
              <a:rPr lang="en-US" smtClean="0"/>
              <a:t>For a simple file copy command</a:t>
            </a:r>
          </a:p>
          <a:p>
            <a:pPr lvl="1"/>
            <a:r>
              <a:rPr lang="en-US" smtClean="0"/>
              <a:t>Use a local security token</a:t>
            </a:r>
          </a:p>
          <a:p>
            <a:pPr lvl="1"/>
            <a:r>
              <a:rPr lang="en-US" smtClean="0"/>
              <a:t>Explicit file location information</a:t>
            </a:r>
          </a:p>
          <a:p>
            <a:r>
              <a:rPr lang="en-US" smtClean="0"/>
              <a:t>For a large data catalog</a:t>
            </a:r>
          </a:p>
          <a:p>
            <a:pPr lvl="1"/>
            <a:r>
              <a:rPr lang="en-US" smtClean="0"/>
              <a:t>Maps logical name to real data locations</a:t>
            </a:r>
          </a:p>
          <a:p>
            <a:pPr lvl="1"/>
            <a:r>
              <a:rPr lang="en-US" smtClean="0"/>
              <a:t>Provide protocol(s) to access the data</a:t>
            </a:r>
          </a:p>
        </p:txBody>
      </p:sp>
      <p:sp>
        <p:nvSpPr>
          <p:cNvPr id="16388" name="Footer Placeholder 3"/>
          <p:cNvSpPr>
            <a:spLocks noGrp="1"/>
          </p:cNvSpPr>
          <p:nvPr>
            <p:ph type="ftr" sz="quarter" idx="10"/>
          </p:nvPr>
        </p:nvSpPr>
        <p:spPr>
          <a:noFill/>
        </p:spPr>
        <p:txBody>
          <a:bodyPr/>
          <a:lstStyle/>
          <a:p>
            <a:fld id="{F745C0DA-7F4E-4BED-A9B3-A14C49075607}" type="slidenum">
              <a:rPr lang="en-US" altLang="ja-JP" smtClean="0">
                <a:ea typeface="MS PGothic" pitchFamily="34" charset="-128"/>
              </a:rPr>
              <a:pPr/>
              <a:t>11</a:t>
            </a:fld>
            <a:endParaRPr lang="en-US" altLang="ja-JP" smtClean="0">
              <a:ea typeface="MS PGothic"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Data Transfer Factory (DTF)</a:t>
            </a:r>
          </a:p>
        </p:txBody>
      </p:sp>
      <p:sp>
        <p:nvSpPr>
          <p:cNvPr id="17411" name="Content Placeholder 2"/>
          <p:cNvSpPr>
            <a:spLocks noGrp="1"/>
          </p:cNvSpPr>
          <p:nvPr>
            <p:ph idx="1"/>
          </p:nvPr>
        </p:nvSpPr>
        <p:spPr/>
        <p:txBody>
          <a:bodyPr/>
          <a:lstStyle/>
          <a:p>
            <a:pPr eaLnBrk="1" hangingPunct="1">
              <a:lnSpc>
                <a:spcPct val="90000"/>
              </a:lnSpc>
            </a:pPr>
            <a:r>
              <a:rPr lang="en-GB" smtClean="0"/>
              <a:t>DTFs only know about certain protocols</a:t>
            </a:r>
          </a:p>
          <a:p>
            <a:pPr lvl="1" eaLnBrk="1" hangingPunct="1">
              <a:lnSpc>
                <a:spcPct val="90000"/>
              </a:lnSpc>
            </a:pPr>
            <a:r>
              <a:rPr lang="en-GB" smtClean="0"/>
              <a:t>Defined </a:t>
            </a:r>
            <a:r>
              <a:rPr lang="en-GB" i="1" smtClean="0"/>
              <a:t>undo</a:t>
            </a:r>
            <a:r>
              <a:rPr lang="en-GB" smtClean="0"/>
              <a:t> strategy for each protocol</a:t>
            </a:r>
          </a:p>
          <a:p>
            <a:pPr eaLnBrk="1" hangingPunct="1">
              <a:lnSpc>
                <a:spcPct val="90000"/>
              </a:lnSpc>
            </a:pPr>
            <a:r>
              <a:rPr lang="en-GB" smtClean="0"/>
              <a:t>Selection of a protocol from the DEPRs</a:t>
            </a:r>
          </a:p>
          <a:p>
            <a:pPr lvl="1" eaLnBrk="1" hangingPunct="1">
              <a:lnSpc>
                <a:spcPct val="90000"/>
              </a:lnSpc>
            </a:pPr>
            <a:r>
              <a:rPr lang="en-GB" smtClean="0"/>
              <a:t>Creates an EPR to a DTI instance</a:t>
            </a:r>
          </a:p>
          <a:p>
            <a:pPr eaLnBrk="1" hangingPunct="1">
              <a:lnSpc>
                <a:spcPct val="90000"/>
              </a:lnSpc>
            </a:pPr>
            <a:r>
              <a:rPr lang="en-GB" smtClean="0"/>
              <a:t>In the future (for DMI or other groups):</a:t>
            </a:r>
          </a:p>
          <a:p>
            <a:pPr lvl="1" eaLnBrk="1" hangingPunct="1">
              <a:lnSpc>
                <a:spcPct val="90000"/>
              </a:lnSpc>
            </a:pPr>
            <a:r>
              <a:rPr lang="en-GB" smtClean="0"/>
              <a:t>Negotiate networking SLAs</a:t>
            </a:r>
          </a:p>
          <a:p>
            <a:pPr lvl="1" eaLnBrk="1" hangingPunct="1">
              <a:lnSpc>
                <a:spcPct val="90000"/>
              </a:lnSpc>
            </a:pPr>
            <a:r>
              <a:rPr lang="en-GB" smtClean="0"/>
              <a:t>Consider geographical replica locations</a:t>
            </a:r>
          </a:p>
          <a:p>
            <a:pPr lvl="1" eaLnBrk="1" hangingPunct="1">
              <a:lnSpc>
                <a:spcPct val="90000"/>
              </a:lnSpc>
            </a:pPr>
            <a:r>
              <a:rPr lang="en-GB" smtClean="0"/>
              <a:t>Co-schedule transfers with other tasks</a:t>
            </a:r>
          </a:p>
        </p:txBody>
      </p:sp>
      <p:sp>
        <p:nvSpPr>
          <p:cNvPr id="17412" name="Footer Placeholder 3"/>
          <p:cNvSpPr>
            <a:spLocks noGrp="1"/>
          </p:cNvSpPr>
          <p:nvPr>
            <p:ph type="ftr" sz="quarter" idx="10"/>
          </p:nvPr>
        </p:nvSpPr>
        <p:spPr>
          <a:noFill/>
        </p:spPr>
        <p:txBody>
          <a:bodyPr/>
          <a:lstStyle/>
          <a:p>
            <a:fld id="{037AE301-E6BF-44DA-81D7-07A538E4D3FB}" type="slidenum">
              <a:rPr lang="en-US" altLang="ja-JP" smtClean="0">
                <a:ea typeface="MS PGothic" pitchFamily="34" charset="-128"/>
              </a:rPr>
              <a:pPr/>
              <a:t>12</a:t>
            </a:fld>
            <a:endParaRPr lang="en-US" altLang="ja-JP" smtClean="0">
              <a:ea typeface="MS PGothic" pitchFamily="3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smtClean="0"/>
              <a:t>Data Transfer Instance (DTI)</a:t>
            </a:r>
            <a:endParaRPr lang="en-US" smtClean="0"/>
          </a:p>
        </p:txBody>
      </p:sp>
      <p:sp>
        <p:nvSpPr>
          <p:cNvPr id="18435" name="Content Placeholder 2"/>
          <p:cNvSpPr>
            <a:spLocks noGrp="1"/>
          </p:cNvSpPr>
          <p:nvPr>
            <p:ph idx="1"/>
          </p:nvPr>
        </p:nvSpPr>
        <p:spPr/>
        <p:txBody>
          <a:bodyPr/>
          <a:lstStyle/>
          <a:p>
            <a:pPr eaLnBrk="1" hangingPunct="1">
              <a:lnSpc>
                <a:spcPct val="90000"/>
              </a:lnSpc>
            </a:pPr>
            <a:r>
              <a:rPr lang="en-GB" smtClean="0"/>
              <a:t>New EPR used for each transfer</a:t>
            </a:r>
          </a:p>
          <a:p>
            <a:pPr lvl="1" eaLnBrk="1" hangingPunct="1">
              <a:lnSpc>
                <a:spcPct val="90000"/>
              </a:lnSpc>
            </a:pPr>
            <a:r>
              <a:rPr lang="en-GB" smtClean="0"/>
              <a:t>If it fails a new EPR must be obtained</a:t>
            </a:r>
          </a:p>
          <a:p>
            <a:pPr eaLnBrk="1" hangingPunct="1">
              <a:lnSpc>
                <a:spcPct val="90000"/>
              </a:lnSpc>
            </a:pPr>
            <a:r>
              <a:rPr lang="en-GB" smtClean="0"/>
              <a:t>Manages the selected data transfer</a:t>
            </a:r>
          </a:p>
          <a:p>
            <a:pPr lvl="1" eaLnBrk="1" hangingPunct="1">
              <a:lnSpc>
                <a:spcPct val="90000"/>
              </a:lnSpc>
            </a:pPr>
            <a:r>
              <a:rPr lang="en-GB" smtClean="0"/>
              <a:t>Start/Stop</a:t>
            </a:r>
          </a:p>
          <a:p>
            <a:pPr lvl="1" eaLnBrk="1" hangingPunct="1">
              <a:lnSpc>
                <a:spcPct val="90000"/>
              </a:lnSpc>
            </a:pPr>
            <a:r>
              <a:rPr lang="en-GB" smtClean="0"/>
              <a:t>Activate/Suspend/Resume</a:t>
            </a:r>
          </a:p>
          <a:p>
            <a:pPr eaLnBrk="1" hangingPunct="1">
              <a:lnSpc>
                <a:spcPct val="90000"/>
              </a:lnSpc>
            </a:pPr>
            <a:r>
              <a:rPr lang="en-GB" smtClean="0"/>
              <a:t>Provides progress information to the client</a:t>
            </a:r>
          </a:p>
          <a:p>
            <a:pPr lvl="1" eaLnBrk="1" hangingPunct="1">
              <a:lnSpc>
                <a:spcPct val="90000"/>
              </a:lnSpc>
            </a:pPr>
            <a:r>
              <a:rPr lang="en-GB" smtClean="0"/>
              <a:t>Current state</a:t>
            </a:r>
          </a:p>
          <a:p>
            <a:pPr lvl="1" eaLnBrk="1" hangingPunct="1">
              <a:lnSpc>
                <a:spcPct val="90000"/>
              </a:lnSpc>
            </a:pPr>
            <a:r>
              <a:rPr lang="en-GB" smtClean="0"/>
              <a:t>Transfer progress</a:t>
            </a:r>
            <a:endParaRPr lang="en-US" smtClean="0"/>
          </a:p>
        </p:txBody>
      </p:sp>
      <p:sp>
        <p:nvSpPr>
          <p:cNvPr id="18436" name="Footer Placeholder 3"/>
          <p:cNvSpPr>
            <a:spLocks noGrp="1"/>
          </p:cNvSpPr>
          <p:nvPr>
            <p:ph type="ftr" sz="quarter" idx="10"/>
          </p:nvPr>
        </p:nvSpPr>
        <p:spPr>
          <a:noFill/>
        </p:spPr>
        <p:txBody>
          <a:bodyPr/>
          <a:lstStyle/>
          <a:p>
            <a:fld id="{637E8DB2-AD4D-4E7A-9296-4807E5DC76E4}" type="slidenum">
              <a:rPr lang="en-US" altLang="ja-JP" smtClean="0">
                <a:ea typeface="MS PGothic" pitchFamily="34" charset="-128"/>
              </a:rPr>
              <a:pPr/>
              <a:t>13</a:t>
            </a:fld>
            <a:endParaRPr lang="en-US" altLang="ja-JP" smtClean="0">
              <a:ea typeface="MS PGothic"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Content Placeholder 3"/>
          <p:cNvSpPr>
            <a:spLocks noGrp="1"/>
          </p:cNvSpPr>
          <p:nvPr>
            <p:ph idx="1"/>
          </p:nvPr>
        </p:nvSpPr>
        <p:spPr/>
        <p:txBody>
          <a:bodyPr/>
          <a:lstStyle/>
          <a:p>
            <a:r>
              <a:rPr lang="en-US" dirty="0" smtClean="0"/>
              <a:t>IPR Notice</a:t>
            </a:r>
          </a:p>
          <a:p>
            <a:r>
              <a:rPr lang="en-US" dirty="0" smtClean="0"/>
              <a:t>Update on DMI Specification</a:t>
            </a:r>
          </a:p>
          <a:p>
            <a:r>
              <a:rPr lang="en-US" dirty="0" smtClean="0"/>
              <a:t>DMI Rendering</a:t>
            </a:r>
          </a:p>
          <a:p>
            <a:r>
              <a:rPr lang="en-US" dirty="0" smtClean="0"/>
              <a:t>Implementation and Interop</a:t>
            </a:r>
          </a:p>
          <a:p>
            <a:r>
              <a:rPr lang="en-US" dirty="0" smtClean="0"/>
              <a:t>AOB</a:t>
            </a:r>
            <a:endParaRPr lang="en-US" dirty="0"/>
          </a:p>
        </p:txBody>
      </p:sp>
      <p:sp>
        <p:nvSpPr>
          <p:cNvPr id="3" name="Footer Placeholder 2"/>
          <p:cNvSpPr>
            <a:spLocks noGrp="1"/>
          </p:cNvSpPr>
          <p:nvPr>
            <p:ph type="ftr" sz="quarter" idx="10"/>
          </p:nvPr>
        </p:nvSpPr>
        <p:spPr/>
        <p:txBody>
          <a:bodyPr/>
          <a:lstStyle/>
          <a:p>
            <a:fld id="{C7615543-9EAF-4A7C-8707-AA43926D64CD}"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fld id="{4A7B8CB3-EE0B-440E-A81F-24336F0E32AD}" type="slidenum">
              <a:rPr lang="en-US" altLang="ja-JP" smtClean="0">
                <a:ea typeface="MS PGothic" pitchFamily="34" charset="-128"/>
              </a:rPr>
              <a:pPr/>
              <a:t>3</a:t>
            </a:fld>
            <a:endParaRPr lang="en-US" altLang="ja-JP" smtClean="0">
              <a:ea typeface="MS PGothic" pitchFamily="34" charset="-128"/>
            </a:endParaRPr>
          </a:p>
        </p:txBody>
      </p:sp>
      <p:sp>
        <p:nvSpPr>
          <p:cNvPr id="5123" name="Rectangle 2"/>
          <p:cNvSpPr>
            <a:spLocks noGrp="1" noChangeArrowheads="1"/>
          </p:cNvSpPr>
          <p:nvPr>
            <p:ph type="title"/>
          </p:nvPr>
        </p:nvSpPr>
        <p:spPr/>
        <p:txBody>
          <a:bodyPr/>
          <a:lstStyle/>
          <a:p>
            <a:pPr eaLnBrk="1" hangingPunct="1"/>
            <a:r>
              <a:rPr lang="en-US" altLang="ja-JP" smtClean="0"/>
              <a:t>OGF IPR Policies Apply</a:t>
            </a:r>
          </a:p>
        </p:txBody>
      </p:sp>
      <p:sp>
        <p:nvSpPr>
          <p:cNvPr id="5124"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itchFamily="34" charset="0"/>
              </a:rPr>
              <a:t>I acknowledge that participation in this meeting is subject to the OGF Intellectual Property Policy.</a:t>
            </a:r>
            <a:r>
              <a:rPr lang="en-US" altLang="ja-JP" sz="1200" smtClean="0"/>
              <a:t>”</a:t>
            </a:r>
            <a:endParaRPr lang="en-US" altLang="ja-JP" sz="1200" smtClean="0">
              <a:latin typeface="Verdana" pitchFamily="34" charset="0"/>
            </a:endParaRPr>
          </a:p>
          <a:p>
            <a:pPr eaLnBrk="1" hangingPunct="1">
              <a:lnSpc>
                <a:spcPct val="90000"/>
              </a:lnSpc>
              <a:spcBef>
                <a:spcPct val="0"/>
              </a:spcBef>
            </a:pPr>
            <a:r>
              <a:rPr lang="en-US" altLang="ja-JP" sz="1200" smtClean="0">
                <a:latin typeface="Verdana" pitchFamily="34" charset="0"/>
              </a:rPr>
              <a:t>Intellectual Property Notices Note Well:  </a:t>
            </a:r>
            <a:r>
              <a:rPr lang="en-US" altLang="ja-JP" sz="1200" smtClean="0">
                <a:solidFill>
                  <a:srgbClr val="444444"/>
                </a:solidFill>
                <a:latin typeface="Verdana"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itchFamily="34" charset="0"/>
            </a:endParaRPr>
          </a:p>
          <a:p>
            <a:pPr lvl="2" eaLnBrk="1" hangingPunct="1">
              <a:lnSpc>
                <a:spcPct val="90000"/>
              </a:lnSpc>
              <a:spcBef>
                <a:spcPct val="0"/>
              </a:spcBef>
            </a:pPr>
            <a:r>
              <a:rPr lang="en-US" altLang="ja-JP" sz="900" smtClean="0">
                <a:solidFill>
                  <a:srgbClr val="444444"/>
                </a:solidFill>
                <a:latin typeface="Verdana" pitchFamily="34" charset="0"/>
              </a:rPr>
              <a:t>the OGF plenary session, </a:t>
            </a:r>
            <a:endParaRPr lang="en-US" altLang="ja-JP" sz="900" smtClean="0">
              <a:latin typeface="Verdana" pitchFamily="34" charset="0"/>
            </a:endParaRPr>
          </a:p>
          <a:p>
            <a:pPr lvl="2" eaLnBrk="1" hangingPunct="1">
              <a:lnSpc>
                <a:spcPct val="90000"/>
              </a:lnSpc>
              <a:spcBef>
                <a:spcPct val="0"/>
              </a:spcBef>
            </a:pPr>
            <a:r>
              <a:rPr lang="en-US" altLang="ja-JP" sz="900" smtClean="0">
                <a:solidFill>
                  <a:srgbClr val="444444"/>
                </a:solidFill>
                <a:latin typeface="Verdana" pitchFamily="34" charset="0"/>
              </a:rPr>
              <a:t>any OGF working group or portion thereof, </a:t>
            </a:r>
            <a:endParaRPr lang="en-US" altLang="ja-JP" sz="900" smtClean="0">
              <a:latin typeface="Verdana" pitchFamily="34" charset="0"/>
            </a:endParaRPr>
          </a:p>
          <a:p>
            <a:pPr lvl="2" eaLnBrk="1" hangingPunct="1">
              <a:lnSpc>
                <a:spcPct val="90000"/>
              </a:lnSpc>
              <a:spcBef>
                <a:spcPct val="0"/>
              </a:spcBef>
            </a:pPr>
            <a:r>
              <a:rPr lang="en-US" altLang="ja-JP" sz="900" smtClean="0">
                <a:solidFill>
                  <a:srgbClr val="444444"/>
                </a:solidFill>
                <a:latin typeface="Verdana" pitchFamily="34" charset="0"/>
              </a:rPr>
              <a:t>the OGF Board of Directors, the GFSG, or any member thereof on behalf of the OGF, </a:t>
            </a:r>
            <a:endParaRPr lang="en-US" altLang="ja-JP" sz="900" smtClean="0">
              <a:latin typeface="Verdana" pitchFamily="34" charset="0"/>
            </a:endParaRPr>
          </a:p>
          <a:p>
            <a:pPr lvl="2" eaLnBrk="1" hangingPunct="1">
              <a:lnSpc>
                <a:spcPct val="90000"/>
              </a:lnSpc>
              <a:spcBef>
                <a:spcPct val="0"/>
              </a:spcBef>
            </a:pPr>
            <a:r>
              <a:rPr lang="en-US" altLang="ja-JP" sz="900" smtClean="0">
                <a:solidFill>
                  <a:srgbClr val="444444"/>
                </a:solidFill>
                <a:latin typeface="Verdana" pitchFamily="34" charset="0"/>
              </a:rPr>
              <a:t>the ADCOM, or any member thereof on behalf of the ADCOM, </a:t>
            </a:r>
            <a:endParaRPr lang="en-US" altLang="ja-JP" sz="900" smtClean="0">
              <a:latin typeface="Verdana" pitchFamily="34" charset="0"/>
            </a:endParaRPr>
          </a:p>
          <a:p>
            <a:pPr lvl="2" eaLnBrk="1" hangingPunct="1">
              <a:lnSpc>
                <a:spcPct val="90000"/>
              </a:lnSpc>
              <a:spcBef>
                <a:spcPct val="0"/>
              </a:spcBef>
            </a:pPr>
            <a:r>
              <a:rPr lang="en-US" altLang="ja-JP" sz="900" smtClean="0">
                <a:solidFill>
                  <a:srgbClr val="444444"/>
                </a:solidFill>
                <a:latin typeface="Verdana" pitchFamily="34" charset="0"/>
              </a:rPr>
              <a:t>any OGF mailing list, including any group list, or any other list functioning under OGF auspices, </a:t>
            </a:r>
            <a:endParaRPr lang="en-US" altLang="ja-JP" sz="900" smtClean="0">
              <a:latin typeface="Verdana" pitchFamily="34" charset="0"/>
            </a:endParaRPr>
          </a:p>
          <a:p>
            <a:pPr lvl="2" eaLnBrk="1" hangingPunct="1">
              <a:lnSpc>
                <a:spcPct val="90000"/>
              </a:lnSpc>
              <a:spcBef>
                <a:spcPct val="0"/>
              </a:spcBef>
            </a:pPr>
            <a:r>
              <a:rPr lang="en-US" altLang="ja-JP" sz="900" smtClean="0">
                <a:solidFill>
                  <a:srgbClr val="444444"/>
                </a:solidFill>
                <a:latin typeface="Verdana" pitchFamily="34" charset="0"/>
              </a:rPr>
              <a:t>the OGF Editor or the document authoring and review process </a:t>
            </a:r>
            <a:endParaRPr lang="en-US" altLang="ja-JP" sz="900" smtClean="0">
              <a:latin typeface="Verdana" pitchFamily="34" charset="0"/>
            </a:endParaRPr>
          </a:p>
          <a:p>
            <a:pPr eaLnBrk="1" hangingPunct="1">
              <a:lnSpc>
                <a:spcPct val="90000"/>
              </a:lnSpc>
              <a:spcBef>
                <a:spcPct val="0"/>
              </a:spcBef>
            </a:pPr>
            <a:r>
              <a:rPr lang="en-US" altLang="ja-JP" sz="1200" smtClean="0">
                <a:solidFill>
                  <a:srgbClr val="444444"/>
                </a:solidFill>
                <a:latin typeface="Verdana"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itchFamily="34" charset="0"/>
            </a:endParaRPr>
          </a:p>
          <a:p>
            <a:pPr eaLnBrk="1" hangingPunct="1">
              <a:lnSpc>
                <a:spcPct val="90000"/>
              </a:lnSpc>
              <a:spcBef>
                <a:spcPct val="0"/>
              </a:spcBef>
            </a:pPr>
            <a:endParaRPr lang="en-US" altLang="ja-JP" sz="1200" smtClean="0">
              <a:solidFill>
                <a:srgbClr val="444444"/>
              </a:solidFill>
              <a:latin typeface="Verdana" pitchFamily="34" charset="0"/>
            </a:endParaRPr>
          </a:p>
          <a:p>
            <a:pPr eaLnBrk="1" hangingPunct="1">
              <a:lnSpc>
                <a:spcPct val="90000"/>
              </a:lnSpc>
            </a:pPr>
            <a:r>
              <a:rPr lang="en-US" altLang="ja-JP" sz="1200" smtClean="0">
                <a:latin typeface="Verdana" pitchFamily="34" charset="0"/>
              </a:rPr>
              <a:t>OGF Intellectual Property Policies are adapted from the IETF Intellectual Property Policies that support the Internet Standards Process.</a:t>
            </a:r>
            <a:endParaRPr lang="en-US" altLang="ja-JP" sz="2800" smtClean="0">
              <a:latin typeface="Verdan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2"/>
          <p:cNvSpPr>
            <a:spLocks noGrp="1"/>
          </p:cNvSpPr>
          <p:nvPr>
            <p:ph type="ftr" sz="quarter" idx="10"/>
          </p:nvPr>
        </p:nvSpPr>
        <p:spPr>
          <a:noFill/>
        </p:spPr>
        <p:txBody>
          <a:bodyPr/>
          <a:lstStyle/>
          <a:p>
            <a:fld id="{D6471D38-0F0C-4502-9C39-CE377DAB5F5D}" type="slidenum">
              <a:rPr lang="en-US" altLang="ja-JP" smtClean="0">
                <a:ea typeface="MS PGothic" pitchFamily="34" charset="-128"/>
              </a:rPr>
              <a:pPr/>
              <a:t>4</a:t>
            </a:fld>
            <a:endParaRPr lang="en-US" altLang="ja-JP" smtClean="0">
              <a:ea typeface="MS PGothic" pitchFamily="34" charset="-128"/>
            </a:endParaRPr>
          </a:p>
        </p:txBody>
      </p:sp>
      <p:sp>
        <p:nvSpPr>
          <p:cNvPr id="6147"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6148" name="Text Box 3"/>
          <p:cNvSpPr txBox="1">
            <a:spLocks noChangeArrowheads="1"/>
          </p:cNvSpPr>
          <p:nvPr/>
        </p:nvSpPr>
        <p:spPr bwMode="auto">
          <a:xfrm>
            <a:off x="250825" y="1412875"/>
            <a:ext cx="8281988" cy="4054475"/>
          </a:xfrm>
          <a:prstGeom prst="rect">
            <a:avLst/>
          </a:prstGeom>
          <a:noFill/>
          <a:ln w="9525">
            <a:noFill/>
            <a:miter lim="800000"/>
            <a:headEnd/>
            <a:tailEnd/>
          </a:ln>
        </p:spPr>
        <p:txBody>
          <a:bodyPr>
            <a:spAutoFit/>
          </a:bodyPr>
          <a:lstStyle/>
          <a:p>
            <a:pPr algn="l"/>
            <a:r>
              <a:rPr lang="en-US" altLang="ja-JP" sz="2000"/>
              <a:t>Copyright (C) Open Grid Forum (2008). All Rights Reserved. </a:t>
            </a:r>
          </a:p>
          <a:p>
            <a:pPr algn="l"/>
            <a:endParaRPr lang="en-US" altLang="ja-JP" sz="2000"/>
          </a:p>
          <a:p>
            <a:pPr algn="l"/>
            <a:r>
              <a:rPr lang="en-US" altLang="ja-JP" sz="200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lgn="l"/>
            <a:endParaRPr lang="en-US" altLang="ja-JP" sz="2000"/>
          </a:p>
          <a:p>
            <a:pPr algn="l"/>
            <a:r>
              <a:rPr lang="en-US" altLang="ja-JP" sz="2000"/>
              <a:t>The limited permissions granted above are perpetual and will not be revoked by the OGF or its successors or assignees.</a:t>
            </a:r>
          </a:p>
          <a:p>
            <a:pPr algn="l"/>
            <a:endParaRPr lang="ja-JP" altLang="en-US" sz="2000"/>
          </a:p>
          <a:p>
            <a:pPr algn="l"/>
            <a:endParaRPr lang="ja-JP" altLang="en-US" sz="2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on DMI Specification</a:t>
            </a:r>
            <a:endParaRPr lang="en-US" dirty="0"/>
          </a:p>
        </p:txBody>
      </p:sp>
      <p:sp>
        <p:nvSpPr>
          <p:cNvPr id="4" name="Content Placeholder 3"/>
          <p:cNvSpPr>
            <a:spLocks noGrp="1"/>
          </p:cNvSpPr>
          <p:nvPr>
            <p:ph idx="1"/>
          </p:nvPr>
        </p:nvSpPr>
        <p:spPr/>
        <p:txBody>
          <a:bodyPr/>
          <a:lstStyle/>
          <a:p>
            <a:r>
              <a:rPr lang="en-US" dirty="0" smtClean="0"/>
              <a:t>Now a proposed recommendation!!!</a:t>
            </a:r>
          </a:p>
          <a:p>
            <a:pPr lvl="1"/>
            <a:r>
              <a:rPr lang="en-US" dirty="0" smtClean="0"/>
              <a:t>Up on the web site later this week</a:t>
            </a:r>
          </a:p>
          <a:p>
            <a:r>
              <a:rPr lang="en-US" dirty="0" smtClean="0"/>
              <a:t>Started in 2006</a:t>
            </a:r>
          </a:p>
          <a:p>
            <a:r>
              <a:rPr lang="en-US" dirty="0" smtClean="0"/>
              <a:t>First draft February 2007</a:t>
            </a:r>
          </a:p>
          <a:p>
            <a:r>
              <a:rPr lang="en-US" dirty="0" smtClean="0"/>
              <a:t>Went into public comment February 2008</a:t>
            </a:r>
          </a:p>
          <a:p>
            <a:endParaRPr lang="en-US" dirty="0"/>
          </a:p>
        </p:txBody>
      </p:sp>
      <p:sp>
        <p:nvSpPr>
          <p:cNvPr id="3" name="Footer Placeholder 2"/>
          <p:cNvSpPr>
            <a:spLocks noGrp="1"/>
          </p:cNvSpPr>
          <p:nvPr>
            <p:ph type="ftr" sz="quarter" idx="10"/>
          </p:nvPr>
        </p:nvSpPr>
        <p:spPr/>
        <p:txBody>
          <a:bodyPr/>
          <a:lstStyle/>
          <a:p>
            <a:fld id="{C7615543-9EAF-4A7C-8707-AA43926D64CD}"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User moves data from A </a:t>
            </a:r>
            <a:r>
              <a:rPr lang="en-US" smtClean="0">
                <a:sym typeface="Wingdings" pitchFamily="2" charset="2"/>
              </a:rPr>
              <a:t> B</a:t>
            </a:r>
            <a:endParaRPr lang="en-US" smtClean="0"/>
          </a:p>
        </p:txBody>
      </p:sp>
      <p:sp>
        <p:nvSpPr>
          <p:cNvPr id="9219" name="Content Placeholder 2"/>
          <p:cNvSpPr>
            <a:spLocks noGrp="1"/>
          </p:cNvSpPr>
          <p:nvPr>
            <p:ph idx="1"/>
          </p:nvPr>
        </p:nvSpPr>
        <p:spPr/>
        <p:txBody>
          <a:bodyPr/>
          <a:lstStyle/>
          <a:p>
            <a:r>
              <a:rPr lang="en-US" smtClean="0"/>
              <a:t>Does not care how it is done</a:t>
            </a:r>
          </a:p>
          <a:p>
            <a:r>
              <a:rPr lang="en-US" smtClean="0"/>
              <a:t>Does not want to: </a:t>
            </a:r>
          </a:p>
          <a:p>
            <a:pPr lvl="1"/>
            <a:r>
              <a:rPr lang="en-US" smtClean="0"/>
              <a:t>Deal with different protocols</a:t>
            </a:r>
          </a:p>
          <a:p>
            <a:pPr lvl="1"/>
            <a:r>
              <a:rPr lang="en-US" smtClean="0"/>
              <a:t>Deal with different security models</a:t>
            </a:r>
          </a:p>
          <a:p>
            <a:pPr lvl="1"/>
            <a:r>
              <a:rPr lang="en-US" smtClean="0"/>
              <a:t>Learn new interface for different data types</a:t>
            </a:r>
          </a:p>
          <a:p>
            <a:r>
              <a:rPr lang="en-US" smtClean="0"/>
              <a:t>Handle structured &amp; un-structured data</a:t>
            </a:r>
          </a:p>
          <a:p>
            <a:pPr lvl="1"/>
            <a:r>
              <a:rPr lang="en-US" smtClean="0"/>
              <a:t>Agnostic about the data semantics</a:t>
            </a:r>
          </a:p>
        </p:txBody>
      </p:sp>
      <p:sp>
        <p:nvSpPr>
          <p:cNvPr id="9220" name="Footer Placeholder 3"/>
          <p:cNvSpPr>
            <a:spLocks noGrp="1"/>
          </p:cNvSpPr>
          <p:nvPr>
            <p:ph type="ftr" sz="quarter" idx="10"/>
          </p:nvPr>
        </p:nvSpPr>
        <p:spPr>
          <a:noFill/>
        </p:spPr>
        <p:txBody>
          <a:bodyPr/>
          <a:lstStyle/>
          <a:p>
            <a:fld id="{20327D20-0ED7-4857-9FF6-F52E8CCDD0FB}" type="slidenum">
              <a:rPr lang="en-US" altLang="ja-JP" smtClean="0">
                <a:ea typeface="MS PGothic" pitchFamily="34" charset="-128"/>
              </a:rPr>
              <a:pPr/>
              <a:t>6</a:t>
            </a:fld>
            <a:endParaRPr lang="en-US" altLang="ja-JP" smtClean="0">
              <a:ea typeface="MS PGothic"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Requirements</a:t>
            </a:r>
          </a:p>
        </p:txBody>
      </p:sp>
      <p:sp>
        <p:nvSpPr>
          <p:cNvPr id="10243" name="Content Placeholder 2"/>
          <p:cNvSpPr>
            <a:spLocks noGrp="1"/>
          </p:cNvSpPr>
          <p:nvPr>
            <p:ph idx="1"/>
          </p:nvPr>
        </p:nvSpPr>
        <p:spPr>
          <a:xfrm>
            <a:off x="685800" y="1524000"/>
            <a:ext cx="7958138" cy="4114800"/>
          </a:xfrm>
        </p:spPr>
        <p:txBody>
          <a:bodyPr/>
          <a:lstStyle/>
          <a:p>
            <a:r>
              <a:rPr lang="en-US" smtClean="0"/>
              <a:t>High-level interface and abstractions</a:t>
            </a:r>
          </a:p>
          <a:p>
            <a:pPr lvl="1"/>
            <a:r>
              <a:rPr lang="en-US" smtClean="0"/>
              <a:t>i.e. Unix cp – no concern if local/remote disk</a:t>
            </a:r>
          </a:p>
          <a:p>
            <a:r>
              <a:rPr lang="en-US" smtClean="0"/>
              <a:t>Automatically select sensible protocols</a:t>
            </a:r>
          </a:p>
          <a:p>
            <a:r>
              <a:rPr lang="en-US" smtClean="0"/>
              <a:t>Work with multiple security models</a:t>
            </a:r>
          </a:p>
          <a:p>
            <a:r>
              <a:rPr lang="en-US" smtClean="0"/>
              <a:t>Extensible &amp; integrateable into other services</a:t>
            </a:r>
          </a:p>
        </p:txBody>
      </p:sp>
      <p:sp>
        <p:nvSpPr>
          <p:cNvPr id="10244" name="Footer Placeholder 3"/>
          <p:cNvSpPr>
            <a:spLocks noGrp="1"/>
          </p:cNvSpPr>
          <p:nvPr>
            <p:ph type="ftr" sz="quarter" idx="10"/>
          </p:nvPr>
        </p:nvSpPr>
        <p:spPr>
          <a:noFill/>
        </p:spPr>
        <p:txBody>
          <a:bodyPr/>
          <a:lstStyle/>
          <a:p>
            <a:fld id="{D4B5FDFC-195C-48D6-96AE-F78490F05CE5}" type="slidenum">
              <a:rPr lang="en-US" altLang="ja-JP" smtClean="0">
                <a:ea typeface="MS PGothic" pitchFamily="34" charset="-128"/>
              </a:rPr>
              <a:pPr/>
              <a:t>7</a:t>
            </a:fld>
            <a:endParaRPr lang="en-US" altLang="ja-JP" smtClean="0">
              <a:ea typeface="MS PGothic" pitchFamily="34"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0"/>
          <p:cNvGrpSpPr>
            <a:grpSpLocks/>
          </p:cNvGrpSpPr>
          <p:nvPr/>
        </p:nvGrpSpPr>
        <p:grpSpPr bwMode="auto">
          <a:xfrm>
            <a:off x="6143625" y="4371975"/>
            <a:ext cx="865188" cy="985838"/>
            <a:chOff x="1000100" y="4729680"/>
            <a:chExt cx="864892" cy="985336"/>
          </a:xfrm>
        </p:grpSpPr>
        <p:sp>
          <p:nvSpPr>
            <p:cNvPr id="150571" name="Rectangle 43"/>
            <p:cNvSpPr>
              <a:spLocks noChangeArrowheads="1"/>
            </p:cNvSpPr>
            <p:nvPr/>
          </p:nvSpPr>
          <p:spPr bwMode="auto">
            <a:xfrm>
              <a:off x="1158796" y="4729680"/>
              <a:ext cx="461805" cy="271325"/>
            </a:xfrm>
            <a:prstGeom prst="rect">
              <a:avLst/>
            </a:prstGeom>
            <a:noFill/>
            <a:ln w="9525">
              <a:noFill/>
              <a:miter lim="800000"/>
              <a:headEnd/>
              <a:tailEnd/>
            </a:ln>
          </p:spPr>
          <p:txBody>
            <a:bodyPr wrap="none" lIns="30175" tIns="15088" rIns="30175" bIns="15088"/>
            <a:lstStyle/>
            <a:p>
              <a:pPr>
                <a:defRPr/>
              </a:pPr>
              <a:r>
                <a:rPr lang="en-GB" altLang="ja-JP" sz="1200" b="1" dirty="0">
                  <a:solidFill>
                    <a:srgbClr val="000000"/>
                  </a:solidFill>
                  <a:latin typeface="+mn-lt"/>
                  <a:ea typeface="ＭＳ Ｐゴシック" pitchFamily="34" charset="-128"/>
                  <a:cs typeface="Times New Roman" pitchFamily="18" charset="0"/>
                </a:rPr>
                <a:t>DEPR</a:t>
              </a:r>
              <a:endParaRPr lang="en-GB" altLang="ja-JP" sz="1200" dirty="0">
                <a:latin typeface="+mn-lt"/>
                <a:ea typeface="ＭＳ Ｐゴシック" pitchFamily="34" charset="-128"/>
              </a:endParaRPr>
            </a:p>
          </p:txBody>
        </p:sp>
        <p:sp>
          <p:nvSpPr>
            <p:cNvPr id="150570" name="Rectangle 42"/>
            <p:cNvSpPr>
              <a:spLocks noChangeArrowheads="1"/>
            </p:cNvSpPr>
            <p:nvPr/>
          </p:nvSpPr>
          <p:spPr bwMode="auto">
            <a:xfrm>
              <a:off x="1000100" y="4902630"/>
              <a:ext cx="864892" cy="812386"/>
            </a:xfrm>
            <a:prstGeom prst="rect">
              <a:avLst/>
            </a:prstGeom>
            <a:solidFill>
              <a:srgbClr val="FFFF00"/>
            </a:solidFill>
            <a:ln w="25400" cap="rnd">
              <a:solidFill>
                <a:srgbClr val="000000"/>
              </a:solidFill>
              <a:prstDash val="sysDot"/>
              <a:miter lim="800000"/>
              <a:headEnd/>
              <a:tailEnd/>
            </a:ln>
          </p:spPr>
          <p:txBody>
            <a:bodyPr lIns="30175" tIns="15088" rIns="30175" bIns="15088"/>
            <a:lstStyle/>
            <a:p>
              <a:pPr algn="l">
                <a:defRPr/>
              </a:pPr>
              <a:endParaRPr lang="en-US" sz="1200">
                <a:latin typeface="+mn-lt"/>
                <a:ea typeface="ＭＳ Ｐゴシック" pitchFamily="34" charset="-128"/>
              </a:endParaRPr>
            </a:p>
          </p:txBody>
        </p:sp>
      </p:grpSp>
      <p:sp>
        <p:nvSpPr>
          <p:cNvPr id="11267" name="Title 6"/>
          <p:cNvSpPr>
            <a:spLocks noGrp="1"/>
          </p:cNvSpPr>
          <p:nvPr>
            <p:ph type="title"/>
          </p:nvPr>
        </p:nvSpPr>
        <p:spPr/>
        <p:txBody>
          <a:bodyPr/>
          <a:lstStyle/>
          <a:p>
            <a:pPr eaLnBrk="1" hangingPunct="1"/>
            <a:r>
              <a:rPr lang="en-US" smtClean="0"/>
              <a:t>OGSA-DMI in a nutshell</a:t>
            </a:r>
          </a:p>
        </p:txBody>
      </p:sp>
      <p:sp>
        <p:nvSpPr>
          <p:cNvPr id="11268" name="Footer Placeholder 3"/>
          <p:cNvSpPr>
            <a:spLocks noGrp="1"/>
          </p:cNvSpPr>
          <p:nvPr>
            <p:ph type="ftr" sz="quarter" idx="10"/>
          </p:nvPr>
        </p:nvSpPr>
        <p:spPr>
          <a:noFill/>
        </p:spPr>
        <p:txBody>
          <a:bodyPr/>
          <a:lstStyle/>
          <a:p>
            <a:fld id="{DC81F3D1-D942-47A2-89AC-19A2063E2DB3}" type="slidenum">
              <a:rPr lang="en-US" altLang="ja-JP" smtClean="0">
                <a:ea typeface="MS PGothic" pitchFamily="34" charset="-128"/>
              </a:rPr>
              <a:pPr/>
              <a:t>8</a:t>
            </a:fld>
            <a:endParaRPr lang="en-US" altLang="ja-JP" smtClean="0">
              <a:ea typeface="MS PGothic" pitchFamily="34" charset="-128"/>
            </a:endParaRPr>
          </a:p>
        </p:txBody>
      </p:sp>
      <p:sp>
        <p:nvSpPr>
          <p:cNvPr id="150567" name="AutoShape 39"/>
          <p:cNvSpPr>
            <a:spLocks noChangeArrowheads="1"/>
          </p:cNvSpPr>
          <p:nvPr/>
        </p:nvSpPr>
        <p:spPr bwMode="auto">
          <a:xfrm>
            <a:off x="4432300" y="3714750"/>
            <a:ext cx="896938" cy="811213"/>
          </a:xfrm>
          <a:prstGeom prst="roundRect">
            <a:avLst>
              <a:gd name="adj" fmla="val 16667"/>
            </a:avLst>
          </a:prstGeom>
          <a:solidFill>
            <a:srgbClr val="FFFF00"/>
          </a:solidFill>
          <a:ln w="25400">
            <a:solidFill>
              <a:srgbClr val="000000"/>
            </a:solidFill>
            <a:round/>
            <a:headEnd/>
            <a:tailEnd/>
          </a:ln>
        </p:spPr>
        <p:txBody>
          <a:bodyPr wrap="none" lIns="0" tIns="0" rIns="0" bIns="0" anchor="ctr"/>
          <a:lstStyle/>
          <a:p>
            <a:pPr algn="ctr">
              <a:defRPr/>
            </a:pPr>
            <a:r>
              <a:rPr lang="en-GB" altLang="ja-JP" sz="1200" dirty="0">
                <a:solidFill>
                  <a:srgbClr val="000000"/>
                </a:solidFill>
                <a:latin typeface="+mn-lt"/>
                <a:ea typeface="ＭＳ Ｐゴシック" pitchFamily="34" charset="-128"/>
                <a:cs typeface="Times New Roman" pitchFamily="18" charset="0"/>
              </a:rPr>
              <a:t>Data</a:t>
            </a:r>
          </a:p>
          <a:p>
            <a:pPr algn="ctr">
              <a:defRPr/>
            </a:pPr>
            <a:r>
              <a:rPr lang="en-GB" altLang="ja-JP" sz="1200" dirty="0">
                <a:solidFill>
                  <a:srgbClr val="000000"/>
                </a:solidFill>
                <a:latin typeface="+mn-lt"/>
                <a:ea typeface="ＭＳ Ｐゴシック" pitchFamily="34" charset="-128"/>
                <a:cs typeface="Times New Roman" pitchFamily="18" charset="0"/>
              </a:rPr>
              <a:t>Transfer</a:t>
            </a:r>
          </a:p>
          <a:p>
            <a:pPr algn="ctr">
              <a:defRPr/>
            </a:pPr>
            <a:r>
              <a:rPr lang="en-GB" altLang="ja-JP" sz="1200" dirty="0">
                <a:solidFill>
                  <a:srgbClr val="000000"/>
                </a:solidFill>
                <a:latin typeface="+mn-lt"/>
                <a:ea typeface="ＭＳ Ｐゴシック" pitchFamily="34" charset="-128"/>
                <a:cs typeface="Times New Roman" pitchFamily="18" charset="0"/>
              </a:rPr>
              <a:t>Instance</a:t>
            </a:r>
            <a:endParaRPr lang="en-US" altLang="ja-JP" sz="1200" dirty="0">
              <a:latin typeface="+mn-lt"/>
              <a:ea typeface="ＭＳ Ｐゴシック" pitchFamily="34" charset="-128"/>
            </a:endParaRPr>
          </a:p>
          <a:p>
            <a:pPr algn="ctr">
              <a:defRPr/>
            </a:pPr>
            <a:r>
              <a:rPr lang="en-GB" altLang="ja-JP" sz="1200" dirty="0">
                <a:solidFill>
                  <a:srgbClr val="000000"/>
                </a:solidFill>
                <a:latin typeface="+mn-lt"/>
                <a:ea typeface="ＭＳ Ｐゴシック" pitchFamily="34" charset="-128"/>
                <a:cs typeface="Times New Roman" pitchFamily="18" charset="0"/>
              </a:rPr>
              <a:t>Port Type</a:t>
            </a:r>
            <a:endParaRPr lang="en-GB" altLang="ja-JP" sz="1200" dirty="0">
              <a:latin typeface="+mn-lt"/>
              <a:ea typeface="ＭＳ Ｐゴシック" pitchFamily="34" charset="-128"/>
            </a:endParaRPr>
          </a:p>
        </p:txBody>
      </p:sp>
      <p:sp>
        <p:nvSpPr>
          <p:cNvPr id="150566" name="AutoShape 38"/>
          <p:cNvSpPr>
            <a:spLocks noChangeArrowheads="1"/>
          </p:cNvSpPr>
          <p:nvPr/>
        </p:nvSpPr>
        <p:spPr bwMode="auto">
          <a:xfrm>
            <a:off x="357188" y="3101975"/>
            <a:ext cx="588962" cy="542925"/>
          </a:xfrm>
          <a:prstGeom prst="roundRect">
            <a:avLst>
              <a:gd name="adj" fmla="val 16667"/>
            </a:avLst>
          </a:prstGeom>
          <a:solidFill>
            <a:schemeClr val="accent6">
              <a:lumMod val="20000"/>
              <a:lumOff val="80000"/>
            </a:schemeClr>
          </a:solidFill>
          <a:ln w="25400">
            <a:solidFill>
              <a:srgbClr val="000000"/>
            </a:solidFill>
            <a:round/>
            <a:headEnd/>
            <a:tailEnd/>
          </a:ln>
        </p:spPr>
        <p:txBody>
          <a:bodyPr wrap="none" lIns="0" tIns="15088" rIns="0" bIns="15088" anchor="ctr"/>
          <a:lstStyle/>
          <a:p>
            <a:pPr algn="ctr">
              <a:defRPr/>
            </a:pPr>
            <a:r>
              <a:rPr lang="en-GB" altLang="ja-JP" sz="1800" dirty="0">
                <a:solidFill>
                  <a:srgbClr val="000000"/>
                </a:solidFill>
                <a:latin typeface="+mn-lt"/>
                <a:ea typeface="ＭＳ Ｐゴシック" pitchFamily="34" charset="-128"/>
                <a:cs typeface="Times New Roman" pitchFamily="18" charset="0"/>
              </a:rPr>
              <a:t>User</a:t>
            </a:r>
            <a:endParaRPr lang="en-GB" altLang="ja-JP" sz="1800" dirty="0">
              <a:latin typeface="+mn-lt"/>
              <a:ea typeface="ＭＳ Ｐゴシック" pitchFamily="34" charset="-128"/>
            </a:endParaRPr>
          </a:p>
        </p:txBody>
      </p:sp>
      <p:sp>
        <p:nvSpPr>
          <p:cNvPr id="150560" name="AutoShape 32"/>
          <p:cNvSpPr>
            <a:spLocks noChangeArrowheads="1"/>
          </p:cNvSpPr>
          <p:nvPr/>
        </p:nvSpPr>
        <p:spPr bwMode="auto">
          <a:xfrm>
            <a:off x="7183438" y="4652963"/>
            <a:ext cx="269875" cy="484187"/>
          </a:xfrm>
          <a:prstGeom prst="can">
            <a:avLst>
              <a:gd name="adj" fmla="val 44583"/>
            </a:avLst>
          </a:prstGeom>
          <a:solidFill>
            <a:srgbClr val="CCFFFF"/>
          </a:solidFill>
          <a:ln w="9525">
            <a:solidFill>
              <a:srgbClr val="000000"/>
            </a:solidFill>
            <a:round/>
            <a:headEnd/>
            <a:tailEnd/>
          </a:ln>
        </p:spPr>
        <p:txBody>
          <a:bodyPr wrap="none" lIns="0" tIns="0" rIns="0" bIns="0" anchor="ctr"/>
          <a:lstStyle/>
          <a:p>
            <a:pPr algn="l">
              <a:defRPr/>
            </a:pPr>
            <a:r>
              <a:rPr lang="en-GB" altLang="ja-JP" sz="900" dirty="0">
                <a:latin typeface="+mn-lt"/>
                <a:ea typeface="ＭＳ Ｐゴシック" pitchFamily="34" charset="-128"/>
                <a:cs typeface="Arial" pitchFamily="34" charset="0"/>
              </a:rPr>
              <a:t>Data</a:t>
            </a:r>
          </a:p>
          <a:p>
            <a:pPr algn="l">
              <a:defRPr/>
            </a:pPr>
            <a:r>
              <a:rPr lang="en-GB" altLang="ja-JP" sz="900" dirty="0">
                <a:latin typeface="+mn-lt"/>
                <a:ea typeface="ＭＳ Ｐゴシック" pitchFamily="34" charset="-128"/>
                <a:cs typeface="Arial" pitchFamily="34" charset="0"/>
              </a:rPr>
              <a:t>@ B</a:t>
            </a:r>
            <a:endParaRPr lang="en-GB" altLang="ja-JP" sz="900" dirty="0">
              <a:latin typeface="+mn-lt"/>
              <a:ea typeface="ＭＳ Ｐゴシック" pitchFamily="34" charset="-128"/>
            </a:endParaRPr>
          </a:p>
        </p:txBody>
      </p:sp>
      <p:sp>
        <p:nvSpPr>
          <p:cNvPr id="150559" name="AutoShape 31"/>
          <p:cNvSpPr>
            <a:spLocks noChangeArrowheads="1"/>
          </p:cNvSpPr>
          <p:nvPr/>
        </p:nvSpPr>
        <p:spPr bwMode="auto">
          <a:xfrm>
            <a:off x="7183438" y="1981200"/>
            <a:ext cx="269875" cy="479425"/>
          </a:xfrm>
          <a:prstGeom prst="can">
            <a:avLst>
              <a:gd name="adj" fmla="val 44306"/>
            </a:avLst>
          </a:prstGeom>
          <a:solidFill>
            <a:srgbClr val="CCFFFF"/>
          </a:solidFill>
          <a:ln w="9525">
            <a:solidFill>
              <a:srgbClr val="000000"/>
            </a:solidFill>
            <a:round/>
            <a:headEnd/>
            <a:tailEnd/>
          </a:ln>
        </p:spPr>
        <p:txBody>
          <a:bodyPr wrap="none" lIns="0" tIns="0" rIns="0" bIns="0" anchor="ctr"/>
          <a:lstStyle/>
          <a:p>
            <a:pPr algn="ctr">
              <a:defRPr/>
            </a:pPr>
            <a:r>
              <a:rPr lang="en-US" altLang="ja-JP" sz="900" dirty="0">
                <a:latin typeface="+mn-lt"/>
                <a:ea typeface="ＭＳ Ｐゴシック" pitchFamily="34" charset="-128"/>
                <a:cs typeface="Arial" pitchFamily="34" charset="0"/>
              </a:rPr>
              <a:t>Data</a:t>
            </a:r>
          </a:p>
          <a:p>
            <a:pPr algn="ctr">
              <a:defRPr/>
            </a:pPr>
            <a:r>
              <a:rPr lang="en-US" altLang="ja-JP" sz="900" dirty="0">
                <a:latin typeface="+mn-lt"/>
                <a:ea typeface="ＭＳ Ｐゴシック" pitchFamily="34" charset="-128"/>
                <a:cs typeface="Arial" pitchFamily="34" charset="0"/>
              </a:rPr>
              <a:t>@ A</a:t>
            </a:r>
            <a:endParaRPr lang="en-US" altLang="ja-JP" sz="900" dirty="0">
              <a:latin typeface="+mn-lt"/>
              <a:ea typeface="ＭＳ Ｐゴシック" pitchFamily="34" charset="-128"/>
            </a:endParaRPr>
          </a:p>
        </p:txBody>
      </p:sp>
      <p:sp>
        <p:nvSpPr>
          <p:cNvPr id="150552" name="AutoShape 24"/>
          <p:cNvSpPr>
            <a:spLocks noChangeShapeType="1"/>
          </p:cNvSpPr>
          <p:nvPr/>
        </p:nvSpPr>
        <p:spPr bwMode="auto">
          <a:xfrm rot="16200000">
            <a:off x="3071812" y="1785938"/>
            <a:ext cx="714375" cy="2000250"/>
          </a:xfrm>
          <a:prstGeom prst="curvedConnector2">
            <a:avLst/>
          </a:prstGeom>
          <a:noFill/>
          <a:ln w="25400">
            <a:solidFill>
              <a:srgbClr val="000000"/>
            </a:solidFill>
            <a:round/>
            <a:headEnd type="none" w="med" len="med"/>
            <a:tailEnd type="triangle" w="lg" len="lg"/>
          </a:ln>
        </p:spPr>
        <p:txBody>
          <a:bodyPr/>
          <a:lstStyle/>
          <a:p>
            <a:pPr>
              <a:defRPr/>
            </a:pPr>
            <a:endParaRPr lang="en-US" sz="1200">
              <a:latin typeface="+mn-lt"/>
              <a:ea typeface="ＭＳ Ｐゴシック" pitchFamily="50" charset="-128"/>
            </a:endParaRPr>
          </a:p>
        </p:txBody>
      </p:sp>
      <p:sp>
        <p:nvSpPr>
          <p:cNvPr id="150551" name="AutoShape 23"/>
          <p:cNvSpPr>
            <a:spLocks noChangeShapeType="1"/>
          </p:cNvSpPr>
          <p:nvPr/>
        </p:nvSpPr>
        <p:spPr bwMode="auto">
          <a:xfrm rot="16200000" flipH="1">
            <a:off x="3242469" y="2901157"/>
            <a:ext cx="476250" cy="1960562"/>
          </a:xfrm>
          <a:prstGeom prst="curvedConnector2">
            <a:avLst/>
          </a:prstGeom>
          <a:noFill/>
          <a:ln w="25400">
            <a:solidFill>
              <a:srgbClr val="000000"/>
            </a:solidFill>
            <a:round/>
            <a:headEnd type="none" w="med" len="med"/>
            <a:tailEnd type="triangle" w="lg" len="lg"/>
          </a:ln>
        </p:spPr>
        <p:txBody>
          <a:bodyPr/>
          <a:lstStyle/>
          <a:p>
            <a:pPr>
              <a:defRPr/>
            </a:pPr>
            <a:endParaRPr lang="en-US" sz="1200">
              <a:latin typeface="+mn-lt"/>
              <a:ea typeface="ＭＳ Ｐゴシック" pitchFamily="50" charset="-128"/>
            </a:endParaRPr>
          </a:p>
        </p:txBody>
      </p:sp>
      <p:grpSp>
        <p:nvGrpSpPr>
          <p:cNvPr id="3" name="Group 57"/>
          <p:cNvGrpSpPr>
            <a:grpSpLocks/>
          </p:cNvGrpSpPr>
          <p:nvPr/>
        </p:nvGrpSpPr>
        <p:grpSpPr bwMode="auto">
          <a:xfrm>
            <a:off x="5797550" y="4652963"/>
            <a:ext cx="1436688" cy="957262"/>
            <a:chOff x="5797448" y="4653517"/>
            <a:chExt cx="1436473" cy="956753"/>
          </a:xfrm>
        </p:grpSpPr>
        <p:sp>
          <p:nvSpPr>
            <p:cNvPr id="150561" name="AutoShape 33"/>
            <p:cNvSpPr>
              <a:spLocks noChangeShapeType="1"/>
            </p:cNvSpPr>
            <p:nvPr/>
          </p:nvSpPr>
          <p:spPr bwMode="auto">
            <a:xfrm>
              <a:off x="6929167" y="4788382"/>
              <a:ext cx="253962" cy="107893"/>
            </a:xfrm>
            <a:prstGeom prst="straightConnector1">
              <a:avLst/>
            </a:prstGeom>
            <a:noFill/>
            <a:ln w="25400">
              <a:solidFill>
                <a:srgbClr val="000000"/>
              </a:solidFill>
              <a:round/>
              <a:headEnd/>
              <a:tailEnd/>
            </a:ln>
          </p:spPr>
          <p:txBody>
            <a:bodyPr wrap="none" anchor="ctr"/>
            <a:lstStyle/>
            <a:p>
              <a:pPr>
                <a:defRPr/>
              </a:pPr>
              <a:endParaRPr lang="en-US" sz="1200">
                <a:latin typeface="+mn-lt"/>
                <a:ea typeface="ＭＳ Ｐゴシック" pitchFamily="50" charset="-128"/>
              </a:endParaRPr>
            </a:p>
          </p:txBody>
        </p:sp>
        <p:sp>
          <p:nvSpPr>
            <p:cNvPr id="150547" name="AutoShape 19"/>
            <p:cNvSpPr>
              <a:spLocks noChangeArrowheads="1"/>
            </p:cNvSpPr>
            <p:nvPr/>
          </p:nvSpPr>
          <p:spPr bwMode="auto">
            <a:xfrm>
              <a:off x="6211724" y="4653517"/>
              <a:ext cx="717443" cy="271318"/>
            </a:xfrm>
            <a:prstGeom prst="roundRect">
              <a:avLst>
                <a:gd name="adj" fmla="val 16667"/>
              </a:avLst>
            </a:prstGeom>
            <a:solidFill>
              <a:srgbClr val="FF99FF"/>
            </a:solidFill>
            <a:ln w="9525">
              <a:solidFill>
                <a:srgbClr val="000000"/>
              </a:solidFill>
              <a:round/>
              <a:headEnd/>
              <a:tailEnd/>
            </a:ln>
          </p:spPr>
          <p:txBody>
            <a:bodyPr lIns="30175" tIns="15088" rIns="30175" bIns="15088" anchor="ctr"/>
            <a:lstStyle/>
            <a:p>
              <a:pPr algn="ctr">
                <a:defRPr/>
              </a:pPr>
              <a:r>
                <a:rPr lang="en-GB" altLang="ja-JP" sz="1200" b="1" dirty="0" err="1">
                  <a:solidFill>
                    <a:srgbClr val="000000"/>
                  </a:solidFill>
                  <a:latin typeface="+mn-lt"/>
                  <a:ea typeface="ＭＳ Ｐゴシック" pitchFamily="34" charset="-128"/>
                  <a:cs typeface="Times New Roman" pitchFamily="18" charset="0"/>
                </a:rPr>
                <a:t>GridFTP</a:t>
              </a:r>
              <a:endParaRPr lang="en-GB" altLang="ja-JP" sz="1200" dirty="0">
                <a:latin typeface="+mn-lt"/>
                <a:ea typeface="ＭＳ Ｐゴシック" pitchFamily="34" charset="-128"/>
              </a:endParaRPr>
            </a:p>
          </p:txBody>
        </p:sp>
        <p:sp>
          <p:nvSpPr>
            <p:cNvPr id="150546" name="AutoShape 18"/>
            <p:cNvSpPr>
              <a:spLocks noChangeArrowheads="1"/>
            </p:cNvSpPr>
            <p:nvPr/>
          </p:nvSpPr>
          <p:spPr bwMode="auto">
            <a:xfrm>
              <a:off x="6211724" y="4926422"/>
              <a:ext cx="717443" cy="269732"/>
            </a:xfrm>
            <a:prstGeom prst="roundRect">
              <a:avLst>
                <a:gd name="adj" fmla="val 16667"/>
              </a:avLst>
            </a:prstGeom>
            <a:solidFill>
              <a:srgbClr val="FF99FF"/>
            </a:solidFill>
            <a:ln w="9525">
              <a:solidFill>
                <a:srgbClr val="000000"/>
              </a:solidFill>
              <a:round/>
              <a:headEnd/>
              <a:tailEnd/>
            </a:ln>
          </p:spPr>
          <p:txBody>
            <a:bodyPr lIns="30175" tIns="15088" rIns="30175" bIns="15088" anchor="ctr"/>
            <a:lstStyle/>
            <a:p>
              <a:pPr algn="ctr">
                <a:defRPr/>
              </a:pPr>
              <a:r>
                <a:rPr lang="en-GB" altLang="ja-JP" sz="1200" b="1">
                  <a:solidFill>
                    <a:srgbClr val="000000"/>
                  </a:solidFill>
                  <a:latin typeface="+mn-lt"/>
                  <a:ea typeface="ＭＳ Ｐゴシック" pitchFamily="34" charset="-128"/>
                  <a:cs typeface="Times New Roman" pitchFamily="18" charset="0"/>
                </a:rPr>
                <a:t>file</a:t>
              </a:r>
              <a:endParaRPr lang="en-GB" altLang="ja-JP" sz="1200">
                <a:latin typeface="+mn-lt"/>
                <a:ea typeface="ＭＳ Ｐゴシック" pitchFamily="34" charset="-128"/>
              </a:endParaRPr>
            </a:p>
          </p:txBody>
        </p:sp>
        <p:sp>
          <p:nvSpPr>
            <p:cNvPr id="150543" name="AutoShape 15"/>
            <p:cNvSpPr>
              <a:spLocks noChangeShapeType="1"/>
            </p:cNvSpPr>
            <p:nvPr/>
          </p:nvSpPr>
          <p:spPr bwMode="auto">
            <a:xfrm flipH="1">
              <a:off x="6929167" y="4896275"/>
              <a:ext cx="253962" cy="165012"/>
            </a:xfrm>
            <a:prstGeom prst="straightConnector1">
              <a:avLst/>
            </a:prstGeom>
            <a:noFill/>
            <a:ln w="25400">
              <a:solidFill>
                <a:srgbClr val="000000"/>
              </a:solidFill>
              <a:round/>
              <a:headEnd/>
              <a:tailEnd/>
            </a:ln>
          </p:spPr>
          <p:txBody>
            <a:bodyPr wrap="none" anchor="ctr"/>
            <a:lstStyle/>
            <a:p>
              <a:pPr>
                <a:defRPr/>
              </a:pPr>
              <a:endParaRPr lang="en-US" sz="1200">
                <a:latin typeface="+mn-lt"/>
                <a:ea typeface="ＭＳ Ｐゴシック" pitchFamily="50" charset="-128"/>
              </a:endParaRPr>
            </a:p>
          </p:txBody>
        </p:sp>
        <p:sp>
          <p:nvSpPr>
            <p:cNvPr id="150542" name="Text Box 14"/>
            <p:cNvSpPr txBox="1">
              <a:spLocks noChangeArrowheads="1"/>
            </p:cNvSpPr>
            <p:nvPr/>
          </p:nvSpPr>
          <p:spPr bwMode="auto">
            <a:xfrm>
              <a:off x="5797448" y="5316739"/>
              <a:ext cx="1436473" cy="293531"/>
            </a:xfrm>
            <a:prstGeom prst="rect">
              <a:avLst/>
            </a:prstGeom>
            <a:noFill/>
            <a:ln w="9525">
              <a:noFill/>
              <a:miter lim="800000"/>
              <a:headEnd/>
              <a:tailEnd/>
            </a:ln>
          </p:spPr>
          <p:txBody>
            <a:bodyPr lIns="0" tIns="0" rIns="0" bIns="0"/>
            <a:lstStyle/>
            <a:p>
              <a:pPr algn="ctr">
                <a:defRPr/>
              </a:pPr>
              <a:r>
                <a:rPr lang="en-GB" altLang="ja-JP" sz="1200">
                  <a:solidFill>
                    <a:srgbClr val="000000"/>
                  </a:solidFill>
                  <a:latin typeface="+mn-lt"/>
                  <a:ea typeface="ＭＳ Ｐゴシック" pitchFamily="34" charset="-128"/>
                  <a:cs typeface="Times New Roman" pitchFamily="18" charset="0"/>
                </a:rPr>
                <a:t>Services capable of placing data at the </a:t>
              </a:r>
              <a:r>
                <a:rPr lang="en-GB" altLang="ja-JP" sz="1200" b="1">
                  <a:solidFill>
                    <a:srgbClr val="000000"/>
                  </a:solidFill>
                  <a:latin typeface="+mn-lt"/>
                  <a:ea typeface="ＭＳ Ｐゴシック" pitchFamily="34" charset="-128"/>
                  <a:cs typeface="Times New Roman" pitchFamily="18" charset="0"/>
                </a:rPr>
                <a:t>sink</a:t>
              </a:r>
              <a:endParaRPr lang="en-US" altLang="ja-JP" sz="1200">
                <a:latin typeface="+mn-lt"/>
                <a:ea typeface="ＭＳ Ｐゴシック" pitchFamily="34" charset="-128"/>
              </a:endParaRPr>
            </a:p>
            <a:p>
              <a:pPr algn="l">
                <a:defRPr/>
              </a:pPr>
              <a:endParaRPr lang="en-US" altLang="ja-JP" sz="1200">
                <a:latin typeface="+mn-lt"/>
                <a:ea typeface="ＭＳ Ｐゴシック" pitchFamily="34" charset="-128"/>
              </a:endParaRPr>
            </a:p>
          </p:txBody>
        </p:sp>
      </p:grpSp>
      <p:grpSp>
        <p:nvGrpSpPr>
          <p:cNvPr id="4" name="Group 71"/>
          <p:cNvGrpSpPr>
            <a:grpSpLocks/>
          </p:cNvGrpSpPr>
          <p:nvPr/>
        </p:nvGrpSpPr>
        <p:grpSpPr bwMode="auto">
          <a:xfrm>
            <a:off x="6143625" y="1755775"/>
            <a:ext cx="865188" cy="1338263"/>
            <a:chOff x="285720" y="4661915"/>
            <a:chExt cx="864892" cy="1338853"/>
          </a:xfrm>
        </p:grpSpPr>
        <p:sp>
          <p:nvSpPr>
            <p:cNvPr id="150569" name="Rectangle 41"/>
            <p:cNvSpPr>
              <a:spLocks noChangeArrowheads="1"/>
            </p:cNvSpPr>
            <p:nvPr/>
          </p:nvSpPr>
          <p:spPr bwMode="auto">
            <a:xfrm>
              <a:off x="285720" y="4661915"/>
              <a:ext cx="864892" cy="1083152"/>
            </a:xfrm>
            <a:prstGeom prst="rect">
              <a:avLst/>
            </a:prstGeom>
            <a:solidFill>
              <a:srgbClr val="FFFF00"/>
            </a:solidFill>
            <a:ln w="25400" cap="rnd">
              <a:solidFill>
                <a:srgbClr val="000000"/>
              </a:solidFill>
              <a:prstDash val="sysDot"/>
              <a:miter lim="800000"/>
              <a:headEnd/>
              <a:tailEnd/>
            </a:ln>
          </p:spPr>
          <p:txBody>
            <a:bodyPr lIns="30175" tIns="15088" rIns="30175" bIns="15088"/>
            <a:lstStyle/>
            <a:p>
              <a:pPr algn="l">
                <a:defRPr/>
              </a:pPr>
              <a:endParaRPr lang="en-US" sz="1200">
                <a:latin typeface="+mn-lt"/>
                <a:ea typeface="ＭＳ Ｐゴシック" pitchFamily="34" charset="-128"/>
              </a:endParaRPr>
            </a:p>
          </p:txBody>
        </p:sp>
        <p:sp>
          <p:nvSpPr>
            <p:cNvPr id="150541" name="Rectangle 13"/>
            <p:cNvSpPr>
              <a:spLocks noChangeArrowheads="1"/>
            </p:cNvSpPr>
            <p:nvPr/>
          </p:nvSpPr>
          <p:spPr bwMode="auto">
            <a:xfrm>
              <a:off x="541221" y="5730774"/>
              <a:ext cx="460217" cy="269994"/>
            </a:xfrm>
            <a:prstGeom prst="rect">
              <a:avLst/>
            </a:prstGeom>
            <a:noFill/>
            <a:ln w="9525">
              <a:noFill/>
              <a:miter lim="800000"/>
              <a:headEnd/>
              <a:tailEnd/>
            </a:ln>
          </p:spPr>
          <p:txBody>
            <a:bodyPr wrap="none" lIns="30175" tIns="15088" rIns="30175" bIns="15088"/>
            <a:lstStyle/>
            <a:p>
              <a:pPr>
                <a:defRPr/>
              </a:pPr>
              <a:r>
                <a:rPr lang="en-GB" altLang="ja-JP" sz="1200" b="1" dirty="0">
                  <a:solidFill>
                    <a:srgbClr val="000000"/>
                  </a:solidFill>
                  <a:latin typeface="+mn-lt"/>
                  <a:ea typeface="ＭＳ Ｐゴシック" pitchFamily="34" charset="-128"/>
                  <a:cs typeface="Times New Roman" pitchFamily="18" charset="0"/>
                </a:rPr>
                <a:t>DEPR</a:t>
              </a:r>
              <a:endParaRPr lang="en-GB" altLang="ja-JP" sz="1200" dirty="0">
                <a:latin typeface="+mn-lt"/>
                <a:ea typeface="ＭＳ Ｐゴシック" pitchFamily="34" charset="-128"/>
              </a:endParaRPr>
            </a:p>
          </p:txBody>
        </p:sp>
      </p:grpSp>
      <p:grpSp>
        <p:nvGrpSpPr>
          <p:cNvPr id="5" name="Group 66"/>
          <p:cNvGrpSpPr>
            <a:grpSpLocks/>
          </p:cNvGrpSpPr>
          <p:nvPr/>
        </p:nvGrpSpPr>
        <p:grpSpPr bwMode="auto">
          <a:xfrm>
            <a:off x="5286375" y="1928813"/>
            <a:ext cx="950913" cy="3186112"/>
            <a:chOff x="5286380" y="1928801"/>
            <a:chExt cx="950283" cy="3186546"/>
          </a:xfrm>
        </p:grpSpPr>
        <p:sp>
          <p:nvSpPr>
            <p:cNvPr id="150539" name="AutoShape 11"/>
            <p:cNvSpPr>
              <a:spLocks noChangeShapeType="1"/>
            </p:cNvSpPr>
            <p:nvPr/>
          </p:nvSpPr>
          <p:spPr bwMode="auto">
            <a:xfrm flipV="1">
              <a:off x="5286380" y="2214590"/>
              <a:ext cx="928073" cy="214341"/>
            </a:xfrm>
            <a:prstGeom prst="straightConnector1">
              <a:avLst/>
            </a:prstGeom>
            <a:noFill/>
            <a:ln w="9525">
              <a:solidFill>
                <a:srgbClr val="000000"/>
              </a:solidFill>
              <a:prstDash val="sysDot"/>
              <a:round/>
              <a:headEnd/>
              <a:tailEnd type="stealth" w="med" len="med"/>
            </a:ln>
          </p:spPr>
          <p:txBody>
            <a:bodyPr anchor="ctr"/>
            <a:lstStyle/>
            <a:p>
              <a:pPr>
                <a:defRPr/>
              </a:pPr>
              <a:endParaRPr lang="en-US" sz="1200">
                <a:latin typeface="+mn-lt"/>
                <a:ea typeface="ＭＳ Ｐゴシック" pitchFamily="50" charset="-128"/>
              </a:endParaRPr>
            </a:p>
          </p:txBody>
        </p:sp>
        <p:sp>
          <p:nvSpPr>
            <p:cNvPr id="150538" name="AutoShape 10"/>
            <p:cNvSpPr>
              <a:spLocks noChangeShapeType="1"/>
            </p:cNvSpPr>
            <p:nvPr/>
          </p:nvSpPr>
          <p:spPr bwMode="auto">
            <a:xfrm flipV="1">
              <a:off x="5286380" y="1928801"/>
              <a:ext cx="928073" cy="500130"/>
            </a:xfrm>
            <a:prstGeom prst="straightConnector1">
              <a:avLst/>
            </a:prstGeom>
            <a:noFill/>
            <a:ln w="9525">
              <a:solidFill>
                <a:srgbClr val="000000"/>
              </a:solidFill>
              <a:prstDash val="sysDot"/>
              <a:round/>
              <a:headEnd/>
              <a:tailEnd type="stealth" w="med" len="med"/>
            </a:ln>
          </p:spPr>
          <p:txBody>
            <a:bodyPr anchor="ctr"/>
            <a:lstStyle/>
            <a:p>
              <a:pPr>
                <a:defRPr/>
              </a:pPr>
              <a:endParaRPr lang="en-US" sz="1200">
                <a:latin typeface="+mn-lt"/>
                <a:ea typeface="ＭＳ Ｐゴシック" pitchFamily="50" charset="-128"/>
              </a:endParaRPr>
            </a:p>
          </p:txBody>
        </p:sp>
        <p:sp>
          <p:nvSpPr>
            <p:cNvPr id="150537" name="AutoShape 9"/>
            <p:cNvSpPr>
              <a:spLocks noChangeShapeType="1"/>
            </p:cNvSpPr>
            <p:nvPr/>
          </p:nvSpPr>
          <p:spPr bwMode="auto">
            <a:xfrm>
              <a:off x="5286380" y="2398765"/>
              <a:ext cx="928073" cy="101614"/>
            </a:xfrm>
            <a:prstGeom prst="straightConnector1">
              <a:avLst/>
            </a:prstGeom>
            <a:noFill/>
            <a:ln w="9525">
              <a:solidFill>
                <a:srgbClr val="000000"/>
              </a:solidFill>
              <a:prstDash val="sysDot"/>
              <a:round/>
              <a:headEnd/>
              <a:tailEnd type="stealth" w="med" len="med"/>
            </a:ln>
          </p:spPr>
          <p:txBody>
            <a:bodyPr anchor="ctr"/>
            <a:lstStyle/>
            <a:p>
              <a:pPr>
                <a:defRPr/>
              </a:pPr>
              <a:endParaRPr lang="en-US" sz="1200">
                <a:latin typeface="+mn-lt"/>
                <a:ea typeface="ＭＳ Ｐゴシック" pitchFamily="50" charset="-128"/>
              </a:endParaRPr>
            </a:p>
          </p:txBody>
        </p:sp>
        <p:sp>
          <p:nvSpPr>
            <p:cNvPr id="150536" name="AutoShape 8"/>
            <p:cNvSpPr>
              <a:spLocks noChangeShapeType="1"/>
            </p:cNvSpPr>
            <p:nvPr/>
          </p:nvSpPr>
          <p:spPr bwMode="auto">
            <a:xfrm>
              <a:off x="5286380" y="2428931"/>
              <a:ext cx="924900" cy="2359346"/>
            </a:xfrm>
            <a:prstGeom prst="straightConnector1">
              <a:avLst/>
            </a:prstGeom>
            <a:noFill/>
            <a:ln w="9525">
              <a:solidFill>
                <a:srgbClr val="000000"/>
              </a:solidFill>
              <a:prstDash val="sysDot"/>
              <a:round/>
              <a:headEnd/>
              <a:tailEnd type="stealth" w="med" len="med"/>
            </a:ln>
          </p:spPr>
          <p:txBody>
            <a:bodyPr anchor="ctr"/>
            <a:lstStyle/>
            <a:p>
              <a:pPr>
                <a:defRPr/>
              </a:pPr>
              <a:endParaRPr lang="en-US" sz="1200">
                <a:latin typeface="+mn-lt"/>
                <a:ea typeface="ＭＳ Ｐゴシック" pitchFamily="50" charset="-128"/>
              </a:endParaRPr>
            </a:p>
          </p:txBody>
        </p:sp>
        <p:sp>
          <p:nvSpPr>
            <p:cNvPr id="150535" name="AutoShape 7"/>
            <p:cNvSpPr>
              <a:spLocks noChangeShapeType="1"/>
            </p:cNvSpPr>
            <p:nvPr/>
          </p:nvSpPr>
          <p:spPr bwMode="auto">
            <a:xfrm>
              <a:off x="5286380" y="2428931"/>
              <a:ext cx="950283" cy="2686416"/>
            </a:xfrm>
            <a:prstGeom prst="straightConnector1">
              <a:avLst/>
            </a:prstGeom>
            <a:noFill/>
            <a:ln w="9525">
              <a:solidFill>
                <a:srgbClr val="000000"/>
              </a:solidFill>
              <a:prstDash val="sysDot"/>
              <a:round/>
              <a:headEnd/>
              <a:tailEnd type="stealth" w="med" len="med"/>
            </a:ln>
          </p:spPr>
          <p:txBody>
            <a:bodyPr anchor="ctr"/>
            <a:lstStyle/>
            <a:p>
              <a:pPr>
                <a:defRPr/>
              </a:pPr>
              <a:endParaRPr lang="en-US" sz="1200">
                <a:latin typeface="+mn-lt"/>
                <a:ea typeface="ＭＳ Ｐゴシック" pitchFamily="50" charset="-128"/>
              </a:endParaRPr>
            </a:p>
          </p:txBody>
        </p:sp>
      </p:grpSp>
      <p:grpSp>
        <p:nvGrpSpPr>
          <p:cNvPr id="6" name="Group 67"/>
          <p:cNvGrpSpPr>
            <a:grpSpLocks/>
          </p:cNvGrpSpPr>
          <p:nvPr/>
        </p:nvGrpSpPr>
        <p:grpSpPr bwMode="auto">
          <a:xfrm>
            <a:off x="5281613" y="2500313"/>
            <a:ext cx="933450" cy="2286000"/>
            <a:chOff x="5281521" y="2500306"/>
            <a:chExt cx="933553" cy="2286016"/>
          </a:xfrm>
        </p:grpSpPr>
        <p:sp>
          <p:nvSpPr>
            <p:cNvPr id="150534" name="AutoShape 6"/>
            <p:cNvSpPr>
              <a:spLocks noChangeShapeType="1"/>
            </p:cNvSpPr>
            <p:nvPr/>
          </p:nvSpPr>
          <p:spPr bwMode="auto">
            <a:xfrm flipV="1">
              <a:off x="5281521" y="2500306"/>
              <a:ext cx="933553" cy="1619261"/>
            </a:xfrm>
            <a:prstGeom prst="straightConnector1">
              <a:avLst/>
            </a:prstGeom>
            <a:noFill/>
            <a:ln w="9525">
              <a:solidFill>
                <a:srgbClr val="000000"/>
              </a:solidFill>
              <a:prstDash val="dashDot"/>
              <a:round/>
              <a:headEnd/>
              <a:tailEnd type="stealth" w="med" len="med"/>
            </a:ln>
          </p:spPr>
          <p:txBody>
            <a:bodyPr anchor="ctr"/>
            <a:lstStyle/>
            <a:p>
              <a:pPr>
                <a:defRPr/>
              </a:pPr>
              <a:endParaRPr lang="en-US" sz="1200">
                <a:latin typeface="+mn-lt"/>
                <a:ea typeface="ＭＳ Ｐゴシック" pitchFamily="50" charset="-128"/>
              </a:endParaRPr>
            </a:p>
          </p:txBody>
        </p:sp>
        <p:sp>
          <p:nvSpPr>
            <p:cNvPr id="150533" name="AutoShape 5"/>
            <p:cNvSpPr>
              <a:spLocks noChangeShapeType="1"/>
            </p:cNvSpPr>
            <p:nvPr/>
          </p:nvSpPr>
          <p:spPr bwMode="auto">
            <a:xfrm>
              <a:off x="5281521" y="4119567"/>
              <a:ext cx="933553" cy="666755"/>
            </a:xfrm>
            <a:prstGeom prst="straightConnector1">
              <a:avLst/>
            </a:prstGeom>
            <a:noFill/>
            <a:ln w="9525">
              <a:solidFill>
                <a:srgbClr val="000000"/>
              </a:solidFill>
              <a:prstDash val="dashDot"/>
              <a:round/>
              <a:headEnd/>
              <a:tailEnd type="stealth" w="med" len="med"/>
            </a:ln>
          </p:spPr>
          <p:txBody>
            <a:bodyPr anchor="ctr"/>
            <a:lstStyle/>
            <a:p>
              <a:pPr>
                <a:defRPr/>
              </a:pPr>
              <a:endParaRPr lang="en-US" sz="1200">
                <a:latin typeface="+mn-lt"/>
                <a:ea typeface="ＭＳ Ｐゴシック" pitchFamily="50" charset="-128"/>
              </a:endParaRPr>
            </a:p>
          </p:txBody>
        </p:sp>
      </p:grpSp>
      <p:grpSp>
        <p:nvGrpSpPr>
          <p:cNvPr id="7" name="Group 68"/>
          <p:cNvGrpSpPr>
            <a:grpSpLocks/>
          </p:cNvGrpSpPr>
          <p:nvPr/>
        </p:nvGrpSpPr>
        <p:grpSpPr bwMode="auto">
          <a:xfrm>
            <a:off x="7478713" y="2286000"/>
            <a:ext cx="1397000" cy="2427288"/>
            <a:chOff x="7478319" y="2285992"/>
            <a:chExt cx="1396603" cy="2427988"/>
          </a:xfrm>
        </p:grpSpPr>
        <p:sp>
          <p:nvSpPr>
            <p:cNvPr id="150540" name="Freeform 12"/>
            <p:cNvSpPr>
              <a:spLocks/>
            </p:cNvSpPr>
            <p:nvPr/>
          </p:nvSpPr>
          <p:spPr bwMode="auto">
            <a:xfrm>
              <a:off x="7478319" y="2285992"/>
              <a:ext cx="593556" cy="2427988"/>
            </a:xfrm>
            <a:custGeom>
              <a:avLst/>
              <a:gdLst/>
              <a:ahLst/>
              <a:cxnLst>
                <a:cxn ang="0">
                  <a:pos x="0" y="0"/>
                </a:cxn>
                <a:cxn ang="0">
                  <a:pos x="395" y="723"/>
                </a:cxn>
                <a:cxn ang="0">
                  <a:pos x="0" y="1614"/>
                </a:cxn>
              </a:cxnLst>
              <a:rect l="0" t="0" r="r" b="b"/>
              <a:pathLst>
                <a:path w="395" h="1614">
                  <a:moveTo>
                    <a:pt x="0" y="0"/>
                  </a:moveTo>
                  <a:cubicBezTo>
                    <a:pt x="66" y="121"/>
                    <a:pt x="395" y="454"/>
                    <a:pt x="395" y="723"/>
                  </a:cubicBezTo>
                  <a:cubicBezTo>
                    <a:pt x="395" y="992"/>
                    <a:pt x="82" y="1429"/>
                    <a:pt x="0" y="1614"/>
                  </a:cubicBezTo>
                </a:path>
              </a:pathLst>
            </a:custGeom>
            <a:noFill/>
            <a:ln w="50800">
              <a:solidFill>
                <a:srgbClr val="FF99FF"/>
              </a:solidFill>
              <a:round/>
              <a:headEnd/>
              <a:tailEnd type="triangle" w="med" len="med"/>
            </a:ln>
          </p:spPr>
          <p:txBody>
            <a:bodyPr/>
            <a:lstStyle/>
            <a:p>
              <a:pPr>
                <a:defRPr/>
              </a:pPr>
              <a:endParaRPr lang="en-US" sz="1200">
                <a:latin typeface="+mn-lt"/>
                <a:ea typeface="ＭＳ Ｐゴシック" pitchFamily="50" charset="-128"/>
              </a:endParaRPr>
            </a:p>
          </p:txBody>
        </p:sp>
        <p:sp>
          <p:nvSpPr>
            <p:cNvPr id="150532" name="Rectangle 4"/>
            <p:cNvSpPr>
              <a:spLocks noChangeArrowheads="1"/>
            </p:cNvSpPr>
            <p:nvPr/>
          </p:nvSpPr>
          <p:spPr bwMode="auto">
            <a:xfrm>
              <a:off x="8143292" y="3072032"/>
              <a:ext cx="731630" cy="786039"/>
            </a:xfrm>
            <a:prstGeom prst="rect">
              <a:avLst/>
            </a:prstGeom>
            <a:noFill/>
            <a:ln w="9525">
              <a:noFill/>
              <a:miter lim="800000"/>
              <a:headEnd/>
              <a:tailEnd/>
            </a:ln>
          </p:spPr>
          <p:txBody>
            <a:bodyPr wrap="none" lIns="30175" tIns="15088" rIns="30175" bIns="15088"/>
            <a:lstStyle/>
            <a:p>
              <a:pPr algn="ctr">
                <a:defRPr/>
              </a:pPr>
              <a:r>
                <a:rPr lang="en-GB" altLang="ja-JP" sz="1200" dirty="0">
                  <a:solidFill>
                    <a:srgbClr val="000000"/>
                  </a:solidFill>
                  <a:latin typeface="+mn-lt"/>
                  <a:ea typeface="ＭＳ Ｐゴシック" pitchFamily="34" charset="-128"/>
                  <a:cs typeface="Times New Roman" pitchFamily="18" charset="0"/>
                </a:rPr>
                <a:t>Existing</a:t>
              </a:r>
            </a:p>
            <a:p>
              <a:pPr algn="ctr">
                <a:defRPr/>
              </a:pPr>
              <a:r>
                <a:rPr lang="en-GB" altLang="ja-JP" sz="1200" dirty="0">
                  <a:solidFill>
                    <a:srgbClr val="000000"/>
                  </a:solidFill>
                  <a:latin typeface="+mn-lt"/>
                  <a:ea typeface="ＭＳ Ｐゴシック" pitchFamily="34" charset="-128"/>
                  <a:cs typeface="Times New Roman" pitchFamily="18" charset="0"/>
                </a:rPr>
                <a:t> Data</a:t>
              </a:r>
              <a:endParaRPr lang="en-US" altLang="ja-JP" sz="1200" dirty="0">
                <a:latin typeface="+mn-lt"/>
                <a:ea typeface="ＭＳ Ｐゴシック" pitchFamily="34" charset="-128"/>
              </a:endParaRPr>
            </a:p>
            <a:p>
              <a:pPr algn="ctr">
                <a:defRPr/>
              </a:pPr>
              <a:r>
                <a:rPr lang="en-GB" altLang="ja-JP" sz="1200" dirty="0">
                  <a:solidFill>
                    <a:srgbClr val="000000"/>
                  </a:solidFill>
                  <a:latin typeface="+mn-lt"/>
                  <a:ea typeface="ＭＳ Ｐゴシック" pitchFamily="34" charset="-128"/>
                  <a:cs typeface="Times New Roman" pitchFamily="18" charset="0"/>
                </a:rPr>
                <a:t>Transfer</a:t>
              </a:r>
            </a:p>
            <a:p>
              <a:pPr algn="ctr">
                <a:defRPr/>
              </a:pPr>
              <a:r>
                <a:rPr lang="en-GB" altLang="ja-JP" sz="1200" dirty="0">
                  <a:solidFill>
                    <a:srgbClr val="000000"/>
                  </a:solidFill>
                  <a:latin typeface="+mn-lt"/>
                  <a:ea typeface="ＭＳ Ｐゴシック" pitchFamily="34" charset="-128"/>
                  <a:cs typeface="Times New Roman" pitchFamily="18" charset="0"/>
                </a:rPr>
                <a:t>protocol</a:t>
              </a:r>
              <a:endParaRPr lang="en-GB" altLang="ja-JP" sz="1200" dirty="0">
                <a:latin typeface="+mn-lt"/>
                <a:ea typeface="ＭＳ Ｐゴシック" pitchFamily="34" charset="-128"/>
              </a:endParaRPr>
            </a:p>
          </p:txBody>
        </p:sp>
      </p:grpSp>
      <p:sp>
        <p:nvSpPr>
          <p:cNvPr id="150531" name="AutoShape 3"/>
          <p:cNvSpPr>
            <a:spLocks noChangeArrowheads="1"/>
          </p:cNvSpPr>
          <p:nvPr/>
        </p:nvSpPr>
        <p:spPr bwMode="auto">
          <a:xfrm>
            <a:off x="4927600" y="5835650"/>
            <a:ext cx="2713038" cy="879475"/>
          </a:xfrm>
          <a:prstGeom prst="leftRightArrow">
            <a:avLst>
              <a:gd name="adj1" fmla="val 50000"/>
              <a:gd name="adj2" fmla="val 61697"/>
            </a:avLst>
          </a:prstGeom>
          <a:solidFill>
            <a:srgbClr val="FF99FF"/>
          </a:solidFill>
          <a:ln w="9525">
            <a:solidFill>
              <a:srgbClr val="000000"/>
            </a:solidFill>
            <a:miter lim="800000"/>
            <a:headEnd/>
            <a:tailEnd/>
          </a:ln>
        </p:spPr>
        <p:txBody>
          <a:bodyPr lIns="0" tIns="0" rIns="0" bIns="0" anchor="ctr"/>
          <a:lstStyle/>
          <a:p>
            <a:pPr algn="ctr"/>
            <a:r>
              <a:rPr lang="en-GB" altLang="ja-JP" sz="1600">
                <a:cs typeface="Arial" charset="0"/>
              </a:rPr>
              <a:t>Existing data</a:t>
            </a:r>
          </a:p>
          <a:p>
            <a:pPr algn="ctr"/>
            <a:r>
              <a:rPr lang="en-GB" altLang="ja-JP" sz="1600">
                <a:cs typeface="Arial" charset="0"/>
              </a:rPr>
              <a:t>transfer protocols</a:t>
            </a:r>
            <a:endParaRPr lang="en-US" altLang="ja-JP" sz="1600"/>
          </a:p>
        </p:txBody>
      </p:sp>
      <p:sp>
        <p:nvSpPr>
          <p:cNvPr id="150530" name="AutoShape 2"/>
          <p:cNvSpPr>
            <a:spLocks noChangeArrowheads="1"/>
          </p:cNvSpPr>
          <p:nvPr/>
        </p:nvSpPr>
        <p:spPr bwMode="auto">
          <a:xfrm>
            <a:off x="2571750" y="5835650"/>
            <a:ext cx="2363788" cy="879475"/>
          </a:xfrm>
          <a:prstGeom prst="leftRightArrow">
            <a:avLst>
              <a:gd name="adj1" fmla="val 50000"/>
              <a:gd name="adj2" fmla="val 43103"/>
            </a:avLst>
          </a:prstGeom>
          <a:solidFill>
            <a:srgbClr val="FFFF00"/>
          </a:solidFill>
          <a:ln w="9525">
            <a:solidFill>
              <a:srgbClr val="000000"/>
            </a:solidFill>
            <a:miter lim="800000"/>
            <a:headEnd/>
            <a:tailEnd/>
          </a:ln>
        </p:spPr>
        <p:txBody>
          <a:bodyPr lIns="0" tIns="0" rIns="0" bIns="0" anchor="ctr"/>
          <a:lstStyle/>
          <a:p>
            <a:pPr algn="ctr"/>
            <a:r>
              <a:rPr lang="en-GB" altLang="ja-JP" sz="1600">
                <a:cs typeface="Arial" charset="0"/>
              </a:rPr>
              <a:t>OGSA-DMI protocol</a:t>
            </a:r>
            <a:endParaRPr lang="en-US" altLang="ja-JP" sz="1600"/>
          </a:p>
        </p:txBody>
      </p:sp>
      <p:grpSp>
        <p:nvGrpSpPr>
          <p:cNvPr id="8" name="Group 58"/>
          <p:cNvGrpSpPr>
            <a:grpSpLocks/>
          </p:cNvGrpSpPr>
          <p:nvPr/>
        </p:nvGrpSpPr>
        <p:grpSpPr bwMode="auto">
          <a:xfrm>
            <a:off x="5643563" y="1223963"/>
            <a:ext cx="1857375" cy="1419225"/>
            <a:chOff x="5643570" y="1070300"/>
            <a:chExt cx="1857388" cy="1418486"/>
          </a:xfrm>
        </p:grpSpPr>
        <p:sp>
          <p:nvSpPr>
            <p:cNvPr id="150568" name="AutoShape 40"/>
            <p:cNvSpPr>
              <a:spLocks noChangeArrowheads="1"/>
            </p:cNvSpPr>
            <p:nvPr/>
          </p:nvSpPr>
          <p:spPr bwMode="auto">
            <a:xfrm>
              <a:off x="6210311" y="1674822"/>
              <a:ext cx="717555" cy="271322"/>
            </a:xfrm>
            <a:prstGeom prst="roundRect">
              <a:avLst>
                <a:gd name="adj" fmla="val 16667"/>
              </a:avLst>
            </a:prstGeom>
            <a:solidFill>
              <a:srgbClr val="FF99FF"/>
            </a:solidFill>
            <a:ln w="9525">
              <a:solidFill>
                <a:srgbClr val="000000"/>
              </a:solidFill>
              <a:round/>
              <a:headEnd/>
              <a:tailEnd/>
            </a:ln>
          </p:spPr>
          <p:txBody>
            <a:bodyPr lIns="30175" tIns="15088" rIns="30175" bIns="15088" anchor="ctr"/>
            <a:lstStyle/>
            <a:p>
              <a:pPr algn="ctr">
                <a:defRPr/>
              </a:pPr>
              <a:r>
                <a:rPr lang="en-GB" altLang="ja-JP" sz="1200" b="1" dirty="0">
                  <a:solidFill>
                    <a:srgbClr val="000000"/>
                  </a:solidFill>
                  <a:latin typeface="+mn-lt"/>
                  <a:ea typeface="ＭＳ Ｐゴシック" pitchFamily="34" charset="-128"/>
                  <a:cs typeface="Times New Roman" pitchFamily="18" charset="0"/>
                </a:rPr>
                <a:t>http</a:t>
              </a:r>
              <a:endParaRPr lang="en-GB" altLang="ja-JP" sz="1200" dirty="0">
                <a:latin typeface="+mn-lt"/>
                <a:ea typeface="ＭＳ Ｐゴシック" pitchFamily="34" charset="-128"/>
              </a:endParaRPr>
            </a:p>
          </p:txBody>
        </p:sp>
        <p:sp>
          <p:nvSpPr>
            <p:cNvPr id="150562" name="AutoShape 34"/>
            <p:cNvSpPr>
              <a:spLocks noChangeShapeType="1"/>
            </p:cNvSpPr>
            <p:nvPr/>
          </p:nvSpPr>
          <p:spPr bwMode="auto">
            <a:xfrm flipH="1" flipV="1">
              <a:off x="6927866" y="1809690"/>
              <a:ext cx="255590" cy="258627"/>
            </a:xfrm>
            <a:prstGeom prst="straightConnector1">
              <a:avLst/>
            </a:prstGeom>
            <a:noFill/>
            <a:ln w="25400">
              <a:solidFill>
                <a:srgbClr val="000000"/>
              </a:solidFill>
              <a:round/>
              <a:headEnd/>
              <a:tailEnd/>
            </a:ln>
          </p:spPr>
          <p:txBody>
            <a:bodyPr wrap="none" anchor="ctr"/>
            <a:lstStyle/>
            <a:p>
              <a:pPr>
                <a:defRPr/>
              </a:pPr>
              <a:endParaRPr lang="en-US" sz="1200">
                <a:latin typeface="+mn-lt"/>
                <a:ea typeface="ＭＳ Ｐゴシック" pitchFamily="50" charset="-128"/>
              </a:endParaRPr>
            </a:p>
          </p:txBody>
        </p:sp>
        <p:sp>
          <p:nvSpPr>
            <p:cNvPr id="150549" name="AutoShape 21"/>
            <p:cNvSpPr>
              <a:spLocks noChangeArrowheads="1"/>
            </p:cNvSpPr>
            <p:nvPr/>
          </p:nvSpPr>
          <p:spPr bwMode="auto">
            <a:xfrm>
              <a:off x="6210311" y="1947730"/>
              <a:ext cx="717555" cy="269734"/>
            </a:xfrm>
            <a:prstGeom prst="roundRect">
              <a:avLst>
                <a:gd name="adj" fmla="val 16667"/>
              </a:avLst>
            </a:prstGeom>
            <a:solidFill>
              <a:srgbClr val="FF99FF"/>
            </a:solidFill>
            <a:ln w="9525">
              <a:solidFill>
                <a:srgbClr val="000000"/>
              </a:solidFill>
              <a:round/>
              <a:headEnd/>
              <a:tailEnd/>
            </a:ln>
          </p:spPr>
          <p:txBody>
            <a:bodyPr lIns="30175" tIns="15088" rIns="30175" bIns="15088" anchor="ctr"/>
            <a:lstStyle/>
            <a:p>
              <a:pPr algn="ctr">
                <a:defRPr/>
              </a:pPr>
              <a:r>
                <a:rPr lang="en-GB" altLang="ja-JP" sz="1200" b="1">
                  <a:solidFill>
                    <a:srgbClr val="000000"/>
                  </a:solidFill>
                  <a:latin typeface="+mn-lt"/>
                  <a:ea typeface="ＭＳ Ｐゴシック" pitchFamily="34" charset="-128"/>
                  <a:cs typeface="Times New Roman" pitchFamily="18" charset="0"/>
                </a:rPr>
                <a:t>file</a:t>
              </a:r>
              <a:endParaRPr lang="en-GB" altLang="ja-JP" sz="1200">
                <a:latin typeface="+mn-lt"/>
                <a:ea typeface="ＭＳ Ｐゴシック" pitchFamily="34" charset="-128"/>
              </a:endParaRPr>
            </a:p>
          </p:txBody>
        </p:sp>
        <p:sp>
          <p:nvSpPr>
            <p:cNvPr id="150548" name="AutoShape 20"/>
            <p:cNvSpPr>
              <a:spLocks noChangeArrowheads="1"/>
            </p:cNvSpPr>
            <p:nvPr/>
          </p:nvSpPr>
          <p:spPr bwMode="auto">
            <a:xfrm>
              <a:off x="6210311" y="2217464"/>
              <a:ext cx="719143" cy="271322"/>
            </a:xfrm>
            <a:prstGeom prst="roundRect">
              <a:avLst>
                <a:gd name="adj" fmla="val 16667"/>
              </a:avLst>
            </a:prstGeom>
            <a:solidFill>
              <a:srgbClr val="FF99FF"/>
            </a:solidFill>
            <a:ln w="9525">
              <a:solidFill>
                <a:srgbClr val="000000"/>
              </a:solidFill>
              <a:round/>
              <a:headEnd/>
              <a:tailEnd/>
            </a:ln>
          </p:spPr>
          <p:txBody>
            <a:bodyPr wrap="none" lIns="30175" tIns="15088" rIns="30175" bIns="15088" anchor="ctr"/>
            <a:lstStyle/>
            <a:p>
              <a:pPr algn="ctr">
                <a:defRPr/>
              </a:pPr>
              <a:r>
                <a:rPr lang="en-GB" altLang="ja-JP" sz="1200" b="1" dirty="0" err="1">
                  <a:solidFill>
                    <a:srgbClr val="000000"/>
                  </a:solidFill>
                  <a:latin typeface="+mn-lt"/>
                  <a:ea typeface="ＭＳ Ｐゴシック" pitchFamily="34" charset="-128"/>
                  <a:cs typeface="Times New Roman" pitchFamily="18" charset="0"/>
                </a:rPr>
                <a:t>GridFTP</a:t>
              </a:r>
              <a:endParaRPr lang="en-GB" altLang="ja-JP" sz="1200" dirty="0">
                <a:latin typeface="+mn-lt"/>
                <a:ea typeface="ＭＳ Ｐゴシック" pitchFamily="34" charset="-128"/>
              </a:endParaRPr>
            </a:p>
          </p:txBody>
        </p:sp>
        <p:sp>
          <p:nvSpPr>
            <p:cNvPr id="150545" name="AutoShape 17"/>
            <p:cNvSpPr>
              <a:spLocks noChangeShapeType="1"/>
            </p:cNvSpPr>
            <p:nvPr/>
          </p:nvSpPr>
          <p:spPr bwMode="auto">
            <a:xfrm flipH="1">
              <a:off x="6927866" y="2068317"/>
              <a:ext cx="255590" cy="14281"/>
            </a:xfrm>
            <a:prstGeom prst="straightConnector1">
              <a:avLst/>
            </a:prstGeom>
            <a:noFill/>
            <a:ln w="25400">
              <a:solidFill>
                <a:srgbClr val="000000"/>
              </a:solidFill>
              <a:round/>
              <a:headEnd/>
              <a:tailEnd/>
            </a:ln>
          </p:spPr>
          <p:txBody>
            <a:bodyPr wrap="none" anchor="ctr"/>
            <a:lstStyle/>
            <a:p>
              <a:pPr>
                <a:defRPr/>
              </a:pPr>
              <a:endParaRPr lang="en-US" sz="1200">
                <a:latin typeface="+mn-lt"/>
                <a:ea typeface="ＭＳ Ｐゴシック" pitchFamily="50" charset="-128"/>
              </a:endParaRPr>
            </a:p>
          </p:txBody>
        </p:sp>
        <p:sp>
          <p:nvSpPr>
            <p:cNvPr id="150544" name="AutoShape 16"/>
            <p:cNvSpPr>
              <a:spLocks noChangeShapeType="1"/>
            </p:cNvSpPr>
            <p:nvPr/>
          </p:nvSpPr>
          <p:spPr bwMode="auto">
            <a:xfrm flipH="1">
              <a:off x="6945329" y="2068317"/>
              <a:ext cx="254002" cy="285601"/>
            </a:xfrm>
            <a:prstGeom prst="straightConnector1">
              <a:avLst/>
            </a:prstGeom>
            <a:noFill/>
            <a:ln w="25400">
              <a:solidFill>
                <a:srgbClr val="000000"/>
              </a:solidFill>
              <a:round/>
              <a:headEnd/>
              <a:tailEnd/>
            </a:ln>
          </p:spPr>
          <p:txBody>
            <a:bodyPr wrap="none" anchor="ctr"/>
            <a:lstStyle/>
            <a:p>
              <a:pPr>
                <a:defRPr/>
              </a:pPr>
              <a:endParaRPr lang="en-US" sz="1200">
                <a:latin typeface="+mn-lt"/>
                <a:ea typeface="ＭＳ Ｐゴシック" pitchFamily="50" charset="-128"/>
              </a:endParaRPr>
            </a:p>
          </p:txBody>
        </p:sp>
        <p:sp>
          <p:nvSpPr>
            <p:cNvPr id="150573" name="Text Box 45"/>
            <p:cNvSpPr txBox="1">
              <a:spLocks noChangeArrowheads="1"/>
            </p:cNvSpPr>
            <p:nvPr/>
          </p:nvSpPr>
          <p:spPr bwMode="auto">
            <a:xfrm>
              <a:off x="5643570" y="1070300"/>
              <a:ext cx="1857388" cy="571202"/>
            </a:xfrm>
            <a:prstGeom prst="rect">
              <a:avLst/>
            </a:prstGeom>
            <a:noFill/>
            <a:ln w="9525">
              <a:noFill/>
              <a:miter lim="800000"/>
              <a:headEnd/>
              <a:tailEnd/>
            </a:ln>
          </p:spPr>
          <p:txBody>
            <a:bodyPr lIns="0" tIns="0" rIns="0" bIns="0"/>
            <a:lstStyle/>
            <a:p>
              <a:pPr algn="ctr">
                <a:defRPr/>
              </a:pPr>
              <a:r>
                <a:rPr lang="en-GB" altLang="ja-JP" sz="1200" dirty="0">
                  <a:solidFill>
                    <a:srgbClr val="000000"/>
                  </a:solidFill>
                  <a:latin typeface="+mn-lt"/>
                  <a:ea typeface="ＭＳ Ｐゴシック" pitchFamily="34" charset="-128"/>
                  <a:cs typeface="Times New Roman" pitchFamily="18" charset="0"/>
                </a:rPr>
                <a:t>Services capable of retrieving data from the </a:t>
              </a:r>
              <a:r>
                <a:rPr lang="en-GB" altLang="ja-JP" sz="1200" b="1" dirty="0">
                  <a:solidFill>
                    <a:srgbClr val="000000"/>
                  </a:solidFill>
                  <a:latin typeface="+mn-lt"/>
                  <a:ea typeface="ＭＳ Ｐゴシック" pitchFamily="34" charset="-128"/>
                  <a:cs typeface="Times New Roman" pitchFamily="18" charset="0"/>
                </a:rPr>
                <a:t>source</a:t>
              </a:r>
              <a:endParaRPr lang="en-US" altLang="ja-JP" sz="1200" dirty="0">
                <a:latin typeface="+mn-lt"/>
                <a:ea typeface="ＭＳ Ｐゴシック" pitchFamily="34" charset="-128"/>
              </a:endParaRPr>
            </a:p>
            <a:p>
              <a:pPr algn="l">
                <a:defRPr/>
              </a:pPr>
              <a:endParaRPr lang="en-US" altLang="ja-JP" sz="1200" dirty="0">
                <a:latin typeface="+mn-lt"/>
                <a:ea typeface="ＭＳ Ｐゴシック" pitchFamily="34" charset="-128"/>
              </a:endParaRPr>
            </a:p>
          </p:txBody>
        </p:sp>
      </p:grpSp>
      <p:sp>
        <p:nvSpPr>
          <p:cNvPr id="11283" name="Rectangle 46"/>
          <p:cNvSpPr>
            <a:spLocks noChangeArrowheads="1"/>
          </p:cNvSpPr>
          <p:nvPr/>
        </p:nvSpPr>
        <p:spPr bwMode="auto">
          <a:xfrm>
            <a:off x="8963025" y="0"/>
            <a:ext cx="184150" cy="457200"/>
          </a:xfrm>
          <a:prstGeom prst="rect">
            <a:avLst/>
          </a:prstGeom>
          <a:noFill/>
          <a:ln w="9525">
            <a:noFill/>
            <a:miter lim="800000"/>
            <a:headEnd/>
            <a:tailEnd/>
          </a:ln>
        </p:spPr>
        <p:txBody>
          <a:bodyPr wrap="none" anchor="ctr">
            <a:spAutoFit/>
          </a:bodyPr>
          <a:lstStyle/>
          <a:p>
            <a:endParaRPr lang="en-US"/>
          </a:p>
        </p:txBody>
      </p:sp>
      <p:sp>
        <p:nvSpPr>
          <p:cNvPr id="54" name="Down Arrow 53"/>
          <p:cNvSpPr/>
          <p:nvPr/>
        </p:nvSpPr>
        <p:spPr bwMode="auto">
          <a:xfrm>
            <a:off x="7173913" y="2530475"/>
            <a:ext cx="285750" cy="192881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US">
              <a:latin typeface="+mn-lt"/>
              <a:ea typeface="ＭＳ Ｐゴシック" pitchFamily="50" charset="-128"/>
            </a:endParaRPr>
          </a:p>
        </p:txBody>
      </p:sp>
      <p:sp>
        <p:nvSpPr>
          <p:cNvPr id="55" name="Text Box 45"/>
          <p:cNvSpPr txBox="1">
            <a:spLocks noChangeArrowheads="1"/>
          </p:cNvSpPr>
          <p:nvPr/>
        </p:nvSpPr>
        <p:spPr bwMode="auto">
          <a:xfrm>
            <a:off x="8143875" y="1847850"/>
            <a:ext cx="798513" cy="438150"/>
          </a:xfrm>
          <a:prstGeom prst="rect">
            <a:avLst/>
          </a:prstGeom>
          <a:noFill/>
          <a:ln w="9525">
            <a:noFill/>
            <a:miter lim="800000"/>
            <a:headEnd/>
            <a:tailEnd/>
          </a:ln>
        </p:spPr>
        <p:txBody>
          <a:bodyPr lIns="0" tIns="0" rIns="0" bIns="0"/>
          <a:lstStyle/>
          <a:p>
            <a:pPr algn="ctr">
              <a:defRPr/>
            </a:pPr>
            <a:r>
              <a:rPr lang="en-US" altLang="ja-JP" sz="1200" dirty="0">
                <a:solidFill>
                  <a:srgbClr val="000000"/>
                </a:solidFill>
                <a:latin typeface="+mn-lt"/>
                <a:ea typeface="ＭＳ Ｐゴシック" pitchFamily="34" charset="-128"/>
                <a:cs typeface="Times New Roman" pitchFamily="18" charset="0"/>
              </a:rPr>
              <a:t>Source</a:t>
            </a:r>
          </a:p>
          <a:p>
            <a:pPr algn="ctr">
              <a:defRPr/>
            </a:pPr>
            <a:r>
              <a:rPr lang="en-US" altLang="ja-JP" sz="1200" dirty="0">
                <a:solidFill>
                  <a:srgbClr val="000000"/>
                </a:solidFill>
                <a:latin typeface="+mn-lt"/>
                <a:ea typeface="ＭＳ Ｐゴシック" pitchFamily="34" charset="-128"/>
                <a:cs typeface="Times New Roman" pitchFamily="18" charset="0"/>
              </a:rPr>
              <a:t>Location</a:t>
            </a:r>
            <a:endParaRPr lang="en-US" altLang="ja-JP" sz="1200" dirty="0">
              <a:latin typeface="+mn-lt"/>
              <a:ea typeface="ＭＳ Ｐゴシック" pitchFamily="34" charset="-128"/>
            </a:endParaRPr>
          </a:p>
        </p:txBody>
      </p:sp>
      <p:sp>
        <p:nvSpPr>
          <p:cNvPr id="56" name="Text Box 45"/>
          <p:cNvSpPr txBox="1">
            <a:spLocks noChangeArrowheads="1"/>
          </p:cNvSpPr>
          <p:nvPr/>
        </p:nvSpPr>
        <p:spPr bwMode="auto">
          <a:xfrm>
            <a:off x="8072438" y="4714875"/>
            <a:ext cx="798512" cy="428625"/>
          </a:xfrm>
          <a:prstGeom prst="rect">
            <a:avLst/>
          </a:prstGeom>
          <a:noFill/>
          <a:ln w="9525">
            <a:noFill/>
            <a:miter lim="800000"/>
            <a:headEnd/>
            <a:tailEnd/>
          </a:ln>
        </p:spPr>
        <p:txBody>
          <a:bodyPr lIns="0" tIns="0" rIns="0" bIns="0"/>
          <a:lstStyle/>
          <a:p>
            <a:pPr algn="ctr">
              <a:defRPr/>
            </a:pPr>
            <a:r>
              <a:rPr lang="en-US" altLang="ja-JP" sz="1200" dirty="0">
                <a:solidFill>
                  <a:srgbClr val="000000"/>
                </a:solidFill>
                <a:latin typeface="+mn-lt"/>
                <a:ea typeface="ＭＳ Ｐゴシック" pitchFamily="34" charset="-128"/>
                <a:cs typeface="Times New Roman" pitchFamily="18" charset="0"/>
              </a:rPr>
              <a:t>Sink</a:t>
            </a:r>
          </a:p>
          <a:p>
            <a:pPr algn="ctr">
              <a:defRPr/>
            </a:pPr>
            <a:r>
              <a:rPr lang="en-US" altLang="ja-JP" sz="1200" dirty="0">
                <a:solidFill>
                  <a:srgbClr val="000000"/>
                </a:solidFill>
                <a:latin typeface="+mn-lt"/>
                <a:ea typeface="ＭＳ Ｐゴシック" pitchFamily="34" charset="-128"/>
                <a:cs typeface="Times New Roman" pitchFamily="18" charset="0"/>
              </a:rPr>
              <a:t>Location</a:t>
            </a:r>
            <a:endParaRPr lang="en-US" altLang="ja-JP" sz="1200" dirty="0">
              <a:latin typeface="+mn-lt"/>
              <a:ea typeface="ＭＳ Ｐゴシック" pitchFamily="34" charset="-128"/>
            </a:endParaRPr>
          </a:p>
          <a:p>
            <a:pPr algn="l">
              <a:defRPr/>
            </a:pPr>
            <a:endParaRPr lang="en-US" altLang="ja-JP" sz="1200" dirty="0">
              <a:latin typeface="+mn-lt"/>
              <a:ea typeface="ＭＳ Ｐゴシック" pitchFamily="34" charset="-128"/>
            </a:endParaRPr>
          </a:p>
        </p:txBody>
      </p:sp>
      <p:sp>
        <p:nvSpPr>
          <p:cNvPr id="57" name="TextBox 56"/>
          <p:cNvSpPr txBox="1"/>
          <p:nvPr/>
        </p:nvSpPr>
        <p:spPr>
          <a:xfrm>
            <a:off x="877888" y="1285875"/>
            <a:ext cx="2012950" cy="457200"/>
          </a:xfrm>
          <a:prstGeom prst="rect">
            <a:avLst/>
          </a:prstGeom>
          <a:noFill/>
        </p:spPr>
        <p:txBody>
          <a:bodyPr wrap="none">
            <a:spAutoFit/>
          </a:bodyPr>
          <a:lstStyle/>
          <a:p>
            <a:pPr>
              <a:defRPr/>
            </a:pPr>
            <a:r>
              <a:rPr lang="en-US" dirty="0">
                <a:latin typeface="+mn-lt"/>
                <a:ea typeface="ＭＳ Ｐゴシック" pitchFamily="50" charset="-128"/>
              </a:rPr>
              <a:t>The Problem!</a:t>
            </a:r>
          </a:p>
        </p:txBody>
      </p:sp>
      <p:grpSp>
        <p:nvGrpSpPr>
          <p:cNvPr id="9" name="Group 69"/>
          <p:cNvGrpSpPr/>
          <p:nvPr/>
        </p:nvGrpSpPr>
        <p:grpSpPr>
          <a:xfrm>
            <a:off x="946789" y="3071810"/>
            <a:ext cx="1920973" cy="584775"/>
            <a:chOff x="946789" y="3129977"/>
            <a:chExt cx="1920973" cy="584775"/>
          </a:xfrm>
          <a:solidFill>
            <a:schemeClr val="accent6">
              <a:lumMod val="20000"/>
              <a:lumOff val="80000"/>
            </a:schemeClr>
          </a:solidFill>
        </p:grpSpPr>
        <p:grpSp>
          <p:nvGrpSpPr>
            <p:cNvPr id="10" name="Group 62"/>
            <p:cNvGrpSpPr/>
            <p:nvPr/>
          </p:nvGrpSpPr>
          <p:grpSpPr>
            <a:xfrm>
              <a:off x="1058564" y="3129977"/>
              <a:ext cx="1809198" cy="584775"/>
              <a:chOff x="1058564" y="3129977"/>
              <a:chExt cx="1809198" cy="584775"/>
            </a:xfrm>
            <a:grpFill/>
          </p:grpSpPr>
          <p:sp>
            <p:nvSpPr>
              <p:cNvPr id="150557" name="AutoShape 29"/>
              <p:cNvSpPr>
                <a:spLocks noChangeArrowheads="1"/>
              </p:cNvSpPr>
              <p:nvPr/>
            </p:nvSpPr>
            <p:spPr bwMode="auto">
              <a:xfrm>
                <a:off x="2118690" y="3160319"/>
                <a:ext cx="749072" cy="541559"/>
              </a:xfrm>
              <a:prstGeom prst="roundRect">
                <a:avLst>
                  <a:gd name="adj" fmla="val 16667"/>
                </a:avLst>
              </a:prstGeom>
              <a:grpFill/>
              <a:ln w="25400">
                <a:solidFill>
                  <a:srgbClr val="000000"/>
                </a:solidFill>
                <a:round/>
                <a:headEnd/>
                <a:tailEnd/>
              </a:ln>
            </p:spPr>
            <p:txBody>
              <a:bodyPr lIns="30175" tIns="0" rIns="30175" bIns="0" anchor="ctr"/>
              <a:lstStyle/>
              <a:p>
                <a:pPr algn="ctr">
                  <a:defRPr/>
                </a:pPr>
                <a:r>
                  <a:rPr lang="en-GB" altLang="ja-JP" sz="1800" dirty="0">
                    <a:solidFill>
                      <a:srgbClr val="000000"/>
                    </a:solidFill>
                    <a:latin typeface="+mn-lt"/>
                    <a:ea typeface="ＭＳ Ｐゴシック" pitchFamily="34" charset="-128"/>
                    <a:cs typeface="Times New Roman" pitchFamily="18" charset="0"/>
                  </a:rPr>
                  <a:t>Client</a:t>
                </a:r>
                <a:endParaRPr lang="en-GB" altLang="ja-JP" sz="1800" dirty="0">
                  <a:latin typeface="+mn-lt"/>
                  <a:ea typeface="ＭＳ Ｐゴシック" pitchFamily="34" charset="-128"/>
                </a:endParaRPr>
              </a:p>
            </p:txBody>
          </p:sp>
          <p:sp>
            <p:nvSpPr>
              <p:cNvPr id="60" name="TextBox 59"/>
              <p:cNvSpPr txBox="1"/>
              <p:nvPr/>
            </p:nvSpPr>
            <p:spPr>
              <a:xfrm>
                <a:off x="1058564" y="3129977"/>
                <a:ext cx="941668" cy="584775"/>
              </a:xfrm>
              <a:prstGeom prst="rect">
                <a:avLst/>
              </a:prstGeom>
              <a:noFill/>
            </p:spPr>
            <p:txBody>
              <a:bodyPr>
                <a:spAutoFit/>
              </a:bodyPr>
              <a:lstStyle/>
              <a:p>
                <a:pPr algn="ctr">
                  <a:defRPr/>
                </a:pPr>
                <a:r>
                  <a:rPr lang="en-US" sz="1600" dirty="0">
                    <a:latin typeface="+mn-lt"/>
                    <a:ea typeface="ＭＳ Ｐゴシック" pitchFamily="50" charset="-128"/>
                  </a:rPr>
                  <a:t>Transfer</a:t>
                </a:r>
              </a:p>
              <a:p>
                <a:pPr algn="ctr">
                  <a:defRPr/>
                </a:pPr>
                <a:r>
                  <a:rPr lang="en-US" sz="1600" dirty="0">
                    <a:latin typeface="+mn-lt"/>
                    <a:ea typeface="ＭＳ Ｐゴシック" pitchFamily="50" charset="-128"/>
                  </a:rPr>
                  <a:t> A</a:t>
                </a:r>
                <a:r>
                  <a:rPr lang="en-US" sz="1600" dirty="0">
                    <a:latin typeface="+mn-lt"/>
                    <a:ea typeface="ＭＳ Ｐゴシック" pitchFamily="50" charset="-128"/>
                    <a:sym typeface="Wingdings" pitchFamily="2" charset="2"/>
                  </a:rPr>
                  <a:t>B</a:t>
                </a:r>
                <a:endParaRPr lang="en-US" sz="1600" dirty="0">
                  <a:latin typeface="+mn-lt"/>
                  <a:ea typeface="ＭＳ Ｐゴシック" pitchFamily="50" charset="-128"/>
                </a:endParaRPr>
              </a:p>
            </p:txBody>
          </p:sp>
        </p:grpSp>
        <p:cxnSp>
          <p:nvCxnSpPr>
            <p:cNvPr id="62" name="Straight Arrow Connector 61"/>
            <p:cNvCxnSpPr>
              <a:stCxn id="150566" idx="3"/>
              <a:endCxn id="150557" idx="1"/>
            </p:cNvCxnSpPr>
            <p:nvPr/>
          </p:nvCxnSpPr>
          <p:spPr bwMode="auto">
            <a:xfrm flipV="1">
              <a:off x="946789" y="3431099"/>
              <a:ext cx="1171901" cy="480"/>
            </a:xfrm>
            <a:prstGeom prst="straightConnector1">
              <a:avLst/>
            </a:prstGeom>
            <a:grpFill/>
            <a:ln w="25400" cap="flat" cmpd="sng" algn="ctr">
              <a:solidFill>
                <a:schemeClr val="tx1"/>
              </a:solidFill>
              <a:prstDash val="solid"/>
              <a:round/>
              <a:headEnd type="none" w="med" len="med"/>
              <a:tailEnd type="triangle" w="lg" len="lg"/>
            </a:ln>
            <a:effectLst/>
          </p:spPr>
        </p:cxnSp>
      </p:grpSp>
      <p:grpSp>
        <p:nvGrpSpPr>
          <p:cNvPr id="11" name="Group 65"/>
          <p:cNvGrpSpPr>
            <a:grpSpLocks/>
          </p:cNvGrpSpPr>
          <p:nvPr/>
        </p:nvGrpSpPr>
        <p:grpSpPr bwMode="auto">
          <a:xfrm>
            <a:off x="2857500" y="2857500"/>
            <a:ext cx="1866900" cy="500063"/>
            <a:chOff x="2857488" y="2857498"/>
            <a:chExt cx="1866913" cy="500065"/>
          </a:xfrm>
        </p:grpSpPr>
        <p:sp>
          <p:nvSpPr>
            <p:cNvPr id="64" name="AutoShape 24"/>
            <p:cNvSpPr>
              <a:spLocks noChangeShapeType="1"/>
            </p:cNvSpPr>
            <p:nvPr/>
          </p:nvSpPr>
          <p:spPr bwMode="auto">
            <a:xfrm rot="16200000" flipH="1" flipV="1">
              <a:off x="3540911" y="2174075"/>
              <a:ext cx="500065" cy="1866913"/>
            </a:xfrm>
            <a:prstGeom prst="curvedConnector2">
              <a:avLst/>
            </a:prstGeom>
            <a:noFill/>
            <a:ln w="25400">
              <a:solidFill>
                <a:srgbClr val="000000"/>
              </a:solidFill>
              <a:round/>
              <a:headEnd type="none" w="med" len="med"/>
              <a:tailEnd type="triangle" w="lg" len="lg"/>
            </a:ln>
          </p:spPr>
          <p:txBody>
            <a:bodyPr/>
            <a:lstStyle/>
            <a:p>
              <a:pPr>
                <a:defRPr/>
              </a:pPr>
              <a:endParaRPr lang="en-US" sz="1200">
                <a:latin typeface="+mn-lt"/>
                <a:ea typeface="ＭＳ Ｐゴシック" pitchFamily="50" charset="-128"/>
              </a:endParaRPr>
            </a:p>
          </p:txBody>
        </p:sp>
        <p:sp>
          <p:nvSpPr>
            <p:cNvPr id="11293" name="TextBox 64"/>
            <p:cNvSpPr txBox="1">
              <a:spLocks noChangeArrowheads="1"/>
            </p:cNvSpPr>
            <p:nvPr/>
          </p:nvSpPr>
          <p:spPr bwMode="auto">
            <a:xfrm>
              <a:off x="3575044" y="2959098"/>
              <a:ext cx="601667" cy="336551"/>
            </a:xfrm>
            <a:prstGeom prst="rect">
              <a:avLst/>
            </a:prstGeom>
            <a:noFill/>
            <a:ln w="9525">
              <a:noFill/>
              <a:miter lim="800000"/>
              <a:headEnd/>
              <a:tailEnd/>
            </a:ln>
          </p:spPr>
          <p:txBody>
            <a:bodyPr wrap="none">
              <a:spAutoFit/>
            </a:bodyPr>
            <a:lstStyle/>
            <a:p>
              <a:r>
                <a:rPr lang="en-US" sz="1600"/>
                <a:t>EPR</a:t>
              </a:r>
            </a:p>
          </p:txBody>
        </p:sp>
      </p:grpSp>
      <p:sp>
        <p:nvSpPr>
          <p:cNvPr id="150565" name="AutoShape 37"/>
          <p:cNvSpPr>
            <a:spLocks noChangeArrowheads="1"/>
          </p:cNvSpPr>
          <p:nvPr/>
        </p:nvSpPr>
        <p:spPr bwMode="auto">
          <a:xfrm>
            <a:off x="4421188" y="1985963"/>
            <a:ext cx="915987" cy="846137"/>
          </a:xfrm>
          <a:prstGeom prst="roundRect">
            <a:avLst>
              <a:gd name="adj" fmla="val 16667"/>
            </a:avLst>
          </a:prstGeom>
          <a:solidFill>
            <a:srgbClr val="FFFF00"/>
          </a:solidFill>
          <a:ln w="25400">
            <a:solidFill>
              <a:srgbClr val="000000"/>
            </a:solidFill>
            <a:round/>
            <a:headEnd/>
            <a:tailEnd/>
          </a:ln>
        </p:spPr>
        <p:txBody>
          <a:bodyPr lIns="0" tIns="0" rIns="0" bIns="0" anchor="ctr"/>
          <a:lstStyle/>
          <a:p>
            <a:pPr algn="ctr">
              <a:defRPr/>
            </a:pPr>
            <a:r>
              <a:rPr lang="en-GB" altLang="ja-JP" sz="1200" dirty="0">
                <a:solidFill>
                  <a:srgbClr val="000000"/>
                </a:solidFill>
                <a:latin typeface="+mn-lt"/>
                <a:ea typeface="ＭＳ Ｐゴシック" pitchFamily="34" charset="-128"/>
                <a:cs typeface="Times New Roman" pitchFamily="18" charset="0"/>
              </a:rPr>
              <a:t>Data Transfer Factory</a:t>
            </a:r>
            <a:endParaRPr lang="en-US" altLang="ja-JP" sz="1200" dirty="0">
              <a:latin typeface="+mn-lt"/>
              <a:ea typeface="ＭＳ Ｐゴシック" pitchFamily="34" charset="-128"/>
            </a:endParaRPr>
          </a:p>
          <a:p>
            <a:pPr algn="ctr">
              <a:defRPr/>
            </a:pPr>
            <a:r>
              <a:rPr lang="en-GB" altLang="ja-JP" sz="1200" dirty="0">
                <a:solidFill>
                  <a:srgbClr val="000000"/>
                </a:solidFill>
                <a:latin typeface="+mn-lt"/>
                <a:ea typeface="ＭＳ Ｐゴシック" pitchFamily="34" charset="-128"/>
                <a:cs typeface="Times New Roman" pitchFamily="18" charset="0"/>
              </a:rPr>
              <a:t>Port Type</a:t>
            </a:r>
            <a:endParaRPr lang="en-GB" altLang="ja-JP" sz="1200" dirty="0">
              <a:latin typeface="+mn-lt"/>
              <a:ea typeface="ＭＳ Ｐゴシック" pitchFamily="34" charset="-128"/>
            </a:endParaRPr>
          </a:p>
        </p:txBody>
      </p:sp>
      <p:sp>
        <p:nvSpPr>
          <p:cNvPr id="58" name="Rounded Rectangle 57"/>
          <p:cNvSpPr>
            <a:spLocks noChangeArrowheads="1"/>
          </p:cNvSpPr>
          <p:nvPr/>
        </p:nvSpPr>
        <p:spPr bwMode="auto">
          <a:xfrm>
            <a:off x="4371975" y="1928813"/>
            <a:ext cx="1000125" cy="2643187"/>
          </a:xfrm>
          <a:prstGeom prst="roundRect">
            <a:avLst>
              <a:gd name="adj" fmla="val 16667"/>
            </a:avLst>
          </a:prstGeom>
          <a:noFill/>
          <a:ln w="28575" algn="ctr">
            <a:solidFill>
              <a:schemeClr val="tx1"/>
            </a:solidFill>
            <a:prstDash val="sysDot"/>
            <a:round/>
            <a:headEnd/>
            <a:tailEnd/>
          </a:ln>
        </p:spPr>
        <p:txBody>
          <a:bodyPr lIns="0" rIns="0" anchor="ctr" anchorCtr="1"/>
          <a:lstStyle/>
          <a:p>
            <a:r>
              <a:rPr lang="en-US" sz="2000"/>
              <a:t>Service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subTnLst>
                                    <p:set>
                                      <p:cBhvr override="childStyle">
                                        <p:cTn dur="1" fill="hold" display="0" masterRel="nextClick" afterEffect="1"/>
                                        <p:tgtEl>
                                          <p:spTgt spid="5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subTnLst>
                                    <p:set>
                                      <p:cBhvr override="childStyle">
                                        <p:cTn dur="1" fill="hold" display="0" masterRel="nextClick" afterEffect="1"/>
                                        <p:tgtEl>
                                          <p:spTgt spid="5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05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05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0552"/>
                                        </p:tgtEl>
                                        <p:attrNameLst>
                                          <p:attrName>style.visibility</p:attrName>
                                        </p:attrNameLst>
                                      </p:cBhvr>
                                      <p:to>
                                        <p:strVal val="visible"/>
                                      </p:to>
                                    </p:set>
                                  </p:childTnLst>
                                  <p:subTnLst>
                                    <p:set>
                                      <p:cBhvr override="childStyle">
                                        <p:cTn dur="1" fill="hold" display="0" masterRel="nextClick" afterEffect="1"/>
                                        <p:tgtEl>
                                          <p:spTgt spid="15055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0551"/>
                                        </p:tgtEl>
                                        <p:attrNameLst>
                                          <p:attrName>style.visibility</p:attrName>
                                        </p:attrNameLst>
                                      </p:cBhvr>
                                      <p:to>
                                        <p:strVal val="visible"/>
                                      </p:to>
                                    </p:set>
                                  </p:childTnLst>
                                  <p:subTnLst>
                                    <p:set>
                                      <p:cBhvr override="childStyle">
                                        <p:cTn dur="1" fill="hold" display="0" masterRel="nextClick" afterEffect="1"/>
                                        <p:tgtEl>
                                          <p:spTgt spid="150551"/>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05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0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67" grpId="0" animBg="1"/>
      <p:bldP spid="150552" grpId="0" animBg="1"/>
      <p:bldP spid="150551" grpId="0" animBg="1"/>
      <p:bldP spid="150531" grpId="0" animBg="1"/>
      <p:bldP spid="150530" grpId="0" animBg="1"/>
      <p:bldP spid="54" grpId="0" animBg="1"/>
      <p:bldP spid="57" grpId="0"/>
      <p:bldP spid="150565" grpId="0" animBg="1"/>
      <p:bldP spid="5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The Data EPR - DEPR</a:t>
            </a:r>
          </a:p>
        </p:txBody>
      </p:sp>
      <p:sp>
        <p:nvSpPr>
          <p:cNvPr id="14339" name="Content Placeholder 2"/>
          <p:cNvSpPr>
            <a:spLocks noGrp="1"/>
          </p:cNvSpPr>
          <p:nvPr>
            <p:ph idx="1"/>
          </p:nvPr>
        </p:nvSpPr>
        <p:spPr>
          <a:xfrm>
            <a:off x="500063" y="1524000"/>
            <a:ext cx="8215312" cy="4114800"/>
          </a:xfrm>
        </p:spPr>
        <p:txBody>
          <a:bodyPr/>
          <a:lstStyle/>
          <a:p>
            <a:r>
              <a:rPr lang="en-US" smtClean="0"/>
              <a:t>A DEPR for each source and sink</a:t>
            </a:r>
          </a:p>
          <a:p>
            <a:pPr lvl="1"/>
            <a:r>
              <a:rPr lang="en-US" smtClean="0"/>
              <a:t>Where the DTI can find &amp; access your data</a:t>
            </a:r>
          </a:p>
          <a:p>
            <a:pPr lvl="1"/>
            <a:r>
              <a:rPr lang="en-US" smtClean="0"/>
              <a:t>Where the DTI is going to put your data</a:t>
            </a:r>
          </a:p>
          <a:p>
            <a:r>
              <a:rPr lang="en-US" smtClean="0"/>
              <a:t>Encapsulate meta-data to access the data</a:t>
            </a:r>
          </a:p>
          <a:p>
            <a:pPr lvl="1"/>
            <a:r>
              <a:rPr lang="en-US" smtClean="0"/>
              <a:t>Protocols used to access the data</a:t>
            </a:r>
          </a:p>
          <a:p>
            <a:pPr lvl="2"/>
            <a:r>
              <a:rPr lang="en-US" smtClean="0"/>
              <a:t>Identified through defined URIs</a:t>
            </a:r>
          </a:p>
          <a:p>
            <a:pPr lvl="1"/>
            <a:r>
              <a:rPr lang="en-US" smtClean="0"/>
              <a:t>Protocol specific data location</a:t>
            </a:r>
          </a:p>
          <a:p>
            <a:pPr lvl="2"/>
            <a:r>
              <a:rPr lang="en-US" smtClean="0"/>
              <a:t>e.g. file path, FTP URL, …</a:t>
            </a:r>
          </a:p>
          <a:p>
            <a:pPr lvl="1"/>
            <a:r>
              <a:rPr lang="en-US" smtClean="0"/>
              <a:t>Any authentication tokens needed for access</a:t>
            </a:r>
          </a:p>
        </p:txBody>
      </p:sp>
      <p:sp>
        <p:nvSpPr>
          <p:cNvPr id="14340" name="Footer Placeholder 3"/>
          <p:cNvSpPr>
            <a:spLocks noGrp="1"/>
          </p:cNvSpPr>
          <p:nvPr>
            <p:ph type="ftr" sz="quarter" idx="10"/>
          </p:nvPr>
        </p:nvSpPr>
        <p:spPr>
          <a:noFill/>
        </p:spPr>
        <p:txBody>
          <a:bodyPr/>
          <a:lstStyle/>
          <a:p>
            <a:fld id="{982C3EE2-E5B4-4E0F-A4C6-6363DE34902B}" type="slidenum">
              <a:rPr lang="en-US" altLang="ja-JP" smtClean="0">
                <a:ea typeface="MS PGothic" pitchFamily="34" charset="-128"/>
              </a:rPr>
              <a:pPr/>
              <a:t>9</a:t>
            </a:fld>
            <a:endParaRPr lang="en-US" altLang="ja-JP" smtClean="0">
              <a:ea typeface="MS PGothic" pitchFamily="34"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GF_template_v4">
  <a:themeElements>
    <a:clrScheme name="OGF_template_v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GF_template_v4">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OGF_template_v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_template_v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_template_v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_template_v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_template_v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_template_v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_template_v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_template_v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_template_v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_template_v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_template_v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_template_v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Rep:Users:joel:OGF:Documents:Templates:OGF_template_v4.ppt</Template>
  <TotalTime>175</TotalTime>
  <Words>1034</Words>
  <Application>Microsoft PowerPoint</Application>
  <PresentationFormat>On-screen Show (4:3)</PresentationFormat>
  <Paragraphs>156</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MS PGothic</vt:lpstr>
      <vt:lpstr>Times</vt:lpstr>
      <vt:lpstr>OGF_template_v4</vt:lpstr>
      <vt:lpstr>OGSA-DMI</vt:lpstr>
      <vt:lpstr>Agenda</vt:lpstr>
      <vt:lpstr>OGF IPR Policies Apply</vt:lpstr>
      <vt:lpstr>Full Copyright Notice</vt:lpstr>
      <vt:lpstr>Update on DMI Specification</vt:lpstr>
      <vt:lpstr>User moves data from A  B</vt:lpstr>
      <vt:lpstr>Requirements</vt:lpstr>
      <vt:lpstr>OGSA-DMI in a nutshell</vt:lpstr>
      <vt:lpstr>The Data EPR - DEPR</vt:lpstr>
      <vt:lpstr>DEPR Use Cases</vt:lpstr>
      <vt:lpstr>Where do DEPRs come from?</vt:lpstr>
      <vt:lpstr>Data Transfer Factory (DTF)</vt:lpstr>
      <vt:lpstr>Data Transfer Instance (DTI)</vt:lpstr>
    </vt:vector>
  </TitlesOfParts>
  <Company>GGF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Replogle</dc:creator>
  <cp:lastModifiedBy>Steven Newhouse</cp:lastModifiedBy>
  <cp:revision>4</cp:revision>
  <dcterms:created xsi:type="dcterms:W3CDTF">2008-06-02T05:51:45Z</dcterms:created>
  <dcterms:modified xsi:type="dcterms:W3CDTF">2008-06-02T12:28:32Z</dcterms:modified>
</cp:coreProperties>
</file>