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1" r:id="rId4"/>
    <p:sldId id="267" r:id="rId5"/>
    <p:sldId id="268" r:id="rId6"/>
    <p:sldId id="270" r:id="rId7"/>
    <p:sldId id="278" r:id="rId8"/>
    <p:sldId id="275" r:id="rId9"/>
    <p:sldId id="279" r:id="rId10"/>
    <p:sldId id="280" r:id="rId11"/>
    <p:sldId id="262" r:id="rId12"/>
    <p:sldId id="272" r:id="rId13"/>
    <p:sldId id="276" r:id="rId14"/>
    <p:sldId id="273" r:id="rId15"/>
    <p:sldId id="263" r:id="rId16"/>
    <p:sldId id="274" r:id="rId17"/>
    <p:sldId id="259" r:id="rId18"/>
    <p:sldId id="277" r:id="rId19"/>
    <p:sldId id="258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EEAB0"/>
    <a:srgbClr val="FFFFFF"/>
    <a:srgbClr val="005C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 snapToGrid="0">
      <p:cViewPr varScale="1">
        <p:scale>
          <a:sx n="102" d="100"/>
          <a:sy n="102" d="100"/>
        </p:scale>
        <p:origin x="-18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77FED-7CC2-4DDE-95EE-7B090D8ED534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6B8DD-32C6-4E09-A726-557AC76466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191919"/>
                </a:solidFill>
              </a:rPr>
              <a:t>First large-scale OpenFlow-enabled experimental facility in Europe), continuously evolving through other FIRE projects (FIBRE, Fed4FIRE, ALIEN, etc.)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191919"/>
                </a:solidFill>
              </a:rPr>
              <a:t>OpenFlow </a:t>
            </a:r>
            <a:r>
              <a:rPr lang="en-US" sz="1600" dirty="0" err="1" smtClean="0">
                <a:solidFill>
                  <a:srgbClr val="191919"/>
                </a:solidFill>
              </a:rPr>
              <a:t>testbed</a:t>
            </a:r>
            <a:r>
              <a:rPr lang="en-US" sz="1600" dirty="0" smtClean="0">
                <a:solidFill>
                  <a:srgbClr val="191919"/>
                </a:solidFill>
              </a:rPr>
              <a:t> over JGN-X (the largest </a:t>
            </a:r>
            <a:r>
              <a:rPr lang="en-US" sz="1600" dirty="0" err="1" smtClean="0">
                <a:solidFill>
                  <a:srgbClr val="191919"/>
                </a:solidFill>
              </a:rPr>
              <a:t>testbed</a:t>
            </a:r>
            <a:r>
              <a:rPr lang="en-US" sz="1600" dirty="0" smtClean="0">
                <a:solidFill>
                  <a:srgbClr val="191919"/>
                </a:solidFill>
              </a:rPr>
              <a:t> network in Japan), with wide-area coverage from US West coast to Southeast Asia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191919"/>
                </a:solidFill>
                <a:cs typeface="Arial" pitchFamily="34" charset="0"/>
              </a:rPr>
              <a:t>This opens up </a:t>
            </a:r>
            <a:r>
              <a:rPr lang="en-US" sz="1600" b="1" dirty="0" smtClean="0">
                <a:solidFill>
                  <a:srgbClr val="191919"/>
                </a:solidFill>
                <a:cs typeface="Arial" pitchFamily="34" charset="0"/>
              </a:rPr>
              <a:t>new opportunities </a:t>
            </a:r>
            <a:r>
              <a:rPr lang="en-US" sz="1600" dirty="0" smtClean="0">
                <a:solidFill>
                  <a:srgbClr val="191919"/>
                </a:solidFill>
                <a:cs typeface="Arial" pitchFamily="34" charset="0"/>
              </a:rPr>
              <a:t>for experiments due to </a:t>
            </a:r>
            <a:r>
              <a:rPr lang="en-US" sz="1600" b="1" dirty="0" smtClean="0">
                <a:solidFill>
                  <a:srgbClr val="191919"/>
                </a:solidFill>
                <a:cs typeface="Arial" pitchFamily="34" charset="0"/>
              </a:rPr>
              <a:t>geographical dispersion </a:t>
            </a:r>
            <a:r>
              <a:rPr lang="en-US" sz="1600" dirty="0" smtClean="0">
                <a:solidFill>
                  <a:srgbClr val="191919"/>
                </a:solidFill>
                <a:cs typeface="Arial" pitchFamily="34" charset="0"/>
              </a:rPr>
              <a:t>of </a:t>
            </a:r>
            <a:r>
              <a:rPr lang="en-US" sz="1600" dirty="0" err="1" smtClean="0">
                <a:solidFill>
                  <a:srgbClr val="191919"/>
                </a:solidFill>
                <a:cs typeface="Arial" pitchFamily="34" charset="0"/>
              </a:rPr>
              <a:t>testbeds</a:t>
            </a:r>
            <a:endParaRPr lang="en-US" sz="1600" dirty="0" smtClean="0">
              <a:solidFill>
                <a:srgbClr val="191919"/>
              </a:solidFill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dirty="0" smtClean="0">
                <a:solidFill>
                  <a:schemeClr val="bg1">
                    <a:lumMod val="10000"/>
                  </a:schemeClr>
                </a:solidFill>
              </a:rPr>
              <a:t>By federating SDN islands, an integrated infrastructure can be constructed over globally distributed resources</a:t>
            </a:r>
            <a:endParaRPr kumimoji="1" lang="pl-PL" altLang="ja-JP" sz="18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B8DD-32C6-4E09-A726-557AC76466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B8DD-32C6-4E09-A726-557AC76466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TN-RM</a:t>
            </a:r>
            <a:r>
              <a:rPr lang="en-US" baseline="0" dirty="0" smtClean="0"/>
              <a:t> acts as </a:t>
            </a:r>
            <a:r>
              <a:rPr lang="en-US" baseline="0" dirty="0" err="1" smtClean="0"/>
              <a:t>uRA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B8DD-32C6-4E09-A726-557AC764666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1520" y="3523130"/>
            <a:ext cx="8568952" cy="145231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2000" b="1">
                <a:solidFill>
                  <a:schemeClr val="tx1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520" y="5163670"/>
            <a:ext cx="8568952" cy="9053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effectLst>
                  <a:glow rad="63500">
                    <a:srgbClr val="FFFFFF">
                      <a:alpha val="50000"/>
                    </a:srgbClr>
                  </a:glo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04579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6611" y="88128"/>
            <a:ext cx="6336631" cy="401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1">
                <a:solidFill>
                  <a:schemeClr val="tx1"/>
                </a:solidFill>
                <a:effectLst>
                  <a:reflection blurRad="6350" stA="240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721895"/>
            <a:ext cx="8640960" cy="5648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0247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3575502"/>
            <a:ext cx="9144000" cy="279698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lumMod val="0"/>
                  <a:lumOff val="100000"/>
                  <a:alpha val="0"/>
                </a:srgbClr>
              </a:gs>
              <a:gs pos="90000">
                <a:srgbClr val="FFFFFF"/>
              </a:gs>
              <a:gs pos="10000">
                <a:srgbClr val="FFFFFF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9" name="Podtytuł 2"/>
          <p:cNvSpPr txBox="1">
            <a:spLocks/>
          </p:cNvSpPr>
          <p:nvPr userDrawn="1"/>
        </p:nvSpPr>
        <p:spPr>
          <a:xfrm>
            <a:off x="3786844" y="3396166"/>
            <a:ext cx="3816424" cy="98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91000"/>
                    </a:prstClr>
                  </a:outerShdw>
                  <a:reflection blurRad="6350" stA="350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33570" y="4005125"/>
            <a:ext cx="961933" cy="3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ole tekstowe 17"/>
          <p:cNvSpPr txBox="1">
            <a:spLocks noChangeAspect="1"/>
          </p:cNvSpPr>
          <p:nvPr userDrawn="1"/>
        </p:nvSpPr>
        <p:spPr>
          <a:xfrm>
            <a:off x="329185" y="4422846"/>
            <a:ext cx="1970702" cy="7042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lang="en-US" sz="800" dirty="0" smtClean="0"/>
              <a:t>Poznan Supercomputing </a:t>
            </a:r>
            <a:r>
              <a:rPr lang="pl-PL" sz="800" dirty="0" smtClean="0"/>
              <a:t/>
            </a:r>
            <a:br>
              <a:rPr lang="pl-PL" sz="800" dirty="0" smtClean="0"/>
            </a:br>
            <a:r>
              <a:rPr lang="en-US" sz="800" dirty="0" smtClean="0"/>
              <a:t>and Networking Center</a:t>
            </a:r>
            <a:endParaRPr lang="pl-PL" sz="800" dirty="0" smtClean="0"/>
          </a:p>
          <a:p>
            <a:pPr algn="ctr"/>
            <a:r>
              <a:rPr lang="pl-PL" sz="800" dirty="0" smtClean="0"/>
              <a:t>Poland</a:t>
            </a:r>
            <a:endParaRPr lang="pl-PL" sz="6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pole tekstowe 20"/>
          <p:cNvSpPr txBox="1">
            <a:spLocks noChangeAspect="1"/>
          </p:cNvSpPr>
          <p:nvPr userDrawn="1"/>
        </p:nvSpPr>
        <p:spPr>
          <a:xfrm>
            <a:off x="4801146" y="4422846"/>
            <a:ext cx="229481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l-PL" sz="800" dirty="0" err="1" smtClean="0"/>
              <a:t>Nextworks</a:t>
            </a:r>
            <a:endParaRPr lang="pl-PL" sz="800" dirty="0" smtClean="0"/>
          </a:p>
          <a:p>
            <a:pPr algn="ctr"/>
            <a:r>
              <a:rPr lang="pl-PL" sz="800" dirty="0" err="1" smtClean="0"/>
              <a:t>Italy</a:t>
            </a:r>
            <a:endParaRPr lang="pl-PL" sz="6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pole tekstowe 21"/>
          <p:cNvSpPr txBox="1">
            <a:spLocks noChangeAspect="1"/>
          </p:cNvSpPr>
          <p:nvPr userDrawn="1"/>
        </p:nvSpPr>
        <p:spPr>
          <a:xfrm>
            <a:off x="2673307" y="5671354"/>
            <a:ext cx="1970702" cy="352100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pl-PL" sz="800" dirty="0" err="1" smtClean="0"/>
              <a:t>European</a:t>
            </a:r>
            <a:r>
              <a:rPr lang="pl-PL" sz="800" dirty="0" smtClean="0"/>
              <a:t> Center for Information and </a:t>
            </a:r>
            <a:r>
              <a:rPr lang="pl-PL" sz="800" dirty="0" err="1" smtClean="0"/>
              <a:t>Communication</a:t>
            </a:r>
            <a:r>
              <a:rPr lang="pl-PL" sz="800" dirty="0" smtClean="0"/>
              <a:t> Technologies </a:t>
            </a:r>
            <a:r>
              <a:rPr lang="pl-PL" sz="800" dirty="0" err="1" smtClean="0"/>
              <a:t>Gmbh</a:t>
            </a:r>
            <a:endParaRPr lang="pl-PL" sz="800" dirty="0" smtClean="0"/>
          </a:p>
          <a:p>
            <a:pPr algn="ctr"/>
            <a:r>
              <a:rPr lang="pl-PL" sz="800" dirty="0" smtClean="0"/>
              <a:t>Germany</a:t>
            </a:r>
            <a:endParaRPr lang="es-ES" sz="600" b="1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3" name="pole tekstowe 22"/>
          <p:cNvSpPr txBox="1">
            <a:spLocks noChangeAspect="1"/>
          </p:cNvSpPr>
          <p:nvPr userDrawn="1"/>
        </p:nvSpPr>
        <p:spPr>
          <a:xfrm>
            <a:off x="6670746" y="4422846"/>
            <a:ext cx="2317963" cy="7042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lang="pl-PL" sz="800" dirty="0" err="1" smtClean="0"/>
              <a:t>Fundacio</a:t>
            </a:r>
            <a:r>
              <a:rPr lang="pl-PL" sz="800" dirty="0" smtClean="0"/>
              <a:t> </a:t>
            </a:r>
            <a:r>
              <a:rPr lang="pl-PL" sz="800" dirty="0" err="1" smtClean="0"/>
              <a:t>Privada</a:t>
            </a:r>
            <a:r>
              <a:rPr lang="pl-PL" sz="800" dirty="0" smtClean="0"/>
              <a:t> i2CAT, </a:t>
            </a:r>
            <a:br>
              <a:rPr lang="pl-PL" sz="800" dirty="0" smtClean="0"/>
            </a:br>
            <a:r>
              <a:rPr lang="pl-PL" sz="800" dirty="0" smtClean="0"/>
              <a:t>Internet I </a:t>
            </a:r>
            <a:r>
              <a:rPr lang="pl-PL" sz="800" dirty="0" err="1" smtClean="0"/>
              <a:t>Innovacio</a:t>
            </a:r>
            <a:r>
              <a:rPr lang="pl-PL" sz="800" dirty="0" smtClean="0"/>
              <a:t> Digital</a:t>
            </a:r>
            <a:br>
              <a:rPr lang="pl-PL" sz="800" dirty="0" smtClean="0"/>
            </a:br>
            <a:r>
              <a:rPr lang="pl-PL" sz="800" dirty="0" smtClean="0"/>
              <a:t>A </a:t>
            </a:r>
            <a:r>
              <a:rPr lang="pl-PL" sz="800" dirty="0" err="1" smtClean="0"/>
              <a:t>Catalunya</a:t>
            </a:r>
            <a:endParaRPr lang="pl-PL" sz="800" dirty="0" smtClean="0"/>
          </a:p>
          <a:p>
            <a:pPr algn="ctr"/>
            <a:r>
              <a:rPr lang="pl-PL" sz="800" dirty="0" err="1" smtClean="0"/>
              <a:t>Spain</a:t>
            </a:r>
            <a:endParaRPr lang="en-US" sz="600" b="1" strike="noStrike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4" name="pole tekstowe 23"/>
          <p:cNvSpPr txBox="1">
            <a:spLocks noChangeAspect="1"/>
          </p:cNvSpPr>
          <p:nvPr userDrawn="1"/>
        </p:nvSpPr>
        <p:spPr>
          <a:xfrm>
            <a:off x="329185" y="5671354"/>
            <a:ext cx="1970702" cy="3521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lang="pl-PL" sz="800" dirty="0" err="1" smtClean="0"/>
              <a:t>SURFnet</a:t>
            </a:r>
            <a:r>
              <a:rPr lang="pl-PL" sz="800" dirty="0" smtClean="0"/>
              <a:t> </a:t>
            </a:r>
            <a:r>
              <a:rPr lang="pl-PL" sz="800" dirty="0" err="1" smtClean="0"/>
              <a:t>bv</a:t>
            </a:r>
            <a:endParaRPr lang="pl-PL" sz="800" dirty="0" smtClean="0"/>
          </a:p>
          <a:p>
            <a:pPr algn="ctr"/>
            <a:r>
              <a:rPr lang="pl-PL" sz="800" dirty="0" err="1" smtClean="0"/>
              <a:t>Netherlands</a:t>
            </a:r>
            <a:endParaRPr lang="en-US" sz="600" b="1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5" name="pole tekstowe 24"/>
          <p:cNvSpPr txBox="1">
            <a:spLocks noChangeAspect="1"/>
          </p:cNvSpPr>
          <p:nvPr userDrawn="1"/>
        </p:nvSpPr>
        <p:spPr>
          <a:xfrm>
            <a:off x="6844376" y="5671354"/>
            <a:ext cx="1970702" cy="3521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lang="pl-PL" sz="800" dirty="0" smtClean="0"/>
              <a:t>KDDI</a:t>
            </a:r>
          </a:p>
          <a:p>
            <a:pPr algn="ctr"/>
            <a:r>
              <a:rPr lang="pl-PL" sz="800" dirty="0" smtClean="0"/>
              <a:t>Japan</a:t>
            </a:r>
            <a:endParaRPr lang="en-US" sz="600" b="1" dirty="0">
              <a:solidFill>
                <a:schemeClr val="tx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6" name="pole tekstowe 25"/>
          <p:cNvSpPr txBox="1">
            <a:spLocks noChangeAspect="1"/>
          </p:cNvSpPr>
          <p:nvPr userDrawn="1"/>
        </p:nvSpPr>
        <p:spPr>
          <a:xfrm>
            <a:off x="2679038" y="4422846"/>
            <a:ext cx="1970702" cy="35210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800" dirty="0" smtClean="0"/>
              <a:t>National Institute </a:t>
            </a:r>
            <a:r>
              <a:rPr lang="pl-PL" sz="800" dirty="0" smtClean="0"/>
              <a:t/>
            </a:r>
            <a:br>
              <a:rPr lang="pl-PL" sz="800" dirty="0" smtClean="0"/>
            </a:br>
            <a:r>
              <a:rPr lang="en-US" sz="800" dirty="0" smtClean="0"/>
              <a:t>of Advanced Industrial Science </a:t>
            </a:r>
            <a:r>
              <a:rPr lang="pl-PL" sz="800" dirty="0" smtClean="0"/>
              <a:t/>
            </a:r>
            <a:br>
              <a:rPr lang="pl-PL" sz="800" dirty="0" smtClean="0"/>
            </a:br>
            <a:r>
              <a:rPr lang="en-US" sz="800" dirty="0" smtClean="0"/>
              <a:t>and Technology</a:t>
            </a:r>
            <a:endParaRPr lang="pl-PL" sz="800" dirty="0" smtClean="0"/>
          </a:p>
          <a:p>
            <a:pPr algn="ctr"/>
            <a:r>
              <a:rPr lang="pl-PL" sz="800" dirty="0" smtClean="0"/>
              <a:t>Japan</a:t>
            </a:r>
            <a:endParaRPr lang="en-US" sz="800" b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27" name="pole tekstowe 26"/>
          <p:cNvSpPr txBox="1">
            <a:spLocks noChangeAspect="1"/>
          </p:cNvSpPr>
          <p:nvPr userDrawn="1"/>
        </p:nvSpPr>
        <p:spPr>
          <a:xfrm>
            <a:off x="4963200" y="5671354"/>
            <a:ext cx="1970702" cy="3521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/>
            <a:r>
              <a:rPr lang="pl-PL" sz="800" dirty="0" err="1" smtClean="0"/>
              <a:t>iMinds</a:t>
            </a:r>
            <a:r>
              <a:rPr lang="pl-PL" sz="800" dirty="0" smtClean="0"/>
              <a:t> VZW</a:t>
            </a:r>
          </a:p>
          <a:p>
            <a:pPr algn="ctr"/>
            <a:r>
              <a:rPr lang="pl-PL" sz="800" dirty="0" err="1" smtClean="0"/>
              <a:t>Belgium</a:t>
            </a:r>
            <a:endParaRPr lang="en-US" sz="600" b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30" name="pole tekstowe 29"/>
          <p:cNvSpPr txBox="1"/>
          <p:nvPr userDrawn="1"/>
        </p:nvSpPr>
        <p:spPr>
          <a:xfrm>
            <a:off x="0" y="3071120"/>
            <a:ext cx="914399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tx1"/>
                </a:solidFill>
                <a:effectLst>
                  <a:glow rad="25400">
                    <a:schemeClr val="bg1">
                      <a:alpha val="72000"/>
                    </a:schemeClr>
                  </a:glow>
                </a:effectLst>
              </a:rPr>
              <a:t>PARTNERS</a:t>
            </a:r>
            <a:endParaRPr lang="pl-PL" b="1" dirty="0">
              <a:solidFill>
                <a:schemeClr val="tx1"/>
              </a:solidFill>
              <a:effectLst>
                <a:glow rad="25400">
                  <a:schemeClr val="bg1">
                    <a:alpha val="72000"/>
                  </a:schemeClr>
                </a:glo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069579" y="4075289"/>
            <a:ext cx="1093149" cy="1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J:\!PCSS\@@_PROJEKTY_ZAGRANICZNE\FELIX\PARTNERS\eict_logo-300x63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9989" y="5261721"/>
            <a:ext cx="1300381" cy="27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J:\!PCSS\@@_PROJEKTY_ZAGRANICZNE\FELIX\PARTNERS\i2cat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6601" y="3988770"/>
            <a:ext cx="826252" cy="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J:\!PCSS\@@_PROJEKTY_ZAGRANICZNE\FELIX\PARTNERS\imindis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7951" y="5241982"/>
            <a:ext cx="961200" cy="3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 descr="J:\!PCSS\@@_PROJEKTY_ZAGRANICZNE\FELIX\PARTNERS\kddi2-300x94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953" y="5256079"/>
            <a:ext cx="907549" cy="2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388776" y="4077514"/>
            <a:ext cx="1119550" cy="2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8" descr="J:\!PCSS\@@_PROJEKTY_ZAGRANICZNE\FELIX\PARTNERS\surfnet-300x143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828" y="5189620"/>
            <a:ext cx="875417" cy="41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322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1" y="72051"/>
            <a:ext cx="7066429" cy="510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solidFill>
                  <a:schemeClr val="tx1"/>
                </a:solidFill>
                <a:effectLst>
                  <a:reflection blurRad="6350" stA="240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024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6322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hyperlink" Target="https://apwl.intra-bs.aist.go.jp/webc/conts/prdep/public/ccdev/data/pct/symbolaist.pct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www.fp7-ofelia.eu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hyperlink" Target="http://www.jgn.nict.go.jp/rise/english/index.html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FELIX and NSI:</a:t>
            </a:r>
            <a:br>
              <a:rPr lang="en-US" sz="2800" dirty="0" smtClean="0"/>
            </a:br>
            <a:r>
              <a:rPr lang="en-US" sz="2800" dirty="0" smtClean="0"/>
              <a:t>Mutual Authentication and Authorization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1" dirty="0" smtClean="0"/>
              <a:t>(Work in progress)</a:t>
            </a:r>
            <a:endParaRPr lang="en-US" b="0" i="1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Presenter: Umar Toseef</a:t>
            </a:r>
            <a:endParaRPr lang="en-US" sz="2000" dirty="0"/>
          </a:p>
        </p:txBody>
      </p:sp>
      <p:sp>
        <p:nvSpPr>
          <p:cNvPr id="5" name="Rechteck 4"/>
          <p:cNvSpPr/>
          <p:nvPr/>
        </p:nvSpPr>
        <p:spPr>
          <a:xfrm>
            <a:off x="137653" y="5850958"/>
            <a:ext cx="8878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OGF 43, </a:t>
            </a:r>
            <a:r>
              <a:rPr lang="de-DE" dirty="0" smtClean="0"/>
              <a:t>Washington</a:t>
            </a:r>
            <a:endParaRPr lang="en-US" dirty="0" smtClean="0"/>
          </a:p>
          <a:p>
            <a:pPr algn="ctr"/>
            <a:r>
              <a:rPr lang="en-US" dirty="0" smtClean="0"/>
              <a:t>26 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60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depiction…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991"/>
          <a:stretch>
            <a:fillRect/>
          </a:stretch>
        </p:blipFill>
        <p:spPr bwMode="auto">
          <a:xfrm>
            <a:off x="691592" y="587828"/>
            <a:ext cx="7742155" cy="553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259629" y="6298166"/>
            <a:ext cx="798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Copied from John </a:t>
            </a:r>
            <a:r>
              <a:rPr lang="en-US" b="1" dirty="0" err="1" smtClean="0"/>
              <a:t>MacAuley’s</a:t>
            </a:r>
            <a:r>
              <a:rPr lang="en-US" b="1" dirty="0" smtClean="0"/>
              <a:t> presentation on NSI: Security Omnibus, Dec. 2014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: Abstract protocol flow</a:t>
            </a:r>
            <a:endParaRPr lang="en-US" sz="24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885183" y="2315868"/>
            <a:ext cx="7407169" cy="3735867"/>
            <a:chOff x="885183" y="2315868"/>
            <a:chExt cx="7407169" cy="3735867"/>
          </a:xfrm>
        </p:grpSpPr>
        <p:sp>
          <p:nvSpPr>
            <p:cNvPr id="3" name="Rechteck 2"/>
            <p:cNvSpPr/>
            <p:nvPr/>
          </p:nvSpPr>
          <p:spPr>
            <a:xfrm>
              <a:off x="1129565" y="2618252"/>
              <a:ext cx="1685365" cy="34334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</a:p>
            <a:p>
              <a:pPr algn="ctr"/>
              <a:r>
                <a:rPr lang="en-US" dirty="0" smtClean="0"/>
                <a:t>(client)</a:t>
              </a:r>
              <a:endParaRPr lang="en-US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6158765" y="2618256"/>
              <a:ext cx="1900518" cy="9502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</a:p>
            <a:p>
              <a:pPr algn="ctr"/>
              <a:r>
                <a:rPr lang="en-US" dirty="0" smtClean="0"/>
                <a:t>(Resource owner)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6167730" y="3676089"/>
              <a:ext cx="1900518" cy="11026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Authorization Server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6158765" y="4931146"/>
              <a:ext cx="1900518" cy="1102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Resource Server</a:t>
              </a:r>
              <a:endParaRPr lang="en-US" dirty="0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2832859" y="2797551"/>
              <a:ext cx="33079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361764" y="2537567"/>
              <a:ext cx="2244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1. Authorization Request</a:t>
              </a:r>
              <a:endParaRPr lang="en-US" sz="1600" dirty="0"/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2841823" y="3371292"/>
              <a:ext cx="3307977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3370728" y="3093379"/>
              <a:ext cx="2039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 Authorization Grant</a:t>
              </a:r>
              <a:endParaRPr lang="en-US" sz="1600" dirty="0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2841823" y="4025716"/>
              <a:ext cx="33079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370728" y="3765732"/>
              <a:ext cx="2039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3. Authorization Grant</a:t>
              </a:r>
              <a:endParaRPr lang="en-US" sz="1600" dirty="0"/>
            </a:p>
          </p:txBody>
        </p:sp>
        <p:cxnSp>
          <p:nvCxnSpPr>
            <p:cNvPr id="17" name="Gerade Verbindung mit Pfeil 16"/>
            <p:cNvCxnSpPr/>
            <p:nvPr/>
          </p:nvCxnSpPr>
          <p:spPr>
            <a:xfrm>
              <a:off x="2832858" y="4599456"/>
              <a:ext cx="3307977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3361763" y="4321543"/>
              <a:ext cx="1474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4. Access Token</a:t>
              </a:r>
              <a:endParaRPr lang="en-US" sz="1600" dirty="0"/>
            </a:p>
          </p:txBody>
        </p:sp>
        <p:cxnSp>
          <p:nvCxnSpPr>
            <p:cNvPr id="19" name="Gerade Verbindung mit Pfeil 18"/>
            <p:cNvCxnSpPr/>
            <p:nvPr/>
          </p:nvCxnSpPr>
          <p:spPr>
            <a:xfrm>
              <a:off x="2841823" y="5226987"/>
              <a:ext cx="33079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370728" y="4967003"/>
              <a:ext cx="1474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5. Access Token</a:t>
              </a:r>
              <a:endParaRPr lang="en-US" sz="1600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2823894" y="5809691"/>
              <a:ext cx="3307977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352799" y="5531778"/>
              <a:ext cx="2123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6. Requested resources</a:t>
              </a:r>
              <a:endParaRPr lang="en-US" sz="1600" dirty="0"/>
            </a:p>
          </p:txBody>
        </p:sp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83324" y="2333797"/>
              <a:ext cx="394746" cy="548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4" descr="http://icons.iconarchive.com/icons/icojam/blue-bits/256/application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5183" y="2315868"/>
              <a:ext cx="576064" cy="576064"/>
            </a:xfrm>
            <a:prstGeom prst="rect">
              <a:avLst/>
            </a:prstGeom>
            <a:noFill/>
          </p:spPr>
        </p:pic>
        <p:pic>
          <p:nvPicPr>
            <p:cNvPr id="25" name="Picture 2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67245" y="4805223"/>
              <a:ext cx="498213" cy="498213"/>
            </a:xfrm>
            <a:prstGeom prst="rect">
              <a:avLst/>
            </a:prstGeom>
            <a:noFill/>
          </p:spPr>
        </p:pic>
        <p:pic>
          <p:nvPicPr>
            <p:cNvPr id="11266" name="Picture 2" descr="http://ayende.com/Blog/images/ayende_com/Blog/WindowsLiveWriter/MactoAuthorizationdecisions_10E82/image_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02469" y="3625383"/>
              <a:ext cx="489883" cy="600355"/>
            </a:xfrm>
            <a:prstGeom prst="rect">
              <a:avLst/>
            </a:prstGeom>
            <a:noFill/>
          </p:spPr>
        </p:pic>
      </p:grpSp>
      <p:grpSp>
        <p:nvGrpSpPr>
          <p:cNvPr id="34" name="Gruppieren 33"/>
          <p:cNvGrpSpPr/>
          <p:nvPr/>
        </p:nvGrpSpPr>
        <p:grpSpPr>
          <a:xfrm>
            <a:off x="949951" y="731133"/>
            <a:ext cx="7421059" cy="1024125"/>
            <a:chOff x="949951" y="563989"/>
            <a:chExt cx="7421059" cy="1024125"/>
          </a:xfrm>
        </p:grpSpPr>
        <p:sp>
          <p:nvSpPr>
            <p:cNvPr id="27" name="Rechteck 26"/>
            <p:cNvSpPr/>
            <p:nvPr/>
          </p:nvSpPr>
          <p:spPr>
            <a:xfrm>
              <a:off x="6167727" y="844396"/>
              <a:ext cx="1900518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Authorization Server</a:t>
              </a:r>
              <a:endParaRPr lang="en-US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114817" y="868114"/>
              <a:ext cx="1900518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</a:p>
            <a:p>
              <a:pPr algn="ctr"/>
              <a:r>
                <a:rPr lang="en-US" dirty="0" smtClean="0"/>
                <a:t>(Resource owner)</a:t>
              </a:r>
              <a:endParaRPr lang="en-US" dirty="0"/>
            </a:p>
          </p:txBody>
        </p:sp>
        <p:cxnSp>
          <p:nvCxnSpPr>
            <p:cNvPr id="29" name="Gerade Verbindung mit Pfeil 28"/>
            <p:cNvCxnSpPr>
              <a:endCxn id="27" idx="1"/>
            </p:cNvCxnSpPr>
            <p:nvPr/>
          </p:nvCxnSpPr>
          <p:spPr>
            <a:xfrm flipV="1">
              <a:off x="3039336" y="1204396"/>
              <a:ext cx="3128391" cy="32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3548577" y="905412"/>
              <a:ext cx="1815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0. User Registration</a:t>
              </a:r>
              <a:endParaRPr lang="en-US" sz="1600" dirty="0"/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9951" y="563989"/>
              <a:ext cx="394746" cy="548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" descr="http://ayende.com/Blog/images/ayende_com/Blog/WindowsLiveWriter/MactoAuthorizationdecisions_10E82/image_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81127" y="665874"/>
              <a:ext cx="489883" cy="600355"/>
            </a:xfrm>
            <a:prstGeom prst="rect">
              <a:avLst/>
            </a:prstGeom>
            <a:noFill/>
          </p:spPr>
        </p:pic>
      </p:grpSp>
      <p:sp>
        <p:nvSpPr>
          <p:cNvPr id="36" name="Textfeld 35"/>
          <p:cNvSpPr txBox="1"/>
          <p:nvPr/>
        </p:nvSpPr>
        <p:spPr>
          <a:xfrm>
            <a:off x="6056671" y="6263152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*Figure redrawn from RFC 6749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lke 2"/>
          <p:cNvSpPr/>
          <p:nvPr/>
        </p:nvSpPr>
        <p:spPr>
          <a:xfrm>
            <a:off x="3461006" y="2536727"/>
            <a:ext cx="3578946" cy="2556387"/>
          </a:xfrm>
          <a:prstGeom prst="cloud">
            <a:avLst/>
          </a:prstGeom>
          <a:solidFill>
            <a:srgbClr val="CEEAB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Secure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4090273" y="4503174"/>
            <a:ext cx="1042219" cy="19074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Authorization in NSI using </a:t>
            </a:r>
            <a:r>
              <a:rPr lang="en-US" sz="2400" dirty="0" err="1" smtClean="0"/>
              <a:t>OAuth</a:t>
            </a:r>
            <a:endParaRPr lang="en-US" sz="2400" dirty="0"/>
          </a:p>
        </p:txBody>
      </p:sp>
      <p:sp>
        <p:nvSpPr>
          <p:cNvPr id="4" name="Ellipse 3"/>
          <p:cNvSpPr/>
          <p:nvPr/>
        </p:nvSpPr>
        <p:spPr>
          <a:xfrm>
            <a:off x="4857178" y="2192606"/>
            <a:ext cx="828000" cy="828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uRA</a:t>
            </a:r>
            <a:endParaRPr lang="en-US" b="1" dirty="0"/>
          </a:p>
        </p:txBody>
      </p:sp>
      <p:sp>
        <p:nvSpPr>
          <p:cNvPr id="5" name="Ellipse 4"/>
          <p:cNvSpPr/>
          <p:nvPr/>
        </p:nvSpPr>
        <p:spPr>
          <a:xfrm>
            <a:off x="5004664" y="3431471"/>
            <a:ext cx="828000" cy="828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</a:t>
            </a:r>
            <a:endParaRPr lang="en-US" b="1" dirty="0"/>
          </a:p>
        </p:txBody>
      </p:sp>
      <p:sp>
        <p:nvSpPr>
          <p:cNvPr id="6" name="Ellipse 5"/>
          <p:cNvSpPr/>
          <p:nvPr/>
        </p:nvSpPr>
        <p:spPr>
          <a:xfrm>
            <a:off x="4237751" y="4591677"/>
            <a:ext cx="828000" cy="828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uPA</a:t>
            </a:r>
            <a:endParaRPr lang="en-US" b="1" dirty="0"/>
          </a:p>
        </p:txBody>
      </p:sp>
      <p:sp>
        <p:nvSpPr>
          <p:cNvPr id="7" name="Rechteck 6"/>
          <p:cNvSpPr/>
          <p:nvPr/>
        </p:nvSpPr>
        <p:spPr>
          <a:xfrm>
            <a:off x="4296742" y="5289760"/>
            <a:ext cx="684000" cy="353961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NRM</a:t>
            </a:r>
            <a:endParaRPr lang="en-US" b="1" dirty="0"/>
          </a:p>
        </p:txBody>
      </p:sp>
      <p:cxnSp>
        <p:nvCxnSpPr>
          <p:cNvPr id="9" name="Gerade Verbindung mit Pfeil 8"/>
          <p:cNvCxnSpPr>
            <a:stCxn id="4" idx="4"/>
            <a:endCxn id="5" idx="0"/>
          </p:cNvCxnSpPr>
          <p:nvPr/>
        </p:nvCxnSpPr>
        <p:spPr>
          <a:xfrm>
            <a:off x="5271178" y="3020606"/>
            <a:ext cx="147486" cy="4108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0"/>
          </p:cNvCxnSpPr>
          <p:nvPr/>
        </p:nvCxnSpPr>
        <p:spPr>
          <a:xfrm flipH="1">
            <a:off x="4651751" y="4138213"/>
            <a:ext cx="474171" cy="453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</p:cNvCxnSpPr>
          <p:nvPr/>
        </p:nvCxnSpPr>
        <p:spPr>
          <a:xfrm>
            <a:off x="4638742" y="5643721"/>
            <a:ext cx="2084" cy="48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C:\Users\Umar.Toseef\AppData\Local\Microsoft\Windows\Temporary Internet Files\Content.IE5\ZXTISFWM\Cisco-Router-Commands-images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3375" y="5896712"/>
            <a:ext cx="661629" cy="552010"/>
          </a:xfrm>
          <a:prstGeom prst="rect">
            <a:avLst/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4869" y="1094922"/>
            <a:ext cx="394746" cy="5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Gerade Verbindung mit Pfeil 17"/>
          <p:cNvCxnSpPr>
            <a:stCxn id="16" idx="2"/>
            <a:endCxn id="4" idx="0"/>
          </p:cNvCxnSpPr>
          <p:nvPr/>
        </p:nvCxnSpPr>
        <p:spPr>
          <a:xfrm>
            <a:off x="4962242" y="1643180"/>
            <a:ext cx="308936" cy="5494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156213" y="1198349"/>
            <a:ext cx="1471938" cy="630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pic>
        <p:nvPicPr>
          <p:cNvPr id="20" name="Picture 2" descr="http://ayende.com/Blog/images/ayende_com/Blog/WindowsLiveWriter/MactoAuthorizationdecisions_10E82/image_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3165" y="695363"/>
            <a:ext cx="489883" cy="600355"/>
          </a:xfrm>
          <a:prstGeom prst="rect">
            <a:avLst/>
          </a:prstGeom>
          <a:noFill/>
        </p:spPr>
      </p:pic>
      <p:cxnSp>
        <p:nvCxnSpPr>
          <p:cNvPr id="22" name="Gerade Verbindung mit Pfeil 21"/>
          <p:cNvCxnSpPr/>
          <p:nvPr/>
        </p:nvCxnSpPr>
        <p:spPr>
          <a:xfrm flipH="1">
            <a:off x="3637984" y="1317514"/>
            <a:ext cx="112087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647817" y="1612482"/>
            <a:ext cx="1120879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696989" y="1002892"/>
            <a:ext cx="1168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Auth Grant</a:t>
            </a:r>
            <a:endParaRPr lang="en-US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3667492" y="1651821"/>
            <a:ext cx="13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Access token</a:t>
            </a:r>
            <a:endParaRPr lang="en-US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5319311" y="1592828"/>
            <a:ext cx="17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Access token + NSI </a:t>
            </a:r>
          </a:p>
          <a:p>
            <a:r>
              <a:rPr lang="en-US" sz="1400" dirty="0" smtClean="0"/>
              <a:t>reservation request</a:t>
            </a:r>
            <a:endParaRPr lang="en-US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5506123" y="2831693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4a. Access token </a:t>
            </a:r>
          </a:p>
          <a:p>
            <a:r>
              <a:rPr lang="en-US" sz="1400" dirty="0" smtClean="0"/>
              <a:t>placed in NSI header</a:t>
            </a:r>
            <a:endParaRPr lang="en-US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5196989" y="5191427"/>
            <a:ext cx="183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 Extract access token</a:t>
            </a:r>
            <a:endParaRPr lang="en-US" sz="1400" dirty="0"/>
          </a:p>
        </p:txBody>
      </p:sp>
      <p:cxnSp>
        <p:nvCxnSpPr>
          <p:cNvPr id="40" name="Form 39"/>
          <p:cNvCxnSpPr>
            <a:stCxn id="19" idx="2"/>
            <a:endCxn id="38" idx="1"/>
          </p:cNvCxnSpPr>
          <p:nvPr/>
        </p:nvCxnSpPr>
        <p:spPr>
          <a:xfrm rot="16200000" flipH="1">
            <a:off x="1677171" y="3043801"/>
            <a:ext cx="3628112" cy="1198091"/>
          </a:xfrm>
          <a:prstGeom prst="bentConnector2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196989" y="5466733"/>
            <a:ext cx="181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 Confirm reservation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 rot="16200000">
            <a:off x="1746083" y="3588778"/>
            <a:ext cx="195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 Validate access token</a:t>
            </a:r>
            <a:endParaRPr lang="en-US" sz="1400" dirty="0"/>
          </a:p>
        </p:txBody>
      </p:sp>
      <p:sp>
        <p:nvSpPr>
          <p:cNvPr id="46" name="Textfeld 45"/>
          <p:cNvSpPr txBox="1"/>
          <p:nvPr/>
        </p:nvSpPr>
        <p:spPr>
          <a:xfrm>
            <a:off x="5240652" y="430653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4b. Access token </a:t>
            </a:r>
          </a:p>
          <a:p>
            <a:r>
              <a:rPr lang="en-US" sz="1400" dirty="0" smtClean="0"/>
              <a:t>placed in NSI header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86" y="5452244"/>
            <a:ext cx="8976049" cy="10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1520" y="2743200"/>
            <a:ext cx="8640960" cy="3627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/>
              <a:t>OAuth</a:t>
            </a:r>
            <a:r>
              <a:rPr lang="en-US" sz="4400" dirty="0" smtClean="0"/>
              <a:t>-based Solution for FELIX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Trust between FELIX and NSI</a:t>
            </a:r>
            <a:endParaRPr lang="en-US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943897"/>
            <a:ext cx="8640960" cy="565284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Assumption:  A central </a:t>
            </a:r>
            <a:r>
              <a:rPr lang="en-US" sz="2000" i="1" dirty="0" smtClean="0"/>
              <a:t>NSI Authorization Server</a:t>
            </a:r>
            <a:r>
              <a:rPr lang="en-US" sz="2000" dirty="0" smtClean="0"/>
              <a:t> exists per NSI deployment</a:t>
            </a:r>
          </a:p>
          <a:p>
            <a:endParaRPr lang="en-US" sz="2000" dirty="0" smtClean="0"/>
          </a:p>
          <a:p>
            <a:r>
              <a:rPr lang="en-US" sz="2000" dirty="0" smtClean="0"/>
              <a:t>Establish trust relationship between FELIX clearinghouse and </a:t>
            </a:r>
            <a:r>
              <a:rPr lang="en-US" sz="2000" i="1" dirty="0" smtClean="0"/>
              <a:t>NSI Authorization Server</a:t>
            </a:r>
            <a:r>
              <a:rPr lang="en-US" sz="2000" dirty="0" smtClean="0"/>
              <a:t> (analogous to user registration)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NSI Authorization Server</a:t>
            </a:r>
            <a:r>
              <a:rPr lang="en-US" sz="2000" dirty="0" smtClean="0"/>
              <a:t> adds FELIX clearinghouse’s root certificate in its </a:t>
            </a:r>
            <a:r>
              <a:rPr lang="en-US" sz="2000" i="1" dirty="0" smtClean="0"/>
              <a:t>Trusted Root Certificates</a:t>
            </a:r>
          </a:p>
          <a:p>
            <a:endParaRPr lang="en-US" sz="2000" i="1" dirty="0" smtClean="0"/>
          </a:p>
          <a:p>
            <a:r>
              <a:rPr lang="en-US" sz="2000" dirty="0" smtClean="0"/>
              <a:t>This way, </a:t>
            </a:r>
            <a:r>
              <a:rPr lang="en-US" sz="2000" i="1" dirty="0" smtClean="0"/>
              <a:t>NSI Authorization Server </a:t>
            </a:r>
            <a:r>
              <a:rPr lang="en-US" sz="2000" dirty="0" smtClean="0"/>
              <a:t>recognizes all certificates and credentials signed by FELIX clearinghouse</a:t>
            </a:r>
          </a:p>
          <a:p>
            <a:endParaRPr lang="en-US" sz="2000" dirty="0" smtClean="0"/>
          </a:p>
          <a:p>
            <a:r>
              <a:rPr lang="en-US" sz="2000" dirty="0" smtClean="0"/>
              <a:t>TN-RM obtains GENI styled digitally signed credentials by FELIX clearinghouse</a:t>
            </a:r>
          </a:p>
          <a:p>
            <a:endParaRPr lang="en-US" sz="2000" dirty="0" smtClean="0"/>
          </a:p>
          <a:p>
            <a:r>
              <a:rPr lang="en-US" sz="2000" dirty="0" smtClean="0"/>
              <a:t>TN-RM employs its credentials as ‘Authorization Grant’ to authenticate and authorize with </a:t>
            </a:r>
            <a:r>
              <a:rPr lang="en-US" sz="2000" i="1" dirty="0" smtClean="0"/>
              <a:t>NSI Authorization Server </a:t>
            </a:r>
            <a:r>
              <a:rPr lang="en-US" sz="2000" dirty="0" smtClean="0"/>
              <a:t>and obtain access token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: Abstract protocol flow</a:t>
            </a:r>
            <a:endParaRPr lang="en-US" sz="2400" dirty="0"/>
          </a:p>
        </p:txBody>
      </p:sp>
      <p:sp>
        <p:nvSpPr>
          <p:cNvPr id="3" name="Rechteck 2"/>
          <p:cNvSpPr/>
          <p:nvPr/>
        </p:nvSpPr>
        <p:spPr>
          <a:xfrm>
            <a:off x="1011581" y="1396172"/>
            <a:ext cx="1685365" cy="433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FELIX</a:t>
            </a:r>
          </a:p>
          <a:p>
            <a:pPr algn="ctr"/>
            <a:r>
              <a:rPr lang="en-US" dirty="0" smtClean="0"/>
              <a:t>TN-RM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6050613" y="1349928"/>
            <a:ext cx="1900518" cy="950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FELIX Clearinghouse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049746" y="3272977"/>
            <a:ext cx="1904554" cy="1102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NSI</a:t>
            </a:r>
          </a:p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040781" y="4528034"/>
            <a:ext cx="1900518" cy="1102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NSI</a:t>
            </a:r>
          </a:p>
          <a:p>
            <a:pPr algn="ctr"/>
            <a:r>
              <a:rPr lang="en-US" dirty="0" smtClean="0"/>
              <a:t>AG/</a:t>
            </a:r>
            <a:r>
              <a:rPr lang="en-US" dirty="0" err="1" smtClean="0"/>
              <a:t>uPA</a:t>
            </a:r>
            <a:endParaRPr lang="en-US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714006" y="1857142"/>
            <a:ext cx="330797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42911" y="1579229"/>
            <a:ext cx="1591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Digital credential</a:t>
            </a:r>
            <a:endParaRPr lang="en-US" sz="16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723839" y="3622604"/>
            <a:ext cx="3307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252744" y="3362620"/>
            <a:ext cx="1591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Digital credential</a:t>
            </a:r>
            <a:endParaRPr lang="en-US" sz="1600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714874" y="4196344"/>
            <a:ext cx="330797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43779" y="3918431"/>
            <a:ext cx="127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Access Token</a:t>
            </a:r>
            <a:endParaRPr lang="en-US" sz="1600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2723839" y="4823875"/>
            <a:ext cx="3307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252744" y="4563891"/>
            <a:ext cx="127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Access Token</a:t>
            </a:r>
            <a:endParaRPr lang="en-US" sz="1600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705910" y="5406579"/>
            <a:ext cx="330797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234815" y="5128666"/>
            <a:ext cx="192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Requested resources</a:t>
            </a:r>
            <a:endParaRPr lang="en-US" sz="16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668" y="1143931"/>
            <a:ext cx="471948" cy="46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http://ayende.com/Blog/images/ayende_com/Blog/WindowsLiveWriter/MactoAuthorizationdecisions_10E82/image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4485" y="3222271"/>
            <a:ext cx="489883" cy="600355"/>
          </a:xfrm>
          <a:prstGeom prst="rect">
            <a:avLst/>
          </a:prstGeom>
          <a:noFill/>
        </p:spPr>
      </p:pic>
      <p:sp>
        <p:nvSpPr>
          <p:cNvPr id="27" name="Textfeld 26"/>
          <p:cNvSpPr txBox="1"/>
          <p:nvPr/>
        </p:nvSpPr>
        <p:spPr>
          <a:xfrm>
            <a:off x="6973183" y="2572287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Trust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Gerade Verbindung mit Pfeil 28"/>
          <p:cNvCxnSpPr>
            <a:stCxn id="5" idx="0"/>
            <a:endCxn id="4" idx="2"/>
          </p:cNvCxnSpPr>
          <p:nvPr/>
        </p:nvCxnSpPr>
        <p:spPr>
          <a:xfrm flipH="1" flipV="1">
            <a:off x="7000872" y="2300186"/>
            <a:ext cx="1151" cy="97279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lke 2"/>
          <p:cNvSpPr/>
          <p:nvPr/>
        </p:nvSpPr>
        <p:spPr>
          <a:xfrm>
            <a:off x="2605555" y="2418736"/>
            <a:ext cx="3834580" cy="2851354"/>
          </a:xfrm>
          <a:prstGeom prst="cloud">
            <a:avLst/>
          </a:prstGeom>
          <a:solidFill>
            <a:srgbClr val="CEEAB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Secure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3392201" y="4817798"/>
            <a:ext cx="1042219" cy="18189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0711" y="72051"/>
            <a:ext cx="7307320" cy="5106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FELIX and NSI: Authentication and Authorization</a:t>
            </a:r>
            <a:endParaRPr lang="en-US" sz="2400" dirty="0"/>
          </a:p>
        </p:txBody>
      </p:sp>
      <p:sp>
        <p:nvSpPr>
          <p:cNvPr id="5" name="Ellipse 4"/>
          <p:cNvSpPr/>
          <p:nvPr/>
        </p:nvSpPr>
        <p:spPr>
          <a:xfrm>
            <a:off x="4424575" y="3205322"/>
            <a:ext cx="828000" cy="828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</a:t>
            </a:r>
            <a:endParaRPr lang="en-US" b="1" dirty="0"/>
          </a:p>
        </p:txBody>
      </p:sp>
      <p:sp>
        <p:nvSpPr>
          <p:cNvPr id="6" name="Ellipse 5"/>
          <p:cNvSpPr/>
          <p:nvPr/>
        </p:nvSpPr>
        <p:spPr>
          <a:xfrm>
            <a:off x="3539679" y="4906301"/>
            <a:ext cx="828000" cy="828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uPA</a:t>
            </a:r>
            <a:endParaRPr lang="en-US" b="1" dirty="0"/>
          </a:p>
        </p:txBody>
      </p:sp>
      <p:sp>
        <p:nvSpPr>
          <p:cNvPr id="7" name="Rechteck 6"/>
          <p:cNvSpPr/>
          <p:nvPr/>
        </p:nvSpPr>
        <p:spPr>
          <a:xfrm>
            <a:off x="3598670" y="5604384"/>
            <a:ext cx="684000" cy="353961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NRM</a:t>
            </a:r>
            <a:endParaRPr lang="en-US" b="1" dirty="0"/>
          </a:p>
        </p:txBody>
      </p:sp>
      <p:cxnSp>
        <p:nvCxnSpPr>
          <p:cNvPr id="9" name="Gerade Verbindung mit Pfeil 8"/>
          <p:cNvCxnSpPr>
            <a:stCxn id="28" idx="2"/>
            <a:endCxn id="5" idx="0"/>
          </p:cNvCxnSpPr>
          <p:nvPr/>
        </p:nvCxnSpPr>
        <p:spPr>
          <a:xfrm flipH="1">
            <a:off x="4838575" y="2523685"/>
            <a:ext cx="59793" cy="681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0"/>
          </p:cNvCxnSpPr>
          <p:nvPr/>
        </p:nvCxnSpPr>
        <p:spPr>
          <a:xfrm flipH="1">
            <a:off x="3953679" y="3912064"/>
            <a:ext cx="592154" cy="994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</p:cNvCxnSpPr>
          <p:nvPr/>
        </p:nvCxnSpPr>
        <p:spPr>
          <a:xfrm>
            <a:off x="3940670" y="5958345"/>
            <a:ext cx="2084" cy="48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C:\Users\Umar.Toseef\AppData\Local\Microsoft\Windows\Temporary Internet Files\Content.IE5\ZXTISFWM\Cisco-Router-Commands-images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5303" y="6083520"/>
            <a:ext cx="661629" cy="552010"/>
          </a:xfrm>
          <a:prstGeom prst="rect">
            <a:avLst/>
          </a:prstGeom>
          <a:noFill/>
        </p:spPr>
      </p:pic>
      <p:sp>
        <p:nvSpPr>
          <p:cNvPr id="19" name="Rechteck 18"/>
          <p:cNvSpPr/>
          <p:nvPr/>
        </p:nvSpPr>
        <p:spPr>
          <a:xfrm>
            <a:off x="1517133" y="1740306"/>
            <a:ext cx="1471938" cy="973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NSI Authorization Server</a:t>
            </a:r>
            <a:endParaRPr lang="en-US" dirty="0"/>
          </a:p>
        </p:txBody>
      </p:sp>
      <p:pic>
        <p:nvPicPr>
          <p:cNvPr id="20" name="Picture 2" descr="http://ayende.com/Blog/images/ayende_com/Blog/WindowsLiveWriter/MactoAuthorizationdecisions_10E82/image_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1737" y="1543677"/>
            <a:ext cx="407397" cy="499268"/>
          </a:xfrm>
          <a:prstGeom prst="rect">
            <a:avLst/>
          </a:prstGeom>
          <a:noFill/>
        </p:spPr>
      </p:pic>
      <p:cxnSp>
        <p:nvCxnSpPr>
          <p:cNvPr id="22" name="Gerade Verbindung mit Pfeil 21"/>
          <p:cNvCxnSpPr/>
          <p:nvPr/>
        </p:nvCxnSpPr>
        <p:spPr>
          <a:xfrm flipH="1">
            <a:off x="2998904" y="2123738"/>
            <a:ext cx="112087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008737" y="2418706"/>
            <a:ext cx="1120879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038245" y="1809116"/>
            <a:ext cx="1115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Credential</a:t>
            </a:r>
            <a:endParaRPr lang="en-US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939924" y="2418717"/>
            <a:ext cx="13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Access token</a:t>
            </a:r>
            <a:endParaRPr lang="en-US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4945704" y="2674367"/>
            <a:ext cx="186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Access token placed </a:t>
            </a:r>
          </a:p>
          <a:p>
            <a:r>
              <a:rPr lang="en-US" sz="1400" dirty="0" smtClean="0"/>
              <a:t>in NSI request header</a:t>
            </a:r>
            <a:endParaRPr lang="en-US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4498917" y="5506051"/>
            <a:ext cx="183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 Extract access token</a:t>
            </a:r>
            <a:endParaRPr lang="en-US" sz="1400" dirty="0"/>
          </a:p>
        </p:txBody>
      </p:sp>
      <p:cxnSp>
        <p:nvCxnSpPr>
          <p:cNvPr id="40" name="Form 39"/>
          <p:cNvCxnSpPr>
            <a:stCxn id="19" idx="2"/>
            <a:endCxn id="38" idx="1"/>
          </p:cNvCxnSpPr>
          <p:nvPr/>
        </p:nvCxnSpPr>
        <p:spPr>
          <a:xfrm rot="16200000" flipH="1">
            <a:off x="1315845" y="3650927"/>
            <a:ext cx="3013613" cy="1139099"/>
          </a:xfrm>
          <a:prstGeom prst="bentConnector2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98917" y="5909173"/>
            <a:ext cx="181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 Confirm reservation</a:t>
            </a:r>
            <a:endParaRPr lang="en-US" sz="1400" dirty="0"/>
          </a:p>
        </p:txBody>
      </p:sp>
      <p:sp>
        <p:nvSpPr>
          <p:cNvPr id="42" name="Textfeld 41"/>
          <p:cNvSpPr txBox="1"/>
          <p:nvPr/>
        </p:nvSpPr>
        <p:spPr>
          <a:xfrm rot="16200000">
            <a:off x="1048011" y="3903402"/>
            <a:ext cx="195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 Validate access token</a:t>
            </a:r>
            <a:endParaRPr lang="en-US" sz="1400" dirty="0"/>
          </a:p>
        </p:txBody>
      </p:sp>
      <p:sp>
        <p:nvSpPr>
          <p:cNvPr id="28" name="Rechteck 27"/>
          <p:cNvSpPr/>
          <p:nvPr/>
        </p:nvSpPr>
        <p:spPr>
          <a:xfrm>
            <a:off x="4162834" y="2035255"/>
            <a:ext cx="1471067" cy="488430"/>
          </a:xfrm>
          <a:prstGeom prst="rect">
            <a:avLst/>
          </a:prstGeom>
          <a:gradFill flip="none" rotWithShape="1">
            <a:gsLst>
              <a:gs pos="41000">
                <a:schemeClr val="bg1">
                  <a:alpha val="48000"/>
                </a:schemeClr>
              </a:gs>
              <a:gs pos="94000">
                <a:srgbClr val="00B050"/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TN-RM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6725281" y="2057837"/>
            <a:ext cx="1619153" cy="616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FELIX Clearinghouse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8684" y="1935730"/>
            <a:ext cx="387388" cy="38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Gerade Verbindung mit Pfeil 30"/>
          <p:cNvCxnSpPr/>
          <p:nvPr/>
        </p:nvCxnSpPr>
        <p:spPr>
          <a:xfrm flipH="1">
            <a:off x="5604452" y="2290884"/>
            <a:ext cx="112087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722449" y="1976262"/>
            <a:ext cx="938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Credential</a:t>
            </a:r>
            <a:endParaRPr lang="en-US" sz="1400" dirty="0"/>
          </a:p>
        </p:txBody>
      </p:sp>
      <p:sp>
        <p:nvSpPr>
          <p:cNvPr id="43" name="Rechteck 42"/>
          <p:cNvSpPr/>
          <p:nvPr/>
        </p:nvSpPr>
        <p:spPr>
          <a:xfrm>
            <a:off x="4162834" y="835732"/>
            <a:ext cx="1471067" cy="488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</a:t>
            </a:r>
            <a:endParaRPr lang="en-US" dirty="0"/>
          </a:p>
        </p:txBody>
      </p:sp>
      <p:cxnSp>
        <p:nvCxnSpPr>
          <p:cNvPr id="45" name="Gerade Verbindung mit Pfeil 44"/>
          <p:cNvCxnSpPr>
            <a:stCxn id="43" idx="2"/>
            <a:endCxn id="28" idx="0"/>
          </p:cNvCxnSpPr>
          <p:nvPr/>
        </p:nvCxnSpPr>
        <p:spPr>
          <a:xfrm>
            <a:off x="4898368" y="1324162"/>
            <a:ext cx="0" cy="71109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325932" y="825901"/>
            <a:ext cx="1117087" cy="488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MRO</a:t>
            </a:r>
            <a:endParaRPr lang="en-US" dirty="0"/>
          </a:p>
        </p:txBody>
      </p:sp>
      <p:cxnSp>
        <p:nvCxnSpPr>
          <p:cNvPr id="49" name="Gerade Verbindung mit Pfeil 48"/>
          <p:cNvCxnSpPr>
            <a:stCxn id="43" idx="3"/>
            <a:endCxn id="48" idx="1"/>
          </p:cNvCxnSpPr>
          <p:nvPr/>
        </p:nvCxnSpPr>
        <p:spPr>
          <a:xfrm flipV="1">
            <a:off x="5633901" y="1070116"/>
            <a:ext cx="692031" cy="983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5823" y="790119"/>
            <a:ext cx="394746" cy="5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Gerade Verbindung mit Pfeil 56"/>
          <p:cNvCxnSpPr>
            <a:stCxn id="48" idx="3"/>
            <a:endCxn id="56" idx="1"/>
          </p:cNvCxnSpPr>
          <p:nvPr/>
        </p:nvCxnSpPr>
        <p:spPr>
          <a:xfrm flipV="1">
            <a:off x="7443019" y="1064248"/>
            <a:ext cx="782804" cy="58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424594" y="4168876"/>
            <a:ext cx="186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Access token placed </a:t>
            </a:r>
          </a:p>
          <a:p>
            <a:r>
              <a:rPr lang="en-US" sz="1400" dirty="0" smtClean="0"/>
              <a:t>in NSI request header</a:t>
            </a:r>
            <a:endParaRPr lang="en-US" sz="1400" dirty="0"/>
          </a:p>
        </p:txBody>
      </p:sp>
      <p:sp>
        <p:nvSpPr>
          <p:cNvPr id="35" name="Inhaltsplatzhalter 2"/>
          <p:cNvSpPr txBox="1">
            <a:spLocks/>
          </p:cNvSpPr>
          <p:nvPr/>
        </p:nvSpPr>
        <p:spPr>
          <a:xfrm>
            <a:off x="6997553" y="5663682"/>
            <a:ext cx="2146447" cy="873486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Resource Orchestrator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Master 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Resource Manager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TN-RM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Transit Network-RM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3329" y="88128"/>
            <a:ext cx="6529913" cy="401157"/>
          </a:xfrm>
        </p:spPr>
        <p:txBody>
          <a:bodyPr/>
          <a:lstStyle/>
          <a:p>
            <a:r>
              <a:rPr lang="en-US" sz="2400" dirty="0" smtClean="0"/>
              <a:t>Important aspects of the proposed solution</a:t>
            </a:r>
            <a:endParaRPr lang="en-US" sz="2400" dirty="0"/>
          </a:p>
        </p:txBody>
      </p:sp>
      <p:sp>
        <p:nvSpPr>
          <p:cNvPr id="1026" name="AutoShape 2" descr="https://wiki.man.poznan.pl/felix/img_auth.php/f/f6/Se_rm_c%26d1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3871" y="1012723"/>
            <a:ext cx="8892481" cy="5358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dirty="0" smtClean="0"/>
              <a:t>Use of FELIX credential as ‘Authorization Grant’ complies with RFC 6749</a:t>
            </a:r>
          </a:p>
          <a:p>
            <a:endParaRPr lang="en-US" sz="1800" dirty="0" smtClean="0"/>
          </a:p>
          <a:p>
            <a:r>
              <a:rPr lang="en-US" sz="1800" i="1" dirty="0" smtClean="0"/>
              <a:t>NSI Authorization Server </a:t>
            </a:r>
            <a:r>
              <a:rPr lang="en-US" sz="1800" dirty="0" smtClean="0"/>
              <a:t>must NOT issue access token with validity period greater than that of TN-RM’s FELIX credential</a:t>
            </a:r>
          </a:p>
          <a:p>
            <a:endParaRPr lang="en-US" sz="1800" dirty="0" smtClean="0"/>
          </a:p>
          <a:p>
            <a:r>
              <a:rPr lang="en-US" sz="1800" dirty="0" smtClean="0"/>
              <a:t>In authorization process,</a:t>
            </a:r>
            <a:r>
              <a:rPr lang="en-US" sz="1800" i="1" dirty="0" smtClean="0"/>
              <a:t> NSI Authorization Server </a:t>
            </a:r>
            <a:r>
              <a:rPr lang="en-US" sz="1800" dirty="0" smtClean="0"/>
              <a:t>must validate presented credential and check whether privileges are sufficient to demand an access token</a:t>
            </a:r>
          </a:p>
          <a:p>
            <a:endParaRPr lang="en-US" sz="1800" dirty="0" smtClean="0"/>
          </a:p>
          <a:p>
            <a:r>
              <a:rPr lang="en-US" sz="1800" dirty="0" smtClean="0"/>
              <a:t>TN-RM’s FELIX credentials are issued and renewed by FELIX clearinghouse</a:t>
            </a:r>
          </a:p>
          <a:p>
            <a:endParaRPr lang="en-US" sz="1800" dirty="0" smtClean="0"/>
          </a:p>
          <a:p>
            <a:r>
              <a:rPr lang="en-US" sz="1800" dirty="0" smtClean="0"/>
              <a:t>TN-RM may use same access token for multiple resource requests</a:t>
            </a:r>
          </a:p>
          <a:p>
            <a:endParaRPr lang="en-US" sz="1800" dirty="0" smtClean="0"/>
          </a:p>
          <a:p>
            <a:r>
              <a:rPr lang="en-US" sz="1800" dirty="0" smtClean="0"/>
              <a:t>TN-RM may request access token more than once using the same credentials</a:t>
            </a:r>
          </a:p>
          <a:p>
            <a:endParaRPr lang="en-US" sz="1800" dirty="0" smtClean="0"/>
          </a:p>
          <a:p>
            <a:r>
              <a:rPr lang="en-US" sz="1800" dirty="0" smtClean="0"/>
              <a:t>The proposed approach could also be employed by other GENI/FIRE SDN </a:t>
            </a:r>
            <a:r>
              <a:rPr lang="en-US" sz="1800" dirty="0" err="1" smtClean="0"/>
              <a:t>testbeds</a:t>
            </a:r>
            <a:endParaRPr lang="en-US" sz="1800" dirty="0" smtClean="0"/>
          </a:p>
          <a:p>
            <a:pPr>
              <a:lnSpc>
                <a:spcPct val="200000"/>
              </a:lnSpc>
            </a:pP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24232"/>
            <a:ext cx="8640960" cy="54465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FELIX project is about federation of SDN </a:t>
            </a:r>
            <a:r>
              <a:rPr lang="en-US" sz="1800" dirty="0" err="1" smtClean="0"/>
              <a:t>testbeds</a:t>
            </a:r>
            <a:r>
              <a:rPr lang="en-US" sz="1800" dirty="0" smtClean="0"/>
              <a:t> in EU and Japan</a:t>
            </a:r>
          </a:p>
          <a:p>
            <a:endParaRPr lang="en-US" sz="1800" dirty="0" smtClean="0"/>
          </a:p>
          <a:p>
            <a:r>
              <a:rPr lang="en-US" sz="1800" dirty="0" smtClean="0"/>
              <a:t>FELIX relies on NSI for </a:t>
            </a:r>
            <a:r>
              <a:rPr lang="en-US" altLang="ja-JP" sz="1800" dirty="0" smtClean="0">
                <a:solidFill>
                  <a:srgbClr val="191919"/>
                </a:solidFill>
              </a:rPr>
              <a:t>multi-domain on-demand network connection services through transit network</a:t>
            </a:r>
          </a:p>
          <a:p>
            <a:endParaRPr lang="en-US" sz="1800" dirty="0" smtClean="0">
              <a:solidFill>
                <a:srgbClr val="191919"/>
              </a:solidFill>
            </a:endParaRPr>
          </a:p>
          <a:p>
            <a:r>
              <a:rPr lang="en-US" sz="1800" dirty="0" err="1" smtClean="0">
                <a:solidFill>
                  <a:srgbClr val="191919"/>
                </a:solidFill>
              </a:rPr>
              <a:t>OAuth</a:t>
            </a:r>
            <a:r>
              <a:rPr lang="en-US" sz="1800" dirty="0" smtClean="0">
                <a:solidFill>
                  <a:srgbClr val="191919"/>
                </a:solidFill>
              </a:rPr>
              <a:t> can be used for NSI control-plane authentication and authorization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i="1" dirty="0" smtClean="0"/>
              <a:t>NSI Authorization Server </a:t>
            </a:r>
            <a:r>
              <a:rPr lang="en-US" sz="1800" dirty="0" smtClean="0"/>
              <a:t>establishes trust relationship with FELIX clearinghouse</a:t>
            </a:r>
          </a:p>
          <a:p>
            <a:endParaRPr lang="en-US" sz="1800" dirty="0" smtClean="0"/>
          </a:p>
          <a:p>
            <a:r>
              <a:rPr lang="en-US" sz="1800" dirty="0" smtClean="0"/>
              <a:t>TN-RM entity of FELIX acts as </a:t>
            </a:r>
            <a:r>
              <a:rPr lang="en-US" sz="1800" dirty="0" err="1" smtClean="0"/>
              <a:t>uRA</a:t>
            </a:r>
            <a:r>
              <a:rPr lang="en-US" sz="1800" dirty="0" smtClean="0"/>
              <a:t> when interfacing NSI world</a:t>
            </a:r>
          </a:p>
          <a:p>
            <a:endParaRPr lang="en-US" sz="1800" dirty="0" smtClean="0"/>
          </a:p>
          <a:p>
            <a:r>
              <a:rPr lang="en-US" sz="1800" dirty="0" smtClean="0"/>
              <a:t>FELIX clearinghouse issues GENI styled credential to its TN-RM entity</a:t>
            </a:r>
          </a:p>
          <a:p>
            <a:endParaRPr lang="en-US" sz="1800" dirty="0" smtClean="0"/>
          </a:p>
          <a:p>
            <a:r>
              <a:rPr lang="en-US" sz="1800" dirty="0" smtClean="0"/>
              <a:t>TN-RM exchanges its FELIX credentials to obtain access token</a:t>
            </a:r>
          </a:p>
          <a:p>
            <a:endParaRPr lang="en-US" sz="1800" dirty="0" smtClean="0"/>
          </a:p>
          <a:p>
            <a:r>
              <a:rPr lang="en-US" sz="1800" dirty="0" smtClean="0"/>
              <a:t>In future other methods for </a:t>
            </a:r>
            <a:r>
              <a:rPr lang="en-US" sz="1800" dirty="0" err="1" smtClean="0"/>
              <a:t>AuthN</a:t>
            </a:r>
            <a:r>
              <a:rPr lang="en-US" sz="1800" dirty="0" smtClean="0"/>
              <a:t>/</a:t>
            </a:r>
            <a:r>
              <a:rPr lang="en-US" sz="1800" dirty="0" err="1" smtClean="0"/>
              <a:t>AuthZ</a:t>
            </a:r>
            <a:r>
              <a:rPr lang="en-US" sz="1800" dirty="0" smtClean="0"/>
              <a:t> may also be supported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72940" y="176985"/>
            <a:ext cx="5057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Thanks for your attention</a:t>
            </a:r>
            <a:endParaRPr lang="en-US" sz="36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-18662" y="2603241"/>
            <a:ext cx="8929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Acknowledgement:</a:t>
            </a:r>
          </a:p>
          <a:p>
            <a:r>
              <a:rPr lang="en-US" sz="1600" dirty="0" smtClean="0"/>
              <a:t>Some figures and text are based on John </a:t>
            </a:r>
            <a:r>
              <a:rPr lang="en-US" sz="1600" dirty="0" err="1" smtClean="0"/>
              <a:t>MacAuley’s</a:t>
            </a:r>
            <a:r>
              <a:rPr lang="en-US" sz="1600" dirty="0" smtClean="0"/>
              <a:t> presentation on NSI: Security Omnibus, Dec.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8460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Contents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79871"/>
            <a:ext cx="8640960" cy="51909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FELIX background information</a:t>
            </a:r>
          </a:p>
          <a:p>
            <a:endParaRPr lang="en-US" sz="2000" dirty="0" smtClean="0"/>
          </a:p>
          <a:p>
            <a:r>
              <a:rPr lang="en-US" sz="2000" dirty="0" smtClean="0"/>
              <a:t>Authorization NSI</a:t>
            </a:r>
          </a:p>
          <a:p>
            <a:endParaRPr lang="en-US" sz="2000" dirty="0" smtClean="0"/>
          </a:p>
          <a:p>
            <a:r>
              <a:rPr lang="en-US" sz="2000" dirty="0" smtClean="0"/>
              <a:t>Proposed solution</a:t>
            </a:r>
          </a:p>
          <a:p>
            <a:endParaRPr lang="en-US" sz="2000" dirty="0" smtClean="0"/>
          </a:p>
          <a:p>
            <a:r>
              <a:rPr lang="en-US" sz="2000" dirty="0" smtClean="0"/>
              <a:t>Summary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1520" y="2743200"/>
            <a:ext cx="8640960" cy="3627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FELIX Background Information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ea typeface="+mj-ea"/>
              </a:rPr>
              <a:t>FELIX in a nutshell [1]</a:t>
            </a:r>
            <a:endParaRPr lang="en-US" sz="2400" dirty="0">
              <a:ea typeface="+mj-ea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9600" y="849313"/>
            <a:ext cx="4410400" cy="1703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endParaRPr lang="en-US" sz="1500" dirty="0" smtClean="0"/>
          </a:p>
          <a:p>
            <a:pPr marL="0" lvl="1" indent="177800">
              <a:buFont typeface="Arial"/>
              <a:buChar char="•"/>
            </a:pPr>
            <a:r>
              <a:rPr lang="en-US" sz="1500" dirty="0" smtClean="0"/>
              <a:t>EC (EU), MIC &amp; NICT (JP) collaborative project</a:t>
            </a:r>
          </a:p>
          <a:p>
            <a:pPr marL="444500" lvl="2" indent="-177800">
              <a:buFont typeface="Lucida Grande"/>
              <a:buChar char="-"/>
            </a:pPr>
            <a:r>
              <a:rPr lang="en-US" sz="1500" dirty="0" smtClean="0"/>
              <a:t>Collaboration between European and Japanese partners</a:t>
            </a:r>
          </a:p>
          <a:p>
            <a:pPr marL="177800" lvl="1" indent="-177800">
              <a:buFont typeface="Arial"/>
              <a:buChar char="•"/>
            </a:pPr>
            <a:r>
              <a:rPr lang="en-US" sz="1500" dirty="0" smtClean="0"/>
              <a:t>Started in April 2013. To run till March 2016</a:t>
            </a:r>
          </a:p>
        </p:txBody>
      </p:sp>
      <p:pic>
        <p:nvPicPr>
          <p:cNvPr id="7172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2014" y="3292475"/>
            <a:ext cx="39719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5288" y="3692525"/>
            <a:ext cx="2590800" cy="241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7174" name="Picture 14" descr="http://upload.wikimedia.org/wikipedia/commons/thumb/4/45/KDDI_logos.svg/600px-KDDI_logos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9175" y="4319588"/>
            <a:ext cx="71913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13"/>
          <p:cNvSpPr txBox="1"/>
          <p:nvPr/>
        </p:nvSpPr>
        <p:spPr>
          <a:xfrm>
            <a:off x="4579239" y="3578225"/>
            <a:ext cx="3802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PL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8" name="pole tekstowe 14"/>
          <p:cNvSpPr txBox="1"/>
          <p:nvPr/>
        </p:nvSpPr>
        <p:spPr>
          <a:xfrm>
            <a:off x="2828227" y="3870325"/>
            <a:ext cx="39946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BE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9" name="pole tekstowe 15"/>
          <p:cNvSpPr txBox="1"/>
          <p:nvPr/>
        </p:nvSpPr>
        <p:spPr>
          <a:xfrm>
            <a:off x="2923921" y="3618548"/>
            <a:ext cx="4058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NL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0" name="pole tekstowe 16"/>
          <p:cNvSpPr txBox="1"/>
          <p:nvPr/>
        </p:nvSpPr>
        <p:spPr>
          <a:xfrm>
            <a:off x="3375914" y="3765550"/>
            <a:ext cx="4138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ln w="3175" cap="flat" cmpd="sng">
                  <a:noFill/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DE</a:t>
            </a:r>
            <a:endParaRPr lang="en-US" sz="1600" b="1" dirty="0">
              <a:ln w="3175" cap="flat" cmpd="sng">
                <a:noFill/>
                <a:prstDash val="solid"/>
                <a:round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1" name="pole tekstowe 17"/>
          <p:cNvSpPr txBox="1"/>
          <p:nvPr/>
        </p:nvSpPr>
        <p:spPr>
          <a:xfrm>
            <a:off x="3710877" y="5002213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IT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ole tekstowe 18"/>
          <p:cNvSpPr txBox="1"/>
          <p:nvPr/>
        </p:nvSpPr>
        <p:spPr>
          <a:xfrm>
            <a:off x="1863027" y="5437188"/>
            <a:ext cx="3798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ES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3" name="pole tekstowe 19"/>
          <p:cNvSpPr txBox="1"/>
          <p:nvPr/>
        </p:nvSpPr>
        <p:spPr>
          <a:xfrm>
            <a:off x="6854825" y="45878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JP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pic>
        <p:nvPicPr>
          <p:cNvPr id="7182" name="Picture 2" descr="https://apwl.intra-bs.aist.go.jp/webc/conts/prdep/public/ccdev/data/images/symbolaist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8325" y="3249613"/>
            <a:ext cx="1098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Obraz 4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27931" y="2817813"/>
            <a:ext cx="85883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4" descr="http://www.fp7-ofelia.eu/assets/Logos/eic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3064" y="2967038"/>
            <a:ext cx="6794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9" descr="logo-nextworks"/>
          <p:cNvPicPr>
            <a:picLocks noChangeAspect="1" noChangeArrowheads="1"/>
          </p:cNvPicPr>
          <p:nvPr/>
        </p:nvPicPr>
        <p:blipFill>
          <a:blip r:embed="rId9" cstate="print">
            <a:lum bright="10000" contrast="-60000"/>
          </a:blip>
          <a:srcRect/>
          <a:stretch>
            <a:fillRect/>
          </a:stretch>
        </p:blipFill>
        <p:spPr bwMode="auto">
          <a:xfrm>
            <a:off x="4144264" y="4933950"/>
            <a:ext cx="11382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6" descr="http://www.kuleuven.be/samenwerking/iminds/fh/imgs/iminds_logo_larg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34477" y="4068763"/>
            <a:ext cx="857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8" descr="http://staff.science.uva.nl/%7Edelaat/tnc/tnc12/logo-surfnet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02764" y="3152775"/>
            <a:ext cx="722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2" name="Picture 30" descr="i2cat-transparent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44064" y="5481638"/>
            <a:ext cx="9064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3" name="TextBox 31"/>
          <p:cNvSpPr txBox="1">
            <a:spLocks noChangeArrowheads="1"/>
          </p:cNvSpPr>
          <p:nvPr/>
        </p:nvSpPr>
        <p:spPr bwMode="auto">
          <a:xfrm>
            <a:off x="4448493" y="3117787"/>
            <a:ext cx="10422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Calibri" pitchFamily="34" charset="0"/>
              </a:rPr>
              <a:t>EU coordinator</a:t>
            </a:r>
            <a:endParaRPr lang="en-US" sz="1100" i="1" dirty="0">
              <a:latin typeface="Calibri" pitchFamily="34" charset="0"/>
            </a:endParaRPr>
          </a:p>
        </p:txBody>
      </p:sp>
      <p:sp>
        <p:nvSpPr>
          <p:cNvPr id="7194" name="TextBox 32"/>
          <p:cNvSpPr txBox="1">
            <a:spLocks noChangeArrowheads="1"/>
          </p:cNvSpPr>
          <p:nvPr/>
        </p:nvSpPr>
        <p:spPr bwMode="auto">
          <a:xfrm>
            <a:off x="6967538" y="3439478"/>
            <a:ext cx="100059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Calibri" pitchFamily="34" charset="0"/>
              </a:rPr>
              <a:t>JP coordinator</a:t>
            </a:r>
            <a:endParaRPr lang="en-US" sz="1100" i="1" dirty="0">
              <a:latin typeface="Calibri" pitchFamily="34" charset="0"/>
            </a:endParaRPr>
          </a:p>
        </p:txBody>
      </p:sp>
      <p:sp>
        <p:nvSpPr>
          <p:cNvPr id="29" name="Symbol zastępczy zawartości 2"/>
          <p:cNvSpPr txBox="1">
            <a:spLocks/>
          </p:cNvSpPr>
          <p:nvPr/>
        </p:nvSpPr>
        <p:spPr>
          <a:xfrm>
            <a:off x="4597400" y="849600"/>
            <a:ext cx="4314371" cy="20208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00050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ヒラギノ角ゴ Pro W3" pitchFamily="44" charset="-128"/>
              <a:cs typeface="Arial" pitchFamily="34" charset="0"/>
            </a:endParaRPr>
          </a:p>
          <a:p>
            <a:pPr marL="177800" marR="0" lvl="1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To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 c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reatea large-scale testbed (</a:t>
            </a: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experimental</a:t>
            </a:r>
            <a:r>
              <a:rPr kumimoji="0" lang="en-US" sz="15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 infrastructure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)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, federated across two continents</a:t>
            </a:r>
          </a:p>
          <a:p>
            <a:pPr marL="177800" marR="0" lvl="1" indent="-177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To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 d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ヒラギノ角ゴ Pro W3" pitchFamily="44" charset="-128"/>
                <a:cs typeface="Arial" pitchFamily="34" charset="0"/>
              </a:rPr>
              <a:t>efine a common software architecture for testbeds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600" y="698400"/>
            <a:ext cx="66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Facts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7400" y="698400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Objectives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FELIX in a nutshell [2]</a:t>
            </a:r>
            <a:endParaRPr lang="en-US" sz="2400" dirty="0">
              <a:ea typeface="+mj-ea"/>
            </a:endParaRPr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3843338" y="1366684"/>
            <a:ext cx="5105590" cy="3243416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77800" indent="-177800">
              <a:lnSpc>
                <a:spcPct val="80000"/>
              </a:lnSpc>
              <a:spcAft>
                <a:spcPts val="1200"/>
              </a:spcAft>
            </a:pPr>
            <a:r>
              <a:rPr lang="en-US" sz="1500" b="1" dirty="0" smtClean="0">
                <a:solidFill>
                  <a:srgbClr val="191919"/>
                </a:solidFill>
              </a:rPr>
              <a:t>OFELIA </a:t>
            </a:r>
            <a:r>
              <a:rPr lang="en-US" sz="1500" dirty="0" smtClean="0">
                <a:solidFill>
                  <a:srgbClr val="191919"/>
                </a:solidFill>
              </a:rPr>
              <a:t>(</a:t>
            </a:r>
            <a:r>
              <a:rPr lang="en-US" sz="1500" u="sng" dirty="0" smtClean="0">
                <a:solidFill>
                  <a:srgbClr val="191919"/>
                </a:solidFill>
              </a:rPr>
              <a:t>O</a:t>
            </a:r>
            <a:r>
              <a:rPr lang="en-US" sz="1500" dirty="0" smtClean="0">
                <a:solidFill>
                  <a:srgbClr val="191919"/>
                </a:solidFill>
              </a:rPr>
              <a:t>pen</a:t>
            </a:r>
            <a:r>
              <a:rPr lang="en-US" sz="1500" u="sng" dirty="0" smtClean="0">
                <a:solidFill>
                  <a:srgbClr val="191919"/>
                </a:solidFill>
              </a:rPr>
              <a:t>F</a:t>
            </a:r>
            <a:r>
              <a:rPr lang="en-US" sz="1500" dirty="0" smtClean="0">
                <a:solidFill>
                  <a:srgbClr val="191919"/>
                </a:solidFill>
              </a:rPr>
              <a:t>low in </a:t>
            </a:r>
            <a:r>
              <a:rPr lang="en-US" sz="1500" u="sng" dirty="0" smtClean="0">
                <a:solidFill>
                  <a:srgbClr val="191919"/>
                </a:solidFill>
              </a:rPr>
              <a:t>E</a:t>
            </a:r>
            <a:r>
              <a:rPr lang="en-US" sz="1500" dirty="0" smtClean="0">
                <a:solidFill>
                  <a:srgbClr val="191919"/>
                </a:solidFill>
              </a:rPr>
              <a:t>urope: </a:t>
            </a:r>
            <a:r>
              <a:rPr lang="en-US" sz="1500" u="sng" dirty="0" smtClean="0">
                <a:solidFill>
                  <a:srgbClr val="191919"/>
                </a:solidFill>
              </a:rPr>
              <a:t>L</a:t>
            </a:r>
            <a:r>
              <a:rPr lang="en-US" sz="1500" dirty="0" smtClean="0">
                <a:solidFill>
                  <a:srgbClr val="191919"/>
                </a:solidFill>
              </a:rPr>
              <a:t>inking </a:t>
            </a:r>
            <a:r>
              <a:rPr lang="en-US" sz="1500" u="sng" dirty="0" smtClean="0">
                <a:solidFill>
                  <a:srgbClr val="191919"/>
                </a:solidFill>
              </a:rPr>
              <a:t>I</a:t>
            </a:r>
            <a:r>
              <a:rPr lang="en-US" sz="1500" dirty="0" smtClean="0">
                <a:solidFill>
                  <a:srgbClr val="191919"/>
                </a:solidFill>
              </a:rPr>
              <a:t>nfrastructure and </a:t>
            </a:r>
            <a:r>
              <a:rPr lang="en-US" sz="1500" u="sng" dirty="0" smtClean="0">
                <a:solidFill>
                  <a:srgbClr val="191919"/>
                </a:solidFill>
              </a:rPr>
              <a:t>A</a:t>
            </a:r>
            <a:r>
              <a:rPr lang="en-US" sz="1500" dirty="0" smtClean="0">
                <a:solidFill>
                  <a:srgbClr val="191919"/>
                </a:solidFill>
              </a:rPr>
              <a:t>pplications)</a:t>
            </a:r>
          </a:p>
          <a:p>
            <a:pPr marL="177800" lvl="1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sz="1500" dirty="0" smtClean="0">
                <a:solidFill>
                  <a:srgbClr val="191919"/>
                </a:solidFill>
                <a:hlinkClick r:id="rId3"/>
              </a:rPr>
              <a:t>www.fp7-ofelia.eu</a:t>
            </a:r>
            <a:endParaRPr lang="en-US" sz="1500" dirty="0" smtClean="0">
              <a:solidFill>
                <a:srgbClr val="191919"/>
              </a:solidFill>
            </a:endParaRPr>
          </a:p>
          <a:p>
            <a:pPr marL="177800" indent="-177800">
              <a:lnSpc>
                <a:spcPct val="80000"/>
              </a:lnSpc>
              <a:spcAft>
                <a:spcPts val="1200"/>
              </a:spcAft>
            </a:pPr>
            <a:endParaRPr lang="en-US" sz="1500" b="1" dirty="0" smtClean="0">
              <a:solidFill>
                <a:srgbClr val="191919"/>
              </a:solidFill>
            </a:endParaRPr>
          </a:p>
          <a:p>
            <a:pPr marL="177800" indent="-177800">
              <a:lnSpc>
                <a:spcPct val="80000"/>
              </a:lnSpc>
              <a:spcAft>
                <a:spcPts val="1200"/>
              </a:spcAft>
            </a:pPr>
            <a:endParaRPr lang="en-US" sz="1500" b="1" dirty="0" smtClean="0">
              <a:solidFill>
                <a:srgbClr val="191919"/>
              </a:solidFill>
            </a:endParaRPr>
          </a:p>
          <a:p>
            <a:pPr marL="177800" indent="-177800">
              <a:lnSpc>
                <a:spcPct val="80000"/>
              </a:lnSpc>
              <a:spcAft>
                <a:spcPts val="1200"/>
              </a:spcAft>
            </a:pPr>
            <a:r>
              <a:rPr lang="en-US" sz="1500" b="1" dirty="0" smtClean="0">
                <a:solidFill>
                  <a:srgbClr val="191919"/>
                </a:solidFill>
              </a:rPr>
              <a:t>RISE</a:t>
            </a:r>
            <a:r>
              <a:rPr lang="en-US" sz="1500" dirty="0" smtClean="0">
                <a:solidFill>
                  <a:srgbClr val="191919"/>
                </a:solidFill>
              </a:rPr>
              <a:t> (</a:t>
            </a:r>
            <a:r>
              <a:rPr lang="en-US" sz="1500" u="sng" dirty="0" smtClean="0">
                <a:solidFill>
                  <a:srgbClr val="191919"/>
                </a:solidFill>
              </a:rPr>
              <a:t>R</a:t>
            </a:r>
            <a:r>
              <a:rPr lang="en-US" sz="1500" dirty="0" smtClean="0">
                <a:solidFill>
                  <a:srgbClr val="191919"/>
                </a:solidFill>
              </a:rPr>
              <a:t>esearch </a:t>
            </a:r>
            <a:r>
              <a:rPr lang="en-US" sz="1500" u="sng" dirty="0" smtClean="0">
                <a:solidFill>
                  <a:srgbClr val="191919"/>
                </a:solidFill>
              </a:rPr>
              <a:t>I</a:t>
            </a:r>
            <a:r>
              <a:rPr lang="en-US" sz="1500" dirty="0" smtClean="0">
                <a:solidFill>
                  <a:srgbClr val="191919"/>
                </a:solidFill>
              </a:rPr>
              <a:t>nfrastructure for large-</a:t>
            </a:r>
            <a:r>
              <a:rPr lang="en-US" sz="1500" u="sng" dirty="0" smtClean="0">
                <a:solidFill>
                  <a:srgbClr val="191919"/>
                </a:solidFill>
              </a:rPr>
              <a:t>S</a:t>
            </a:r>
            <a:r>
              <a:rPr lang="en-US" sz="1500" dirty="0" smtClean="0">
                <a:solidFill>
                  <a:srgbClr val="191919"/>
                </a:solidFill>
              </a:rPr>
              <a:t>cale network </a:t>
            </a:r>
            <a:r>
              <a:rPr lang="en-US" sz="1500" u="sng" dirty="0" smtClean="0">
                <a:solidFill>
                  <a:srgbClr val="191919"/>
                </a:solidFill>
              </a:rPr>
              <a:t>E</a:t>
            </a:r>
            <a:r>
              <a:rPr lang="en-US" sz="1500" dirty="0" smtClean="0">
                <a:solidFill>
                  <a:srgbClr val="191919"/>
                </a:solidFill>
              </a:rPr>
              <a:t>xperiments) </a:t>
            </a:r>
          </a:p>
          <a:p>
            <a:pPr marL="177800" lvl="1" indent="0">
              <a:lnSpc>
                <a:spcPct val="80000"/>
              </a:lnSpc>
              <a:spcAft>
                <a:spcPts val="1200"/>
              </a:spcAft>
              <a:buFont typeface="Arial" pitchFamily="34" charset="0"/>
              <a:buNone/>
            </a:pPr>
            <a:r>
              <a:rPr lang="en-US" sz="1500" dirty="0" smtClean="0">
                <a:solidFill>
                  <a:srgbClr val="191919"/>
                </a:solidFill>
                <a:hlinkClick r:id="rId4"/>
              </a:rPr>
              <a:t>www.jgn.nict.go.jp/rise/english</a:t>
            </a:r>
            <a:endParaRPr lang="en-US" sz="1500" dirty="0" smtClean="0">
              <a:solidFill>
                <a:srgbClr val="191919"/>
              </a:solidFill>
            </a:endParaRPr>
          </a:p>
          <a:p>
            <a:pPr marL="177800" indent="-177800">
              <a:lnSpc>
                <a:spcPct val="80000"/>
              </a:lnSpc>
            </a:pPr>
            <a:endParaRPr lang="en-US" sz="1500" dirty="0" smtClean="0">
              <a:solidFill>
                <a:srgbClr val="191919"/>
              </a:solidFill>
            </a:endParaRPr>
          </a:p>
          <a:p>
            <a:pPr marL="177800" indent="-177800">
              <a:lnSpc>
                <a:spcPct val="80000"/>
              </a:lnSpc>
            </a:pPr>
            <a:endParaRPr lang="en-US" sz="1500" dirty="0" smtClean="0">
              <a:solidFill>
                <a:srgbClr val="191919"/>
              </a:solidFill>
            </a:endParaRPr>
          </a:p>
        </p:txBody>
      </p:sp>
      <p:pic>
        <p:nvPicPr>
          <p:cNvPr id="8196" name="Picture 2" descr="test-beds"/>
          <p:cNvPicPr>
            <a:picLocks noChangeAspect="1" noChangeArrowheads="1"/>
          </p:cNvPicPr>
          <p:nvPr/>
        </p:nvPicPr>
        <p:blipFill>
          <a:blip r:embed="rId5" cstate="print"/>
          <a:srcRect l="3769" t="6847" r="1885" b="49983"/>
          <a:stretch>
            <a:fillRect/>
          </a:stretch>
        </p:blipFill>
        <p:spPr bwMode="auto">
          <a:xfrm>
            <a:off x="291114" y="1423544"/>
            <a:ext cx="3154243" cy="15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80017" y="855717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Existing </a:t>
            </a:r>
            <a:r>
              <a:rPr lang="en-US" b="1" dirty="0" err="1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testbeds</a:t>
            </a:r>
            <a:endParaRPr lang="en-US" b="1" dirty="0" smtClean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219600" y="5034116"/>
            <a:ext cx="6493201" cy="1139217"/>
          </a:xfrm>
          <a:prstGeom prst="rect">
            <a:avLst/>
          </a:prstGeom>
        </p:spPr>
        <p:txBody>
          <a:bodyPr/>
          <a:lstStyle/>
          <a:p>
            <a:pPr marL="174625" indent="-174625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 smtClean="0">
                <a:solidFill>
                  <a:srgbClr val="191919"/>
                </a:solidFill>
                <a:cs typeface="Arial" pitchFamily="34" charset="0"/>
              </a:rPr>
              <a:t>To </a:t>
            </a:r>
            <a:r>
              <a:rPr lang="en-US" sz="1500" b="1" dirty="0" smtClean="0">
                <a:solidFill>
                  <a:srgbClr val="191919"/>
                </a:solidFill>
                <a:cs typeface="Arial" pitchFamily="34" charset="0"/>
              </a:rPr>
              <a:t>increase mutual benefits </a:t>
            </a:r>
            <a:r>
              <a:rPr lang="en-US" sz="1500" dirty="0" smtClean="0">
                <a:solidFill>
                  <a:srgbClr val="191919"/>
                </a:solidFill>
                <a:cs typeface="Arial" pitchFamily="34" charset="0"/>
              </a:rPr>
              <a:t>of European and Japanese researchers by creating </a:t>
            </a:r>
            <a:r>
              <a:rPr lang="en-US" sz="1500" b="1" dirty="0" smtClean="0">
                <a:solidFill>
                  <a:srgbClr val="191919"/>
                </a:solidFill>
                <a:cs typeface="Arial" pitchFamily="34" charset="0"/>
              </a:rPr>
              <a:t>more complex environments </a:t>
            </a:r>
            <a:r>
              <a:rPr lang="en-US" sz="1500" dirty="0" smtClean="0">
                <a:solidFill>
                  <a:srgbClr val="191919"/>
                </a:solidFill>
                <a:cs typeface="Arial" pitchFamily="34" charset="0"/>
              </a:rPr>
              <a:t>for specialized research and experiments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600" y="4621159"/>
            <a:ext cx="18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Why to federate?</a:t>
            </a:r>
          </a:p>
          <a:p>
            <a:endParaRPr lang="en-GB" dirty="0">
              <a:latin typeface="+mj-lt"/>
            </a:endParaRPr>
          </a:p>
        </p:txBody>
      </p:sp>
      <p:pic>
        <p:nvPicPr>
          <p:cNvPr id="13" name="Picture 12" descr="C:\Users\bartosz.belter\AppData\Local\Microsoft\Windows\Temporary Internet Files\Content.IE5\W52C1W0I\MP900449065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795240" y="4704741"/>
            <a:ext cx="2123902" cy="15960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/>
          </a:extLst>
        </p:spPr>
      </p:pic>
      <p:sp>
        <p:nvSpPr>
          <p:cNvPr id="15" name="Rectangle 14"/>
          <p:cNvSpPr/>
          <p:nvPr/>
        </p:nvSpPr>
        <p:spPr>
          <a:xfrm>
            <a:off x="1003299" y="3071813"/>
            <a:ext cx="685801" cy="915987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ヒラギノ角ゴ Pro W3" pitchFamily="44" charset="-128"/>
            </a:endParaRPr>
          </a:p>
        </p:txBody>
      </p:sp>
      <p:pic>
        <p:nvPicPr>
          <p:cNvPr id="16" name="Picture 2" descr="http://i2catblogctx.files.wordpress.com/2011/03/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0853" y="3592514"/>
            <a:ext cx="741495" cy="37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re.png"/>
          <p:cNvPicPr>
            <a:picLocks noChangeAspect="1"/>
          </p:cNvPicPr>
          <p:nvPr/>
        </p:nvPicPr>
        <p:blipFill>
          <a:blip r:embed="rId8" cstate="print"/>
          <a:srcRect r="33746"/>
          <a:stretch>
            <a:fillRect/>
          </a:stretch>
        </p:blipFill>
        <p:spPr>
          <a:xfrm>
            <a:off x="1129612" y="3141614"/>
            <a:ext cx="424079" cy="381000"/>
          </a:xfrm>
          <a:prstGeom prst="rect">
            <a:avLst/>
          </a:prstGeom>
          <a:noFill/>
          <a:ln>
            <a:noFill/>
          </a:ln>
          <a:effectLst>
            <a:innerShdw blurRad="63500" dist="2540000" dir="13500000">
              <a:schemeClr val="accent6">
                <a:lumMod val="75000"/>
              </a:schemeClr>
            </a:innerShdw>
          </a:effectLst>
        </p:spPr>
      </p:pic>
      <p:pic>
        <p:nvPicPr>
          <p:cNvPr id="18" name="Picture 4" descr="http://www.glif.is/gfx/jgn-x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82874" y="2846896"/>
            <a:ext cx="571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4" descr="rise.png"/>
          <p:cNvPicPr>
            <a:picLocks noChangeAspect="1"/>
          </p:cNvPicPr>
          <p:nvPr/>
        </p:nvPicPr>
        <p:blipFill>
          <a:blip r:embed="rId10" cstate="print"/>
          <a:srcRect t="13628" r="89551"/>
          <a:stretch>
            <a:fillRect/>
          </a:stretch>
        </p:blipFill>
        <p:spPr bwMode="auto">
          <a:xfrm>
            <a:off x="2747963" y="3501327"/>
            <a:ext cx="404095" cy="4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2679699" y="2847975"/>
            <a:ext cx="558801" cy="1139825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ヒラギノ角ゴ Pro W3" pitchFamily="4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Inter-domain networking through NSI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6069201"/>
            <a:ext cx="8640960" cy="5426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+mn-lt"/>
              </a:rPr>
              <a:t>RO</a:t>
            </a:r>
            <a:r>
              <a:rPr lang="en-US" dirty="0" smtClean="0">
                <a:latin typeface="+mn-lt"/>
              </a:rPr>
              <a:t>: Resource Orchestrator, </a:t>
            </a:r>
            <a:r>
              <a:rPr lang="en-US" b="1" dirty="0" smtClean="0">
                <a:latin typeface="+mn-lt"/>
              </a:rPr>
              <a:t>MRO</a:t>
            </a:r>
            <a:r>
              <a:rPr lang="en-US" dirty="0" smtClean="0">
                <a:latin typeface="+mn-lt"/>
              </a:rPr>
              <a:t>: Master RO, </a:t>
            </a:r>
            <a:r>
              <a:rPr lang="en-US" b="1" dirty="0" smtClean="0">
                <a:latin typeface="+mn-lt"/>
              </a:rPr>
              <a:t>VM</a:t>
            </a:r>
            <a:r>
              <a:rPr lang="en-US" dirty="0" smtClean="0">
                <a:latin typeface="+mn-lt"/>
              </a:rPr>
              <a:t>: Virtual Machine,  </a:t>
            </a:r>
            <a:r>
              <a:rPr lang="en-US" b="1" dirty="0" smtClean="0">
                <a:latin typeface="+mn-lt"/>
              </a:rPr>
              <a:t>AM</a:t>
            </a:r>
            <a:r>
              <a:rPr lang="en-US" dirty="0" smtClean="0">
                <a:latin typeface="+mn-lt"/>
              </a:rPr>
              <a:t>: Aggregate Manager, </a:t>
            </a:r>
          </a:p>
          <a:p>
            <a:pPr>
              <a:buNone/>
            </a:pPr>
            <a:r>
              <a:rPr lang="en-US" b="1" dirty="0" smtClean="0">
                <a:latin typeface="+mn-lt"/>
              </a:rPr>
              <a:t>RM</a:t>
            </a:r>
            <a:r>
              <a:rPr lang="en-US" dirty="0" smtClean="0">
                <a:latin typeface="+mn-lt"/>
              </a:rPr>
              <a:t>: Resource Manager,  </a:t>
            </a:r>
            <a:r>
              <a:rPr lang="en-US" b="1" dirty="0" smtClean="0">
                <a:latin typeface="+mn-lt"/>
              </a:rPr>
              <a:t>SE-RM</a:t>
            </a:r>
            <a:r>
              <a:rPr lang="en-US" dirty="0" smtClean="0">
                <a:latin typeface="+mn-lt"/>
              </a:rPr>
              <a:t>: Stitching Entity-RM,  </a:t>
            </a:r>
            <a:r>
              <a:rPr lang="en-US" b="1" dirty="0" smtClean="0">
                <a:latin typeface="+mn-lt"/>
              </a:rPr>
              <a:t>TN-RM</a:t>
            </a:r>
            <a:r>
              <a:rPr lang="en-US" dirty="0" smtClean="0">
                <a:latin typeface="+mn-lt"/>
              </a:rPr>
              <a:t>: Transit Network-RM</a:t>
            </a:r>
            <a:endParaRPr lang="en-US" dirty="0">
              <a:latin typeface="+mn-lt"/>
            </a:endParaRPr>
          </a:p>
        </p:txBody>
      </p:sp>
      <p:sp>
        <p:nvSpPr>
          <p:cNvPr id="14338" name="AutoShape 2" descr="https://wiki.man.poznan.pl/felix/img_auth.php/f/f6/Se_rm_c%26d1.png"/>
          <p:cNvSpPr>
            <a:spLocks noChangeAspect="1" noChangeArrowheads="1"/>
          </p:cNvSpPr>
          <p:nvPr/>
        </p:nvSpPr>
        <p:spPr bwMode="auto">
          <a:xfrm>
            <a:off x="155575" y="-4305300"/>
            <a:ext cx="15963900" cy="8982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857"/>
            <a:ext cx="9156483" cy="508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Clearinghouse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A trust anchor and responsible for authentication  and authorization of all actors in a FELIX deployment</a:t>
            </a:r>
          </a:p>
          <a:p>
            <a:r>
              <a:rPr lang="en-US" sz="1800" dirty="0" smtClean="0"/>
              <a:t>Supports extended Common Federation Service API version 2</a:t>
            </a:r>
          </a:p>
          <a:p>
            <a:r>
              <a:rPr lang="en-US" sz="1800" dirty="0" smtClean="0"/>
              <a:t>Authentication using digital certificate</a:t>
            </a:r>
          </a:p>
          <a:p>
            <a:r>
              <a:rPr lang="en-US" sz="1800" dirty="0" smtClean="0"/>
              <a:t>Certificate</a:t>
            </a:r>
          </a:p>
          <a:p>
            <a:pPr lvl="1"/>
            <a:r>
              <a:rPr lang="en-US" sz="1800" dirty="0" smtClean="0"/>
              <a:t>Asserts:  public key ↔ subject</a:t>
            </a:r>
          </a:p>
          <a:p>
            <a:pPr lvl="1"/>
            <a:r>
              <a:rPr lang="en-US" sz="1800" dirty="0" smtClean="0"/>
              <a:t>Issued &amp; digitally signed by clearinghouse CA</a:t>
            </a:r>
          </a:p>
          <a:p>
            <a:pPr lvl="1"/>
            <a:r>
              <a:rPr lang="en-US" sz="1800" dirty="0" smtClean="0"/>
              <a:t>Defined validity period</a:t>
            </a:r>
          </a:p>
          <a:p>
            <a:pPr lvl="1"/>
            <a:r>
              <a:rPr lang="en-US" sz="1800" dirty="0" smtClean="0"/>
              <a:t>X.509 version 3</a:t>
            </a:r>
          </a:p>
          <a:p>
            <a:r>
              <a:rPr lang="en-US" sz="1800" dirty="0" smtClean="0"/>
              <a:t>Authorization using digital credentials</a:t>
            </a:r>
          </a:p>
          <a:p>
            <a:r>
              <a:rPr lang="en-US" sz="1800" dirty="0" smtClean="0"/>
              <a:t>Credentials</a:t>
            </a:r>
          </a:p>
          <a:p>
            <a:pPr lvl="1"/>
            <a:r>
              <a:rPr lang="en-US" sz="1800" dirty="0" smtClean="0"/>
              <a:t>Provide the owner with permissions on a target object</a:t>
            </a:r>
          </a:p>
          <a:p>
            <a:pPr lvl="1"/>
            <a:r>
              <a:rPr lang="en-US" sz="1800" dirty="0" smtClean="0"/>
              <a:t>Issued &amp; digitally signed by clearinghouse CA</a:t>
            </a:r>
          </a:p>
          <a:p>
            <a:pPr lvl="1"/>
            <a:r>
              <a:rPr lang="en-US" sz="1800" dirty="0" smtClean="0"/>
              <a:t>Defined validity period</a:t>
            </a:r>
          </a:p>
          <a:p>
            <a:pPr lvl="1"/>
            <a:r>
              <a:rPr lang="en-US" sz="1800" dirty="0" smtClean="0"/>
              <a:t>Can be delegated</a:t>
            </a:r>
          </a:p>
          <a:p>
            <a:pPr lvl="1"/>
            <a:r>
              <a:rPr lang="en-US" sz="1800" dirty="0" smtClean="0"/>
              <a:t>SFA and ABAC formats are supported</a:t>
            </a:r>
          </a:p>
          <a:p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1520" y="2743200"/>
            <a:ext cx="8640960" cy="3627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Authorization in NSI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in NSI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NSI is agnostic to authentication and authorization </a:t>
            </a:r>
            <a:r>
              <a:rPr lang="en-US" sz="2000" dirty="0" smtClean="0"/>
              <a:t>methods used by any network deployment</a:t>
            </a:r>
          </a:p>
          <a:p>
            <a:endParaRPr lang="en-US" sz="2000" dirty="0" smtClean="0"/>
          </a:p>
          <a:p>
            <a:r>
              <a:rPr lang="en-US" sz="2000" dirty="0" smtClean="0"/>
              <a:t>NSI introduces a flexible </a:t>
            </a:r>
            <a:r>
              <a:rPr lang="en-US" sz="2000" b="1" i="1" dirty="0" smtClean="0"/>
              <a:t>&lt;</a:t>
            </a:r>
            <a:r>
              <a:rPr lang="en-US" sz="2000" b="1" i="1" dirty="0" err="1" smtClean="0"/>
              <a:t>sessionSecurityAttr</a:t>
            </a:r>
            <a:r>
              <a:rPr lang="en-US" sz="2000" b="1" i="1" dirty="0" smtClean="0"/>
              <a:t>&gt; </a:t>
            </a:r>
            <a:r>
              <a:rPr lang="en-US" sz="2000" b="1" dirty="0" smtClean="0"/>
              <a:t>header</a:t>
            </a:r>
            <a:r>
              <a:rPr lang="en-US" sz="2000" b="1" i="1" dirty="0" smtClean="0"/>
              <a:t> </a:t>
            </a:r>
            <a:r>
              <a:rPr lang="en-US" sz="2000" dirty="0" smtClean="0"/>
              <a:t>element</a:t>
            </a:r>
            <a:r>
              <a:rPr lang="en-US" sz="2000" i="1" dirty="0" smtClean="0"/>
              <a:t> </a:t>
            </a:r>
            <a:r>
              <a:rPr lang="en-US" sz="2000" dirty="0" smtClean="0"/>
              <a:t>for transporting security related information between NSAs within the trusted control plane</a:t>
            </a:r>
          </a:p>
          <a:p>
            <a:endParaRPr lang="en-US" sz="2000" dirty="0" smtClean="0"/>
          </a:p>
          <a:p>
            <a:r>
              <a:rPr lang="en-US" sz="2000" dirty="0" smtClean="0"/>
              <a:t>The format of the any security related parameters inside the </a:t>
            </a:r>
            <a:r>
              <a:rPr lang="en-US" sz="2000" i="1" dirty="0" smtClean="0"/>
              <a:t>&lt;</a:t>
            </a:r>
            <a:r>
              <a:rPr lang="en-US" sz="2000" i="1" dirty="0" err="1" smtClean="0"/>
              <a:t>sessionSecurityAttr</a:t>
            </a:r>
            <a:r>
              <a:rPr lang="en-US" sz="2000" i="1" dirty="0" smtClean="0"/>
              <a:t>&gt; </a:t>
            </a:r>
            <a:r>
              <a:rPr lang="en-US" sz="2000" dirty="0" smtClean="0"/>
              <a:t>is left up to solution implementation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&lt;</a:t>
            </a:r>
            <a:r>
              <a:rPr lang="en-US" sz="2000" b="1" i="1" dirty="0" err="1" smtClean="0"/>
              <a:t>sessionSecurityAttr</a:t>
            </a:r>
            <a:r>
              <a:rPr lang="en-US" sz="2000" b="1" i="1" dirty="0" smtClean="0"/>
              <a:t>&gt; </a:t>
            </a:r>
            <a:r>
              <a:rPr lang="en-US" sz="2000" b="1" dirty="0" smtClean="0"/>
              <a:t>must be supplied by user/application </a:t>
            </a:r>
            <a:r>
              <a:rPr lang="en-US" sz="2000" dirty="0" smtClean="0"/>
              <a:t>to </a:t>
            </a:r>
            <a:r>
              <a:rPr lang="en-US" sz="2000" dirty="0" err="1" smtClean="0"/>
              <a:t>uRA</a:t>
            </a:r>
            <a:r>
              <a:rPr lang="en-US" sz="2000" dirty="0" smtClean="0"/>
              <a:t> for insertion in NSI request header </a:t>
            </a:r>
          </a:p>
          <a:p>
            <a:endParaRPr lang="en-US" sz="2000" dirty="0" smtClean="0"/>
          </a:p>
          <a:p>
            <a:r>
              <a:rPr lang="en-US" sz="2000" dirty="0" smtClean="0"/>
              <a:t>Security attributes are securely transported to all </a:t>
            </a:r>
            <a:r>
              <a:rPr lang="en-US" sz="2000" dirty="0" err="1" smtClean="0"/>
              <a:t>uPA</a:t>
            </a:r>
            <a:r>
              <a:rPr lang="en-US" sz="2000" dirty="0" smtClean="0"/>
              <a:t> involved in the reservation and consumed by their </a:t>
            </a:r>
            <a:r>
              <a:rPr lang="en-US" sz="2000" b="1" dirty="0" smtClean="0"/>
              <a:t>Authorization Server(s)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SURFnet</a:t>
            </a:r>
            <a:r>
              <a:rPr lang="en-US" sz="2000" dirty="0" smtClean="0"/>
              <a:t> deployment has employed </a:t>
            </a:r>
            <a:r>
              <a:rPr lang="en-US" sz="2000" dirty="0" err="1" smtClean="0"/>
              <a:t>OAuth</a:t>
            </a:r>
            <a:r>
              <a:rPr lang="en-US" sz="2000" dirty="0" smtClean="0"/>
              <a:t> token based authorization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LIX-SlidesTemplate_4_3_new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FELIX-SlidesTemplate_4_3_new</Template>
  <TotalTime>0</TotalTime>
  <Words>997</Words>
  <Application>Microsoft Office PowerPoint</Application>
  <PresentationFormat>Bildschirmpräsentation (4:3)</PresentationFormat>
  <Paragraphs>207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FELIX-SlidesTemplate_4_3_new</vt:lpstr>
      <vt:lpstr>FELIX and NSI: Mutual Authentication and Authorization (Work in progress)</vt:lpstr>
      <vt:lpstr>Contents</vt:lpstr>
      <vt:lpstr>Folie 3</vt:lpstr>
      <vt:lpstr>FELIX in a nutshell [1]</vt:lpstr>
      <vt:lpstr>FELIX in a nutshell [2]</vt:lpstr>
      <vt:lpstr>Inter-domain networking through NSI</vt:lpstr>
      <vt:lpstr>FELIX Clearinghouse</vt:lpstr>
      <vt:lpstr>Folie 8</vt:lpstr>
      <vt:lpstr>Authorization in NSI</vt:lpstr>
      <vt:lpstr>A depiction…</vt:lpstr>
      <vt:lpstr>OAuth: Abstract protocol flow</vt:lpstr>
      <vt:lpstr>Authorization in NSI using OAuth</vt:lpstr>
      <vt:lpstr>Folie 13</vt:lpstr>
      <vt:lpstr>Trust between FELIX and NSI</vt:lpstr>
      <vt:lpstr>OAuth: Abstract protocol flow</vt:lpstr>
      <vt:lpstr>FELIX and NSI: Authentication and Authorization</vt:lpstr>
      <vt:lpstr>Important aspects of the proposed solution</vt:lpstr>
      <vt:lpstr>Summary</vt:lpstr>
      <vt:lpstr>Folie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Umar.Toseef</dc:creator>
  <cp:lastModifiedBy>Umar.Toseef</cp:lastModifiedBy>
  <cp:revision>79</cp:revision>
  <dcterms:created xsi:type="dcterms:W3CDTF">2015-03-20T16:08:29Z</dcterms:created>
  <dcterms:modified xsi:type="dcterms:W3CDTF">2015-03-26T12:05:00Z</dcterms:modified>
</cp:coreProperties>
</file>