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266" r:id="rId4"/>
    <p:sldId id="267" r:id="rId5"/>
    <p:sldId id="268" r:id="rId6"/>
    <p:sldId id="271" r:id="rId7"/>
    <p:sldId id="269" r:id="rId8"/>
    <p:sldId id="270" r:id="rId9"/>
    <p:sldId id="272" r:id="rId10"/>
    <p:sldId id="273" r:id="rId11"/>
    <p:sldId id="274" r:id="rId12"/>
    <p:sldId id="265" r:id="rId13"/>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7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fld id="{B1615B3C-6B37-4020-8CE6-328F06897FD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fld id="{90F0B1B3-06F4-43C5-830D-96BE0C27D7E9}"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F7EF31B-0754-41CA-BD7A-327426B82931}" type="slidenum">
              <a:rPr lang="ja-JP" altLang="en-US" smtClean="0"/>
              <a:pPr/>
              <a:t>2</a:t>
            </a:fld>
            <a:endParaRPr lang="en-US" altLang="ja-JP"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altLang="ja-JP" smtClean="0"/>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9A349540-F3FE-46BE-A828-19A6F5C982A3}" type="slidenum">
              <a:rPr lang="ja-JP" altLang="en-US" smtClean="0"/>
              <a:pPr/>
              <a:t>12</a:t>
            </a:fld>
            <a:endParaRPr lang="en-US" altLang="ja-JP"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altLang="ja-JP" smtClean="0"/>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pic>
        <p:nvPicPr>
          <p:cNvPr id="6" name="Picture 5" descr="gridpp2_logo.jpg"/>
          <p:cNvPicPr>
            <a:picLocks noChangeAspect="1"/>
          </p:cNvPicPr>
          <p:nvPr userDrawn="1"/>
        </p:nvPicPr>
        <p:blipFill>
          <a:blip r:embed="rId3" cstate="print"/>
          <a:stretch>
            <a:fillRect/>
          </a:stretch>
        </p:blipFill>
        <p:spPr>
          <a:xfrm>
            <a:off x="3203848" y="5993904"/>
            <a:ext cx="3076537" cy="864096"/>
          </a:xfrm>
          <a:prstGeom prst="rect">
            <a:avLst/>
          </a:prstGeom>
        </p:spPr>
      </p:pic>
      <p:pic>
        <p:nvPicPr>
          <p:cNvPr id="7" name="Picture 6" descr="ngs.jpg"/>
          <p:cNvPicPr>
            <a:picLocks noChangeAspect="1"/>
          </p:cNvPicPr>
          <p:nvPr userDrawn="1"/>
        </p:nvPicPr>
        <p:blipFill>
          <a:blip r:embed="rId4" cstate="print"/>
          <a:stretch>
            <a:fillRect/>
          </a:stretch>
        </p:blipFill>
        <p:spPr>
          <a:xfrm>
            <a:off x="6516216" y="6031396"/>
            <a:ext cx="2627784" cy="826604"/>
          </a:xfrm>
          <a:prstGeom prst="rect">
            <a:avLst/>
          </a:prstGeom>
        </p:spPr>
      </p:pic>
      <p:pic>
        <p:nvPicPr>
          <p:cNvPr id="8" name="Picture 2"/>
          <p:cNvPicPr>
            <a:picLocks noChangeAspect="1" noChangeArrowheads="1"/>
          </p:cNvPicPr>
          <p:nvPr userDrawn="1"/>
        </p:nvPicPr>
        <p:blipFill>
          <a:blip r:embed="rId5" cstate="print"/>
          <a:srcRect/>
          <a:stretch>
            <a:fillRect/>
          </a:stretch>
        </p:blipFill>
        <p:spPr bwMode="auto">
          <a:xfrm>
            <a:off x="179512" y="5725939"/>
            <a:ext cx="2766324" cy="1132061"/>
          </a:xfrm>
          <a:prstGeom prst="rect">
            <a:avLst/>
          </a:prstGeom>
          <a:noFill/>
          <a:ln w="12700">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74B63C43-C857-429F-B7B6-19094304064D}"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296EAAD6-F0FB-4982-8537-2AA587EB161A}" type="slidenum">
              <a:rPr lang="ja-JP" altLang="en-US"/>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6DBB808C-5F8C-44F8-8861-4C446A6E54E1}" type="slidenum">
              <a:rPr lang="ja-JP" altLang="en-US"/>
              <a:pPr>
                <a:defRPr/>
              </a:pPr>
              <a:t>‹#›</a:t>
            </a:fld>
            <a:endParaRPr lang="en-US" altLang="ja-JP"/>
          </a:p>
        </p:txBody>
      </p:sp>
      <p:pic>
        <p:nvPicPr>
          <p:cNvPr id="5" name="Picture 4" descr="gridpp2_logo.jpg"/>
          <p:cNvPicPr>
            <a:picLocks noChangeAspect="1"/>
          </p:cNvPicPr>
          <p:nvPr userDrawn="1"/>
        </p:nvPicPr>
        <p:blipFill>
          <a:blip r:embed="rId2" cstate="print"/>
          <a:stretch>
            <a:fillRect/>
          </a:stretch>
        </p:blipFill>
        <p:spPr>
          <a:xfrm>
            <a:off x="3347864" y="6236600"/>
            <a:ext cx="2212441" cy="621400"/>
          </a:xfrm>
          <a:prstGeom prst="rect">
            <a:avLst/>
          </a:prstGeom>
        </p:spPr>
      </p:pic>
      <p:pic>
        <p:nvPicPr>
          <p:cNvPr id="6" name="Picture 5" descr="ngs.jpg"/>
          <p:cNvPicPr>
            <a:picLocks noChangeAspect="1"/>
          </p:cNvPicPr>
          <p:nvPr userDrawn="1"/>
        </p:nvPicPr>
        <p:blipFill>
          <a:blip r:embed="rId3" cstate="print"/>
          <a:stretch>
            <a:fillRect/>
          </a:stretch>
        </p:blipFill>
        <p:spPr>
          <a:xfrm>
            <a:off x="6228184" y="6280558"/>
            <a:ext cx="1835696" cy="577442"/>
          </a:xfrm>
          <a:prstGeom prst="rect">
            <a:avLst/>
          </a:prstGeom>
        </p:spPr>
      </p:pic>
      <p:pic>
        <p:nvPicPr>
          <p:cNvPr id="7" name="Picture 2"/>
          <p:cNvPicPr>
            <a:picLocks noChangeAspect="1" noChangeArrowheads="1"/>
          </p:cNvPicPr>
          <p:nvPr userDrawn="1"/>
        </p:nvPicPr>
        <p:blipFill>
          <a:blip r:embed="rId4" cstate="print"/>
          <a:srcRect/>
          <a:stretch>
            <a:fillRect/>
          </a:stretch>
        </p:blipFill>
        <p:spPr bwMode="auto">
          <a:xfrm>
            <a:off x="251520" y="6050085"/>
            <a:ext cx="1974236" cy="807915"/>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F8DC8BC2-0F41-4B6C-A554-DFAFE9CE1C77}"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0A686DB1-CA19-41DB-833F-DCB24C5A5198}"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D1D21F0F-63A9-487F-B2C5-926E633408C9}"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4285C557-528A-41D2-AA20-F2AFB3C1A23B}"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94D19A57-3093-44A6-961B-D278AA05C35F}"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00E214C4-B289-4C1D-9453-FA660378E8E4}"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B0531DD2-45D6-4AA9-9F92-AC7C869DF984}"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D054E5A5-15F7-436F-9F93-3A1E9904120B}" type="slidenum">
              <a:rPr lang="ja-JP" altLang="en-US"/>
              <a:pPr>
                <a:defRPr/>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defRPr/>
            </a:pPr>
            <a:endParaRPr lang="ja-JP" altLang="en-US" sz="280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9"/>
          <p:cNvSpPr>
            <a:spLocks noGrp="1" noChangeArrowheads="1"/>
          </p:cNvSpPr>
          <p:nvPr>
            <p:ph type="ctrTitle"/>
          </p:nvPr>
        </p:nvSpPr>
        <p:spPr/>
        <p:txBody>
          <a:bodyPr/>
          <a:lstStyle/>
          <a:p>
            <a:pPr eaLnBrk="1" hangingPunct="1"/>
            <a:r>
              <a:rPr lang="en-US" altLang="ja-JP" dirty="0" smtClean="0"/>
              <a:t>CASOP CAPOS COAPS CAOPS</a:t>
            </a:r>
            <a:endParaRPr lang="ja-JP" altLang="en-US" smtClean="0"/>
          </a:p>
        </p:txBody>
      </p:sp>
      <p:sp>
        <p:nvSpPr>
          <p:cNvPr id="3075" name="Rectangle 10"/>
          <p:cNvSpPr>
            <a:spLocks noGrp="1" noChangeArrowheads="1"/>
          </p:cNvSpPr>
          <p:nvPr>
            <p:ph type="subTitle" idx="1"/>
          </p:nvPr>
        </p:nvSpPr>
        <p:spPr/>
        <p:txBody>
          <a:bodyPr/>
          <a:lstStyle/>
          <a:p>
            <a:pPr eaLnBrk="1" hangingPunct="1"/>
            <a:r>
              <a:rPr lang="en-US" altLang="ja-JP" dirty="0" smtClean="0"/>
              <a:t>Jens Jensen, STFC (OGF security AD)</a:t>
            </a:r>
            <a:endParaRPr lang="ja-JP"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CNs</a:t>
            </a:r>
            <a:endParaRPr lang="en-GB" dirty="0"/>
          </a:p>
        </p:txBody>
      </p:sp>
      <p:sp>
        <p:nvSpPr>
          <p:cNvPr id="3" name="Content Placeholder 2"/>
          <p:cNvSpPr>
            <a:spLocks noGrp="1"/>
          </p:cNvSpPr>
          <p:nvPr>
            <p:ph idx="1"/>
          </p:nvPr>
        </p:nvSpPr>
        <p:spPr/>
        <p:txBody>
          <a:bodyPr/>
          <a:lstStyle/>
          <a:p>
            <a:r>
              <a:rPr lang="en-US" dirty="0" smtClean="0"/>
              <a:t>CNs containing a reasonable representation of the subject’s name</a:t>
            </a:r>
          </a:p>
          <a:p>
            <a:r>
              <a:rPr lang="en-US" dirty="0" smtClean="0"/>
              <a:t>For:</a:t>
            </a:r>
          </a:p>
          <a:p>
            <a:pPr lvl="1"/>
            <a:r>
              <a:rPr lang="en-US" dirty="0" smtClean="0"/>
              <a:t>The W&amp;F, RPs</a:t>
            </a:r>
          </a:p>
          <a:p>
            <a:pPr lvl="1"/>
            <a:r>
              <a:rPr lang="en-US" dirty="0" smtClean="0"/>
              <a:t>Legibility of log files</a:t>
            </a:r>
          </a:p>
          <a:p>
            <a:r>
              <a:rPr lang="en-US" dirty="0" smtClean="0"/>
              <a:t>Against:</a:t>
            </a:r>
          </a:p>
          <a:p>
            <a:pPr lvl="1"/>
            <a:r>
              <a:rPr lang="en-US" dirty="0" smtClean="0"/>
              <a:t>Anonymity</a:t>
            </a:r>
          </a:p>
          <a:p>
            <a:pPr lvl="1"/>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10</a:t>
            </a:fld>
            <a:endParaRPr lang="en-US"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stuff</a:t>
            </a:r>
            <a:endParaRPr lang="en-GB" dirty="0"/>
          </a:p>
        </p:txBody>
      </p:sp>
      <p:sp>
        <p:nvSpPr>
          <p:cNvPr id="3" name="Content Placeholder 2"/>
          <p:cNvSpPr>
            <a:spLocks noGrp="1"/>
          </p:cNvSpPr>
          <p:nvPr>
            <p:ph idx="1"/>
          </p:nvPr>
        </p:nvSpPr>
        <p:spPr/>
        <p:txBody>
          <a:bodyPr/>
          <a:lstStyle/>
          <a:p>
            <a:r>
              <a:rPr lang="en-US" dirty="0" smtClean="0"/>
              <a:t>Incidents with commercial CAs</a:t>
            </a:r>
          </a:p>
          <a:p>
            <a:r>
              <a:rPr lang="en-US" dirty="0" smtClean="0"/>
              <a:t>Concerns about IGTF CAs?</a:t>
            </a:r>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11</a:t>
            </a:fld>
            <a:endParaRPr lang="en-US"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fld id="{770CBA27-F55C-4E82-9C1A-EB15B54B0180}" type="slidenum">
              <a:rPr lang="ja-JP" altLang="en-US" smtClean="0"/>
              <a:pPr/>
              <a:t>12</a:t>
            </a:fld>
            <a:endParaRPr lang="en-US" altLang="ja-JP" smtClean="0"/>
          </a:p>
        </p:txBody>
      </p:sp>
      <p:sp>
        <p:nvSpPr>
          <p:cNvPr id="7171"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7172" name="Text Box 3"/>
          <p:cNvSpPr txBox="1">
            <a:spLocks noChangeArrowheads="1"/>
          </p:cNvSpPr>
          <p:nvPr/>
        </p:nvSpPr>
        <p:spPr bwMode="auto">
          <a:xfrm>
            <a:off x="250825" y="1412875"/>
            <a:ext cx="8281988" cy="4054475"/>
          </a:xfrm>
          <a:prstGeom prst="rect">
            <a:avLst/>
          </a:prstGeom>
          <a:noFill/>
          <a:ln w="9525">
            <a:noFill/>
            <a:miter lim="800000"/>
            <a:headEnd/>
            <a:tailEnd/>
          </a:ln>
        </p:spPr>
        <p:txBody>
          <a:bodyPr>
            <a:spAutoFit/>
          </a:bodyPr>
          <a:lstStyle/>
          <a:p>
            <a:pPr algn="l"/>
            <a:r>
              <a:rPr lang="en-US" altLang="ja-JP" sz="2000"/>
              <a:t>Copyright (C) Open Grid Forum (</a:t>
            </a:r>
            <a:r>
              <a:rPr lang="en-US" altLang="ja-JP" sz="2000">
                <a:solidFill>
                  <a:srgbClr val="FF0000"/>
                </a:solidFill>
              </a:rPr>
              <a:t>applicable years</a:t>
            </a:r>
            <a:r>
              <a:rPr lang="en-US" altLang="ja-JP" sz="2000"/>
              <a:t>). All Rights Reserved. </a:t>
            </a:r>
          </a:p>
          <a:p>
            <a:pPr algn="l"/>
            <a:endParaRPr lang="en-US" altLang="ja-JP" sz="2000"/>
          </a:p>
          <a:p>
            <a:pPr algn="l"/>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a:p>
          <a:p>
            <a:pPr algn="l"/>
            <a:r>
              <a:rPr lang="en-US" altLang="ja-JP" sz="200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fld id="{C1D269B8-FEEC-4E1E-83EB-A5D0AC67AD04}" type="slidenum">
              <a:rPr lang="ja-JP" altLang="en-US" smtClean="0"/>
              <a:pPr/>
              <a:t>2</a:t>
            </a:fld>
            <a:endParaRPr lang="en-US" altLang="ja-JP" smtClean="0"/>
          </a:p>
        </p:txBody>
      </p:sp>
      <p:sp>
        <p:nvSpPr>
          <p:cNvPr id="4099" name="Rectangle 2"/>
          <p:cNvSpPr>
            <a:spLocks noGrp="1" noChangeArrowheads="1"/>
          </p:cNvSpPr>
          <p:nvPr>
            <p:ph type="title"/>
          </p:nvPr>
        </p:nvSpPr>
        <p:spPr/>
        <p:txBody>
          <a:bodyPr/>
          <a:lstStyle/>
          <a:p>
            <a:pPr eaLnBrk="1" hangingPunct="1"/>
            <a:r>
              <a:rPr lang="en-US" altLang="ja-JP" smtClean="0"/>
              <a:t>OGF IPR Policies Apply</a:t>
            </a:r>
          </a:p>
        </p:txBody>
      </p:sp>
      <p:sp>
        <p:nvSpPr>
          <p:cNvPr id="4100"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itchFamily="1" charset="0"/>
              </a:rPr>
              <a:t>I acknowledge that participation in this meeting is subject to the OGF Intellectual Property Policy.</a:t>
            </a:r>
            <a:r>
              <a:rPr lang="en-US" altLang="ja-JP" sz="1200" smtClean="0"/>
              <a:t>”</a:t>
            </a:r>
            <a:endParaRPr lang="en-US" altLang="ja-JP" sz="1200" smtClean="0">
              <a:latin typeface="Verdana" pitchFamily="1" charset="0"/>
            </a:endParaRPr>
          </a:p>
          <a:p>
            <a:pPr eaLnBrk="1" hangingPunct="1">
              <a:lnSpc>
                <a:spcPct val="90000"/>
              </a:lnSpc>
              <a:spcBef>
                <a:spcPct val="0"/>
              </a:spcBef>
            </a:pPr>
            <a:r>
              <a:rPr lang="en-US" altLang="ja-JP" sz="1200" smtClean="0">
                <a:latin typeface="Verdana" pitchFamily="1" charset="0"/>
              </a:rPr>
              <a:t>Intellectual Property Notices Note Well:  </a:t>
            </a:r>
            <a:r>
              <a:rPr lang="en-US" altLang="ja-JP" sz="1200" smtClean="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the OGF plenary session, </a:t>
            </a:r>
            <a:endParaRPr lang="en-US" altLang="ja-JP" sz="9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any OGF working group or portion thereof, </a:t>
            </a:r>
            <a:endParaRPr lang="en-US" altLang="ja-JP" sz="9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the OGF Board of Directors, the GFSG, or any member thereof on behalf of the OGF, </a:t>
            </a:r>
            <a:endParaRPr lang="en-US" altLang="ja-JP" sz="9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the ADCOM, or any member thereof on behalf of the ADCOM, </a:t>
            </a:r>
            <a:endParaRPr lang="en-US" altLang="ja-JP" sz="9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any OGF mailing list, including any group list, or any other list functioning under OGF auspices, </a:t>
            </a:r>
            <a:endParaRPr lang="en-US" altLang="ja-JP" sz="900" smtClean="0">
              <a:latin typeface="Verdana" pitchFamily="1" charset="0"/>
            </a:endParaRPr>
          </a:p>
          <a:p>
            <a:pPr lvl="2" eaLnBrk="1" hangingPunct="1">
              <a:lnSpc>
                <a:spcPct val="90000"/>
              </a:lnSpc>
              <a:spcBef>
                <a:spcPct val="0"/>
              </a:spcBef>
            </a:pPr>
            <a:r>
              <a:rPr lang="en-US" altLang="ja-JP" sz="900" smtClean="0">
                <a:solidFill>
                  <a:srgbClr val="444444"/>
                </a:solidFill>
                <a:latin typeface="Verdana" pitchFamily="1" charset="0"/>
              </a:rPr>
              <a:t>the OGF Editor or the document authoring and review process </a:t>
            </a:r>
            <a:endParaRPr lang="en-US" altLang="ja-JP" sz="900" smtClean="0">
              <a:latin typeface="Verdana" pitchFamily="1" charset="0"/>
            </a:endParaRPr>
          </a:p>
          <a:p>
            <a:pPr eaLnBrk="1" hangingPunct="1">
              <a:lnSpc>
                <a:spcPct val="90000"/>
              </a:lnSpc>
              <a:spcBef>
                <a:spcPct val="0"/>
              </a:spcBef>
            </a:pPr>
            <a:r>
              <a:rPr lang="en-US" altLang="ja-JP" sz="1200" smtClean="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itchFamily="1" charset="0"/>
              </a:rPr>
              <a:t>Excerpt from Appendix B of GFD-C.1: </a:t>
            </a:r>
            <a:r>
              <a:rPr lang="en-US" altLang="ja-JP" sz="1200" smtClean="0">
                <a:solidFill>
                  <a:srgbClr val="444444"/>
                </a:solidFill>
              </a:rPr>
              <a:t>”</a:t>
            </a:r>
            <a:r>
              <a:rPr lang="en-US" altLang="ja-JP" sz="1200" smtClean="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itchFamily="1" charset="0"/>
            </a:endParaRPr>
          </a:p>
          <a:p>
            <a:pPr eaLnBrk="1" hangingPunct="1">
              <a:lnSpc>
                <a:spcPct val="90000"/>
              </a:lnSpc>
              <a:spcBef>
                <a:spcPct val="0"/>
              </a:spcBef>
            </a:pPr>
            <a:endParaRPr lang="en-US" altLang="ja-JP" sz="1200" smtClean="0">
              <a:solidFill>
                <a:srgbClr val="444444"/>
              </a:solidFill>
              <a:latin typeface="Verdana" pitchFamily="1" charset="0"/>
            </a:endParaRPr>
          </a:p>
          <a:p>
            <a:pPr eaLnBrk="1" hangingPunct="1">
              <a:lnSpc>
                <a:spcPct val="90000"/>
              </a:lnSpc>
            </a:pPr>
            <a:r>
              <a:rPr lang="en-US" altLang="ja-JP" sz="1200" smtClean="0">
                <a:latin typeface="Verdana" pitchFamily="1" charset="0"/>
              </a:rPr>
              <a:t>OGF Intellectual Property Policies are adapted from the IETF Intellectual Property Policies that support the Internet Standards Process.</a:t>
            </a:r>
            <a:endParaRPr lang="en-US" altLang="ja-JP" sz="2800" smtClean="0">
              <a:latin typeface="Verdana" pitchFamily="1"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CAOPS</a:t>
            </a:r>
            <a:endParaRPr lang="en-GB" dirty="0"/>
          </a:p>
        </p:txBody>
      </p:sp>
      <p:sp>
        <p:nvSpPr>
          <p:cNvPr id="3" name="Content Placeholder 2"/>
          <p:cNvSpPr>
            <a:spLocks noGrp="1"/>
          </p:cNvSpPr>
          <p:nvPr>
            <p:ph idx="1"/>
          </p:nvPr>
        </p:nvSpPr>
        <p:spPr/>
        <p:txBody>
          <a:bodyPr/>
          <a:lstStyle/>
          <a:p>
            <a:pPr marL="514350" indent="-514350"/>
            <a:r>
              <a:rPr lang="en-US" sz="2800" dirty="0" smtClean="0"/>
              <a:t>CAOPS stuff</a:t>
            </a:r>
          </a:p>
          <a:p>
            <a:pPr marL="914400" lvl="1" indent="-514350">
              <a:buFont typeface="+mj-lt"/>
              <a:buAutoNum type="arabicPeriod"/>
            </a:pPr>
            <a:r>
              <a:rPr lang="en-US" sz="2400" dirty="0" smtClean="0"/>
              <a:t>Namespaces check</a:t>
            </a:r>
          </a:p>
          <a:p>
            <a:pPr marL="914400" lvl="1" indent="-514350">
              <a:buFont typeface="+mj-lt"/>
              <a:buAutoNum type="arabicPeriod"/>
            </a:pPr>
            <a:r>
              <a:rPr lang="en-US" sz="2400" dirty="0" smtClean="0"/>
              <a:t>Sending signed email</a:t>
            </a:r>
          </a:p>
          <a:p>
            <a:pPr marL="914400" lvl="1" indent="-514350">
              <a:buFont typeface="+mj-lt"/>
              <a:buAutoNum type="arabicPeriod"/>
            </a:pPr>
            <a:r>
              <a:rPr lang="en-US" sz="2400" dirty="0" smtClean="0"/>
              <a:t>GFD.125++ update</a:t>
            </a:r>
          </a:p>
          <a:p>
            <a:pPr marL="514350" indent="-514350"/>
            <a:r>
              <a:rPr lang="en-US" sz="2800" dirty="0" smtClean="0"/>
              <a:t>IGTF stuff</a:t>
            </a:r>
          </a:p>
          <a:p>
            <a:pPr marL="914400" lvl="1" indent="-514350">
              <a:buFont typeface="+mj-lt"/>
              <a:buAutoNum type="arabicPeriod"/>
            </a:pPr>
            <a:r>
              <a:rPr lang="en-US" sz="2400" dirty="0" smtClean="0"/>
              <a:t>PMA update: EU, TAG, AP</a:t>
            </a:r>
          </a:p>
          <a:p>
            <a:pPr marL="914400" lvl="1" indent="-514350">
              <a:buFont typeface="+mj-lt"/>
              <a:buAutoNum type="arabicPeriod"/>
            </a:pPr>
            <a:r>
              <a:rPr lang="en-US" sz="2400" dirty="0" smtClean="0"/>
              <a:t>PKPWP update (from EU PMA)</a:t>
            </a:r>
          </a:p>
          <a:p>
            <a:pPr marL="914400" lvl="1" indent="-514350">
              <a:buFont typeface="+mj-lt"/>
              <a:buAutoNum type="arabicPeriod"/>
            </a:pPr>
            <a:r>
              <a:rPr lang="en-US" sz="2400" dirty="0" smtClean="0"/>
              <a:t>Meaningful CNs</a:t>
            </a:r>
          </a:p>
          <a:p>
            <a:pPr marL="914400" lvl="1" indent="-514350">
              <a:buFont typeface="+mj-lt"/>
              <a:buAutoNum type="arabicPeriod"/>
            </a:pPr>
            <a:r>
              <a:rPr lang="en-US" sz="2400" dirty="0" smtClean="0"/>
              <a:t>RAT stuff (update from EU PMA)</a:t>
            </a:r>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3</a:t>
            </a:fld>
            <a:endParaRPr lang="en-US"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 Check</a:t>
            </a:r>
            <a:endParaRPr lang="en-GB" dirty="0"/>
          </a:p>
        </p:txBody>
      </p:sp>
      <p:sp>
        <p:nvSpPr>
          <p:cNvPr id="3" name="Content Placeholder 2"/>
          <p:cNvSpPr>
            <a:spLocks noGrp="1"/>
          </p:cNvSpPr>
          <p:nvPr>
            <p:ph idx="1"/>
          </p:nvPr>
        </p:nvSpPr>
        <p:spPr/>
        <p:txBody>
          <a:bodyPr/>
          <a:lstStyle/>
          <a:p>
            <a:r>
              <a:rPr lang="en-US" dirty="0" err="1" smtClean="0"/>
              <a:t>gLite</a:t>
            </a:r>
            <a:r>
              <a:rPr lang="en-US" dirty="0" smtClean="0"/>
              <a:t> 3.2 </a:t>
            </a:r>
            <a:r>
              <a:rPr lang="en-US" dirty="0" err="1" smtClean="0"/>
              <a:t>honours</a:t>
            </a:r>
            <a:r>
              <a:rPr lang="en-US" dirty="0" smtClean="0"/>
              <a:t> namespaces</a:t>
            </a:r>
          </a:p>
          <a:p>
            <a:pPr lvl="1"/>
            <a:r>
              <a:rPr lang="en-US" dirty="0" smtClean="0"/>
              <a:t>VOMS does</a:t>
            </a:r>
          </a:p>
          <a:p>
            <a:pPr lvl="1"/>
            <a:r>
              <a:rPr lang="en-US" dirty="0" smtClean="0"/>
              <a:t>Sec. library believed to</a:t>
            </a:r>
          </a:p>
          <a:p>
            <a:r>
              <a:rPr lang="en-US" dirty="0" smtClean="0"/>
              <a:t>CAs SHOULD check their namespaces file</a:t>
            </a:r>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Signed Email</a:t>
            </a:r>
            <a:endParaRPr lang="en-GB" dirty="0"/>
          </a:p>
        </p:txBody>
      </p:sp>
      <p:sp>
        <p:nvSpPr>
          <p:cNvPr id="3" name="Content Placeholder 2"/>
          <p:cNvSpPr>
            <a:spLocks noGrp="1"/>
          </p:cNvSpPr>
          <p:nvPr>
            <p:ph idx="1"/>
          </p:nvPr>
        </p:nvSpPr>
        <p:spPr/>
        <p:txBody>
          <a:bodyPr/>
          <a:lstStyle/>
          <a:p>
            <a:r>
              <a:rPr lang="en-US" dirty="0" smtClean="0"/>
              <a:t>SMIME used to create signatures:</a:t>
            </a:r>
          </a:p>
          <a:p>
            <a:pPr lvl="1"/>
            <a:r>
              <a:rPr lang="en-US" dirty="0" smtClean="0"/>
              <a:t>APEL</a:t>
            </a:r>
          </a:p>
          <a:p>
            <a:pPr lvl="1"/>
            <a:r>
              <a:rPr lang="en-US" dirty="0" err="1" smtClean="0"/>
              <a:t>HEPiX</a:t>
            </a:r>
            <a:r>
              <a:rPr lang="en-US" dirty="0" smtClean="0"/>
              <a:t> VM integrity</a:t>
            </a:r>
          </a:p>
          <a:p>
            <a:r>
              <a:rPr lang="en-US" dirty="0" smtClean="0"/>
              <a:t>Need for hosts to “send” signed email</a:t>
            </a:r>
          </a:p>
          <a:p>
            <a:pPr lvl="1"/>
            <a:r>
              <a:rPr lang="en-US" dirty="0" smtClean="0"/>
              <a:t>Without </a:t>
            </a:r>
            <a:r>
              <a:rPr lang="en-US" dirty="0" err="1" smtClean="0"/>
              <a:t>s.a.n</a:t>
            </a:r>
            <a:r>
              <a:rPr lang="en-US" dirty="0" smtClean="0"/>
              <a:t>. containing email</a:t>
            </a:r>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GFD.125 </a:t>
            </a:r>
            <a:r>
              <a:rPr lang="en-US" dirty="0" err="1" smtClean="0"/>
              <a:t>bis</a:t>
            </a:r>
            <a:endParaRPr lang="en-GB" dirty="0"/>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6</a:t>
            </a:fld>
            <a:endParaRPr lang="en-US" altLang="ja-JP"/>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IGTF</a:t>
            </a:r>
            <a:endParaRPr lang="en-GB" dirty="0"/>
          </a:p>
        </p:txBody>
      </p:sp>
      <p:sp>
        <p:nvSpPr>
          <p:cNvPr id="6" name="Text Placeholder 5"/>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7</a:t>
            </a:fld>
            <a:endParaRPr lang="en-US" altLang="ja-JP"/>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PMA Update</a:t>
            </a:r>
            <a:endParaRPr lang="en-GB" dirty="0"/>
          </a:p>
        </p:txBody>
      </p:sp>
      <p:sp>
        <p:nvSpPr>
          <p:cNvPr id="3" name="Content Placeholder 2"/>
          <p:cNvSpPr>
            <a:spLocks noGrp="1"/>
          </p:cNvSpPr>
          <p:nvPr>
            <p:ph idx="1"/>
          </p:nvPr>
        </p:nvSpPr>
        <p:spPr/>
        <p:txBody>
          <a:bodyPr/>
          <a:lstStyle/>
          <a:p>
            <a:r>
              <a:rPr lang="en-US" dirty="0" smtClean="0"/>
              <a:t>EU: D </a:t>
            </a:r>
            <a:r>
              <a:rPr lang="en-US" dirty="0" err="1" smtClean="0"/>
              <a:t>Groep</a:t>
            </a:r>
            <a:endParaRPr lang="en-US" dirty="0" smtClean="0"/>
          </a:p>
          <a:p>
            <a:r>
              <a:rPr lang="en-US" dirty="0" smtClean="0"/>
              <a:t>TAG: A Sill</a:t>
            </a:r>
          </a:p>
          <a:p>
            <a:r>
              <a:rPr lang="en-US" dirty="0" smtClean="0"/>
              <a:t>AP: E Yen</a:t>
            </a:r>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8</a:t>
            </a:fld>
            <a:endParaRPr lang="en-US" altLang="ja-JP"/>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from PKPWP</a:t>
            </a:r>
            <a:endParaRPr lang="en-GB" dirty="0"/>
          </a:p>
        </p:txBody>
      </p:sp>
      <p:sp>
        <p:nvSpPr>
          <p:cNvPr id="3" name="Content Placeholder 2"/>
          <p:cNvSpPr>
            <a:spLocks noGrp="1"/>
          </p:cNvSpPr>
          <p:nvPr>
            <p:ph idx="1"/>
          </p:nvPr>
        </p:nvSpPr>
        <p:spPr/>
        <p:txBody>
          <a:bodyPr/>
          <a:lstStyle/>
          <a:p>
            <a:r>
              <a:rPr lang="en-US" dirty="0" smtClean="0"/>
              <a:t>Current guidelines confusing</a:t>
            </a:r>
          </a:p>
          <a:p>
            <a:pPr lvl="1"/>
            <a:r>
              <a:rPr lang="en-US" dirty="0" smtClean="0"/>
              <a:t>What is a 3</a:t>
            </a:r>
            <a:r>
              <a:rPr lang="en-US" baseline="30000" dirty="0" smtClean="0"/>
              <a:t>rd</a:t>
            </a:r>
            <a:r>
              <a:rPr lang="en-US" dirty="0" smtClean="0"/>
              <a:t> party?</a:t>
            </a:r>
          </a:p>
          <a:p>
            <a:r>
              <a:rPr lang="en-US" dirty="0" smtClean="0"/>
              <a:t>Rework document</a:t>
            </a:r>
          </a:p>
          <a:p>
            <a:r>
              <a:rPr lang="en-US" dirty="0" smtClean="0"/>
              <a:t>Focus on </a:t>
            </a:r>
            <a:r>
              <a:rPr lang="en-US" dirty="0" err="1" smtClean="0"/>
              <a:t>auditability</a:t>
            </a:r>
            <a:endParaRPr lang="en-US" dirty="0" smtClean="0"/>
          </a:p>
          <a:p>
            <a:pPr lvl="1"/>
            <a:r>
              <a:rPr lang="en-US" dirty="0" smtClean="0"/>
              <a:t>Legal admissibility and evidential weight</a:t>
            </a:r>
            <a:endParaRPr lang="en-GB" dirty="0"/>
          </a:p>
        </p:txBody>
      </p:sp>
      <p:sp>
        <p:nvSpPr>
          <p:cNvPr id="4" name="Footer Placeholder 3"/>
          <p:cNvSpPr>
            <a:spLocks noGrp="1"/>
          </p:cNvSpPr>
          <p:nvPr>
            <p:ph type="ftr" sz="quarter" idx="10"/>
          </p:nvPr>
        </p:nvSpPr>
        <p:spPr/>
        <p:txBody>
          <a:bodyPr/>
          <a:lstStyle/>
          <a:p>
            <a:pPr>
              <a:defRPr/>
            </a:pPr>
            <a:fld id="{6DBB808C-5F8C-44F8-8861-4C446A6E54E1}" type="slidenum">
              <a:rPr lang="ja-JP" altLang="en-US" smtClean="0"/>
              <a:pPr>
                <a:defRPr/>
              </a:pPr>
              <a:t>9</a:t>
            </a:fld>
            <a:endParaRPr lang="en-US" altLang="ja-JP"/>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722</Words>
  <Application>Microsoft Office PowerPoint</Application>
  <PresentationFormat>On-screen Show (4:3)</PresentationFormat>
  <Paragraphs>79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OGF PowerPoint Template v1.5</vt:lpstr>
      <vt:lpstr>CASOP CAPOS COAPS CAOPS</vt:lpstr>
      <vt:lpstr>OGF IPR Policies Apply</vt:lpstr>
      <vt:lpstr>Agenda for CAOPS</vt:lpstr>
      <vt:lpstr>Namespaces Check</vt:lpstr>
      <vt:lpstr>Sending Signed Email</vt:lpstr>
      <vt:lpstr>GFD.125 bis</vt:lpstr>
      <vt:lpstr>IGTF</vt:lpstr>
      <vt:lpstr>PMA Update</vt:lpstr>
      <vt:lpstr>Update from PKPWP</vt:lpstr>
      <vt:lpstr>Meaningful CNs</vt:lpstr>
      <vt:lpstr>RAT stuff</vt:lpstr>
      <vt:lpstr>Full Copyright Notice</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jj47</dc:creator>
  <cp:lastModifiedBy>jj47</cp:lastModifiedBy>
  <cp:revision>15</cp:revision>
  <cp:lastPrinted>2006-08-17T17:55:00Z</cp:lastPrinted>
  <dcterms:created xsi:type="dcterms:W3CDTF">2010-10-26T08:06:01Z</dcterms:created>
  <dcterms:modified xsi:type="dcterms:W3CDTF">2011-09-19T15:47:33Z</dcterms:modified>
</cp:coreProperties>
</file>