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2BDA-8CA6-4BC1-BD26-028D3702C621}" type="datetimeFigureOut">
              <a:rPr lang="en-GB" smtClean="0"/>
              <a:t>2016-01-15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C908-8489-4178-9B9B-62974A897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58EE-860A-F647-9B6E-B4FD53F779FB}" type="datetimeFigureOut">
              <a:rPr lang="en-US" smtClean="0"/>
              <a:t>2016-01-15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6AE-55C7-834F-BBEF-37695ACE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 bwMode="auto">
          <a:xfrm>
            <a:off x="1755242" y="1211203"/>
            <a:ext cx="5446713" cy="3535362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29867" y="577844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6A1499-D971-0B4E-BFAF-9984D5A62B9E}" type="slidenum">
              <a:rPr lang="ja-JP" altLang="en-US" sz="1100">
                <a:solidFill>
                  <a:schemeClr val="bg2"/>
                </a:solidFill>
              </a:rPr>
              <a:pPr/>
              <a:t>1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929867" y="577844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E6B21D5C-32D5-A043-97F2-44DE4578AE3C}" type="slidenum">
              <a:rPr lang="ja-JP" altLang="en-US" sz="1100">
                <a:solidFill>
                  <a:schemeClr val="bg2"/>
                </a:solidFill>
              </a:rPr>
              <a:pPr algn="ctr"/>
              <a:t>1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67905" y="2324040"/>
            <a:ext cx="719137" cy="7191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uRA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23"/>
          <p:cNvCxnSpPr>
            <a:cxnSpLocks noChangeShapeType="1"/>
            <a:stCxn id="7" idx="6"/>
            <a:endCxn id="12" idx="2"/>
          </p:cNvCxnSpPr>
          <p:nvPr/>
        </p:nvCxnSpPr>
        <p:spPr bwMode="auto">
          <a:xfrm>
            <a:off x="2187042" y="2684403"/>
            <a:ext cx="558800" cy="793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10" descr="stick_man_by_minimoko94-d2zvf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2" y="2300228"/>
            <a:ext cx="735013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33"/>
          <p:cNvCxnSpPr>
            <a:cxnSpLocks noChangeShapeType="1"/>
            <a:stCxn id="7" idx="2"/>
            <a:endCxn id="9" idx="3"/>
          </p:cNvCxnSpPr>
          <p:nvPr/>
        </p:nvCxnSpPr>
        <p:spPr bwMode="auto">
          <a:xfrm flipH="1">
            <a:off x="1112305" y="2684403"/>
            <a:ext cx="355600" cy="158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7"/>
          <p:cNvSpPr txBox="1">
            <a:spLocks noChangeArrowheads="1"/>
          </p:cNvSpPr>
          <p:nvPr/>
        </p:nvSpPr>
        <p:spPr bwMode="auto">
          <a:xfrm>
            <a:off x="147467" y="2039878"/>
            <a:ext cx="12588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/>
              <a:t>Originating Entity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2745842" y="2331978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13" name="Oval 12"/>
          <p:cNvSpPr/>
          <p:nvPr/>
        </p:nvSpPr>
        <p:spPr>
          <a:xfrm>
            <a:off x="4050767" y="3100328"/>
            <a:ext cx="719138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14" name="Oval 13"/>
          <p:cNvSpPr/>
          <p:nvPr/>
        </p:nvSpPr>
        <p:spPr>
          <a:xfrm>
            <a:off x="4041242" y="1820803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15" name="Oval 14"/>
          <p:cNvSpPr/>
          <p:nvPr/>
        </p:nvSpPr>
        <p:spPr>
          <a:xfrm>
            <a:off x="5490630" y="2117665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16" name="Oval 15"/>
          <p:cNvSpPr/>
          <p:nvPr/>
        </p:nvSpPr>
        <p:spPr>
          <a:xfrm>
            <a:off x="5800192" y="3709928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86017" y="2135128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85717" y="4224278"/>
            <a:ext cx="719138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23"/>
          <p:cNvCxnSpPr>
            <a:cxnSpLocks noChangeShapeType="1"/>
            <a:stCxn id="12" idx="7"/>
            <a:endCxn id="14" idx="2"/>
          </p:cNvCxnSpPr>
          <p:nvPr/>
        </p:nvCxnSpPr>
        <p:spPr bwMode="auto">
          <a:xfrm flipV="1">
            <a:off x="3360205" y="2181165"/>
            <a:ext cx="681037" cy="2571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3"/>
          <p:cNvCxnSpPr>
            <a:cxnSpLocks noChangeShapeType="1"/>
            <a:stCxn id="12" idx="4"/>
            <a:endCxn id="13" idx="2"/>
          </p:cNvCxnSpPr>
          <p:nvPr/>
        </p:nvCxnSpPr>
        <p:spPr bwMode="auto">
          <a:xfrm>
            <a:off x="3106205" y="3052703"/>
            <a:ext cx="944562" cy="4079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3"/>
          <p:cNvCxnSpPr>
            <a:cxnSpLocks noChangeShapeType="1"/>
            <a:stCxn id="15" idx="2"/>
            <a:endCxn id="14" idx="6"/>
          </p:cNvCxnSpPr>
          <p:nvPr/>
        </p:nvCxnSpPr>
        <p:spPr bwMode="auto">
          <a:xfrm flipH="1" flipV="1">
            <a:off x="4761967" y="2181165"/>
            <a:ext cx="728663" cy="2968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3"/>
          <p:cNvCxnSpPr>
            <a:cxnSpLocks noChangeShapeType="1"/>
            <a:stCxn id="17" idx="2"/>
            <a:endCxn id="15" idx="6"/>
          </p:cNvCxnSpPr>
          <p:nvPr/>
        </p:nvCxnSpPr>
        <p:spPr bwMode="auto">
          <a:xfrm flipH="1" flipV="1">
            <a:off x="6211355" y="2478028"/>
            <a:ext cx="474662" cy="158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3"/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4401605" y="2539940"/>
            <a:ext cx="9525" cy="5603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  <a:stCxn id="15" idx="4"/>
            <a:endCxn id="16" idx="0"/>
          </p:cNvCxnSpPr>
          <p:nvPr/>
        </p:nvCxnSpPr>
        <p:spPr bwMode="auto">
          <a:xfrm>
            <a:off x="5850992" y="2838390"/>
            <a:ext cx="309563" cy="87153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3"/>
          <p:cNvCxnSpPr>
            <a:cxnSpLocks noChangeShapeType="1"/>
            <a:stCxn id="13" idx="4"/>
            <a:endCxn id="18" idx="0"/>
          </p:cNvCxnSpPr>
          <p:nvPr/>
        </p:nvCxnSpPr>
        <p:spPr bwMode="auto">
          <a:xfrm>
            <a:off x="4411130" y="3819465"/>
            <a:ext cx="233362" cy="40481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/>
          <p:cNvSpPr/>
          <p:nvPr/>
        </p:nvSpPr>
        <p:spPr>
          <a:xfrm>
            <a:off x="2302930" y="3697228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3"/>
          <p:cNvCxnSpPr>
            <a:cxnSpLocks noChangeShapeType="1"/>
            <a:stCxn id="12" idx="4"/>
            <a:endCxn id="26" idx="0"/>
          </p:cNvCxnSpPr>
          <p:nvPr/>
        </p:nvCxnSpPr>
        <p:spPr bwMode="auto">
          <a:xfrm flipH="1">
            <a:off x="2663292" y="3052703"/>
            <a:ext cx="442913" cy="6445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6497105" y="4503678"/>
            <a:ext cx="981075" cy="819150"/>
            <a:chOff x="7628756" y="5465379"/>
            <a:chExt cx="980970" cy="817663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628756" y="5883718"/>
              <a:ext cx="980970" cy="399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30" name="Picture 83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84"/>
          <p:cNvGrpSpPr>
            <a:grpSpLocks/>
          </p:cNvGrpSpPr>
          <p:nvPr/>
        </p:nvGrpSpPr>
        <p:grpSpPr bwMode="auto">
          <a:xfrm>
            <a:off x="7657567" y="2273240"/>
            <a:ext cx="981075" cy="817563"/>
            <a:chOff x="7628756" y="5465379"/>
            <a:chExt cx="980970" cy="817663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33" name="Picture 86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87"/>
          <p:cNvGrpSpPr>
            <a:grpSpLocks/>
          </p:cNvGrpSpPr>
          <p:nvPr/>
        </p:nvGrpSpPr>
        <p:grpSpPr bwMode="auto">
          <a:xfrm>
            <a:off x="3428467" y="5206940"/>
            <a:ext cx="981075" cy="817563"/>
            <a:chOff x="7628756" y="5465379"/>
            <a:chExt cx="980970" cy="817663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36" name="Picture 89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90"/>
          <p:cNvGrpSpPr>
            <a:grpSpLocks/>
          </p:cNvGrpSpPr>
          <p:nvPr/>
        </p:nvGrpSpPr>
        <p:grpSpPr bwMode="auto">
          <a:xfrm>
            <a:off x="2206092" y="4743390"/>
            <a:ext cx="981075" cy="817563"/>
            <a:chOff x="7628756" y="5465379"/>
            <a:chExt cx="980970" cy="817663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39" name="Picture 92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0" name="Straight Connector 33"/>
          <p:cNvCxnSpPr>
            <a:cxnSpLocks noChangeShapeType="1"/>
            <a:stCxn id="18" idx="3"/>
            <a:endCxn id="36" idx="0"/>
          </p:cNvCxnSpPr>
          <p:nvPr/>
        </p:nvCxnSpPr>
        <p:spPr bwMode="auto">
          <a:xfrm flipH="1">
            <a:off x="3884080" y="4840228"/>
            <a:ext cx="506412" cy="36671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33"/>
          <p:cNvCxnSpPr>
            <a:cxnSpLocks noChangeShapeType="1"/>
            <a:stCxn id="26" idx="4"/>
            <a:endCxn id="39" idx="0"/>
          </p:cNvCxnSpPr>
          <p:nvPr/>
        </p:nvCxnSpPr>
        <p:spPr bwMode="auto">
          <a:xfrm flipH="1">
            <a:off x="2661705" y="4416365"/>
            <a:ext cx="1587" cy="3270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33"/>
          <p:cNvCxnSpPr>
            <a:cxnSpLocks noChangeShapeType="1"/>
            <a:stCxn id="16" idx="5"/>
          </p:cNvCxnSpPr>
          <p:nvPr/>
        </p:nvCxnSpPr>
        <p:spPr bwMode="auto">
          <a:xfrm>
            <a:off x="6414555" y="4325878"/>
            <a:ext cx="315912" cy="2365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33"/>
          <p:cNvCxnSpPr>
            <a:cxnSpLocks noChangeShapeType="1"/>
            <a:stCxn id="17" idx="6"/>
            <a:endCxn id="33" idx="1"/>
          </p:cNvCxnSpPr>
          <p:nvPr/>
        </p:nvCxnSpPr>
        <p:spPr bwMode="auto">
          <a:xfrm>
            <a:off x="7406742" y="2493903"/>
            <a:ext cx="427038" cy="1111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115"/>
          <p:cNvSpPr txBox="1">
            <a:spLocks noChangeArrowheads="1"/>
          </p:cNvSpPr>
          <p:nvPr/>
        </p:nvSpPr>
        <p:spPr bwMode="auto">
          <a:xfrm>
            <a:off x="4608515" y="1492722"/>
            <a:ext cx="1767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/>
              <a:t>Service Plane</a:t>
            </a:r>
            <a:endParaRPr lang="en-US" sz="2000" dirty="0"/>
          </a:p>
        </p:txBody>
      </p:sp>
      <p:sp>
        <p:nvSpPr>
          <p:cNvPr id="45" name="Oval 116"/>
          <p:cNvSpPr>
            <a:spLocks noChangeArrowheads="1"/>
          </p:cNvSpPr>
          <p:nvPr/>
        </p:nvSpPr>
        <p:spPr bwMode="auto">
          <a:xfrm>
            <a:off x="7319430" y="2401828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117"/>
          <p:cNvSpPr>
            <a:spLocks noChangeArrowheads="1"/>
          </p:cNvSpPr>
          <p:nvPr/>
        </p:nvSpPr>
        <p:spPr bwMode="auto">
          <a:xfrm>
            <a:off x="6346292" y="4230628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119"/>
          <p:cNvSpPr>
            <a:spLocks noChangeArrowheads="1"/>
          </p:cNvSpPr>
          <p:nvPr/>
        </p:nvSpPr>
        <p:spPr bwMode="auto">
          <a:xfrm>
            <a:off x="4285717" y="4724340"/>
            <a:ext cx="184150" cy="1952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Oval 120"/>
          <p:cNvSpPr>
            <a:spLocks noChangeArrowheads="1"/>
          </p:cNvSpPr>
          <p:nvPr/>
        </p:nvSpPr>
        <p:spPr bwMode="auto">
          <a:xfrm>
            <a:off x="2571217" y="4330640"/>
            <a:ext cx="182563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Box 121"/>
          <p:cNvSpPr txBox="1">
            <a:spLocks noChangeArrowheads="1"/>
          </p:cNvSpPr>
          <p:nvPr/>
        </p:nvSpPr>
        <p:spPr bwMode="auto">
          <a:xfrm>
            <a:off x="2233080" y="2389128"/>
            <a:ext cx="466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0" name="TextBox 122"/>
          <p:cNvSpPr txBox="1">
            <a:spLocks noChangeArrowheads="1"/>
          </p:cNvSpPr>
          <p:nvPr/>
        </p:nvSpPr>
        <p:spPr bwMode="auto">
          <a:xfrm rot="20190788">
            <a:off x="3418942" y="2030353"/>
            <a:ext cx="466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1" name="TextBox 123"/>
          <p:cNvSpPr txBox="1">
            <a:spLocks noChangeArrowheads="1"/>
          </p:cNvSpPr>
          <p:nvPr/>
        </p:nvSpPr>
        <p:spPr bwMode="auto">
          <a:xfrm rot="1312141">
            <a:off x="4960405" y="2039878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2" name="TextBox 124"/>
          <p:cNvSpPr txBox="1">
            <a:spLocks noChangeArrowheads="1"/>
          </p:cNvSpPr>
          <p:nvPr/>
        </p:nvSpPr>
        <p:spPr bwMode="auto">
          <a:xfrm>
            <a:off x="6225642" y="2204978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3" name="TextBox 125"/>
          <p:cNvSpPr txBox="1">
            <a:spLocks noChangeArrowheads="1"/>
          </p:cNvSpPr>
          <p:nvPr/>
        </p:nvSpPr>
        <p:spPr bwMode="auto">
          <a:xfrm rot="1418052">
            <a:off x="3444342" y="2973328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4" name="TextBox 126"/>
          <p:cNvSpPr txBox="1">
            <a:spLocks noChangeArrowheads="1"/>
          </p:cNvSpPr>
          <p:nvPr/>
        </p:nvSpPr>
        <p:spPr bwMode="auto">
          <a:xfrm rot="4313781">
            <a:off x="5592230" y="3155890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5" name="TextBox 127"/>
          <p:cNvSpPr txBox="1">
            <a:spLocks noChangeArrowheads="1"/>
          </p:cNvSpPr>
          <p:nvPr/>
        </p:nvSpPr>
        <p:spPr bwMode="auto">
          <a:xfrm rot="5400000">
            <a:off x="4356361" y="2693134"/>
            <a:ext cx="466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6" name="TextBox 128"/>
          <p:cNvSpPr txBox="1">
            <a:spLocks noChangeArrowheads="1"/>
          </p:cNvSpPr>
          <p:nvPr/>
        </p:nvSpPr>
        <p:spPr bwMode="auto">
          <a:xfrm rot="3469672">
            <a:off x="4495268" y="3840102"/>
            <a:ext cx="468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7" name="TextBox 129"/>
          <p:cNvSpPr txBox="1">
            <a:spLocks noChangeArrowheads="1"/>
          </p:cNvSpPr>
          <p:nvPr/>
        </p:nvSpPr>
        <p:spPr bwMode="auto">
          <a:xfrm rot="18278284">
            <a:off x="2461680" y="3208278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58" name="TextBox 130"/>
          <p:cNvSpPr txBox="1">
            <a:spLocks noChangeArrowheads="1"/>
          </p:cNvSpPr>
          <p:nvPr/>
        </p:nvSpPr>
        <p:spPr bwMode="auto">
          <a:xfrm>
            <a:off x="93130" y="3803590"/>
            <a:ext cx="210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 err="1"/>
              <a:t>uRA</a:t>
            </a:r>
            <a:r>
              <a:rPr lang="en-US" sz="1400" dirty="0"/>
              <a:t> provide users access to </a:t>
            </a:r>
            <a:r>
              <a:rPr lang="en-US" sz="1400" dirty="0" smtClean="0"/>
              <a:t>the NSI Service Plane.</a:t>
            </a:r>
            <a:endParaRPr lang="en-US" sz="1400" dirty="0"/>
          </a:p>
        </p:txBody>
      </p:sp>
      <p:cxnSp>
        <p:nvCxnSpPr>
          <p:cNvPr id="59" name="Straight Arrow Connector 132"/>
          <p:cNvCxnSpPr>
            <a:cxnSpLocks noChangeShapeType="1"/>
            <a:stCxn id="58" idx="0"/>
            <a:endCxn id="7" idx="3"/>
          </p:cNvCxnSpPr>
          <p:nvPr/>
        </p:nvCxnSpPr>
        <p:spPr bwMode="auto">
          <a:xfrm flipV="1">
            <a:off x="1147230" y="2937863"/>
            <a:ext cx="425990" cy="8657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133"/>
          <p:cNvSpPr txBox="1">
            <a:spLocks noChangeArrowheads="1"/>
          </p:cNvSpPr>
          <p:nvPr/>
        </p:nvSpPr>
        <p:spPr bwMode="auto">
          <a:xfrm>
            <a:off x="6844767" y="3640602"/>
            <a:ext cx="21066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 err="1"/>
              <a:t>uPA</a:t>
            </a:r>
            <a:r>
              <a:rPr lang="en-US" sz="1400" dirty="0"/>
              <a:t> broker access to </a:t>
            </a:r>
            <a:r>
              <a:rPr lang="en-US" sz="1400" dirty="0" smtClean="0"/>
              <a:t>Transport Plane resources</a:t>
            </a:r>
            <a:r>
              <a:rPr lang="en-US" sz="1400" dirty="0"/>
              <a:t>.</a:t>
            </a:r>
          </a:p>
        </p:txBody>
      </p:sp>
      <p:cxnSp>
        <p:nvCxnSpPr>
          <p:cNvPr id="61" name="Straight Arrow Connector 134"/>
          <p:cNvCxnSpPr>
            <a:cxnSpLocks noChangeShapeType="1"/>
            <a:stCxn id="60" idx="0"/>
            <a:endCxn id="17" idx="5"/>
          </p:cNvCxnSpPr>
          <p:nvPr/>
        </p:nvCxnSpPr>
        <p:spPr bwMode="auto">
          <a:xfrm flipH="1" flipV="1">
            <a:off x="7301194" y="2748950"/>
            <a:ext cx="596880" cy="891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138"/>
          <p:cNvSpPr txBox="1">
            <a:spLocks noChangeArrowheads="1"/>
          </p:cNvSpPr>
          <p:nvPr/>
        </p:nvSpPr>
        <p:spPr bwMode="auto">
          <a:xfrm>
            <a:off x="6984467" y="795278"/>
            <a:ext cx="210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/>
              <a:t>AG perform path resolution and route messages between </a:t>
            </a:r>
            <a:r>
              <a:rPr lang="en-US" sz="1400" dirty="0" err="1"/>
              <a:t>uRA</a:t>
            </a:r>
            <a:r>
              <a:rPr lang="en-US" sz="1400" dirty="0"/>
              <a:t> and target </a:t>
            </a:r>
            <a:r>
              <a:rPr lang="en-US" sz="1400" dirty="0" err="1"/>
              <a:t>uPA</a:t>
            </a:r>
            <a:r>
              <a:rPr lang="en-US" sz="1400" dirty="0"/>
              <a:t>.</a:t>
            </a:r>
          </a:p>
        </p:txBody>
      </p:sp>
      <p:cxnSp>
        <p:nvCxnSpPr>
          <p:cNvPr id="63" name="Straight Arrow Connector 139"/>
          <p:cNvCxnSpPr>
            <a:cxnSpLocks noChangeShapeType="1"/>
            <a:stCxn id="62" idx="1"/>
            <a:endCxn id="15" idx="7"/>
          </p:cNvCxnSpPr>
          <p:nvPr/>
        </p:nvCxnSpPr>
        <p:spPr bwMode="auto">
          <a:xfrm flipH="1">
            <a:off x="6105807" y="1272332"/>
            <a:ext cx="878660" cy="9508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143"/>
          <p:cNvSpPr>
            <a:spLocks noChangeArrowheads="1"/>
          </p:cNvSpPr>
          <p:nvPr/>
        </p:nvSpPr>
        <p:spPr bwMode="auto">
          <a:xfrm>
            <a:off x="1372655" y="2578040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966839" y="3685265"/>
            <a:ext cx="1179871" cy="11735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060406" y="380643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AG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780523" y="380643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FFFFFF"/>
                </a:solidFill>
              </a:rPr>
              <a:t>uRA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23"/>
          <p:cNvCxnSpPr>
            <a:cxnSpLocks noChangeShapeType="1"/>
            <a:stCxn id="2" idx="6"/>
            <a:endCxn id="3" idx="2"/>
          </p:cNvCxnSpPr>
          <p:nvPr/>
        </p:nvCxnSpPr>
        <p:spPr bwMode="auto">
          <a:xfrm>
            <a:off x="4781131" y="4166795"/>
            <a:ext cx="1999392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125"/>
          <p:cNvSpPr txBox="1">
            <a:spLocks noChangeArrowheads="1"/>
          </p:cNvSpPr>
          <p:nvPr/>
        </p:nvSpPr>
        <p:spPr bwMode="auto">
          <a:xfrm rot="21555957">
            <a:off x="5103072" y="3725975"/>
            <a:ext cx="1325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Client Authenticated</a:t>
            </a:r>
          </a:p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TLS</a:t>
            </a:r>
            <a:endParaRPr lang="en-US" sz="1000" dirty="0">
              <a:solidFill>
                <a:srgbClr val="558ED5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38080" y="380643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FFFFFF"/>
                </a:solidFill>
              </a:rPr>
              <a:t>uRA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23"/>
          <p:cNvCxnSpPr>
            <a:cxnSpLocks noChangeShapeType="1"/>
            <a:stCxn id="11" idx="6"/>
            <a:endCxn id="2" idx="2"/>
          </p:cNvCxnSpPr>
          <p:nvPr/>
        </p:nvCxnSpPr>
        <p:spPr bwMode="auto">
          <a:xfrm>
            <a:off x="2058805" y="4166795"/>
            <a:ext cx="2001601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5"/>
          <p:cNvSpPr txBox="1">
            <a:spLocks noChangeArrowheads="1"/>
          </p:cNvSpPr>
          <p:nvPr/>
        </p:nvSpPr>
        <p:spPr bwMode="auto">
          <a:xfrm rot="21555957">
            <a:off x="2380746" y="3725975"/>
            <a:ext cx="1325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Client Authenticated</a:t>
            </a:r>
          </a:p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TLS</a:t>
            </a:r>
            <a:endParaRPr lang="en-US" sz="1000" dirty="0">
              <a:solidFill>
                <a:srgbClr val="558ED5"/>
              </a:solidFill>
            </a:endParaRPr>
          </a:p>
        </p:txBody>
      </p:sp>
      <p:pic>
        <p:nvPicPr>
          <p:cNvPr id="15" name="Picture 10" descr="stick_man_by_minimoko94-d2zvf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" y="2243932"/>
            <a:ext cx="735013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stick_man_by_minimoko94-d2zvf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56" y="2243932"/>
            <a:ext cx="735013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804699" y="3017044"/>
            <a:ext cx="350591" cy="6618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3" idx="7"/>
          </p:cNvCxnSpPr>
          <p:nvPr/>
        </p:nvCxnSpPr>
        <p:spPr>
          <a:xfrm flipH="1">
            <a:off x="7395700" y="3017044"/>
            <a:ext cx="887763" cy="8949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2060" y="4558349"/>
            <a:ext cx="89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37"/>
          <p:cNvSpPr txBox="1">
            <a:spLocks noChangeArrowheads="1"/>
          </p:cNvSpPr>
          <p:nvPr/>
        </p:nvSpPr>
        <p:spPr bwMode="auto">
          <a:xfrm>
            <a:off x="221323" y="1983582"/>
            <a:ext cx="12588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/>
              <a:t>Originating Entity</a:t>
            </a:r>
            <a:endParaRPr lang="en-US" sz="1000" dirty="0"/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7599576" y="2005177"/>
            <a:ext cx="12588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/>
              <a:t>Originating Entity</a:t>
            </a:r>
            <a:endParaRPr lang="en-US" sz="1000" dirty="0"/>
          </a:p>
        </p:txBody>
      </p: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155994" y="2719889"/>
            <a:ext cx="8771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 Basic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X.509 (TLS)</a:t>
            </a:r>
          </a:p>
          <a:p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OAuth</a:t>
            </a:r>
            <a:endParaRPr lang="en-US" sz="1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SAML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37"/>
          <p:cNvSpPr txBox="1">
            <a:spLocks noChangeArrowheads="1"/>
          </p:cNvSpPr>
          <p:nvPr/>
        </p:nvSpPr>
        <p:spPr bwMode="auto">
          <a:xfrm>
            <a:off x="6863619" y="2719889"/>
            <a:ext cx="8771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 Basic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X.509 (TLS)</a:t>
            </a:r>
          </a:p>
          <a:p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OAuth</a:t>
            </a:r>
            <a:endParaRPr lang="en-US" sz="1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SAML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03937" y="5413401"/>
            <a:ext cx="719138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68883" y="5418309"/>
            <a:ext cx="719138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23"/>
          <p:cNvCxnSpPr>
            <a:cxnSpLocks noChangeShapeType="1"/>
            <a:stCxn id="2" idx="4"/>
            <a:endCxn id="31" idx="0"/>
          </p:cNvCxnSpPr>
          <p:nvPr/>
        </p:nvCxnSpPr>
        <p:spPr bwMode="auto">
          <a:xfrm flipH="1">
            <a:off x="3463506" y="4527157"/>
            <a:ext cx="957263" cy="886244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23"/>
          <p:cNvCxnSpPr>
            <a:cxnSpLocks noChangeShapeType="1"/>
            <a:stCxn id="2" idx="4"/>
            <a:endCxn id="32" idx="0"/>
          </p:cNvCxnSpPr>
          <p:nvPr/>
        </p:nvCxnSpPr>
        <p:spPr bwMode="auto">
          <a:xfrm>
            <a:off x="4420769" y="4527157"/>
            <a:ext cx="907683" cy="89115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125"/>
          <p:cNvSpPr txBox="1">
            <a:spLocks noChangeArrowheads="1"/>
          </p:cNvSpPr>
          <p:nvPr/>
        </p:nvSpPr>
        <p:spPr bwMode="auto">
          <a:xfrm rot="21555957">
            <a:off x="4889452" y="4755084"/>
            <a:ext cx="1325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Client Authenticated</a:t>
            </a:r>
          </a:p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TLS</a:t>
            </a:r>
            <a:endParaRPr lang="en-US" sz="1000" dirty="0">
              <a:solidFill>
                <a:srgbClr val="558ED5"/>
              </a:solidFill>
            </a:endParaRPr>
          </a:p>
        </p:txBody>
      </p:sp>
      <p:sp>
        <p:nvSpPr>
          <p:cNvPr id="40" name="TextBox 125"/>
          <p:cNvSpPr txBox="1">
            <a:spLocks noChangeArrowheads="1"/>
          </p:cNvSpPr>
          <p:nvPr/>
        </p:nvSpPr>
        <p:spPr bwMode="auto">
          <a:xfrm rot="21555957">
            <a:off x="2624754" y="4797282"/>
            <a:ext cx="1325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Client Authenticated</a:t>
            </a:r>
          </a:p>
          <a:p>
            <a:pPr algn="ctr"/>
            <a:r>
              <a:rPr lang="en-US" sz="1000" dirty="0" smtClean="0">
                <a:solidFill>
                  <a:srgbClr val="558ED5"/>
                </a:solidFill>
              </a:rPr>
              <a:t>TLS</a:t>
            </a:r>
            <a:endParaRPr lang="en-US" sz="10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7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 bwMode="auto">
          <a:xfrm>
            <a:off x="1815142" y="1154907"/>
            <a:ext cx="5446713" cy="3535362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9767" y="5722144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B421BC-FF6E-7A4C-9EA8-B85118980D2C}" type="slidenum">
              <a:rPr lang="ja-JP" altLang="en-US" sz="1100">
                <a:solidFill>
                  <a:schemeClr val="bg2"/>
                </a:solidFill>
              </a:rPr>
              <a:pPr/>
              <a:t>3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1989767" y="5722144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26D4203A-3698-CD48-94CD-DF219199C1CA}" type="slidenum">
              <a:rPr lang="ja-JP" altLang="en-US" sz="1100">
                <a:solidFill>
                  <a:schemeClr val="bg2"/>
                </a:solidFill>
              </a:rPr>
              <a:pPr algn="ctr"/>
              <a:t>3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27805" y="2267744"/>
            <a:ext cx="719137" cy="7191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uRA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23"/>
          <p:cNvCxnSpPr>
            <a:cxnSpLocks noChangeShapeType="1"/>
            <a:stCxn id="17" idx="6"/>
            <a:endCxn id="30" idx="2"/>
          </p:cNvCxnSpPr>
          <p:nvPr/>
        </p:nvCxnSpPr>
        <p:spPr bwMode="auto">
          <a:xfrm>
            <a:off x="2246942" y="2628107"/>
            <a:ext cx="558800" cy="793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10" descr="stick_man_by_minimoko94-d2zvf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" y="2243932"/>
            <a:ext cx="735013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33"/>
          <p:cNvCxnSpPr>
            <a:cxnSpLocks noChangeShapeType="1"/>
            <a:stCxn id="17" idx="2"/>
            <a:endCxn id="23" idx="3"/>
          </p:cNvCxnSpPr>
          <p:nvPr/>
        </p:nvCxnSpPr>
        <p:spPr bwMode="auto">
          <a:xfrm flipH="1">
            <a:off x="1172205" y="2628107"/>
            <a:ext cx="355600" cy="158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221323" y="1983582"/>
            <a:ext cx="12588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/>
              <a:t>Originating Entity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05742" y="227568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31" name="Oval 30"/>
          <p:cNvSpPr/>
          <p:nvPr/>
        </p:nvSpPr>
        <p:spPr>
          <a:xfrm>
            <a:off x="4110667" y="3044032"/>
            <a:ext cx="719138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32" name="Oval 31"/>
          <p:cNvSpPr/>
          <p:nvPr/>
        </p:nvSpPr>
        <p:spPr>
          <a:xfrm>
            <a:off x="4101142" y="1764507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33" name="Oval 32"/>
          <p:cNvSpPr/>
          <p:nvPr/>
        </p:nvSpPr>
        <p:spPr>
          <a:xfrm>
            <a:off x="5550530" y="2061369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sp>
        <p:nvSpPr>
          <p:cNvPr id="34" name="Oval 33"/>
          <p:cNvSpPr/>
          <p:nvPr/>
        </p:nvSpPr>
        <p:spPr>
          <a:xfrm>
            <a:off x="5860092" y="365363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745917" y="2078832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5617" y="4167982"/>
            <a:ext cx="719138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23"/>
          <p:cNvCxnSpPr>
            <a:cxnSpLocks noChangeShapeType="1"/>
            <a:stCxn id="30" idx="7"/>
            <a:endCxn id="32" idx="2"/>
          </p:cNvCxnSpPr>
          <p:nvPr/>
        </p:nvCxnSpPr>
        <p:spPr bwMode="auto">
          <a:xfrm flipV="1">
            <a:off x="3420105" y="2124869"/>
            <a:ext cx="681037" cy="2571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23"/>
          <p:cNvCxnSpPr>
            <a:cxnSpLocks noChangeShapeType="1"/>
            <a:stCxn id="30" idx="4"/>
            <a:endCxn id="31" idx="2"/>
          </p:cNvCxnSpPr>
          <p:nvPr/>
        </p:nvCxnSpPr>
        <p:spPr bwMode="auto">
          <a:xfrm>
            <a:off x="3166105" y="2996407"/>
            <a:ext cx="944562" cy="4079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3"/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 flipV="1">
            <a:off x="4821867" y="2124869"/>
            <a:ext cx="728663" cy="2968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23"/>
          <p:cNvCxnSpPr>
            <a:cxnSpLocks noChangeShapeType="1"/>
            <a:stCxn id="35" idx="2"/>
            <a:endCxn id="33" idx="6"/>
          </p:cNvCxnSpPr>
          <p:nvPr/>
        </p:nvCxnSpPr>
        <p:spPr bwMode="auto">
          <a:xfrm flipH="1" flipV="1">
            <a:off x="6271255" y="2421732"/>
            <a:ext cx="474662" cy="158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23"/>
          <p:cNvCxnSpPr>
            <a:cxnSpLocks noChangeShapeType="1"/>
            <a:stCxn id="32" idx="4"/>
            <a:endCxn id="31" idx="0"/>
          </p:cNvCxnSpPr>
          <p:nvPr/>
        </p:nvCxnSpPr>
        <p:spPr bwMode="auto">
          <a:xfrm>
            <a:off x="4461505" y="2483644"/>
            <a:ext cx="9525" cy="5603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23"/>
          <p:cNvCxnSpPr>
            <a:cxnSpLocks noChangeShapeType="1"/>
            <a:stCxn id="33" idx="4"/>
            <a:endCxn id="34" idx="0"/>
          </p:cNvCxnSpPr>
          <p:nvPr/>
        </p:nvCxnSpPr>
        <p:spPr bwMode="auto">
          <a:xfrm>
            <a:off x="5910892" y="2782094"/>
            <a:ext cx="309563" cy="87153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23"/>
          <p:cNvCxnSpPr>
            <a:cxnSpLocks noChangeShapeType="1"/>
            <a:stCxn id="31" idx="4"/>
            <a:endCxn id="36" idx="0"/>
          </p:cNvCxnSpPr>
          <p:nvPr/>
        </p:nvCxnSpPr>
        <p:spPr bwMode="auto">
          <a:xfrm>
            <a:off x="4471030" y="3763169"/>
            <a:ext cx="233362" cy="40481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43"/>
          <p:cNvSpPr/>
          <p:nvPr/>
        </p:nvSpPr>
        <p:spPr>
          <a:xfrm>
            <a:off x="2362830" y="3640932"/>
            <a:ext cx="720725" cy="71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23"/>
          <p:cNvCxnSpPr>
            <a:cxnSpLocks noChangeShapeType="1"/>
            <a:stCxn id="30" idx="4"/>
            <a:endCxn id="44" idx="0"/>
          </p:cNvCxnSpPr>
          <p:nvPr/>
        </p:nvCxnSpPr>
        <p:spPr bwMode="auto">
          <a:xfrm flipH="1">
            <a:off x="2723192" y="2996407"/>
            <a:ext cx="442913" cy="6445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" name="Group 81"/>
          <p:cNvGrpSpPr>
            <a:grpSpLocks/>
          </p:cNvGrpSpPr>
          <p:nvPr/>
        </p:nvGrpSpPr>
        <p:grpSpPr bwMode="auto">
          <a:xfrm>
            <a:off x="7042780" y="4334669"/>
            <a:ext cx="981075" cy="817563"/>
            <a:chOff x="7628756" y="5465379"/>
            <a:chExt cx="980970" cy="817663"/>
          </a:xfrm>
        </p:grpSpPr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48" name="Picture 83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Group 84"/>
          <p:cNvGrpSpPr>
            <a:grpSpLocks/>
          </p:cNvGrpSpPr>
          <p:nvPr/>
        </p:nvGrpSpPr>
        <p:grpSpPr bwMode="auto">
          <a:xfrm>
            <a:off x="7717467" y="2216944"/>
            <a:ext cx="981075" cy="817563"/>
            <a:chOff x="7628756" y="5465379"/>
            <a:chExt cx="980970" cy="817663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51" name="Picture 86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87"/>
          <p:cNvGrpSpPr>
            <a:grpSpLocks/>
          </p:cNvGrpSpPr>
          <p:nvPr/>
        </p:nvGrpSpPr>
        <p:grpSpPr bwMode="auto">
          <a:xfrm>
            <a:off x="3488367" y="5150644"/>
            <a:ext cx="981075" cy="817563"/>
            <a:chOff x="7628756" y="5465379"/>
            <a:chExt cx="980970" cy="817663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54" name="Picture 89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90"/>
          <p:cNvGrpSpPr>
            <a:grpSpLocks/>
          </p:cNvGrpSpPr>
          <p:nvPr/>
        </p:nvGrpSpPr>
        <p:grpSpPr bwMode="auto">
          <a:xfrm>
            <a:off x="2265992" y="4687094"/>
            <a:ext cx="981075" cy="817563"/>
            <a:chOff x="7628756" y="5465379"/>
            <a:chExt cx="980970" cy="817663"/>
          </a:xfrm>
        </p:grpSpPr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57" name="Picture 92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8" name="Straight Connector 33"/>
          <p:cNvCxnSpPr>
            <a:cxnSpLocks noChangeShapeType="1"/>
            <a:stCxn id="36" idx="3"/>
            <a:endCxn id="54" idx="0"/>
          </p:cNvCxnSpPr>
          <p:nvPr/>
        </p:nvCxnSpPr>
        <p:spPr bwMode="auto">
          <a:xfrm flipH="1">
            <a:off x="3943980" y="4783932"/>
            <a:ext cx="506412" cy="36671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33"/>
          <p:cNvCxnSpPr>
            <a:cxnSpLocks noChangeShapeType="1"/>
            <a:stCxn id="44" idx="4"/>
            <a:endCxn id="57" idx="0"/>
          </p:cNvCxnSpPr>
          <p:nvPr/>
        </p:nvCxnSpPr>
        <p:spPr bwMode="auto">
          <a:xfrm flipH="1">
            <a:off x="2721605" y="4360069"/>
            <a:ext cx="1587" cy="3270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33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6474455" y="4269582"/>
            <a:ext cx="742950" cy="29527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33"/>
          <p:cNvCxnSpPr>
            <a:cxnSpLocks noChangeShapeType="1"/>
            <a:stCxn id="35" idx="6"/>
            <a:endCxn id="51" idx="1"/>
          </p:cNvCxnSpPr>
          <p:nvPr/>
        </p:nvCxnSpPr>
        <p:spPr bwMode="auto">
          <a:xfrm>
            <a:off x="7466642" y="2437607"/>
            <a:ext cx="427038" cy="1111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115"/>
          <p:cNvSpPr txBox="1">
            <a:spLocks noChangeArrowheads="1"/>
          </p:cNvSpPr>
          <p:nvPr/>
        </p:nvSpPr>
        <p:spPr bwMode="auto">
          <a:xfrm>
            <a:off x="4473382" y="1377157"/>
            <a:ext cx="2083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Service </a:t>
            </a:r>
            <a:r>
              <a:rPr lang="en-US" dirty="0"/>
              <a:t>Plane</a:t>
            </a:r>
          </a:p>
        </p:txBody>
      </p:sp>
      <p:sp>
        <p:nvSpPr>
          <p:cNvPr id="63" name="Oval 116"/>
          <p:cNvSpPr>
            <a:spLocks noChangeArrowheads="1"/>
          </p:cNvSpPr>
          <p:nvPr/>
        </p:nvSpPr>
        <p:spPr bwMode="auto">
          <a:xfrm>
            <a:off x="7379330" y="2345532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Oval 117"/>
          <p:cNvSpPr>
            <a:spLocks noChangeArrowheads="1"/>
          </p:cNvSpPr>
          <p:nvPr/>
        </p:nvSpPr>
        <p:spPr bwMode="auto">
          <a:xfrm>
            <a:off x="6406192" y="4174332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Oval 119"/>
          <p:cNvSpPr>
            <a:spLocks noChangeArrowheads="1"/>
          </p:cNvSpPr>
          <p:nvPr/>
        </p:nvSpPr>
        <p:spPr bwMode="auto">
          <a:xfrm>
            <a:off x="4345617" y="4668044"/>
            <a:ext cx="184150" cy="1952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Oval 120"/>
          <p:cNvSpPr>
            <a:spLocks noChangeArrowheads="1"/>
          </p:cNvSpPr>
          <p:nvPr/>
        </p:nvSpPr>
        <p:spPr bwMode="auto">
          <a:xfrm>
            <a:off x="2631117" y="4274344"/>
            <a:ext cx="182563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Box 121"/>
          <p:cNvSpPr txBox="1">
            <a:spLocks noChangeArrowheads="1"/>
          </p:cNvSpPr>
          <p:nvPr/>
        </p:nvSpPr>
        <p:spPr bwMode="auto">
          <a:xfrm>
            <a:off x="2292980" y="2332832"/>
            <a:ext cx="466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68" name="TextBox 122"/>
          <p:cNvSpPr txBox="1">
            <a:spLocks noChangeArrowheads="1"/>
          </p:cNvSpPr>
          <p:nvPr/>
        </p:nvSpPr>
        <p:spPr bwMode="auto">
          <a:xfrm rot="20190788">
            <a:off x="3478842" y="1974057"/>
            <a:ext cx="466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69" name="TextBox 123"/>
          <p:cNvSpPr txBox="1">
            <a:spLocks noChangeArrowheads="1"/>
          </p:cNvSpPr>
          <p:nvPr/>
        </p:nvSpPr>
        <p:spPr bwMode="auto">
          <a:xfrm rot="1312141">
            <a:off x="5020305" y="1983582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0" name="TextBox 124"/>
          <p:cNvSpPr txBox="1">
            <a:spLocks noChangeArrowheads="1"/>
          </p:cNvSpPr>
          <p:nvPr/>
        </p:nvSpPr>
        <p:spPr bwMode="auto">
          <a:xfrm>
            <a:off x="6285542" y="2148682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1" name="TextBox 125"/>
          <p:cNvSpPr txBox="1">
            <a:spLocks noChangeArrowheads="1"/>
          </p:cNvSpPr>
          <p:nvPr/>
        </p:nvSpPr>
        <p:spPr bwMode="auto">
          <a:xfrm rot="1418052">
            <a:off x="3504242" y="2917032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2" name="TextBox 126"/>
          <p:cNvSpPr txBox="1">
            <a:spLocks noChangeArrowheads="1"/>
          </p:cNvSpPr>
          <p:nvPr/>
        </p:nvSpPr>
        <p:spPr bwMode="auto">
          <a:xfrm rot="4313781">
            <a:off x="5652130" y="3099594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3" name="TextBox 127"/>
          <p:cNvSpPr txBox="1">
            <a:spLocks noChangeArrowheads="1"/>
          </p:cNvSpPr>
          <p:nvPr/>
        </p:nvSpPr>
        <p:spPr bwMode="auto">
          <a:xfrm rot="5400000">
            <a:off x="4416261" y="2636838"/>
            <a:ext cx="466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4" name="TextBox 128"/>
          <p:cNvSpPr txBox="1">
            <a:spLocks noChangeArrowheads="1"/>
          </p:cNvSpPr>
          <p:nvPr/>
        </p:nvSpPr>
        <p:spPr bwMode="auto">
          <a:xfrm rot="3469672">
            <a:off x="4555168" y="3783806"/>
            <a:ext cx="468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5" name="TextBox 129"/>
          <p:cNvSpPr txBox="1">
            <a:spLocks noChangeArrowheads="1"/>
          </p:cNvSpPr>
          <p:nvPr/>
        </p:nvSpPr>
        <p:spPr bwMode="auto">
          <a:xfrm rot="18278284">
            <a:off x="2521580" y="3151982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TLS</a:t>
            </a:r>
          </a:p>
        </p:txBody>
      </p:sp>
      <p:sp>
        <p:nvSpPr>
          <p:cNvPr id="76" name="TextBox 130"/>
          <p:cNvSpPr txBox="1">
            <a:spLocks noChangeArrowheads="1"/>
          </p:cNvSpPr>
          <p:nvPr/>
        </p:nvSpPr>
        <p:spPr bwMode="auto">
          <a:xfrm>
            <a:off x="116517" y="4044697"/>
            <a:ext cx="2252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/>
              <a:t>Does user have access to </a:t>
            </a:r>
            <a:r>
              <a:rPr lang="en-US" sz="1400" dirty="0" smtClean="0"/>
              <a:t>the NSI Service Plane?</a:t>
            </a:r>
            <a:endParaRPr lang="en-US" sz="1400" dirty="0"/>
          </a:p>
        </p:txBody>
      </p:sp>
      <p:cxnSp>
        <p:nvCxnSpPr>
          <p:cNvPr id="77" name="Straight Arrow Connector 132"/>
          <p:cNvCxnSpPr>
            <a:cxnSpLocks noChangeShapeType="1"/>
            <a:stCxn id="76" idx="0"/>
            <a:endCxn id="80" idx="4"/>
          </p:cNvCxnSpPr>
          <p:nvPr/>
        </p:nvCxnSpPr>
        <p:spPr bwMode="auto">
          <a:xfrm flipV="1">
            <a:off x="1242849" y="2718594"/>
            <a:ext cx="281781" cy="1326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Box 133"/>
          <p:cNvSpPr txBox="1">
            <a:spLocks noChangeArrowheads="1"/>
          </p:cNvSpPr>
          <p:nvPr/>
        </p:nvSpPr>
        <p:spPr bwMode="auto">
          <a:xfrm>
            <a:off x="7172955" y="3291682"/>
            <a:ext cx="19224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/>
              <a:t>Does user have access to </a:t>
            </a:r>
            <a:r>
              <a:rPr lang="en-US" sz="1400" dirty="0" smtClean="0"/>
              <a:t>Transport Plane resources</a:t>
            </a:r>
            <a:r>
              <a:rPr lang="en-US" sz="1400" dirty="0"/>
              <a:t>?</a:t>
            </a:r>
          </a:p>
        </p:txBody>
      </p:sp>
      <p:cxnSp>
        <p:nvCxnSpPr>
          <p:cNvPr id="79" name="Straight Arrow Connector 134"/>
          <p:cNvCxnSpPr>
            <a:cxnSpLocks noChangeShapeType="1"/>
            <a:stCxn id="78" idx="0"/>
            <a:endCxn id="63" idx="4"/>
          </p:cNvCxnSpPr>
          <p:nvPr/>
        </p:nvCxnSpPr>
        <p:spPr bwMode="auto">
          <a:xfrm flipH="1" flipV="1">
            <a:off x="7471405" y="2542382"/>
            <a:ext cx="662781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43"/>
          <p:cNvSpPr>
            <a:spLocks noChangeArrowheads="1"/>
          </p:cNvSpPr>
          <p:nvPr/>
        </p:nvSpPr>
        <p:spPr bwMode="auto">
          <a:xfrm>
            <a:off x="1432555" y="2521744"/>
            <a:ext cx="18415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Oval 67"/>
          <p:cNvSpPr>
            <a:spLocks noChangeArrowheads="1"/>
          </p:cNvSpPr>
          <p:nvPr/>
        </p:nvSpPr>
        <p:spPr bwMode="auto">
          <a:xfrm>
            <a:off x="3078792" y="2316957"/>
            <a:ext cx="182563" cy="1952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Box 68"/>
          <p:cNvSpPr txBox="1">
            <a:spLocks noChangeArrowheads="1"/>
          </p:cNvSpPr>
          <p:nvPr/>
        </p:nvSpPr>
        <p:spPr bwMode="auto">
          <a:xfrm>
            <a:off x="1073780" y="653257"/>
            <a:ext cx="3495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/>
              <a:t>Policy-based routing can utilize </a:t>
            </a:r>
            <a:r>
              <a:rPr lang="en-US" sz="1400" dirty="0" smtClean="0"/>
              <a:t>Originating Entity information </a:t>
            </a:r>
            <a:r>
              <a:rPr lang="en-US" sz="1400" dirty="0"/>
              <a:t>for path resolution.</a:t>
            </a:r>
          </a:p>
        </p:txBody>
      </p:sp>
      <p:cxnSp>
        <p:nvCxnSpPr>
          <p:cNvPr id="83" name="Straight Arrow Connector 73"/>
          <p:cNvCxnSpPr>
            <a:cxnSpLocks noChangeShapeType="1"/>
            <a:stCxn id="82" idx="2"/>
            <a:endCxn id="81" idx="0"/>
          </p:cNvCxnSpPr>
          <p:nvPr/>
        </p:nvCxnSpPr>
        <p:spPr bwMode="auto">
          <a:xfrm>
            <a:off x="2821618" y="1391921"/>
            <a:ext cx="348456" cy="925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93"/>
          <p:cNvCxnSpPr>
            <a:cxnSpLocks noChangeShapeType="1"/>
            <a:stCxn id="78" idx="1"/>
            <a:endCxn id="64" idx="7"/>
          </p:cNvCxnSpPr>
          <p:nvPr/>
        </p:nvCxnSpPr>
        <p:spPr bwMode="auto">
          <a:xfrm flipH="1">
            <a:off x="6563374" y="3661014"/>
            <a:ext cx="609581" cy="542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Box 94"/>
          <p:cNvSpPr txBox="1">
            <a:spLocks noChangeArrowheads="1"/>
          </p:cNvSpPr>
          <p:nvPr/>
        </p:nvSpPr>
        <p:spPr bwMode="auto">
          <a:xfrm>
            <a:off x="6393492" y="489744"/>
            <a:ext cx="2671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 smtClean="0"/>
              <a:t>Service </a:t>
            </a:r>
            <a:r>
              <a:rPr lang="en-US" sz="1400" dirty="0" smtClean="0"/>
              <a:t>Plane </a:t>
            </a:r>
            <a:r>
              <a:rPr lang="en-US" sz="1400" dirty="0"/>
              <a:t>is considered secure transport.</a:t>
            </a:r>
          </a:p>
        </p:txBody>
      </p:sp>
      <p:cxnSp>
        <p:nvCxnSpPr>
          <p:cNvPr id="86" name="Straight Arrow Connector 95"/>
          <p:cNvCxnSpPr>
            <a:cxnSpLocks noChangeShapeType="1"/>
            <a:stCxn id="85" idx="1"/>
          </p:cNvCxnSpPr>
          <p:nvPr/>
        </p:nvCxnSpPr>
        <p:spPr bwMode="auto">
          <a:xfrm flipH="1">
            <a:off x="5990268" y="751354"/>
            <a:ext cx="403224" cy="365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4505955" y="5216795"/>
            <a:ext cx="3994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1400" dirty="0"/>
              <a:t>The NSI architecture does not dictate where the network resource Policy Enforcement Point (PEP) is implemented, just that there is one “associated” with the </a:t>
            </a:r>
            <a:r>
              <a:rPr lang="en-US" sz="1400" dirty="0" err="1"/>
              <a:t>uPA</a:t>
            </a:r>
            <a:r>
              <a:rPr lang="en-US" sz="1400" dirty="0"/>
              <a:t>.</a:t>
            </a:r>
          </a:p>
        </p:txBody>
      </p:sp>
      <p:cxnSp>
        <p:nvCxnSpPr>
          <p:cNvPr id="88" name="Straight Arrow Connector 96"/>
          <p:cNvCxnSpPr>
            <a:cxnSpLocks noChangeShapeType="1"/>
            <a:stCxn id="87" idx="0"/>
            <a:endCxn id="64" idx="4"/>
          </p:cNvCxnSpPr>
          <p:nvPr/>
        </p:nvCxnSpPr>
        <p:spPr bwMode="auto">
          <a:xfrm flipH="1" flipV="1">
            <a:off x="6498267" y="4371182"/>
            <a:ext cx="4763" cy="845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804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70523" y="1466532"/>
            <a:ext cx="1348605" cy="746360"/>
            <a:chOff x="5970523" y="1466532"/>
            <a:chExt cx="1348605" cy="746360"/>
          </a:xfrm>
        </p:grpSpPr>
        <p:sp>
          <p:nvSpPr>
            <p:cNvPr id="4" name="Rectangle 3"/>
            <p:cNvSpPr/>
            <p:nvPr/>
          </p:nvSpPr>
          <p:spPr>
            <a:xfrm>
              <a:off x="5970523" y="1466532"/>
              <a:ext cx="1348605" cy="746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77180" y="1562646"/>
              <a:ext cx="131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User</a:t>
              </a:r>
            </a:p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(Resource Owner)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70523" y="2797395"/>
            <a:ext cx="1348605" cy="746360"/>
            <a:chOff x="5970523" y="2797395"/>
            <a:chExt cx="1348605" cy="746360"/>
          </a:xfrm>
        </p:grpSpPr>
        <p:sp>
          <p:nvSpPr>
            <p:cNvPr id="5" name="Rectangle 4"/>
            <p:cNvSpPr/>
            <p:nvPr/>
          </p:nvSpPr>
          <p:spPr>
            <a:xfrm>
              <a:off x="5970523" y="2797395"/>
              <a:ext cx="1348605" cy="746360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9372" y="2897424"/>
              <a:ext cx="13242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Authorization</a:t>
              </a:r>
            </a:p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Server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70523" y="4141352"/>
            <a:ext cx="1348605" cy="746360"/>
            <a:chOff x="5970523" y="4141352"/>
            <a:chExt cx="1348605" cy="746360"/>
          </a:xfrm>
        </p:grpSpPr>
        <p:sp>
          <p:nvSpPr>
            <p:cNvPr id="6" name="Rectangle 5"/>
            <p:cNvSpPr/>
            <p:nvPr/>
          </p:nvSpPr>
          <p:spPr>
            <a:xfrm>
              <a:off x="5970523" y="4141352"/>
              <a:ext cx="1348605" cy="746360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9350" y="4228287"/>
              <a:ext cx="95480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Resource</a:t>
              </a:r>
            </a:p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Server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9829" y="1466532"/>
            <a:ext cx="1348605" cy="3421180"/>
            <a:chOff x="5970523" y="1466532"/>
            <a:chExt cx="1348605" cy="746360"/>
          </a:xfrm>
        </p:grpSpPr>
        <p:sp>
          <p:nvSpPr>
            <p:cNvPr id="16" name="Rectangle 15"/>
            <p:cNvSpPr/>
            <p:nvPr/>
          </p:nvSpPr>
          <p:spPr>
            <a:xfrm>
              <a:off x="5970523" y="1466532"/>
              <a:ext cx="1348605" cy="7463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69590" y="1562646"/>
              <a:ext cx="1128534" cy="27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600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1600" dirty="0">
                <a:solidFill>
                  <a:schemeClr val="accent1"/>
                </a:solidFill>
              </a:endParaRPr>
            </a:p>
            <a:p>
              <a:pPr algn="ctr"/>
              <a:endParaRPr lang="en-US" sz="16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Application</a:t>
              </a:r>
            </a:p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(Client)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89372" y="5028109"/>
            <a:ext cx="133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F81BD"/>
                </a:solidFill>
              </a:rPr>
              <a:t>Service API</a:t>
            </a:r>
            <a:endParaRPr lang="en-US" sz="2000" dirty="0">
              <a:solidFill>
                <a:srgbClr val="4F81B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63899" y="1689130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3899" y="2958165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63899" y="4306851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3737" y="1547120"/>
            <a:ext cx="1736373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F81BD"/>
                </a:solidFill>
              </a:rPr>
              <a:t>1. Authorization Request</a:t>
            </a:r>
            <a:endParaRPr lang="en-US" sz="1200" dirty="0">
              <a:solidFill>
                <a:srgbClr val="4F81BD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46090" y="2077222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22114" y="1935212"/>
            <a:ext cx="158258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</a:rPr>
              <a:t>2</a:t>
            </a:r>
            <a:r>
              <a:rPr lang="en-US" sz="1200" dirty="0" smtClean="0">
                <a:solidFill>
                  <a:srgbClr val="4F81BD"/>
                </a:solidFill>
              </a:rPr>
              <a:t>. Authorization Grant</a:t>
            </a:r>
            <a:endParaRPr lang="en-US" sz="1200" dirty="0">
              <a:solidFill>
                <a:srgbClr val="4F81BD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41374" y="3408082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17398" y="3266072"/>
            <a:ext cx="117073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F81BD"/>
                </a:solidFill>
              </a:rPr>
              <a:t>4. Access Token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2606" y="2823583"/>
            <a:ext cx="158258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</a:rPr>
              <a:t>3</a:t>
            </a:r>
            <a:r>
              <a:rPr lang="en-US" sz="1200" dirty="0" smtClean="0">
                <a:solidFill>
                  <a:srgbClr val="4F81BD"/>
                </a:solidFill>
              </a:rPr>
              <a:t>. Authorization Grant</a:t>
            </a:r>
            <a:endParaRPr lang="en-US" sz="1200" dirty="0">
              <a:solidFill>
                <a:srgbClr val="4F81B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8792" y="4186296"/>
            <a:ext cx="117073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F81BD"/>
                </a:solidFill>
              </a:rPr>
              <a:t>5. Access Token</a:t>
            </a:r>
            <a:endParaRPr lang="en-US" sz="1200" dirty="0">
              <a:solidFill>
                <a:srgbClr val="4F81BD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50806" y="4743265"/>
            <a:ext cx="2728063" cy="1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26830" y="4601255"/>
            <a:ext cx="156966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F81BD"/>
                </a:solidFill>
              </a:rPr>
              <a:t>6. Protected Resource</a:t>
            </a:r>
            <a:endParaRPr lang="en-US" sz="12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 bwMode="auto">
          <a:xfrm>
            <a:off x="3587357" y="2166937"/>
            <a:ext cx="3030537" cy="21463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4401744" y="3892550"/>
            <a:ext cx="989013" cy="1936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6232" y="1909762"/>
            <a:ext cx="720725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uRA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31919" y="3902075"/>
            <a:ext cx="719138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rgbClr val="FFFFFF"/>
                </a:solidFill>
              </a:rPr>
              <a:t>uPA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46232" y="2955925"/>
            <a:ext cx="719137" cy="720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AG</a:t>
            </a:r>
          </a:p>
        </p:txBody>
      </p:sp>
      <p:pic>
        <p:nvPicPr>
          <p:cNvPr id="9" name="Picture 10" descr="stick_man_by_minimoko94-d2zvf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93" y="862741"/>
            <a:ext cx="623815" cy="6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33"/>
          <p:cNvCxnSpPr>
            <a:cxnSpLocks noChangeShapeType="1"/>
            <a:stCxn id="9" idx="2"/>
            <a:endCxn id="6" idx="0"/>
          </p:cNvCxnSpPr>
          <p:nvPr/>
        </p:nvCxnSpPr>
        <p:spPr bwMode="auto">
          <a:xfrm>
            <a:off x="5097901" y="1517650"/>
            <a:ext cx="8694" cy="39211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7"/>
          <p:cNvSpPr txBox="1">
            <a:spLocks noChangeArrowheads="1"/>
          </p:cNvSpPr>
          <p:nvPr/>
        </p:nvSpPr>
        <p:spPr bwMode="auto">
          <a:xfrm>
            <a:off x="4508136" y="601131"/>
            <a:ext cx="12588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/>
              <a:t>Originating Entity</a:t>
            </a:r>
            <a:endParaRPr lang="en-US" sz="1000" dirty="0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435082" y="4959350"/>
            <a:ext cx="981075" cy="817562"/>
            <a:chOff x="7628756" y="5465379"/>
            <a:chExt cx="980970" cy="817663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7628756" y="5882943"/>
              <a:ext cx="98097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CA" sz="1000" b="1" dirty="0" smtClean="0"/>
                <a:t>Transport</a:t>
              </a:r>
              <a:endParaRPr lang="en-CA" sz="1000" b="1" dirty="0"/>
            </a:p>
            <a:p>
              <a:pPr algn="ctr">
                <a:defRPr/>
              </a:pPr>
              <a:r>
                <a:rPr lang="en-CA" sz="1000" b="1" dirty="0"/>
                <a:t>Resources</a:t>
              </a:r>
              <a:endParaRPr lang="en-US" sz="1000" b="1" dirty="0"/>
            </a:p>
          </p:txBody>
        </p:sp>
        <p:pic>
          <p:nvPicPr>
            <p:cNvPr id="14" name="Picture 17" descr="core_router_corp_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041" y="5465379"/>
              <a:ext cx="560388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Straight Connector 33"/>
          <p:cNvCxnSpPr>
            <a:cxnSpLocks noChangeShapeType="1"/>
            <a:stCxn id="7" idx="4"/>
            <a:endCxn id="14" idx="0"/>
          </p:cNvCxnSpPr>
          <p:nvPr/>
        </p:nvCxnSpPr>
        <p:spPr bwMode="auto">
          <a:xfrm flipH="1">
            <a:off x="4890694" y="4622800"/>
            <a:ext cx="0" cy="33655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3"/>
          <p:cNvCxnSpPr>
            <a:cxnSpLocks noChangeShapeType="1"/>
            <a:stCxn id="8" idx="4"/>
            <a:endCxn id="7" idx="0"/>
          </p:cNvCxnSpPr>
          <p:nvPr/>
        </p:nvCxnSpPr>
        <p:spPr bwMode="auto">
          <a:xfrm flipH="1">
            <a:off x="4890694" y="3676650"/>
            <a:ext cx="214313" cy="2254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33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5105007" y="2630487"/>
            <a:ext cx="1587" cy="32543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" name="Group 38"/>
          <p:cNvGrpSpPr>
            <a:grpSpLocks/>
          </p:cNvGrpSpPr>
          <p:nvPr/>
        </p:nvGrpSpPr>
        <p:grpSpPr bwMode="auto">
          <a:xfrm>
            <a:off x="4638282" y="4532312"/>
            <a:ext cx="542925" cy="280988"/>
            <a:chOff x="5211379" y="5080000"/>
            <a:chExt cx="543770" cy="280276"/>
          </a:xfrm>
        </p:grpSpPr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5211379" y="5080000"/>
              <a:ext cx="508000" cy="2802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37"/>
            <p:cNvSpPr txBox="1">
              <a:spLocks noChangeArrowheads="1"/>
            </p:cNvSpPr>
            <p:nvPr/>
          </p:nvSpPr>
          <p:spPr bwMode="auto">
            <a:xfrm>
              <a:off x="5220027" y="5080000"/>
              <a:ext cx="5351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NRM</a:t>
              </a:r>
            </a:p>
          </p:txBody>
        </p:sp>
      </p:grp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2825357" y="978891"/>
            <a:ext cx="1095375" cy="460375"/>
            <a:chOff x="5202859" y="2014482"/>
            <a:chExt cx="1095723" cy="461665"/>
          </a:xfrm>
        </p:grpSpPr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5228897" y="2032000"/>
              <a:ext cx="1016000" cy="4204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5202859" y="2014482"/>
              <a:ext cx="10957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Authorization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Server</a:t>
              </a:r>
            </a:p>
          </p:txBody>
        </p:sp>
      </p:grpSp>
      <p:cxnSp>
        <p:nvCxnSpPr>
          <p:cNvPr id="24" name="Elbow Connector 47"/>
          <p:cNvCxnSpPr>
            <a:cxnSpLocks noChangeShapeType="1"/>
            <a:stCxn id="5" idx="1"/>
            <a:endCxn id="22" idx="2"/>
          </p:cNvCxnSpPr>
          <p:nvPr/>
        </p:nvCxnSpPr>
        <p:spPr bwMode="auto">
          <a:xfrm rot="10800000">
            <a:off x="3359226" y="1415599"/>
            <a:ext cx="1042518" cy="3445326"/>
          </a:xfrm>
          <a:prstGeom prst="bentConnector2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48"/>
          <p:cNvCxnSpPr>
            <a:cxnSpLocks noChangeShapeType="1"/>
          </p:cNvCxnSpPr>
          <p:nvPr/>
        </p:nvCxnSpPr>
        <p:spPr bwMode="auto">
          <a:xfrm rot="10800000" flipV="1">
            <a:off x="3920732" y="1156691"/>
            <a:ext cx="935037" cy="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54"/>
          <p:cNvSpPr txBox="1">
            <a:spLocks noChangeArrowheads="1"/>
          </p:cNvSpPr>
          <p:nvPr/>
        </p:nvSpPr>
        <p:spPr bwMode="auto">
          <a:xfrm rot="5400000">
            <a:off x="2107806" y="2982913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 dirty="0"/>
              <a:t>6) Confirm </a:t>
            </a:r>
            <a:r>
              <a:rPr lang="en-US" sz="1000" i="1" dirty="0" err="1"/>
              <a:t>access_token</a:t>
            </a:r>
            <a:r>
              <a:rPr lang="en-US" sz="1000" dirty="0"/>
              <a:t> and determine associated resources</a:t>
            </a:r>
          </a:p>
        </p:txBody>
      </p: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3898507" y="1340841"/>
            <a:ext cx="1142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 dirty="0"/>
              <a:t>2) </a:t>
            </a:r>
            <a:r>
              <a:rPr lang="en-US" sz="1000" i="1" dirty="0" err="1"/>
              <a:t>access_token</a:t>
            </a:r>
            <a:endParaRPr lang="en-US" sz="1000" i="1" dirty="0"/>
          </a:p>
        </p:txBody>
      </p:sp>
      <p:cxnSp>
        <p:nvCxnSpPr>
          <p:cNvPr id="28" name="Elbow Connector 58"/>
          <p:cNvCxnSpPr>
            <a:cxnSpLocks noChangeShapeType="1"/>
          </p:cNvCxnSpPr>
          <p:nvPr/>
        </p:nvCxnSpPr>
        <p:spPr bwMode="auto">
          <a:xfrm flipV="1">
            <a:off x="3963594" y="1337666"/>
            <a:ext cx="911225" cy="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61"/>
          <p:cNvSpPr txBox="1">
            <a:spLocks noChangeArrowheads="1"/>
          </p:cNvSpPr>
          <p:nvPr/>
        </p:nvSpPr>
        <p:spPr bwMode="auto">
          <a:xfrm>
            <a:off x="3981057" y="888404"/>
            <a:ext cx="914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/>
              <a:t>1) auth grant</a:t>
            </a:r>
          </a:p>
        </p:txBody>
      </p:sp>
      <p:sp>
        <p:nvSpPr>
          <p:cNvPr id="30" name="TextBox 62"/>
          <p:cNvSpPr txBox="1">
            <a:spLocks noChangeArrowheads="1"/>
          </p:cNvSpPr>
          <p:nvPr/>
        </p:nvSpPr>
        <p:spPr bwMode="auto">
          <a:xfrm>
            <a:off x="5162157" y="2574925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 dirty="0">
                <a:solidFill>
                  <a:srgbClr val="FFFFFF"/>
                </a:solidFill>
              </a:rPr>
              <a:t>4) </a:t>
            </a:r>
            <a:r>
              <a:rPr lang="en-US" sz="1000" i="1" dirty="0" err="1">
                <a:solidFill>
                  <a:srgbClr val="FFFFFF"/>
                </a:solidFill>
              </a:rPr>
              <a:t>access_token</a:t>
            </a:r>
            <a:r>
              <a:rPr lang="en-US" sz="1000" dirty="0">
                <a:solidFill>
                  <a:srgbClr val="FFFFFF"/>
                </a:solidFill>
              </a:rPr>
              <a:t> placed in NSI header</a:t>
            </a:r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3890145" y="2784892"/>
            <a:ext cx="783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Secure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Service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Plane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64"/>
          <p:cNvSpPr txBox="1">
            <a:spLocks noChangeArrowheads="1"/>
          </p:cNvSpPr>
          <p:nvPr/>
        </p:nvSpPr>
        <p:spPr bwMode="auto">
          <a:xfrm>
            <a:off x="5376469" y="4340225"/>
            <a:ext cx="1520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 dirty="0"/>
              <a:t>5) extract </a:t>
            </a:r>
            <a:r>
              <a:rPr lang="en-US" sz="1000" i="1" dirty="0" err="1"/>
              <a:t>access_token</a:t>
            </a:r>
            <a:endParaRPr lang="en-US" sz="1000" i="1" dirty="0"/>
          </a:p>
        </p:txBody>
      </p:sp>
      <p:sp>
        <p:nvSpPr>
          <p:cNvPr id="33" name="TextBox 70"/>
          <p:cNvSpPr txBox="1">
            <a:spLocks noChangeArrowheads="1"/>
          </p:cNvSpPr>
          <p:nvPr/>
        </p:nvSpPr>
        <p:spPr bwMode="auto">
          <a:xfrm>
            <a:off x="5379644" y="4657725"/>
            <a:ext cx="1520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/>
              <a:t>7) confirm reservation</a:t>
            </a:r>
          </a:p>
        </p:txBody>
      </p:sp>
      <p:sp>
        <p:nvSpPr>
          <p:cNvPr id="34" name="TextBox 72"/>
          <p:cNvSpPr txBox="1">
            <a:spLocks noChangeArrowheads="1"/>
          </p:cNvSpPr>
          <p:nvPr/>
        </p:nvSpPr>
        <p:spPr bwMode="auto">
          <a:xfrm>
            <a:off x="2268144" y="5122862"/>
            <a:ext cx="2051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/>
              <a:t>Logically, the uPA/NRM is acting as the Resource Server in OAuth terminology.</a:t>
            </a:r>
          </a:p>
        </p:txBody>
      </p:sp>
      <p:sp>
        <p:nvSpPr>
          <p:cNvPr id="35" name="TextBox 73"/>
          <p:cNvSpPr txBox="1">
            <a:spLocks noChangeArrowheads="1"/>
          </p:cNvSpPr>
          <p:nvPr/>
        </p:nvSpPr>
        <p:spPr bwMode="auto">
          <a:xfrm>
            <a:off x="5189144" y="1498600"/>
            <a:ext cx="12874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 dirty="0"/>
              <a:t>3</a:t>
            </a:r>
            <a:r>
              <a:rPr lang="en-US" sz="1000" dirty="0" smtClean="0"/>
              <a:t>) </a:t>
            </a:r>
            <a:r>
              <a:rPr lang="en-US" sz="1000" i="1" dirty="0" err="1"/>
              <a:t>access_token</a:t>
            </a:r>
            <a:r>
              <a:rPr lang="en-US" sz="1000" dirty="0"/>
              <a:t> +</a:t>
            </a:r>
          </a:p>
          <a:p>
            <a:pPr algn="l"/>
            <a:r>
              <a:rPr lang="en-US" sz="1000" dirty="0"/>
              <a:t>reservation request</a:t>
            </a:r>
          </a:p>
        </p:txBody>
      </p:sp>
    </p:spTree>
    <p:extLst>
      <p:ext uri="{BB962C8B-B14F-4D97-AF65-F5344CB8AC3E}">
        <p14:creationId xmlns:p14="http://schemas.microsoft.com/office/powerpoint/2010/main" val="7002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313</Words>
  <Application>Microsoft Macintosh PowerPoint</Application>
  <PresentationFormat>On-screen Show 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 Guok</dc:creator>
  <cp:lastModifiedBy>John MacAuley</cp:lastModifiedBy>
  <cp:revision>51</cp:revision>
  <cp:lastPrinted>2015-05-18T15:48:01Z</cp:lastPrinted>
  <dcterms:created xsi:type="dcterms:W3CDTF">2015-04-21T20:00:02Z</dcterms:created>
  <dcterms:modified xsi:type="dcterms:W3CDTF">2016-01-16T04:07:00Z</dcterms:modified>
</cp:coreProperties>
</file>