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8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600">
                <a:solidFill>
                  <a:srgbClr val="000000"/>
                </a:solidFill>
              </a:rPr>
              <a:t>© 2010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12271-A16B-4D07-8986-36A836E911CF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56A4-E697-4B83-95E1-BD95AA44FB35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0D437-043F-4192-9B62-D023AAFC02F6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DDA47-48E3-45FF-BB44-2B048C50043E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46BA1-7ECF-4110-A1B8-FB46F390DAF5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0D4CC-F726-4986-8798-96E17180EA80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7EF7B-B4C2-4172-9F2A-4A959307CEFF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F4ACB-2DE1-4E00-BB82-9A4EBD9F9D00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3C7A5-AC52-4FFA-8734-DECD737C51EE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3D98E-0600-4C16-884E-E16A8BF37E15}" type="slidenum">
              <a:rPr lang="ja-JP" altLang="en-US">
                <a:solidFill>
                  <a:srgbClr val="808080"/>
                </a:solidFill>
              </a:rPr>
              <a:pPr/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C7081E6-72C5-40E7-8DA8-DF07C0EAEBFE}" type="slidenum">
              <a:rPr lang="ja-JP" altLang="en-US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altLang="ja-JP">
              <a:solidFill>
                <a:srgbClr val="80808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76D89"/>
              </a:buClr>
              <a:buFont typeface="Times" charset="0"/>
              <a:buNone/>
              <a:defRPr/>
            </a:pPr>
            <a:endParaRPr lang="ja-JP" altLang="en-US" sz="2800">
              <a:solidFill>
                <a:srgbClr val="FFFFFF"/>
              </a:solidFill>
              <a:cs typeface="ＭＳ Ｐゴシック" charset="-128"/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5875"/>
            <a:ext cx="77724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Textmasterformate durch Klicken bearbeiten</a:t>
            </a:r>
          </a:p>
          <a:p>
            <a:pPr lvl="1"/>
            <a:r>
              <a:rPr lang="en-US" altLang="ja-JP" smtClean="0"/>
              <a:t>Zweite Ebene</a:t>
            </a:r>
          </a:p>
          <a:p>
            <a:pPr lvl="2"/>
            <a:r>
              <a:rPr lang="en-US" altLang="ja-JP" smtClean="0"/>
              <a:t>Dritte Ebene</a:t>
            </a:r>
          </a:p>
          <a:p>
            <a:pPr lvl="3"/>
            <a:r>
              <a:rPr lang="en-US" altLang="ja-JP" smtClean="0"/>
              <a:t>Vierte Ebene</a:t>
            </a:r>
          </a:p>
          <a:p>
            <a:pPr lvl="4"/>
            <a:r>
              <a:rPr lang="en-US" altLang="ja-JP" smtClean="0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600">
                <a:solidFill>
                  <a:srgbClr val="000000"/>
                </a:solidFill>
              </a:rPr>
              <a:t>© 2010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Reservation States</a:t>
            </a:r>
            <a:endParaRPr lang="en-US" altLang="ja-JP" dirty="0" smtClean="0"/>
          </a:p>
        </p:txBody>
      </p:sp>
      <p:sp>
        <p:nvSpPr>
          <p:cNvPr id="16387" name="サブタイトル 3"/>
          <p:cNvSpPr>
            <a:spLocks noGrp="1"/>
          </p:cNvSpPr>
          <p:nvPr>
            <p:ph type="subTitle" sz="quarter" idx="1"/>
          </p:nvPr>
        </p:nvSpPr>
        <p:spPr/>
        <p:txBody>
          <a:bodyPr anchor="ctr" anchorCtr="0"/>
          <a:lstStyle/>
          <a:p>
            <a:pPr>
              <a:buFont typeface="Times" charset="0"/>
              <a:buNone/>
            </a:pPr>
            <a:r>
              <a:rPr kumimoji="1" lang="es-ES" altLang="ja-JP" sz="1800" dirty="0" smtClean="0"/>
              <a:t>Joan A. García-Espín (i2CAT)</a:t>
            </a:r>
            <a:endParaRPr kumimoji="1" lang="ja-JP" altLang="en-US" sz="180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549748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December</a:t>
            </a:r>
            <a:r>
              <a:rPr lang="es-ES" sz="1400" dirty="0" smtClean="0"/>
              <a:t> 1st, 2010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143000"/>
          </a:xfrm>
        </p:spPr>
        <p:txBody>
          <a:bodyPr/>
          <a:lstStyle/>
          <a:p>
            <a:r>
              <a:rPr lang="en-US" sz="2800" dirty="0" smtClean="0"/>
              <a:t>State Diagram for a Reservation</a:t>
            </a:r>
            <a:br>
              <a:rPr lang="en-US" sz="2800" dirty="0" smtClean="0"/>
            </a:br>
            <a:r>
              <a:rPr lang="en-US" sz="1800" dirty="0" smtClean="0"/>
              <a:t>(based on PA state machine from </a:t>
            </a:r>
            <a:r>
              <a:rPr lang="en-US" sz="1800" dirty="0" err="1" smtClean="0"/>
              <a:t>Inder</a:t>
            </a:r>
            <a:r>
              <a:rPr lang="en-US" sz="1800" dirty="0" smtClean="0"/>
              <a:t>)</a:t>
            </a:r>
            <a:endParaRPr lang="en-US" sz="2800" dirty="0" smtClean="0"/>
          </a:p>
        </p:txBody>
      </p:sp>
      <p:sp>
        <p:nvSpPr>
          <p:cNvPr id="4" name="3 Elipse"/>
          <p:cNvSpPr/>
          <p:nvPr/>
        </p:nvSpPr>
        <p:spPr>
          <a:xfrm>
            <a:off x="3131840" y="134076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Reserving</a:t>
            </a:r>
            <a:endParaRPr lang="en-GB" sz="1200"/>
          </a:p>
        </p:txBody>
      </p:sp>
      <p:sp>
        <p:nvSpPr>
          <p:cNvPr id="5" name="4 Elipse"/>
          <p:cNvSpPr/>
          <p:nvPr/>
        </p:nvSpPr>
        <p:spPr>
          <a:xfrm>
            <a:off x="4788024" y="1340768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Reservation Scheduled</a:t>
            </a:r>
            <a:endParaRPr lang="en-GB" sz="1200" dirty="0"/>
          </a:p>
        </p:txBody>
      </p:sp>
      <p:sp>
        <p:nvSpPr>
          <p:cNvPr id="6" name="5 Elipse"/>
          <p:cNvSpPr/>
          <p:nvPr/>
        </p:nvSpPr>
        <p:spPr>
          <a:xfrm>
            <a:off x="6732240" y="1340768"/>
            <a:ext cx="1512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Provisioning</a:t>
            </a:r>
            <a:r>
              <a:rPr lang="en-GB" sz="1200" smtClean="0"/>
              <a:t> </a:t>
            </a:r>
            <a:r>
              <a:rPr lang="en-GB" sz="1200" smtClean="0"/>
              <a:t>Scheduled</a:t>
            </a:r>
            <a:endParaRPr lang="en-GB" sz="1200"/>
          </a:p>
        </p:txBody>
      </p:sp>
      <p:sp>
        <p:nvSpPr>
          <p:cNvPr id="7" name="6 Elipse"/>
          <p:cNvSpPr/>
          <p:nvPr/>
        </p:nvSpPr>
        <p:spPr>
          <a:xfrm>
            <a:off x="6774431" y="3501008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Provisioning</a:t>
            </a:r>
            <a:endParaRPr lang="en-GB" sz="1200"/>
          </a:p>
        </p:txBody>
      </p:sp>
      <p:sp>
        <p:nvSpPr>
          <p:cNvPr id="8" name="7 Elipse"/>
          <p:cNvSpPr/>
          <p:nvPr/>
        </p:nvSpPr>
        <p:spPr>
          <a:xfrm>
            <a:off x="4067944" y="3501008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In service</a:t>
            </a:r>
            <a:endParaRPr lang="en-GB" sz="1200" b="1" dirty="0"/>
          </a:p>
        </p:txBody>
      </p:sp>
      <p:sp>
        <p:nvSpPr>
          <p:cNvPr id="9" name="8 Elipse"/>
          <p:cNvSpPr/>
          <p:nvPr/>
        </p:nvSpPr>
        <p:spPr>
          <a:xfrm>
            <a:off x="4067944" y="6237312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Out of Service</a:t>
            </a:r>
            <a:endParaRPr lang="en-GB" sz="1200" b="1" dirty="0"/>
          </a:p>
        </p:txBody>
      </p:sp>
      <p:sp>
        <p:nvSpPr>
          <p:cNvPr id="10" name="9 Elipse"/>
          <p:cNvSpPr/>
          <p:nvPr/>
        </p:nvSpPr>
        <p:spPr>
          <a:xfrm>
            <a:off x="4067944" y="5013176"/>
            <a:ext cx="136815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Releasing</a:t>
            </a:r>
            <a:endParaRPr lang="en-GB" sz="1200"/>
          </a:p>
        </p:txBody>
      </p:sp>
      <p:sp>
        <p:nvSpPr>
          <p:cNvPr id="11" name="10 Elipse"/>
          <p:cNvSpPr/>
          <p:nvPr/>
        </p:nvSpPr>
        <p:spPr>
          <a:xfrm>
            <a:off x="4120074" y="2420888"/>
            <a:ext cx="1266327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/>
              <a:t>Cancelled</a:t>
            </a:r>
            <a:endParaRPr lang="en-GB" sz="1200"/>
          </a:p>
        </p:txBody>
      </p:sp>
      <p:sp>
        <p:nvSpPr>
          <p:cNvPr id="12" name="11 Elipse"/>
          <p:cNvSpPr/>
          <p:nvPr/>
        </p:nvSpPr>
        <p:spPr>
          <a:xfrm>
            <a:off x="1259632" y="5013176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ENDED</a:t>
            </a:r>
            <a:endParaRPr lang="en-GB" sz="1200" b="1" dirty="0"/>
          </a:p>
        </p:txBody>
      </p:sp>
      <p:sp>
        <p:nvSpPr>
          <p:cNvPr id="13" name="12 Elipse"/>
          <p:cNvSpPr/>
          <p:nvPr/>
        </p:nvSpPr>
        <p:spPr>
          <a:xfrm>
            <a:off x="1259632" y="1340768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/>
              <a:t>INIT</a:t>
            </a:r>
            <a:endParaRPr lang="en-GB" sz="1200" b="1"/>
          </a:p>
        </p:txBody>
      </p:sp>
      <p:cxnSp>
        <p:nvCxnSpPr>
          <p:cNvPr id="14" name="13 Conector recto de flecha"/>
          <p:cNvCxnSpPr>
            <a:stCxn id="13" idx="7"/>
            <a:endCxn id="4" idx="1"/>
          </p:cNvCxnSpPr>
          <p:nvPr/>
        </p:nvCxnSpPr>
        <p:spPr>
          <a:xfrm rot="5400000" flipH="1" flipV="1">
            <a:off x="2777073" y="891093"/>
            <a:ext cx="1588" cy="1068076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" idx="6"/>
            <a:endCxn id="5" idx="2"/>
          </p:cNvCxnSpPr>
          <p:nvPr/>
        </p:nvCxnSpPr>
        <p:spPr>
          <a:xfrm>
            <a:off x="4355976" y="1628800"/>
            <a:ext cx="432048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6"/>
            <a:endCxn id="6" idx="2"/>
          </p:cNvCxnSpPr>
          <p:nvPr/>
        </p:nvCxnSpPr>
        <p:spPr>
          <a:xfrm>
            <a:off x="6228184" y="1628800"/>
            <a:ext cx="504056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4"/>
            <a:endCxn id="7" idx="0"/>
          </p:cNvCxnSpPr>
          <p:nvPr/>
        </p:nvCxnSpPr>
        <p:spPr>
          <a:xfrm rot="16200000" flipH="1">
            <a:off x="6699329" y="2705826"/>
            <a:ext cx="1584176" cy="6187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2"/>
            <a:endCxn id="8" idx="6"/>
          </p:cNvCxnSpPr>
          <p:nvPr/>
        </p:nvCxnSpPr>
        <p:spPr>
          <a:xfrm rot="10800000">
            <a:off x="5436097" y="3789040"/>
            <a:ext cx="1338335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4"/>
            <a:endCxn id="10" idx="0"/>
          </p:cNvCxnSpPr>
          <p:nvPr/>
        </p:nvCxnSpPr>
        <p:spPr>
          <a:xfrm rot="5400000">
            <a:off x="4283968" y="4545124"/>
            <a:ext cx="936104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0" idx="4"/>
            <a:endCxn id="9" idx="0"/>
          </p:cNvCxnSpPr>
          <p:nvPr/>
        </p:nvCxnSpPr>
        <p:spPr>
          <a:xfrm rot="5400000">
            <a:off x="4427984" y="5913276"/>
            <a:ext cx="648072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7"/>
            <a:endCxn id="7" idx="3"/>
          </p:cNvCxnSpPr>
          <p:nvPr/>
        </p:nvCxnSpPr>
        <p:spPr>
          <a:xfrm rot="5400000" flipH="1" flipV="1">
            <a:off x="4946053" y="4282391"/>
            <a:ext cx="2328966" cy="1749603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2"/>
            <a:endCxn id="12" idx="6"/>
          </p:cNvCxnSpPr>
          <p:nvPr/>
        </p:nvCxnSpPr>
        <p:spPr>
          <a:xfrm rot="10800000">
            <a:off x="2411760" y="5301208"/>
            <a:ext cx="1656184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8" idx="0"/>
            <a:endCxn id="11" idx="4"/>
          </p:cNvCxnSpPr>
          <p:nvPr/>
        </p:nvCxnSpPr>
        <p:spPr>
          <a:xfrm rot="5400000" flipH="1" flipV="1">
            <a:off x="4500601" y="3248371"/>
            <a:ext cx="504056" cy="121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4" idx="3"/>
            <a:endCxn id="13" idx="5"/>
          </p:cNvCxnSpPr>
          <p:nvPr/>
        </p:nvCxnSpPr>
        <p:spPr>
          <a:xfrm rot="5400000">
            <a:off x="2777073" y="1298431"/>
            <a:ext cx="1588" cy="1068076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868144" y="115668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Provision</a:t>
            </a:r>
            <a:endParaRPr lang="es-ES" sz="1000" dirty="0" smtClean="0"/>
          </a:p>
          <a:p>
            <a:pPr algn="ctr"/>
            <a:r>
              <a:rPr lang="es-ES" sz="1000" dirty="0" err="1" smtClean="0"/>
              <a:t>message</a:t>
            </a:r>
            <a:endParaRPr lang="es-ES" sz="1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067944" y="112474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Reserve </a:t>
            </a:r>
            <a:r>
              <a:rPr lang="es-ES" sz="1000" dirty="0" err="1" smtClean="0"/>
              <a:t>confirmed</a:t>
            </a:r>
            <a:endParaRPr lang="es-ES" sz="1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267744" y="11967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R</a:t>
            </a:r>
            <a:r>
              <a:rPr lang="es-ES" sz="1000" dirty="0" smtClean="0"/>
              <a:t>eserve</a:t>
            </a:r>
            <a:endParaRPr lang="es-ES" sz="1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308304" y="253470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Start</a:t>
            </a:r>
            <a:r>
              <a:rPr lang="es-ES" sz="1000" dirty="0" smtClean="0"/>
              <a:t> </a:t>
            </a:r>
            <a:r>
              <a:rPr lang="es-ES" sz="1000" dirty="0" err="1" smtClean="0"/>
              <a:t>timer</a:t>
            </a:r>
            <a:endParaRPr lang="es-ES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436096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Provisioning</a:t>
            </a:r>
            <a:r>
              <a:rPr lang="es-ES" sz="1000" dirty="0" smtClean="0"/>
              <a:t> complete</a:t>
            </a:r>
            <a:endParaRPr lang="es-ES" sz="1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79912" y="311077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Cancel </a:t>
            </a:r>
            <a:r>
              <a:rPr lang="es-ES" sz="1000" dirty="0" err="1" smtClean="0"/>
              <a:t>rsv</a:t>
            </a:r>
            <a:endParaRPr lang="es-ES" sz="1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483768" y="537321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(3) </a:t>
            </a:r>
            <a:r>
              <a:rPr lang="es-ES" sz="1000" dirty="0" err="1" smtClean="0"/>
              <a:t>Notify</a:t>
            </a:r>
            <a:r>
              <a:rPr lang="es-ES" sz="1000" dirty="0" smtClean="0"/>
              <a:t> RA</a:t>
            </a:r>
            <a:endParaRPr lang="es-ES" sz="1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563888" y="552942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(1) </a:t>
            </a:r>
            <a:r>
              <a:rPr lang="es-ES" sz="1000" dirty="0" err="1" smtClean="0"/>
              <a:t>Release</a:t>
            </a:r>
            <a:r>
              <a:rPr lang="es-ES" sz="1000" dirty="0" smtClean="0"/>
              <a:t> </a:t>
            </a:r>
            <a:r>
              <a:rPr lang="es-ES" sz="1000" dirty="0" err="1" smtClean="0"/>
              <a:t>confirmed</a:t>
            </a:r>
            <a:endParaRPr lang="es-ES" sz="1000" dirty="0" smtClean="0"/>
          </a:p>
          <a:p>
            <a:pPr algn="ctr"/>
            <a:r>
              <a:rPr lang="es-ES" sz="1000" dirty="0" smtClean="0"/>
              <a:t>– OR –</a:t>
            </a:r>
          </a:p>
          <a:p>
            <a:pPr algn="ctr"/>
            <a:r>
              <a:rPr lang="es-ES" sz="1000" dirty="0" smtClean="0"/>
              <a:t>(2) </a:t>
            </a:r>
            <a:r>
              <a:rPr lang="es-ES" sz="1000" dirty="0" err="1" smtClean="0"/>
              <a:t>Notify</a:t>
            </a:r>
            <a:r>
              <a:rPr lang="es-ES" sz="1000" dirty="0" smtClean="0"/>
              <a:t> RA</a:t>
            </a:r>
            <a:endParaRPr lang="es-ES" sz="1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5896" y="4077072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(1) </a:t>
            </a:r>
            <a:r>
              <a:rPr lang="es-ES" sz="1000" dirty="0" err="1" smtClean="0"/>
              <a:t>Release</a:t>
            </a:r>
            <a:endParaRPr lang="es-ES" sz="1000" dirty="0" smtClean="0"/>
          </a:p>
          <a:p>
            <a:pPr algn="ctr"/>
            <a:r>
              <a:rPr lang="es-ES" sz="1000" dirty="0" smtClean="0"/>
              <a:t>– OR –</a:t>
            </a:r>
          </a:p>
          <a:p>
            <a:pPr algn="ctr"/>
            <a:r>
              <a:rPr lang="es-ES" sz="1000" dirty="0" smtClean="0"/>
              <a:t>(2) </a:t>
            </a:r>
            <a:r>
              <a:rPr lang="es-ES" sz="1000" dirty="0" err="1" smtClean="0"/>
              <a:t>Service</a:t>
            </a:r>
            <a:r>
              <a:rPr lang="es-ES" sz="1000" dirty="0" smtClean="0"/>
              <a:t> </a:t>
            </a:r>
            <a:r>
              <a:rPr lang="es-ES" sz="1000" dirty="0" err="1" smtClean="0"/>
              <a:t>fault</a:t>
            </a:r>
            <a:endParaRPr lang="es-ES" sz="1000" dirty="0" smtClean="0"/>
          </a:p>
          <a:p>
            <a:pPr algn="ctr"/>
            <a:r>
              <a:rPr lang="es-ES" sz="1000" dirty="0" smtClean="0"/>
              <a:t>– OR –</a:t>
            </a:r>
          </a:p>
          <a:p>
            <a:pPr algn="ctr"/>
            <a:r>
              <a:rPr lang="es-ES" sz="1000" dirty="0" smtClean="0"/>
              <a:t>(3) </a:t>
            </a:r>
            <a:r>
              <a:rPr lang="es-ES" sz="1000" dirty="0" err="1" smtClean="0"/>
              <a:t>End</a:t>
            </a:r>
            <a:r>
              <a:rPr lang="es-ES" sz="1000" dirty="0" smtClean="0"/>
              <a:t> </a:t>
            </a:r>
            <a:r>
              <a:rPr lang="es-ES" sz="1000" dirty="0" err="1" smtClean="0"/>
              <a:t>timer</a:t>
            </a:r>
            <a:r>
              <a:rPr lang="es-ES" sz="1000" dirty="0" smtClean="0"/>
              <a:t> </a:t>
            </a:r>
            <a:endParaRPr lang="es-ES" sz="1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940152" y="5085184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(1) </a:t>
            </a:r>
            <a:r>
              <a:rPr lang="es-ES" sz="1000" dirty="0" err="1" smtClean="0"/>
              <a:t>Provision</a:t>
            </a:r>
            <a:r>
              <a:rPr lang="es-ES" sz="1000" dirty="0" smtClean="0"/>
              <a:t> </a:t>
            </a:r>
            <a:r>
              <a:rPr lang="es-ES" sz="1000" dirty="0" err="1" smtClean="0"/>
              <a:t>message</a:t>
            </a:r>
            <a:endParaRPr lang="es-ES" sz="1000" dirty="0"/>
          </a:p>
          <a:p>
            <a:pPr algn="ctr"/>
            <a:r>
              <a:rPr lang="es-ES" sz="1000" dirty="0" smtClean="0"/>
              <a:t>–</a:t>
            </a:r>
            <a:r>
              <a:rPr lang="es-ES" sz="1000" dirty="0" smtClean="0"/>
              <a:t> OR –</a:t>
            </a:r>
          </a:p>
          <a:p>
            <a:pPr algn="ctr"/>
            <a:r>
              <a:rPr lang="es-ES" sz="1000" dirty="0" smtClean="0"/>
              <a:t>(2) </a:t>
            </a:r>
            <a:r>
              <a:rPr lang="es-ES" sz="1000" dirty="0" err="1" smtClean="0"/>
              <a:t>Service</a:t>
            </a:r>
            <a:r>
              <a:rPr lang="es-ES" sz="1000" dirty="0" smtClean="0"/>
              <a:t> </a:t>
            </a:r>
            <a:r>
              <a:rPr lang="es-ES" sz="1000" dirty="0" err="1" smtClean="0"/>
              <a:t>recovery</a:t>
            </a:r>
            <a:endParaRPr lang="es-ES" sz="1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67744" y="159860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Rsv</a:t>
            </a:r>
            <a:r>
              <a:rPr lang="es-ES" sz="1000" dirty="0" smtClean="0"/>
              <a:t> </a:t>
            </a:r>
            <a:r>
              <a:rPr lang="es-ES" sz="1000" dirty="0" err="1" smtClean="0"/>
              <a:t>fail</a:t>
            </a:r>
            <a:endParaRPr lang="es-E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97</Words>
  <Application>Microsoft Office PowerPoint</Application>
  <PresentationFormat>Presentación en pantalla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OGF PowerPoint Template v1.5</vt:lpstr>
      <vt:lpstr>Reservation States</vt:lpstr>
      <vt:lpstr>State Diagram for a Reservation (based on PA state machine from Inder)</vt:lpstr>
    </vt:vector>
  </TitlesOfParts>
  <Company>i2CAT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state diagram (Joan)</dc:title>
  <dc:creator>Joan A. Garcia-Espin</dc:creator>
  <cp:keywords>NSI</cp:keywords>
  <cp:lastModifiedBy>Joan A. Garcia-Espin</cp:lastModifiedBy>
  <cp:revision>6</cp:revision>
  <dcterms:created xsi:type="dcterms:W3CDTF">2010-12-01T14:51:17Z</dcterms:created>
  <dcterms:modified xsi:type="dcterms:W3CDTF">2010-12-01T16:21:52Z</dcterms:modified>
</cp:coreProperties>
</file>