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80" r:id="rId3"/>
  </p:sldMasterIdLst>
  <p:notesMasterIdLst>
    <p:notesMasterId r:id="rId19"/>
  </p:notesMasterIdLst>
  <p:sldIdLst>
    <p:sldId id="256" r:id="rId4"/>
    <p:sldId id="292" r:id="rId5"/>
    <p:sldId id="294" r:id="rId6"/>
    <p:sldId id="297" r:id="rId7"/>
    <p:sldId id="295" r:id="rId8"/>
    <p:sldId id="296" r:id="rId9"/>
    <p:sldId id="304" r:id="rId10"/>
    <p:sldId id="298" r:id="rId11"/>
    <p:sldId id="299" r:id="rId12"/>
    <p:sldId id="301" r:id="rId13"/>
    <p:sldId id="302" r:id="rId14"/>
    <p:sldId id="300" r:id="rId15"/>
    <p:sldId id="303" r:id="rId16"/>
    <p:sldId id="305"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455CC-2FB7-457B-AB81-BBE812E6E105}" type="datetimeFigureOut">
              <a:rPr lang="en-GB" smtClean="0"/>
              <a:t>17/09/2013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7BA30-CC41-48F6-939D-C70DBC15740C}" type="slidenum">
              <a:rPr lang="en-GB" smtClean="0"/>
              <a:t>‹#›</a:t>
            </a:fld>
            <a:endParaRPr lang="en-GB"/>
          </a:p>
        </p:txBody>
      </p:sp>
    </p:spTree>
    <p:extLst>
      <p:ext uri="{BB962C8B-B14F-4D97-AF65-F5344CB8AC3E}">
        <p14:creationId xmlns:p14="http://schemas.microsoft.com/office/powerpoint/2010/main" val="153138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eaLnBrk="1" hangingPunct="1">
              <a:spcBef>
                <a:spcPct val="0"/>
              </a:spcBef>
              <a:buClrTx/>
              <a:buFontTx/>
              <a:buNone/>
            </a:pPr>
            <a:r>
              <a:rPr lang="en-US" dirty="0">
                <a:latin typeface="Lucida Grande" charset="0"/>
                <a:ea typeface="Lucida Grande" charset="0"/>
                <a:cs typeface="Lucida Grande" charset="0"/>
              </a:rPr>
              <a:t>Here comes the Federation. Federation is our answer to current diversity and division of cloud solutions. What exactly is federation? </a:t>
            </a:r>
          </a:p>
          <a:p>
            <a:pPr eaLnBrk="1" hangingPunct="1">
              <a:spcBef>
                <a:spcPct val="0"/>
              </a:spcBef>
              <a:buClrTx/>
              <a:buFontTx/>
              <a:buNone/>
            </a:pPr>
            <a:endParaRPr lang="en-US" dirty="0">
              <a:latin typeface="Lucida Grande" charset="0"/>
              <a:ea typeface="Lucida Grande" charset="0"/>
              <a:cs typeface="Lucida Grande" charset="0"/>
            </a:endParaRPr>
          </a:p>
          <a:p>
            <a:pPr eaLnBrk="1" hangingPunct="1">
              <a:spcBef>
                <a:spcPct val="0"/>
              </a:spcBef>
              <a:buClrTx/>
              <a:buFontTx/>
              <a:buNone/>
            </a:pPr>
            <a:r>
              <a:rPr lang="en-US" dirty="0">
                <a:latin typeface="Lucida Grande" charset="0"/>
                <a:ea typeface="Lucida Grande" charset="0"/>
                <a:cs typeface="Lucida Grande" charset="0"/>
              </a:rPr>
              <a:t>Federation is an abstraction of providers. The abstraction gives us interoperability, where we have a unified approach to description of the applications as well as unified way of deploying it to different providers, automatically, if requested. The user experience remains the same regardless of the provider.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92106E41-5E69-4E76-860F-BBB0FD47D21B}" type="slidenum">
              <a:rPr lang="nl-NL" smtClean="0"/>
              <a:pPr/>
              <a:t>15</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29845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1970065"/>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0" y="6400800"/>
            <a:ext cx="1905000" cy="457200"/>
          </a:xfrm>
        </p:spPr>
        <p:txBody>
          <a:bodyPr/>
          <a:lstStyle>
            <a:lvl1pPr>
              <a:defRPr/>
            </a:lvl1pPr>
          </a:lstStyle>
          <a:p>
            <a:pPr>
              <a:defRPr/>
            </a:pPr>
            <a:fld id="{B44DF8F6-3775-4D0B-A6CE-9ADEFD48A2B1}" type="datetimeFigureOut">
              <a:rPr lang="en-US"/>
              <a:pPr>
                <a:defRPr/>
              </a:pPr>
              <a:t>9/17/2013</a:t>
            </a:fld>
            <a:endParaRPr lang="en-US"/>
          </a:p>
        </p:txBody>
      </p:sp>
    </p:spTree>
    <p:extLst>
      <p:ext uri="{BB962C8B-B14F-4D97-AF65-F5344CB8AC3E}">
        <p14:creationId xmlns:p14="http://schemas.microsoft.com/office/powerpoint/2010/main" val="366193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557338"/>
            <a:ext cx="7772400" cy="380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400800"/>
            <a:ext cx="1905000" cy="457200"/>
          </a:xfrm>
        </p:spPr>
        <p:txBody>
          <a:bodyPr/>
          <a:lstStyle>
            <a:lvl1pPr>
              <a:defRPr/>
            </a:lvl1pPr>
          </a:lstStyle>
          <a:p>
            <a:pPr>
              <a:defRPr/>
            </a:pPr>
            <a:fld id="{C3F1C234-E606-4E1E-80DD-C242330F12D5}" type="datetimeFigureOut">
              <a:rPr lang="en-US"/>
              <a:pPr>
                <a:defRPr/>
              </a:pPr>
              <a:t>9/17/2013</a:t>
            </a:fld>
            <a:endParaRPr lang="en-US" dirty="0"/>
          </a:p>
        </p:txBody>
      </p:sp>
    </p:spTree>
    <p:extLst>
      <p:ext uri="{BB962C8B-B14F-4D97-AF65-F5344CB8AC3E}">
        <p14:creationId xmlns:p14="http://schemas.microsoft.com/office/powerpoint/2010/main" val="1343304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8604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28586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0" y="6400800"/>
            <a:ext cx="1905000" cy="457200"/>
          </a:xfrm>
        </p:spPr>
        <p:txBody>
          <a:bodyPr/>
          <a:lstStyle>
            <a:lvl1pPr>
              <a:defRPr/>
            </a:lvl1pPr>
          </a:lstStyle>
          <a:p>
            <a:pPr>
              <a:defRPr/>
            </a:pPr>
            <a:fld id="{D662BB90-E0C6-4E00-A7FB-130D39872C7A}" type="datetimeFigureOut">
              <a:rPr lang="en-US"/>
              <a:pPr>
                <a:defRPr/>
              </a:pPr>
              <a:t>9/17/2013</a:t>
            </a:fld>
            <a:endParaRPr lang="en-US"/>
          </a:p>
        </p:txBody>
      </p:sp>
    </p:spTree>
    <p:extLst>
      <p:ext uri="{BB962C8B-B14F-4D97-AF65-F5344CB8AC3E}">
        <p14:creationId xmlns:p14="http://schemas.microsoft.com/office/powerpoint/2010/main" val="380814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57338"/>
            <a:ext cx="3810000" cy="45148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7338"/>
            <a:ext cx="3810000" cy="3800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400800"/>
            <a:ext cx="1905000" cy="457200"/>
          </a:xfrm>
        </p:spPr>
        <p:txBody>
          <a:bodyPr/>
          <a:lstStyle>
            <a:lvl1pPr>
              <a:defRPr/>
            </a:lvl1pPr>
          </a:lstStyle>
          <a:p>
            <a:pPr>
              <a:defRPr/>
            </a:pPr>
            <a:fld id="{2E865EBF-0668-4519-ABDE-1FA6D75766AB}" type="datetimeFigureOut">
              <a:rPr lang="en-US"/>
              <a:pPr>
                <a:defRPr/>
              </a:pPr>
              <a:t>9/17/2013</a:t>
            </a:fld>
            <a:endParaRPr lang="en-US"/>
          </a:p>
        </p:txBody>
      </p:sp>
    </p:spTree>
    <p:extLst>
      <p:ext uri="{BB962C8B-B14F-4D97-AF65-F5344CB8AC3E}">
        <p14:creationId xmlns:p14="http://schemas.microsoft.com/office/powerpoint/2010/main" val="2833608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97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1829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0" y="6400800"/>
            <a:ext cx="1905000" cy="457200"/>
          </a:xfrm>
        </p:spPr>
        <p:txBody>
          <a:bodyPr/>
          <a:lstStyle>
            <a:lvl1pPr>
              <a:defRPr/>
            </a:lvl1pPr>
          </a:lstStyle>
          <a:p>
            <a:pPr>
              <a:defRPr/>
            </a:pPr>
            <a:fld id="{40C02942-536A-4DA9-9036-385010FADC60}" type="datetimeFigureOut">
              <a:rPr lang="en-US"/>
              <a:pPr>
                <a:defRPr/>
              </a:pPr>
              <a:t>9/17/2013</a:t>
            </a:fld>
            <a:endParaRPr lang="en-US"/>
          </a:p>
        </p:txBody>
      </p:sp>
    </p:spTree>
    <p:extLst>
      <p:ext uri="{BB962C8B-B14F-4D97-AF65-F5344CB8AC3E}">
        <p14:creationId xmlns:p14="http://schemas.microsoft.com/office/powerpoint/2010/main" val="311554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6400800"/>
            <a:ext cx="1905000" cy="457200"/>
          </a:xfrm>
        </p:spPr>
        <p:txBody>
          <a:bodyPr/>
          <a:lstStyle>
            <a:lvl1pPr>
              <a:defRPr/>
            </a:lvl1pPr>
          </a:lstStyle>
          <a:p>
            <a:pPr>
              <a:defRPr/>
            </a:pPr>
            <a:fld id="{EA585397-BFBD-4479-BAAF-1E39AC917203}" type="datetimeFigureOut">
              <a:rPr lang="en-US"/>
              <a:pPr>
                <a:defRPr/>
              </a:pPr>
              <a:t>9/17/2013</a:t>
            </a:fld>
            <a:endParaRPr lang="en-US" dirty="0"/>
          </a:p>
        </p:txBody>
      </p:sp>
    </p:spTree>
    <p:extLst>
      <p:ext uri="{BB962C8B-B14F-4D97-AF65-F5344CB8AC3E}">
        <p14:creationId xmlns:p14="http://schemas.microsoft.com/office/powerpoint/2010/main" val="140256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400800"/>
            <a:ext cx="1905000" cy="457200"/>
          </a:xfrm>
        </p:spPr>
        <p:txBody>
          <a:bodyPr/>
          <a:lstStyle>
            <a:lvl1pPr>
              <a:defRPr/>
            </a:lvl1pPr>
          </a:lstStyle>
          <a:p>
            <a:pPr>
              <a:defRPr/>
            </a:pPr>
            <a:fld id="{789DC62B-AD75-43D8-A4E1-26FB77CA8479}" type="datetimeFigureOut">
              <a:rPr lang="en-US"/>
              <a:pPr>
                <a:defRPr/>
              </a:pPr>
              <a:t>9/17/2013</a:t>
            </a:fld>
            <a:endParaRPr lang="en-US"/>
          </a:p>
        </p:txBody>
      </p:sp>
    </p:spTree>
    <p:extLst>
      <p:ext uri="{BB962C8B-B14F-4D97-AF65-F5344CB8AC3E}">
        <p14:creationId xmlns:p14="http://schemas.microsoft.com/office/powerpoint/2010/main" val="302500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0847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85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400800"/>
            <a:ext cx="1905000" cy="457200"/>
          </a:xfrm>
        </p:spPr>
        <p:txBody>
          <a:bodyPr/>
          <a:lstStyle>
            <a:lvl1pPr>
              <a:defRPr/>
            </a:lvl1pPr>
          </a:lstStyle>
          <a:p>
            <a:pPr>
              <a:defRPr/>
            </a:pPr>
            <a:fld id="{3B58EB90-3211-4D80-8F66-7EA084B0102A}" type="datetimeFigureOut">
              <a:rPr lang="en-US"/>
              <a:pPr>
                <a:defRPr/>
              </a:pPr>
              <a:t>9/17/2013</a:t>
            </a:fld>
            <a:endParaRPr lang="en-US"/>
          </a:p>
        </p:txBody>
      </p:sp>
    </p:spTree>
    <p:extLst>
      <p:ext uri="{BB962C8B-B14F-4D97-AF65-F5344CB8AC3E}">
        <p14:creationId xmlns:p14="http://schemas.microsoft.com/office/powerpoint/2010/main" val="3213771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71942"/>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34591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63868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400800"/>
            <a:ext cx="1905000" cy="457200"/>
          </a:xfrm>
        </p:spPr>
        <p:txBody>
          <a:bodyPr/>
          <a:lstStyle>
            <a:lvl1pPr>
              <a:defRPr/>
            </a:lvl1pPr>
          </a:lstStyle>
          <a:p>
            <a:pPr>
              <a:defRPr/>
            </a:pPr>
            <a:fld id="{1D22F903-F3BC-4B5B-B48D-FBC1FCED60CE}" type="datetimeFigureOut">
              <a:rPr lang="en-US"/>
              <a:pPr>
                <a:defRPr/>
              </a:pPr>
              <a:t>9/17/2013</a:t>
            </a:fld>
            <a:endParaRPr lang="en-US" dirty="0"/>
          </a:p>
        </p:txBody>
      </p:sp>
    </p:spTree>
    <p:extLst>
      <p:ext uri="{BB962C8B-B14F-4D97-AF65-F5344CB8AC3E}">
        <p14:creationId xmlns:p14="http://schemas.microsoft.com/office/powerpoint/2010/main" val="3377109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689" y="2445832"/>
            <a:ext cx="7772623" cy="1573069"/>
          </a:xfrm>
        </p:spPr>
        <p:txBody>
          <a:bodyPr anchor="b">
            <a:noAutofit/>
          </a:bodyPr>
          <a:lstStyle>
            <a:lvl1pPr algn="ctr">
              <a:defRPr sz="4900"/>
            </a:lvl1pPr>
          </a:lstStyle>
          <a:p>
            <a:r>
              <a:rPr lang="en-US" smtClean="0"/>
              <a:t>Click to edit Master title style</a:t>
            </a:r>
            <a:endParaRPr lang="nl-NL" dirty="0"/>
          </a:p>
        </p:txBody>
      </p:sp>
      <p:sp>
        <p:nvSpPr>
          <p:cNvPr id="3" name="Ondertitel 2"/>
          <p:cNvSpPr>
            <a:spLocks noGrp="1"/>
          </p:cNvSpPr>
          <p:nvPr>
            <p:ph type="subTitle" idx="1"/>
          </p:nvPr>
        </p:nvSpPr>
        <p:spPr>
          <a:xfrm>
            <a:off x="1371377" y="4215535"/>
            <a:ext cx="6401247" cy="1130644"/>
          </a:xfrm>
        </p:spPr>
        <p:txBody>
          <a:bodyPr>
            <a:normAutofit/>
          </a:bodyPr>
          <a:lstStyle>
            <a:lvl1pPr marL="0" indent="0" algn="ctr">
              <a:buNone/>
              <a:defRPr sz="2400">
                <a:solidFill>
                  <a:schemeClr val="tx1"/>
                </a:solidFill>
              </a:defRPr>
            </a:lvl1pPr>
            <a:lvl2pPr marL="317480" indent="0" algn="ctr">
              <a:buNone/>
              <a:defRPr>
                <a:solidFill>
                  <a:schemeClr val="tx1">
                    <a:tint val="75000"/>
                  </a:schemeClr>
                </a:solidFill>
              </a:defRPr>
            </a:lvl2pPr>
            <a:lvl3pPr marL="634959" indent="0" algn="ctr">
              <a:buNone/>
              <a:defRPr>
                <a:solidFill>
                  <a:schemeClr val="tx1">
                    <a:tint val="75000"/>
                  </a:schemeClr>
                </a:solidFill>
              </a:defRPr>
            </a:lvl3pPr>
            <a:lvl4pPr marL="952439" indent="0" algn="ctr">
              <a:buNone/>
              <a:defRPr>
                <a:solidFill>
                  <a:schemeClr val="tx1">
                    <a:tint val="75000"/>
                  </a:schemeClr>
                </a:solidFill>
              </a:defRPr>
            </a:lvl4pPr>
            <a:lvl5pPr marL="1269919" indent="0" algn="ctr">
              <a:buNone/>
              <a:defRPr>
                <a:solidFill>
                  <a:schemeClr val="tx1">
                    <a:tint val="75000"/>
                  </a:schemeClr>
                </a:solidFill>
              </a:defRPr>
            </a:lvl5pPr>
            <a:lvl6pPr marL="1587398" indent="0" algn="ctr">
              <a:buNone/>
              <a:defRPr>
                <a:solidFill>
                  <a:schemeClr val="tx1">
                    <a:tint val="75000"/>
                  </a:schemeClr>
                </a:solidFill>
              </a:defRPr>
            </a:lvl6pPr>
            <a:lvl7pPr marL="1904878" indent="0" algn="ctr">
              <a:buNone/>
              <a:defRPr>
                <a:solidFill>
                  <a:schemeClr val="tx1">
                    <a:tint val="75000"/>
                  </a:schemeClr>
                </a:solidFill>
              </a:defRPr>
            </a:lvl7pPr>
            <a:lvl8pPr marL="2222358" indent="0" algn="ctr">
              <a:buNone/>
              <a:defRPr>
                <a:solidFill>
                  <a:schemeClr val="tx1">
                    <a:tint val="75000"/>
                  </a:schemeClr>
                </a:solidFill>
              </a:defRPr>
            </a:lvl8pPr>
            <a:lvl9pPr marL="2539837" indent="0" algn="ctr">
              <a:buNone/>
              <a:defRPr>
                <a:solidFill>
                  <a:schemeClr val="tx1">
                    <a:tint val="75000"/>
                  </a:schemeClr>
                </a:solidFill>
              </a:defRPr>
            </a:lvl9pPr>
          </a:lstStyle>
          <a:p>
            <a:r>
              <a:rPr lang="en-US" smtClean="0"/>
              <a:t>Click to edit Master subtitle style</a:t>
            </a:r>
            <a:endParaRPr lang="nl-NL" dirty="0"/>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lvl1pPr algn="ctr">
              <a:defRPr>
                <a:solidFill>
                  <a:srgbClr val="00B050"/>
                </a:solidFill>
              </a:defRPr>
            </a:lvl1pPr>
          </a:lstStyle>
          <a:p>
            <a:fld id="{30A2A22B-A323-4D4A-8810-A04EBD301884}" type="slidenum">
              <a:rPr lang="en-GB" smtClean="0"/>
              <a:t>‹#›</a:t>
            </a:fld>
            <a:endParaRPr lang="en-GB"/>
          </a:p>
        </p:txBody>
      </p:sp>
      <p:sp>
        <p:nvSpPr>
          <p:cNvPr id="11" name="Tijdelijke aanduiding voor voettekst 4"/>
          <p:cNvSpPr>
            <a:spLocks noGrp="1"/>
          </p:cNvSpPr>
          <p:nvPr>
            <p:ph type="ftr" sz="quarter" idx="3"/>
          </p:nvPr>
        </p:nvSpPr>
        <p:spPr>
          <a:xfrm>
            <a:off x="654755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332184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700"/>
            </a:lvl1pPr>
          </a:lstStyle>
          <a:p>
            <a:r>
              <a:rPr lang="en-US" smtClean="0"/>
              <a:t>Click to edit Master title style</a:t>
            </a:r>
            <a:endParaRPr lang="nl-NL" dirty="0"/>
          </a:p>
        </p:txBody>
      </p:sp>
      <p:sp>
        <p:nvSpPr>
          <p:cNvPr id="3" name="Tijdelijke aanduiding voor inhoud 2"/>
          <p:cNvSpPr>
            <a:spLocks noGrp="1"/>
          </p:cNvSpPr>
          <p:nvPr>
            <p:ph idx="1"/>
          </p:nvPr>
        </p:nvSpPr>
        <p:spPr/>
        <p:txBody>
          <a:bodyPr/>
          <a:lstStyle>
            <a:lvl1pPr>
              <a:defRPr sz="2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9"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lvl1pPr>
              <a:defRPr sz="3700"/>
            </a:lvl1pPr>
          </a:lstStyle>
          <a:p>
            <a:r>
              <a:rPr lang="en-US" smtClean="0"/>
              <a:t>Click to edit Master title style</a:t>
            </a:r>
            <a:endParaRPr lang="nl-NL" dirty="0"/>
          </a:p>
        </p:txBody>
      </p:sp>
      <p:sp>
        <p:nvSpPr>
          <p:cNvPr id="3" name="Tijdelijke aanduiding voor inhoud 2"/>
          <p:cNvSpPr>
            <a:spLocks noGrp="1"/>
          </p:cNvSpPr>
          <p:nvPr>
            <p:ph sz="half" idx="1"/>
          </p:nvPr>
        </p:nvSpPr>
        <p:spPr>
          <a:xfrm>
            <a:off x="1532679" y="1610138"/>
            <a:ext cx="3545875" cy="4525760"/>
          </a:xfrm>
        </p:spPr>
        <p:txBody>
          <a:bodyPr/>
          <a:lstStyle>
            <a:lvl1pPr>
              <a:defRPr sz="22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p:cNvSpPr>
            <a:spLocks noGrp="1"/>
          </p:cNvSpPr>
          <p:nvPr>
            <p:ph sz="half" idx="2"/>
          </p:nvPr>
        </p:nvSpPr>
        <p:spPr>
          <a:xfrm>
            <a:off x="5281175" y="1600706"/>
            <a:ext cx="3647186" cy="4525760"/>
          </a:xfrm>
        </p:spPr>
        <p:txBody>
          <a:bodyPr/>
          <a:lstStyle>
            <a:lvl1pPr>
              <a:defRPr sz="22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3503" y="774445"/>
            <a:ext cx="7547649" cy="5210794"/>
          </a:xfrm>
        </p:spPr>
        <p:txBody>
          <a:bodyPr/>
          <a:lstStyle>
            <a:lvl1pPr>
              <a:defRPr sz="2600"/>
            </a:lvl1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5"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lvl1pPr>
              <a:defRPr sz="3700"/>
            </a:lvl1pPr>
          </a:lstStyle>
          <a:p>
            <a:r>
              <a:rPr lang="en-US" smtClean="0"/>
              <a:t>Click to edit Master title style</a:t>
            </a:r>
            <a:endParaRPr lang="nl-NL" dirty="0"/>
          </a:p>
        </p:txBody>
      </p:sp>
      <p:sp>
        <p:nvSpPr>
          <p:cNvPr id="5" name="Tijdelijke aanduiding voor dianummer 4"/>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7" name="Tijdelijke aanduiding voor tabel 6"/>
          <p:cNvSpPr>
            <a:spLocks noGrp="1"/>
          </p:cNvSpPr>
          <p:nvPr>
            <p:ph type="tbl" sz="quarter" idx="13"/>
          </p:nvPr>
        </p:nvSpPr>
        <p:spPr>
          <a:xfrm>
            <a:off x="1481936" y="1707997"/>
            <a:ext cx="7193027" cy="4522509"/>
          </a:xfrm>
        </p:spPr>
        <p:txBody>
          <a:bodyPr/>
          <a:lstStyle/>
          <a:p>
            <a:r>
              <a:rPr lang="en-US" smtClean="0"/>
              <a:t>Click icon to add table</a:t>
            </a:r>
            <a:endParaRPr lang="nl-NL"/>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9572" y="5297021"/>
            <a:ext cx="8104857" cy="934010"/>
          </a:xfrm>
        </p:spPr>
        <p:txBody>
          <a:bodyPr anchor="b">
            <a:noAutofit/>
          </a:bodyPr>
          <a:lstStyle>
            <a:lvl1pPr algn="l">
              <a:defRPr sz="2800" b="0"/>
            </a:lvl1pPr>
          </a:lstStyle>
          <a:p>
            <a:r>
              <a:rPr lang="nl-NL" dirty="0" smtClean="0"/>
              <a:t>Klik om stijl te bewerken</a:t>
            </a:r>
            <a:endParaRPr lang="nl-NL" dirty="0"/>
          </a:p>
        </p:txBody>
      </p:sp>
      <p:sp>
        <p:nvSpPr>
          <p:cNvPr id="3" name="Tijdelijke aanduiding voor afbeelding 2"/>
          <p:cNvSpPr>
            <a:spLocks noGrp="1"/>
          </p:cNvSpPr>
          <p:nvPr>
            <p:ph type="pic" idx="1"/>
          </p:nvPr>
        </p:nvSpPr>
        <p:spPr>
          <a:xfrm>
            <a:off x="1792394" y="612322"/>
            <a:ext cx="5486623" cy="4115016"/>
          </a:xfrm>
        </p:spPr>
        <p:txBody>
          <a:bodyPr/>
          <a:lstStyle>
            <a:lvl1pPr marL="0" indent="0">
              <a:buNone/>
              <a:defRPr sz="2200"/>
            </a:lvl1pPr>
            <a:lvl2pPr marL="317480" indent="0">
              <a:buNone/>
              <a:defRPr sz="1900"/>
            </a:lvl2pPr>
            <a:lvl3pPr marL="634959" indent="0">
              <a:buNone/>
              <a:defRPr sz="1700"/>
            </a:lvl3pPr>
            <a:lvl4pPr marL="952439" indent="0">
              <a:buNone/>
              <a:defRPr sz="1400"/>
            </a:lvl4pPr>
            <a:lvl5pPr marL="1269919" indent="0">
              <a:buNone/>
              <a:defRPr sz="1400"/>
            </a:lvl5pPr>
            <a:lvl6pPr marL="1587398" indent="0">
              <a:buNone/>
              <a:defRPr sz="1400"/>
            </a:lvl6pPr>
            <a:lvl7pPr marL="1904878" indent="0">
              <a:buNone/>
              <a:defRPr sz="1400"/>
            </a:lvl7pPr>
            <a:lvl8pPr marL="2222358" indent="0">
              <a:buNone/>
              <a:defRPr sz="1400"/>
            </a:lvl8pPr>
            <a:lvl9pPr marL="2539837" indent="0">
              <a:buNone/>
              <a:defRPr sz="1400"/>
            </a:lvl9pPr>
          </a:lstStyle>
          <a:p>
            <a:r>
              <a:rPr lang="en-US" smtClean="0"/>
              <a:t>Click icon to add picture</a:t>
            </a:r>
            <a:endParaRPr lang="nl-NL"/>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6754" y="273106"/>
            <a:ext cx="3008541" cy="3155894"/>
          </a:xfrm>
        </p:spPr>
        <p:txBody>
          <a:bodyPr anchor="b">
            <a:noAutofit/>
          </a:bodyPr>
          <a:lstStyle>
            <a:lvl1pPr algn="l">
              <a:defRPr sz="3700" b="0"/>
            </a:lvl1pPr>
          </a:lstStyle>
          <a:p>
            <a:r>
              <a:rPr lang="nl-NL" dirty="0" smtClean="0"/>
              <a:t>Klik om </a:t>
            </a:r>
            <a:r>
              <a:rPr lang="nl-NL" dirty="0" err="1" smtClean="0"/>
              <a:t>stijlbewerk</a:t>
            </a:r>
            <a:endParaRPr lang="nl-NL" dirty="0"/>
          </a:p>
        </p:txBody>
      </p:sp>
      <p:sp>
        <p:nvSpPr>
          <p:cNvPr id="3" name="Tijdelijke aanduiding voor inhoud 2"/>
          <p:cNvSpPr>
            <a:spLocks noGrp="1"/>
          </p:cNvSpPr>
          <p:nvPr>
            <p:ph idx="1"/>
          </p:nvPr>
        </p:nvSpPr>
        <p:spPr>
          <a:xfrm>
            <a:off x="3913480" y="823603"/>
            <a:ext cx="4052429" cy="4915843"/>
          </a:xfrm>
        </p:spPr>
        <p:txBody>
          <a:bodyPr/>
          <a:lstStyle>
            <a:lvl1pPr>
              <a:defRPr sz="2200"/>
            </a:lvl1pPr>
            <a:lvl2pPr>
              <a:defRPr sz="19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6754" y="3478159"/>
            <a:ext cx="3008541" cy="2648307"/>
          </a:xfrm>
        </p:spPr>
        <p:txBody>
          <a:bodyPr>
            <a:normAutofit/>
          </a:bodyPr>
          <a:lstStyle>
            <a:lvl1pPr marL="0" indent="0">
              <a:buNone/>
              <a:defRPr sz="2200"/>
            </a:lvl1pPr>
            <a:lvl2pPr marL="317480" indent="0">
              <a:buNone/>
              <a:defRPr sz="800"/>
            </a:lvl2pPr>
            <a:lvl3pPr marL="634959" indent="0">
              <a:buNone/>
              <a:defRPr sz="700"/>
            </a:lvl3pPr>
            <a:lvl4pPr marL="952439" indent="0">
              <a:buNone/>
              <a:defRPr sz="600"/>
            </a:lvl4pPr>
            <a:lvl5pPr marL="1269919" indent="0">
              <a:buNone/>
              <a:defRPr sz="600"/>
            </a:lvl5pPr>
            <a:lvl6pPr marL="1587398" indent="0">
              <a:buNone/>
              <a:defRPr sz="600"/>
            </a:lvl6pPr>
            <a:lvl7pPr marL="1904878" indent="0">
              <a:buNone/>
              <a:defRPr sz="600"/>
            </a:lvl7pPr>
            <a:lvl8pPr marL="2222358" indent="0">
              <a:buNone/>
              <a:defRPr sz="600"/>
            </a:lvl8pPr>
            <a:lvl9pPr marL="2539837" indent="0">
              <a:buNone/>
              <a:defRPr sz="600"/>
            </a:lvl9pPr>
          </a:lstStyle>
          <a:p>
            <a:pPr lvl="0"/>
            <a:r>
              <a:rPr lang="en-US" smtClean="0"/>
              <a:t>Click to edit Master text styles</a:t>
            </a:r>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30A2A22B-A323-4D4A-8810-A04EBD301884}"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44DA0716-C050-40D5-A2B8-0294889E5343}" type="slidenum">
              <a:rPr lang="en-US"/>
              <a:pPr/>
              <a:t>‹#›</a:t>
            </a:fld>
            <a:endParaRPr lang="en-US"/>
          </a:p>
        </p:txBody>
      </p:sp>
    </p:spTree>
    <p:extLst>
      <p:ext uri="{BB962C8B-B14F-4D97-AF65-F5344CB8AC3E}">
        <p14:creationId xmlns:p14="http://schemas.microsoft.com/office/powerpoint/2010/main" val="135425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228981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048000"/>
            <a:ext cx="381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048000"/>
            <a:ext cx="381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272313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30"/>
            <a:ext cx="8229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5613" y="2571744"/>
            <a:ext cx="4040188" cy="587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214686"/>
            <a:ext cx="4040188" cy="2911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3438" y="2571744"/>
            <a:ext cx="4041775" cy="587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214686"/>
            <a:ext cx="4041775" cy="2911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8" name="Rectangle 5"/>
          <p:cNvSpPr>
            <a:spLocks noGrp="1" noChangeArrowheads="1"/>
          </p:cNvSpPr>
          <p:nvPr>
            <p:ph type="ftr" sz="quarter" idx="11"/>
          </p:nvPr>
        </p:nvSpPr>
        <p:spPr>
          <a:ln/>
        </p:spPr>
        <p:txBody>
          <a:bodyPr/>
          <a:lstStyle>
            <a:lvl1pPr>
              <a:defRPr/>
            </a:lvl1pPr>
          </a:lstStyle>
          <a:p>
            <a:endParaRPr lang="en-GB"/>
          </a:p>
        </p:txBody>
      </p:sp>
      <p:sp>
        <p:nvSpPr>
          <p:cNvPr id="9"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918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4" name="Rectangle 5"/>
          <p:cNvSpPr>
            <a:spLocks noGrp="1" noChangeArrowheads="1"/>
          </p:cNvSpPr>
          <p:nvPr>
            <p:ph type="ftr" sz="quarter" idx="11"/>
          </p:nvPr>
        </p:nvSpPr>
        <p:spPr>
          <a:ln/>
        </p:spPr>
        <p:txBody>
          <a:bodyPr/>
          <a:lstStyle>
            <a:lvl1pPr>
              <a:defRPr/>
            </a:lvl1pPr>
          </a:lstStyle>
          <a:p>
            <a:endParaRPr lang="en-GB"/>
          </a:p>
        </p:txBody>
      </p:sp>
      <p:sp>
        <p:nvSpPr>
          <p:cNvPr id="5"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317955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3" name="Rectangle 5"/>
          <p:cNvSpPr>
            <a:spLocks noGrp="1" noChangeArrowheads="1"/>
          </p:cNvSpPr>
          <p:nvPr>
            <p:ph type="ftr" sz="quarter" idx="11"/>
          </p:nvPr>
        </p:nvSpPr>
        <p:spPr>
          <a:ln/>
        </p:spPr>
        <p:txBody>
          <a:bodyPr/>
          <a:lstStyle>
            <a:lvl1pPr>
              <a:defRPr/>
            </a:lvl1pPr>
          </a:lstStyle>
          <a:p>
            <a:endParaRPr lang="en-GB"/>
          </a:p>
        </p:txBody>
      </p:sp>
      <p:sp>
        <p:nvSpPr>
          <p:cNvPr id="4"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81803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3008313" cy="1090612"/>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42984"/>
            <a:ext cx="5111750" cy="4983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57430"/>
            <a:ext cx="3008313" cy="37687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51168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71545"/>
            <a:ext cx="5486400" cy="36560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D6AC505-C53D-46BB-A9A2-6EC99F04E7E8}" type="datetimeFigureOut">
              <a:rPr lang="en-GB" smtClean="0"/>
              <a:t>17/09/2013</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30A2A22B-A323-4D4A-8810-A04EBD301884}" type="slidenum">
              <a:rPr lang="en-GB" smtClean="0"/>
              <a:t>‹#›</a:t>
            </a:fld>
            <a:endParaRPr lang="en-GB"/>
          </a:p>
        </p:txBody>
      </p:sp>
    </p:spTree>
    <p:extLst>
      <p:ext uri="{BB962C8B-B14F-4D97-AF65-F5344CB8AC3E}">
        <p14:creationId xmlns:p14="http://schemas.microsoft.com/office/powerpoint/2010/main" val="1467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3.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447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3048000"/>
            <a:ext cx="777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fld id="{DD6AC505-C53D-46BB-A9A2-6EC99F04E7E8}" type="datetimeFigureOut">
              <a:rPr lang="en-GB" smtClean="0"/>
              <a:t>17/09/2013</a:t>
            </a:fld>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30A2A22B-A323-4D4A-8810-A04EBD301884}" type="slidenum">
              <a:rPr lang="en-GB" smtClean="0"/>
              <a:t>‹#›</a:t>
            </a:fld>
            <a:endParaRPr lang="en-GB"/>
          </a:p>
        </p:txBody>
      </p:sp>
      <p:pic>
        <p:nvPicPr>
          <p:cNvPr id="1031" name="Picture 19" descr="STFC_to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2pPr>
      <a:lvl3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3pPr>
      <a:lvl4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4pPr>
      <a:lvl5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557338"/>
            <a:ext cx="7772400"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30D57894-5BDE-477E-8E77-232915FE6B15}" type="slidenum">
              <a:rPr lang="en-US"/>
              <a:pPr>
                <a:defRPr/>
              </a:pPr>
              <a:t>‹#›</a:t>
            </a:fld>
            <a:endParaRPr lang="en-US"/>
          </a:p>
        </p:txBody>
      </p:sp>
      <p:pic>
        <p:nvPicPr>
          <p:cNvPr id="2055" name="Picture 19" descr="SCI41098_PPT_Templates_bottom_STF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5294313"/>
            <a:ext cx="91440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2pPr>
      <a:lvl3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3pPr>
      <a:lvl4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4pPr>
      <a:lvl5pPr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4000" r="-14000"/>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6754" y="274190"/>
            <a:ext cx="8230493" cy="1143361"/>
          </a:xfrm>
          <a:prstGeom prst="rect">
            <a:avLst/>
          </a:prstGeom>
        </p:spPr>
        <p:txBody>
          <a:bodyPr vert="horz" lIns="63496" tIns="31748" rIns="63496" bIns="31748"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975469" y="1600706"/>
            <a:ext cx="7711778" cy="4525760"/>
          </a:xfrm>
          <a:prstGeom prst="rect">
            <a:avLst/>
          </a:prstGeom>
        </p:spPr>
        <p:txBody>
          <a:bodyPr vert="horz" lIns="63496" tIns="31748" rIns="63496" bIns="31748"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9" name="Tijdelijke aanduiding voor dianummer 5"/>
          <p:cNvSpPr>
            <a:spLocks noGrp="1"/>
          </p:cNvSpPr>
          <p:nvPr>
            <p:ph type="sldNum" sz="quarter" idx="4"/>
          </p:nvPr>
        </p:nvSpPr>
        <p:spPr>
          <a:xfrm>
            <a:off x="3501641" y="6378506"/>
            <a:ext cx="2134122" cy="365225"/>
          </a:xfrm>
          <a:prstGeom prst="rect">
            <a:avLst/>
          </a:prstGeom>
        </p:spPr>
        <p:txBody>
          <a:bodyPr lIns="63496" tIns="31748" rIns="63496" bIns="31748"/>
          <a:lstStyle>
            <a:lvl1pPr algn="ctr">
              <a:defRPr>
                <a:solidFill>
                  <a:srgbClr val="00B050"/>
                </a:solidFill>
              </a:defRPr>
            </a:lvl1pPr>
          </a:lstStyle>
          <a:p>
            <a:fld id="{30A2A22B-A323-4D4A-8810-A04EBD301884}" type="slidenum">
              <a:rPr lang="en-GB" smtClean="0"/>
              <a:t>‹#›</a:t>
            </a:fld>
            <a:endParaRPr lang="en-GB"/>
          </a:p>
        </p:txBody>
      </p:sp>
      <p:pic>
        <p:nvPicPr>
          <p:cNvPr id="11" name="Afbeelding 10" descr="Contrail_image_RGB_freeS.png"/>
          <p:cNvPicPr>
            <a:picLocks noChangeAspect="1"/>
          </p:cNvPicPr>
          <p:nvPr/>
        </p:nvPicPr>
        <p:blipFill>
          <a:blip r:embed="rId12" cstate="print"/>
          <a:stretch>
            <a:fillRect/>
          </a:stretch>
        </p:blipFill>
        <p:spPr>
          <a:xfrm>
            <a:off x="8117875" y="6412447"/>
            <a:ext cx="759830" cy="310168"/>
          </a:xfrm>
          <a:prstGeom prst="rect">
            <a:avLst/>
          </a:prstGeom>
        </p:spPr>
      </p:pic>
      <p:sp>
        <p:nvSpPr>
          <p:cNvPr id="13" name="Tijdelijke aanduiding voor voettekst 4"/>
          <p:cNvSpPr>
            <a:spLocks noGrp="1"/>
          </p:cNvSpPr>
          <p:nvPr>
            <p:ph type="ftr" sz="quarter" idx="3"/>
          </p:nvPr>
        </p:nvSpPr>
        <p:spPr>
          <a:xfrm>
            <a:off x="6446249" y="6406549"/>
            <a:ext cx="1620971" cy="365225"/>
          </a:xfrm>
          <a:prstGeom prst="rect">
            <a:avLst/>
          </a:prstGeom>
        </p:spPr>
        <p:txBody>
          <a:bodyPr lIns="63496" tIns="31748" rIns="63496" bIns="31748" anchor="ctr"/>
          <a:lstStyle>
            <a:lvl1pPr>
              <a:defRPr sz="1400">
                <a:solidFill>
                  <a:srgbClr val="00B050"/>
                </a:solidFill>
              </a:defRPr>
            </a:lvl1pPr>
          </a:lstStyle>
          <a:p>
            <a:endParaRPr lang="en-GB"/>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95" r:id="rId9"/>
  </p:sldLayoutIdLst>
  <p:txStyles>
    <p:titleStyle>
      <a:lvl1pPr algn="l" defTabSz="634959" rtl="0" eaLnBrk="1" latinLnBrk="0" hangingPunct="1">
        <a:spcBef>
          <a:spcPct val="0"/>
        </a:spcBef>
        <a:buNone/>
        <a:defRPr sz="3700" kern="1200">
          <a:solidFill>
            <a:schemeClr val="accent6">
              <a:lumMod val="75000"/>
            </a:schemeClr>
          </a:solidFill>
          <a:latin typeface="American Typewriter Std Med" pitchFamily="18" charset="0"/>
          <a:ea typeface="+mj-ea"/>
          <a:cs typeface="+mj-cs"/>
        </a:defRPr>
      </a:lvl1pPr>
    </p:titleStyle>
    <p:bodyStyle>
      <a:lvl1pPr marL="238110" indent="-238110" algn="l" defTabSz="634959"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15904" indent="-198425" algn="l" defTabSz="634959"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93699" indent="-158740" algn="l" defTabSz="634959"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11179"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28659"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4613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6361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8109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98577"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nl-NL"/>
      </a:defPPr>
      <a:lvl1pPr marL="0" algn="l" defTabSz="634959" rtl="0" eaLnBrk="1" latinLnBrk="0" hangingPunct="1">
        <a:defRPr sz="1200" kern="1200">
          <a:solidFill>
            <a:schemeClr val="tx1"/>
          </a:solidFill>
          <a:latin typeface="+mn-lt"/>
          <a:ea typeface="+mn-ea"/>
          <a:cs typeface="+mn-cs"/>
        </a:defRPr>
      </a:lvl1pPr>
      <a:lvl2pPr marL="317480" algn="l" defTabSz="634959" rtl="0" eaLnBrk="1" latinLnBrk="0" hangingPunct="1">
        <a:defRPr sz="1200" kern="1200">
          <a:solidFill>
            <a:schemeClr val="tx1"/>
          </a:solidFill>
          <a:latin typeface="+mn-lt"/>
          <a:ea typeface="+mn-ea"/>
          <a:cs typeface="+mn-cs"/>
        </a:defRPr>
      </a:lvl2pPr>
      <a:lvl3pPr marL="634959" algn="l" defTabSz="634959" rtl="0" eaLnBrk="1" latinLnBrk="0" hangingPunct="1">
        <a:defRPr sz="1200" kern="1200">
          <a:solidFill>
            <a:schemeClr val="tx1"/>
          </a:solidFill>
          <a:latin typeface="+mn-lt"/>
          <a:ea typeface="+mn-ea"/>
          <a:cs typeface="+mn-cs"/>
        </a:defRPr>
      </a:lvl3pPr>
      <a:lvl4pPr marL="952439" algn="l" defTabSz="634959" rtl="0" eaLnBrk="1" latinLnBrk="0" hangingPunct="1">
        <a:defRPr sz="1200" kern="1200">
          <a:solidFill>
            <a:schemeClr val="tx1"/>
          </a:solidFill>
          <a:latin typeface="+mn-lt"/>
          <a:ea typeface="+mn-ea"/>
          <a:cs typeface="+mn-cs"/>
        </a:defRPr>
      </a:lvl4pPr>
      <a:lvl5pPr marL="1269919" algn="l" defTabSz="634959" rtl="0" eaLnBrk="1" latinLnBrk="0" hangingPunct="1">
        <a:defRPr sz="1200" kern="1200">
          <a:solidFill>
            <a:schemeClr val="tx1"/>
          </a:solidFill>
          <a:latin typeface="+mn-lt"/>
          <a:ea typeface="+mn-ea"/>
          <a:cs typeface="+mn-cs"/>
        </a:defRPr>
      </a:lvl5pPr>
      <a:lvl6pPr marL="1587398" algn="l" defTabSz="634959" rtl="0" eaLnBrk="1" latinLnBrk="0" hangingPunct="1">
        <a:defRPr sz="1200" kern="1200">
          <a:solidFill>
            <a:schemeClr val="tx1"/>
          </a:solidFill>
          <a:latin typeface="+mn-lt"/>
          <a:ea typeface="+mn-ea"/>
          <a:cs typeface="+mn-cs"/>
        </a:defRPr>
      </a:lvl6pPr>
      <a:lvl7pPr marL="1904878" algn="l" defTabSz="634959" rtl="0" eaLnBrk="1" latinLnBrk="0" hangingPunct="1">
        <a:defRPr sz="1200" kern="1200">
          <a:solidFill>
            <a:schemeClr val="tx1"/>
          </a:solidFill>
          <a:latin typeface="+mn-lt"/>
          <a:ea typeface="+mn-ea"/>
          <a:cs typeface="+mn-cs"/>
        </a:defRPr>
      </a:lvl7pPr>
      <a:lvl8pPr marL="2222358" algn="l" defTabSz="634959" rtl="0" eaLnBrk="1" latinLnBrk="0" hangingPunct="1">
        <a:defRPr sz="1200" kern="1200">
          <a:solidFill>
            <a:schemeClr val="tx1"/>
          </a:solidFill>
          <a:latin typeface="+mn-lt"/>
          <a:ea typeface="+mn-ea"/>
          <a:cs typeface="+mn-cs"/>
        </a:defRPr>
      </a:lvl8pPr>
      <a:lvl9pPr marL="2539837" algn="l" defTabSz="63495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Building Federations:</a:t>
            </a:r>
            <a:br>
              <a:rPr lang="en-GB" dirty="0" smtClean="0"/>
            </a:br>
            <a:r>
              <a:rPr lang="en-GB" dirty="0" smtClean="0"/>
              <a:t>Honest Experiences From Contrail and EUDAT</a:t>
            </a:r>
            <a:endParaRPr lang="en-GB" dirty="0"/>
          </a:p>
        </p:txBody>
      </p:sp>
      <p:sp>
        <p:nvSpPr>
          <p:cNvPr id="3" name="Subtitle 2"/>
          <p:cNvSpPr>
            <a:spLocks noGrp="1"/>
          </p:cNvSpPr>
          <p:nvPr>
            <p:ph type="subTitle" idx="1"/>
          </p:nvPr>
        </p:nvSpPr>
        <p:spPr>
          <a:xfrm>
            <a:off x="1371377" y="4215534"/>
            <a:ext cx="6401247" cy="1805753"/>
          </a:xfrm>
        </p:spPr>
        <p:txBody>
          <a:bodyPr>
            <a:normAutofit/>
          </a:bodyPr>
          <a:lstStyle/>
          <a:p>
            <a:r>
              <a:rPr lang="en-GB" dirty="0" smtClean="0"/>
              <a:t>Jens </a:t>
            </a:r>
            <a:r>
              <a:rPr lang="en-GB" dirty="0" smtClean="0"/>
              <a:t>Jensen,</a:t>
            </a:r>
          </a:p>
          <a:p>
            <a:r>
              <a:rPr lang="en-GB" dirty="0" smtClean="0"/>
              <a:t>STFC </a:t>
            </a:r>
            <a:r>
              <a:rPr lang="en-GB" dirty="0" smtClean="0"/>
              <a:t>RAL</a:t>
            </a:r>
          </a:p>
          <a:p>
            <a:r>
              <a:rPr lang="en-GB" dirty="0" smtClean="0"/>
              <a:t>Contrail and EUDAT projects</a:t>
            </a:r>
            <a:endParaRPr lang="en-GB" dirty="0"/>
          </a:p>
          <a:p>
            <a:r>
              <a:rPr lang="en-GB" dirty="0" smtClean="0"/>
              <a:t>FEDSEC-WG, OGF 39, Madrid</a:t>
            </a:r>
            <a:endParaRPr lang="en-GB" dirty="0"/>
          </a:p>
        </p:txBody>
      </p:sp>
    </p:spTree>
    <p:extLst>
      <p:ext uri="{BB962C8B-B14F-4D97-AF65-F5344CB8AC3E}">
        <p14:creationId xmlns:p14="http://schemas.microsoft.com/office/powerpoint/2010/main" val="4162702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Portal view – Plan B2</a:t>
            </a:r>
            <a:endParaRPr lang="en-GB" dirty="0"/>
          </a:p>
        </p:txBody>
      </p:sp>
      <p:sp>
        <p:nvSpPr>
          <p:cNvPr id="4" name="Footer Placeholder 3"/>
          <p:cNvSpPr>
            <a:spLocks noGrp="1"/>
          </p:cNvSpPr>
          <p:nvPr>
            <p:ph type="ftr" sz="quarter" idx="4294967295"/>
          </p:nvPr>
        </p:nvSpPr>
        <p:spPr>
          <a:xfrm>
            <a:off x="1547664" y="6309320"/>
            <a:ext cx="4608512" cy="432048"/>
          </a:xfrm>
          <a:prstGeom prst="rect">
            <a:avLst/>
          </a:prstGeom>
        </p:spPr>
        <p:txBody>
          <a:bodyPr/>
          <a:lstStyle/>
          <a:p>
            <a:endParaRPr lang="es-ES" dirty="0"/>
          </a:p>
        </p:txBody>
      </p:sp>
      <p:sp>
        <p:nvSpPr>
          <p:cNvPr id="5" name="Slide Number Placeholder 4"/>
          <p:cNvSpPr>
            <a:spLocks noGrp="1"/>
          </p:cNvSpPr>
          <p:nvPr>
            <p:ph type="sldNum" sz="quarter" idx="12"/>
          </p:nvPr>
        </p:nvSpPr>
        <p:spPr/>
        <p:txBody>
          <a:bodyPr/>
          <a:lstStyle/>
          <a:p>
            <a:fld id="{7A664348-DC2E-4C46-A357-1ED243B754D0}" type="slidenum">
              <a:rPr lang="es-ES" smtClean="0"/>
              <a:t>10</a:t>
            </a:fld>
            <a:endParaRPr lang="es-ES"/>
          </a:p>
        </p:txBody>
      </p:sp>
      <p:sp>
        <p:nvSpPr>
          <p:cNvPr id="6" name="Oval 5"/>
          <p:cNvSpPr/>
          <p:nvPr/>
        </p:nvSpPr>
        <p:spPr>
          <a:xfrm>
            <a:off x="1169331" y="134076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169331" y="2099346"/>
            <a:ext cx="576064" cy="927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39552" y="1973332"/>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2123728" y="1973332"/>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39552" y="3429000"/>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2123728" y="3429000"/>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a:stCxn id="7" idx="5"/>
            <a:endCxn id="11" idx="1"/>
          </p:cNvCxnSpPr>
          <p:nvPr/>
        </p:nvCxnSpPr>
        <p:spPr>
          <a:xfrm>
            <a:off x="1661032" y="2891205"/>
            <a:ext cx="504877" cy="57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10" idx="7"/>
          </p:cNvCxnSpPr>
          <p:nvPr/>
        </p:nvCxnSpPr>
        <p:spPr>
          <a:xfrm flipH="1">
            <a:off x="785403" y="2891205"/>
            <a:ext cx="468291" cy="57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6"/>
            <a:endCxn id="7" idx="1"/>
          </p:cNvCxnSpPr>
          <p:nvPr/>
        </p:nvCxnSpPr>
        <p:spPr>
          <a:xfrm>
            <a:off x="827584" y="2099346"/>
            <a:ext cx="426110" cy="13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9" idx="2"/>
          </p:cNvCxnSpPr>
          <p:nvPr/>
        </p:nvCxnSpPr>
        <p:spPr>
          <a:xfrm flipV="1">
            <a:off x="1661032" y="2099346"/>
            <a:ext cx="462696" cy="13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a:endCxn id="7" idx="0"/>
          </p:cNvCxnSpPr>
          <p:nvPr/>
        </p:nvCxnSpPr>
        <p:spPr>
          <a:xfrm>
            <a:off x="1457363" y="1844824"/>
            <a:ext cx="0" cy="25452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2987824" y="2213019"/>
            <a:ext cx="864096" cy="678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41734" y="1627102"/>
            <a:ext cx="2304256" cy="18722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User Home Portal</a:t>
            </a:r>
            <a:endParaRPr lang="en-GB" sz="2800" dirty="0">
              <a:solidFill>
                <a:schemeClr val="tx1"/>
              </a:solidFill>
            </a:endParaRPr>
          </a:p>
        </p:txBody>
      </p:sp>
      <p:sp>
        <p:nvSpPr>
          <p:cNvPr id="29" name="Rectangle 28"/>
          <p:cNvSpPr/>
          <p:nvPr/>
        </p:nvSpPr>
        <p:spPr>
          <a:xfrm>
            <a:off x="4641734" y="3789040"/>
            <a:ext cx="2304256" cy="1872208"/>
          </a:xfrm>
          <a:prstGeom prst="rect">
            <a:avLst/>
          </a:prstGeom>
          <a:solidFill>
            <a:srgbClr val="C1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EUDAT Home Portal</a:t>
            </a:r>
            <a:endParaRPr lang="en-GB" sz="2800" dirty="0"/>
          </a:p>
        </p:txBody>
      </p:sp>
      <p:sp>
        <p:nvSpPr>
          <p:cNvPr id="30" name="Right Arrow 29"/>
          <p:cNvSpPr/>
          <p:nvPr/>
        </p:nvSpPr>
        <p:spPr>
          <a:xfrm rot="1702904">
            <a:off x="2987824" y="3827625"/>
            <a:ext cx="864096" cy="678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403018" y="2891205"/>
            <a:ext cx="1512168" cy="13857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smtClean="0">
                <a:solidFill>
                  <a:schemeClr val="tx1"/>
                </a:solidFill>
              </a:rPr>
              <a:t>IdP</a:t>
            </a:r>
            <a:endParaRPr lang="en-GB" sz="3600" dirty="0">
              <a:solidFill>
                <a:schemeClr val="tx1"/>
              </a:solidFill>
            </a:endParaRPr>
          </a:p>
        </p:txBody>
      </p:sp>
      <p:cxnSp>
        <p:nvCxnSpPr>
          <p:cNvPr id="35" name="Straight Arrow Connector 34"/>
          <p:cNvCxnSpPr/>
          <p:nvPr/>
        </p:nvCxnSpPr>
        <p:spPr>
          <a:xfrm flipH="1" flipV="1">
            <a:off x="7092280" y="3027066"/>
            <a:ext cx="432048" cy="1514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p:cNvCxnSpPr>
          <p:nvPr/>
        </p:nvCxnSpPr>
        <p:spPr>
          <a:xfrm flipH="1">
            <a:off x="7092280" y="4074051"/>
            <a:ext cx="532190" cy="4350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5403" y="5013176"/>
            <a:ext cx="3219792"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Different identities with </a:t>
            </a:r>
            <a:r>
              <a:rPr lang="en-GB" dirty="0" err="1" smtClean="0">
                <a:solidFill>
                  <a:schemeClr val="tx1">
                    <a:lumMod val="75000"/>
                    <a:lumOff val="25000"/>
                  </a:schemeClr>
                </a:solidFill>
                <a:latin typeface="Arial" pitchFamily="34" charset="0"/>
                <a:cs typeface="Arial" pitchFamily="34" charset="0"/>
              </a:rPr>
              <a:t>ePTID</a:t>
            </a:r>
            <a:endParaRPr lang="en-GB" dirty="0" smtClean="0">
              <a:solidFill>
                <a:schemeClr val="tx1">
                  <a:lumMod val="75000"/>
                  <a:lumOff val="25000"/>
                </a:schemeClr>
              </a:solidFill>
              <a:latin typeface="Arial" pitchFamily="34" charset="0"/>
              <a:cs typeface="Arial" pitchFamily="34" charset="0"/>
            </a:endParaRPr>
          </a:p>
        </p:txBody>
      </p:sp>
      <p:sp>
        <p:nvSpPr>
          <p:cNvPr id="39" name="TextBox 38"/>
          <p:cNvSpPr txBox="1"/>
          <p:nvPr/>
        </p:nvSpPr>
        <p:spPr>
          <a:xfrm>
            <a:off x="836576" y="5661248"/>
            <a:ext cx="6400150"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Home problem: identity changes if home </a:t>
            </a:r>
            <a:r>
              <a:rPr lang="en-GB" dirty="0" err="1" smtClean="0">
                <a:solidFill>
                  <a:schemeClr val="tx1">
                    <a:lumMod val="75000"/>
                    <a:lumOff val="25000"/>
                  </a:schemeClr>
                </a:solidFill>
                <a:latin typeface="Arial" pitchFamily="34" charset="0"/>
                <a:cs typeface="Arial" pitchFamily="34" charset="0"/>
              </a:rPr>
              <a:t>IdP</a:t>
            </a:r>
            <a:r>
              <a:rPr lang="en-GB" dirty="0" smtClean="0">
                <a:solidFill>
                  <a:schemeClr val="tx1">
                    <a:lumMod val="75000"/>
                    <a:lumOff val="25000"/>
                  </a:schemeClr>
                </a:solidFill>
                <a:latin typeface="Arial" pitchFamily="34" charset="0"/>
                <a:cs typeface="Arial" pitchFamily="34" charset="0"/>
              </a:rPr>
              <a:t> changes (</a:t>
            </a:r>
            <a:r>
              <a:rPr lang="en-GB" dirty="0" err="1" smtClean="0">
                <a:solidFill>
                  <a:schemeClr val="tx1">
                    <a:lumMod val="75000"/>
                    <a:lumOff val="25000"/>
                  </a:schemeClr>
                </a:solidFill>
                <a:latin typeface="Arial" pitchFamily="34" charset="0"/>
                <a:cs typeface="Arial" pitchFamily="34" charset="0"/>
              </a:rPr>
              <a:t>ePPN</a:t>
            </a:r>
            <a:endParaRPr lang="en-GB" dirty="0" smtClean="0">
              <a:solidFill>
                <a:schemeClr val="tx1">
                  <a:lumMod val="75000"/>
                  <a:lumOff val="25000"/>
                </a:schemeClr>
              </a:solidFill>
              <a:latin typeface="Arial" pitchFamily="34" charset="0"/>
              <a:cs typeface="Arial" pitchFamily="34" charset="0"/>
            </a:endParaRPr>
          </a:p>
        </p:txBody>
      </p:sp>
      <p:sp>
        <p:nvSpPr>
          <p:cNvPr id="40" name="TextBox 39"/>
          <p:cNvSpPr txBox="1"/>
          <p:nvPr/>
        </p:nvSpPr>
        <p:spPr>
          <a:xfrm>
            <a:off x="1872456" y="6165304"/>
            <a:ext cx="5852884"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Persistent identifier (Australia, new </a:t>
            </a:r>
            <a:r>
              <a:rPr lang="en-GB" dirty="0" err="1" smtClean="0">
                <a:solidFill>
                  <a:schemeClr val="tx1">
                    <a:lumMod val="75000"/>
                    <a:lumOff val="25000"/>
                  </a:schemeClr>
                </a:solidFill>
                <a:latin typeface="Arial" pitchFamily="34" charset="0"/>
                <a:cs typeface="Arial" pitchFamily="34" charset="0"/>
              </a:rPr>
              <a:t>eduPerson</a:t>
            </a:r>
            <a:r>
              <a:rPr lang="en-GB" dirty="0" smtClean="0">
                <a:solidFill>
                  <a:schemeClr val="tx1">
                    <a:lumMod val="75000"/>
                    <a:lumOff val="25000"/>
                  </a:schemeClr>
                </a:solidFill>
                <a:latin typeface="Arial" pitchFamily="34" charset="0"/>
                <a:cs typeface="Arial" pitchFamily="34" charset="0"/>
              </a:rPr>
              <a:t> revision)</a:t>
            </a:r>
          </a:p>
        </p:txBody>
      </p:sp>
    </p:spTree>
    <p:extLst>
      <p:ext uri="{BB962C8B-B14F-4D97-AF65-F5344CB8AC3E}">
        <p14:creationId xmlns:p14="http://schemas.microsoft.com/office/powerpoint/2010/main" val="225213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641734" y="1625396"/>
            <a:ext cx="2304256" cy="1872208"/>
          </a:xfrm>
          <a:prstGeom prst="rect">
            <a:avLst/>
          </a:prstGeom>
          <a:solidFill>
            <a:srgbClr val="C1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EUDAT Home Portal</a:t>
            </a:r>
            <a:endParaRPr lang="en-GB" sz="2800" dirty="0"/>
          </a:p>
        </p:txBody>
      </p:sp>
      <p:sp>
        <p:nvSpPr>
          <p:cNvPr id="2" name="Title 1"/>
          <p:cNvSpPr>
            <a:spLocks noGrp="1"/>
          </p:cNvSpPr>
          <p:nvPr>
            <p:ph type="title"/>
          </p:nvPr>
        </p:nvSpPr>
        <p:spPr/>
        <p:txBody>
          <a:bodyPr/>
          <a:lstStyle/>
          <a:p>
            <a:r>
              <a:rPr lang="en-GB" dirty="0" smtClean="0"/>
              <a:t>Portal view – GO Integration</a:t>
            </a:r>
            <a:endParaRPr lang="en-GB" dirty="0"/>
          </a:p>
        </p:txBody>
      </p:sp>
      <p:sp>
        <p:nvSpPr>
          <p:cNvPr id="4" name="Footer Placeholder 3"/>
          <p:cNvSpPr>
            <a:spLocks noGrp="1"/>
          </p:cNvSpPr>
          <p:nvPr>
            <p:ph type="ftr" sz="quarter" idx="4294967295"/>
          </p:nvPr>
        </p:nvSpPr>
        <p:spPr>
          <a:xfrm>
            <a:off x="1547664" y="6309320"/>
            <a:ext cx="4608512" cy="432048"/>
          </a:xfrm>
          <a:prstGeom prst="rect">
            <a:avLst/>
          </a:prstGeom>
        </p:spPr>
        <p:txBody>
          <a:bodyPr/>
          <a:lstStyle/>
          <a:p>
            <a:endParaRPr lang="es-ES" dirty="0"/>
          </a:p>
        </p:txBody>
      </p:sp>
      <p:sp>
        <p:nvSpPr>
          <p:cNvPr id="5" name="Slide Number Placeholder 4"/>
          <p:cNvSpPr>
            <a:spLocks noGrp="1"/>
          </p:cNvSpPr>
          <p:nvPr>
            <p:ph type="sldNum" sz="quarter" idx="12"/>
          </p:nvPr>
        </p:nvSpPr>
        <p:spPr/>
        <p:txBody>
          <a:bodyPr/>
          <a:lstStyle/>
          <a:p>
            <a:fld id="{7A664348-DC2E-4C46-A357-1ED243B754D0}" type="slidenum">
              <a:rPr lang="es-ES" smtClean="0"/>
              <a:t>11</a:t>
            </a:fld>
            <a:endParaRPr lang="es-ES"/>
          </a:p>
        </p:txBody>
      </p:sp>
      <p:sp>
        <p:nvSpPr>
          <p:cNvPr id="6" name="Oval 5"/>
          <p:cNvSpPr/>
          <p:nvPr/>
        </p:nvSpPr>
        <p:spPr>
          <a:xfrm>
            <a:off x="1169331" y="134076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169331" y="2099346"/>
            <a:ext cx="576064" cy="927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39552" y="1973332"/>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2123728" y="1973332"/>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39552" y="3429000"/>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2123728" y="3429000"/>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a:stCxn id="7" idx="5"/>
            <a:endCxn id="11" idx="1"/>
          </p:cNvCxnSpPr>
          <p:nvPr/>
        </p:nvCxnSpPr>
        <p:spPr>
          <a:xfrm>
            <a:off x="1661032" y="2891205"/>
            <a:ext cx="504877" cy="57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10" idx="7"/>
          </p:cNvCxnSpPr>
          <p:nvPr/>
        </p:nvCxnSpPr>
        <p:spPr>
          <a:xfrm flipH="1">
            <a:off x="785403" y="2891205"/>
            <a:ext cx="468291" cy="57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6"/>
            <a:endCxn id="7" idx="1"/>
          </p:cNvCxnSpPr>
          <p:nvPr/>
        </p:nvCxnSpPr>
        <p:spPr>
          <a:xfrm>
            <a:off x="827584" y="2099346"/>
            <a:ext cx="426110" cy="13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7"/>
            <a:endCxn id="9" idx="2"/>
          </p:cNvCxnSpPr>
          <p:nvPr/>
        </p:nvCxnSpPr>
        <p:spPr>
          <a:xfrm flipV="1">
            <a:off x="1661032" y="2099346"/>
            <a:ext cx="462696" cy="13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a:endCxn id="7" idx="0"/>
          </p:cNvCxnSpPr>
          <p:nvPr/>
        </p:nvCxnSpPr>
        <p:spPr>
          <a:xfrm>
            <a:off x="1457363" y="1844824"/>
            <a:ext cx="0" cy="25452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2987824" y="2213019"/>
            <a:ext cx="864096" cy="678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756011" y="4371985"/>
            <a:ext cx="3219792"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Different identities with </a:t>
            </a:r>
            <a:r>
              <a:rPr lang="en-GB" dirty="0" err="1" smtClean="0">
                <a:solidFill>
                  <a:schemeClr val="tx1">
                    <a:lumMod val="75000"/>
                    <a:lumOff val="25000"/>
                  </a:schemeClr>
                </a:solidFill>
                <a:latin typeface="Arial" pitchFamily="34" charset="0"/>
                <a:cs typeface="Arial" pitchFamily="34" charset="0"/>
              </a:rPr>
              <a:t>ePTID</a:t>
            </a:r>
            <a:endParaRPr lang="en-GB" dirty="0" smtClean="0">
              <a:solidFill>
                <a:schemeClr val="tx1">
                  <a:lumMod val="75000"/>
                  <a:lumOff val="25000"/>
                </a:schemeClr>
              </a:solidFill>
              <a:latin typeface="Arial" pitchFamily="34" charset="0"/>
              <a:cs typeface="Arial" pitchFamily="34" charset="0"/>
            </a:endParaRPr>
          </a:p>
        </p:txBody>
      </p:sp>
      <p:sp>
        <p:nvSpPr>
          <p:cNvPr id="39" name="TextBox 38"/>
          <p:cNvSpPr txBox="1"/>
          <p:nvPr/>
        </p:nvSpPr>
        <p:spPr>
          <a:xfrm>
            <a:off x="785403" y="5013176"/>
            <a:ext cx="6477094"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Home problem: identity changes if home </a:t>
            </a:r>
            <a:r>
              <a:rPr lang="en-GB" dirty="0" err="1" smtClean="0">
                <a:solidFill>
                  <a:schemeClr val="tx1">
                    <a:lumMod val="75000"/>
                    <a:lumOff val="25000"/>
                  </a:schemeClr>
                </a:solidFill>
                <a:latin typeface="Arial" pitchFamily="34" charset="0"/>
                <a:cs typeface="Arial" pitchFamily="34" charset="0"/>
              </a:rPr>
              <a:t>IdP</a:t>
            </a:r>
            <a:r>
              <a:rPr lang="en-GB" dirty="0" smtClean="0">
                <a:solidFill>
                  <a:schemeClr val="tx1">
                    <a:lumMod val="75000"/>
                    <a:lumOff val="25000"/>
                  </a:schemeClr>
                </a:solidFill>
                <a:latin typeface="Arial" pitchFamily="34" charset="0"/>
                <a:cs typeface="Arial" pitchFamily="34" charset="0"/>
              </a:rPr>
              <a:t> changes (</a:t>
            </a:r>
            <a:r>
              <a:rPr lang="en-GB" dirty="0" err="1" smtClean="0">
                <a:solidFill>
                  <a:schemeClr val="tx1">
                    <a:lumMod val="75000"/>
                    <a:lumOff val="25000"/>
                  </a:schemeClr>
                </a:solidFill>
                <a:latin typeface="Arial" pitchFamily="34" charset="0"/>
                <a:cs typeface="Arial" pitchFamily="34" charset="0"/>
              </a:rPr>
              <a:t>ePPN</a:t>
            </a:r>
            <a:r>
              <a:rPr lang="en-GB" dirty="0" smtClean="0">
                <a:solidFill>
                  <a:schemeClr val="tx1">
                    <a:lumMod val="75000"/>
                    <a:lumOff val="25000"/>
                  </a:schemeClr>
                </a:solidFill>
                <a:latin typeface="Arial" pitchFamily="34" charset="0"/>
                <a:cs typeface="Arial" pitchFamily="34" charset="0"/>
              </a:rPr>
              <a:t>)</a:t>
            </a:r>
          </a:p>
        </p:txBody>
      </p:sp>
      <p:sp>
        <p:nvSpPr>
          <p:cNvPr id="40" name="TextBox 39"/>
          <p:cNvSpPr txBox="1"/>
          <p:nvPr/>
        </p:nvSpPr>
        <p:spPr>
          <a:xfrm>
            <a:off x="830426" y="5683329"/>
            <a:ext cx="6904454"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Persistent identifier (Australia, new </a:t>
            </a:r>
            <a:r>
              <a:rPr lang="en-GB" dirty="0" err="1" smtClean="0">
                <a:solidFill>
                  <a:schemeClr val="tx1">
                    <a:lumMod val="75000"/>
                    <a:lumOff val="25000"/>
                  </a:schemeClr>
                </a:solidFill>
                <a:latin typeface="Arial" pitchFamily="34" charset="0"/>
                <a:cs typeface="Arial" pitchFamily="34" charset="0"/>
              </a:rPr>
              <a:t>eduPerson</a:t>
            </a:r>
            <a:r>
              <a:rPr lang="en-GB" dirty="0" smtClean="0">
                <a:solidFill>
                  <a:schemeClr val="tx1">
                    <a:lumMod val="75000"/>
                    <a:lumOff val="25000"/>
                  </a:schemeClr>
                </a:solidFill>
                <a:latin typeface="Arial" pitchFamily="34" charset="0"/>
                <a:cs typeface="Arial" pitchFamily="34" charset="0"/>
              </a:rPr>
              <a:t> revision), Umbrella</a:t>
            </a:r>
          </a:p>
        </p:txBody>
      </p:sp>
      <p:sp>
        <p:nvSpPr>
          <p:cNvPr id="3" name="Oval 2"/>
          <p:cNvSpPr/>
          <p:nvPr/>
        </p:nvSpPr>
        <p:spPr>
          <a:xfrm>
            <a:off x="7956376" y="1268760"/>
            <a:ext cx="864096" cy="4761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4000" dirty="0" smtClean="0">
                <a:solidFill>
                  <a:schemeClr val="tx1"/>
                </a:solidFill>
              </a:rPr>
              <a:t>Globus Online</a:t>
            </a:r>
            <a:endParaRPr lang="en-GB" sz="4000" dirty="0">
              <a:solidFill>
                <a:schemeClr val="tx1"/>
              </a:solidFill>
            </a:endParaRPr>
          </a:p>
        </p:txBody>
      </p:sp>
      <p:sp>
        <p:nvSpPr>
          <p:cNvPr id="32" name="Rectangle 31"/>
          <p:cNvSpPr/>
          <p:nvPr/>
        </p:nvSpPr>
        <p:spPr>
          <a:xfrm>
            <a:off x="4641734" y="3789040"/>
            <a:ext cx="2304256" cy="9361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smtClean="0"/>
              <a:t>MyProxy</a:t>
            </a:r>
            <a:endParaRPr lang="en-GB" sz="2800" dirty="0"/>
          </a:p>
        </p:txBody>
      </p:sp>
      <p:sp>
        <p:nvSpPr>
          <p:cNvPr id="12" name="Left-Right Arrow 11"/>
          <p:cNvSpPr/>
          <p:nvPr/>
        </p:nvSpPr>
        <p:spPr>
          <a:xfrm>
            <a:off x="7039778" y="4005064"/>
            <a:ext cx="844589" cy="50405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Left-Right Arrow 32"/>
          <p:cNvSpPr/>
          <p:nvPr/>
        </p:nvSpPr>
        <p:spPr>
          <a:xfrm rot="5400000">
            <a:off x="5371567" y="3348824"/>
            <a:ext cx="844589" cy="50405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7314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access</a:t>
            </a:r>
            <a:endParaRPr lang="en-GB" dirty="0"/>
          </a:p>
        </p:txBody>
      </p:sp>
      <p:sp>
        <p:nvSpPr>
          <p:cNvPr id="4" name="Footer Placeholder 3"/>
          <p:cNvSpPr>
            <a:spLocks noGrp="1"/>
          </p:cNvSpPr>
          <p:nvPr>
            <p:ph type="ftr" sz="quarter" idx="4294967295"/>
          </p:nvPr>
        </p:nvSpPr>
        <p:spPr>
          <a:xfrm>
            <a:off x="1547664" y="6309320"/>
            <a:ext cx="4608512" cy="432048"/>
          </a:xfrm>
          <a:prstGeom prst="rect">
            <a:avLst/>
          </a:prstGeom>
        </p:spPr>
        <p:txBody>
          <a:bodyPr/>
          <a:lstStyle/>
          <a:p>
            <a:endParaRPr lang="es-ES" dirty="0"/>
          </a:p>
        </p:txBody>
      </p:sp>
      <p:sp>
        <p:nvSpPr>
          <p:cNvPr id="5" name="Slide Number Placeholder 4"/>
          <p:cNvSpPr>
            <a:spLocks noGrp="1"/>
          </p:cNvSpPr>
          <p:nvPr>
            <p:ph type="sldNum" sz="quarter" idx="12"/>
          </p:nvPr>
        </p:nvSpPr>
        <p:spPr/>
        <p:txBody>
          <a:bodyPr/>
          <a:lstStyle/>
          <a:p>
            <a:fld id="{7A664348-DC2E-4C46-A357-1ED243B754D0}" type="slidenum">
              <a:rPr lang="es-ES" smtClean="0"/>
              <a:t>12</a:t>
            </a:fld>
            <a:endParaRPr lang="es-ES"/>
          </a:p>
        </p:txBody>
      </p:sp>
      <p:sp>
        <p:nvSpPr>
          <p:cNvPr id="6" name="Rounded Rectangle 5"/>
          <p:cNvSpPr/>
          <p:nvPr/>
        </p:nvSpPr>
        <p:spPr>
          <a:xfrm>
            <a:off x="1331640" y="4797152"/>
            <a:ext cx="208823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Browser</a:t>
            </a:r>
            <a:endParaRPr lang="en-GB" sz="2800" dirty="0"/>
          </a:p>
        </p:txBody>
      </p:sp>
      <p:sp>
        <p:nvSpPr>
          <p:cNvPr id="7" name="Rounded Rectangle 6"/>
          <p:cNvSpPr/>
          <p:nvPr/>
        </p:nvSpPr>
        <p:spPr>
          <a:xfrm>
            <a:off x="1193742" y="2816932"/>
            <a:ext cx="259228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Portal</a:t>
            </a:r>
            <a:endParaRPr lang="en-GB" sz="3200" dirty="0"/>
          </a:p>
        </p:txBody>
      </p:sp>
      <p:sp>
        <p:nvSpPr>
          <p:cNvPr id="8" name="Oval 7"/>
          <p:cNvSpPr/>
          <p:nvPr/>
        </p:nvSpPr>
        <p:spPr>
          <a:xfrm>
            <a:off x="3281974" y="3424606"/>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660232" y="1880828"/>
            <a:ext cx="223224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smtClean="0"/>
              <a:t>iRODS</a:t>
            </a:r>
            <a:endParaRPr lang="en-GB" sz="3600" dirty="0"/>
          </a:p>
        </p:txBody>
      </p:sp>
      <p:sp>
        <p:nvSpPr>
          <p:cNvPr id="10" name="Rounded Rectangle 9"/>
          <p:cNvSpPr/>
          <p:nvPr/>
        </p:nvSpPr>
        <p:spPr>
          <a:xfrm>
            <a:off x="6171680" y="1808820"/>
            <a:ext cx="72008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GridFTP</a:t>
            </a:r>
            <a:endParaRPr lang="en-GB" sz="3200" dirty="0"/>
          </a:p>
        </p:txBody>
      </p:sp>
      <p:grpSp>
        <p:nvGrpSpPr>
          <p:cNvPr id="35" name="Group 34"/>
          <p:cNvGrpSpPr/>
          <p:nvPr/>
        </p:nvGrpSpPr>
        <p:grpSpPr>
          <a:xfrm>
            <a:off x="179512" y="1304764"/>
            <a:ext cx="864096" cy="2196244"/>
            <a:chOff x="179512" y="1304764"/>
            <a:chExt cx="864096" cy="2196244"/>
          </a:xfrm>
        </p:grpSpPr>
        <p:sp>
          <p:nvSpPr>
            <p:cNvPr id="12" name="Rounded Rectangle 11"/>
            <p:cNvSpPr/>
            <p:nvPr/>
          </p:nvSpPr>
          <p:spPr>
            <a:xfrm>
              <a:off x="179512" y="1304764"/>
              <a:ext cx="864096" cy="2196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MyProxy</a:t>
              </a:r>
              <a:endParaRPr lang="en-GB" sz="3200" dirty="0"/>
            </a:p>
          </p:txBody>
        </p:sp>
        <p:sp>
          <p:nvSpPr>
            <p:cNvPr id="13" name="Oval 12"/>
            <p:cNvSpPr/>
            <p:nvPr/>
          </p:nvSpPr>
          <p:spPr>
            <a:xfrm>
              <a:off x="539477" y="1304764"/>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p:cNvGrpSpPr/>
          <p:nvPr/>
        </p:nvGrpSpPr>
        <p:grpSpPr>
          <a:xfrm>
            <a:off x="1193742" y="1304764"/>
            <a:ext cx="2592288" cy="1152128"/>
            <a:chOff x="1193742" y="1304764"/>
            <a:chExt cx="2592288" cy="1152128"/>
          </a:xfrm>
        </p:grpSpPr>
        <p:sp>
          <p:nvSpPr>
            <p:cNvPr id="11" name="Rounded Rectangle 10"/>
            <p:cNvSpPr/>
            <p:nvPr/>
          </p:nvSpPr>
          <p:spPr>
            <a:xfrm>
              <a:off x="1193742" y="1304764"/>
              <a:ext cx="259228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Globus</a:t>
              </a:r>
            </a:p>
            <a:p>
              <a:pPr algn="ctr"/>
              <a:r>
                <a:rPr lang="en-GB" sz="3200" dirty="0" smtClean="0"/>
                <a:t>Online</a:t>
              </a:r>
              <a:endParaRPr lang="en-GB" sz="3200" dirty="0"/>
            </a:p>
          </p:txBody>
        </p:sp>
        <p:sp>
          <p:nvSpPr>
            <p:cNvPr id="14" name="Oval 13"/>
            <p:cNvSpPr/>
            <p:nvPr/>
          </p:nvSpPr>
          <p:spPr>
            <a:xfrm>
              <a:off x="3281974" y="1304764"/>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p:cNvSpPr/>
          <p:nvPr/>
        </p:nvSpPr>
        <p:spPr>
          <a:xfrm>
            <a:off x="6660232" y="4509120"/>
            <a:ext cx="223224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PRACE</a:t>
            </a:r>
            <a:endParaRPr lang="en-GB" sz="3600" dirty="0"/>
          </a:p>
        </p:txBody>
      </p:sp>
      <p:sp>
        <p:nvSpPr>
          <p:cNvPr id="16" name="Rounded Rectangle 15"/>
          <p:cNvSpPr/>
          <p:nvPr/>
        </p:nvSpPr>
        <p:spPr>
          <a:xfrm>
            <a:off x="6171680" y="4229472"/>
            <a:ext cx="72008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GridFTP</a:t>
            </a:r>
            <a:endParaRPr lang="en-GB" sz="3200" dirty="0"/>
          </a:p>
        </p:txBody>
      </p:sp>
      <p:cxnSp>
        <p:nvCxnSpPr>
          <p:cNvPr id="18" name="Straight Arrow Connector 17"/>
          <p:cNvCxnSpPr>
            <a:stCxn id="10" idx="1"/>
            <a:endCxn id="7" idx="3"/>
          </p:cNvCxnSpPr>
          <p:nvPr/>
        </p:nvCxnSpPr>
        <p:spPr>
          <a:xfrm flipH="1">
            <a:off x="3786030" y="2708920"/>
            <a:ext cx="2385650" cy="68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89886" y="3988846"/>
            <a:ext cx="0" cy="8083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09441" y="3208330"/>
            <a:ext cx="1338828" cy="369332"/>
          </a:xfrm>
          <a:prstGeom prst="rect">
            <a:avLst/>
          </a:prstGeom>
          <a:noFill/>
        </p:spPr>
        <p:txBody>
          <a:bodyPr wrap="none" rtlCol="0">
            <a:spAutoFit/>
          </a:bodyPr>
          <a:lstStyle/>
          <a:p>
            <a:r>
              <a:rPr lang="en-GB" dirty="0" err="1" smtClean="0">
                <a:solidFill>
                  <a:schemeClr val="tx1">
                    <a:lumMod val="75000"/>
                    <a:lumOff val="25000"/>
                  </a:schemeClr>
                </a:solidFill>
                <a:latin typeface="Arial" pitchFamily="34" charset="0"/>
                <a:cs typeface="Arial" pitchFamily="34" charset="0"/>
              </a:rPr>
              <a:t>GridFTP</a:t>
            </a:r>
            <a:r>
              <a:rPr lang="en-GB" dirty="0" smtClean="0">
                <a:solidFill>
                  <a:schemeClr val="tx1">
                    <a:lumMod val="75000"/>
                    <a:lumOff val="25000"/>
                  </a:schemeClr>
                </a:solidFill>
                <a:latin typeface="Arial" pitchFamily="34" charset="0"/>
                <a:cs typeface="Arial" pitchFamily="34" charset="0"/>
              </a:rPr>
              <a:t>(?)</a:t>
            </a:r>
          </a:p>
        </p:txBody>
      </p:sp>
      <p:sp>
        <p:nvSpPr>
          <p:cNvPr id="25" name="TextBox 24"/>
          <p:cNvSpPr txBox="1"/>
          <p:nvPr/>
        </p:nvSpPr>
        <p:spPr>
          <a:xfrm>
            <a:off x="2489886" y="4147856"/>
            <a:ext cx="1095172"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HTTP(S)</a:t>
            </a:r>
          </a:p>
        </p:txBody>
      </p:sp>
      <p:grpSp>
        <p:nvGrpSpPr>
          <p:cNvPr id="38" name="Group 37"/>
          <p:cNvGrpSpPr/>
          <p:nvPr/>
        </p:nvGrpSpPr>
        <p:grpSpPr>
          <a:xfrm>
            <a:off x="3786030" y="1556792"/>
            <a:ext cx="2961714" cy="3384376"/>
            <a:chOff x="3786030" y="1556792"/>
            <a:chExt cx="2961714" cy="3384376"/>
          </a:xfrm>
        </p:grpSpPr>
        <p:sp>
          <p:nvSpPr>
            <p:cNvPr id="26" name="TextBox 25"/>
            <p:cNvSpPr txBox="1"/>
            <p:nvPr/>
          </p:nvSpPr>
          <p:spPr>
            <a:xfrm>
              <a:off x="4309441" y="1556792"/>
              <a:ext cx="1338828" cy="369332"/>
            </a:xfrm>
            <a:prstGeom prst="rect">
              <a:avLst/>
            </a:prstGeom>
            <a:noFill/>
          </p:spPr>
          <p:txBody>
            <a:bodyPr wrap="none" rtlCol="0">
              <a:spAutoFit/>
            </a:bodyPr>
            <a:lstStyle/>
            <a:p>
              <a:r>
                <a:rPr lang="en-GB" dirty="0" err="1" smtClean="0">
                  <a:solidFill>
                    <a:schemeClr val="tx1">
                      <a:lumMod val="75000"/>
                      <a:lumOff val="25000"/>
                    </a:schemeClr>
                  </a:solidFill>
                  <a:latin typeface="Arial" pitchFamily="34" charset="0"/>
                  <a:cs typeface="Arial" pitchFamily="34" charset="0"/>
                </a:rPr>
                <a:t>GridFTP</a:t>
              </a:r>
              <a:r>
                <a:rPr lang="en-GB" dirty="0" smtClean="0">
                  <a:solidFill>
                    <a:schemeClr val="tx1">
                      <a:lumMod val="75000"/>
                      <a:lumOff val="25000"/>
                    </a:schemeClr>
                  </a:solidFill>
                  <a:latin typeface="Arial" pitchFamily="34" charset="0"/>
                  <a:cs typeface="Arial" pitchFamily="34" charset="0"/>
                </a:rPr>
                <a:t>(?)</a:t>
              </a:r>
            </a:p>
          </p:txBody>
        </p:sp>
        <p:grpSp>
          <p:nvGrpSpPr>
            <p:cNvPr id="37" name="Group 36"/>
            <p:cNvGrpSpPr/>
            <p:nvPr/>
          </p:nvGrpSpPr>
          <p:grpSpPr>
            <a:xfrm>
              <a:off x="3786030" y="1880828"/>
              <a:ext cx="2961714" cy="3060340"/>
              <a:chOff x="3786030" y="1880828"/>
              <a:chExt cx="2961714" cy="3060340"/>
            </a:xfrm>
          </p:grpSpPr>
          <p:cxnSp>
            <p:nvCxnSpPr>
              <p:cNvPr id="27" name="Straight Arrow Connector 26"/>
              <p:cNvCxnSpPr>
                <a:stCxn id="11" idx="3"/>
              </p:cNvCxnSpPr>
              <p:nvPr/>
            </p:nvCxnSpPr>
            <p:spPr>
              <a:xfrm>
                <a:off x="3786030" y="1880828"/>
                <a:ext cx="2385650" cy="5220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786030" y="2141857"/>
                <a:ext cx="2385650" cy="27993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rot="5400000">
                <a:off x="6197013" y="3687866"/>
                <a:ext cx="669414" cy="43204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4665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 of Experiences</a:t>
            </a:r>
            <a:endParaRPr lang="en-GB" dirty="0"/>
          </a:p>
        </p:txBody>
      </p:sp>
      <p:sp>
        <p:nvSpPr>
          <p:cNvPr id="3" name="Content Placeholder 2"/>
          <p:cNvSpPr>
            <a:spLocks noGrp="1"/>
          </p:cNvSpPr>
          <p:nvPr>
            <p:ph idx="1"/>
          </p:nvPr>
        </p:nvSpPr>
        <p:spPr/>
        <p:txBody>
          <a:bodyPr/>
          <a:lstStyle/>
          <a:p>
            <a:r>
              <a:rPr lang="en-GB" dirty="0" smtClean="0"/>
              <a:t>Maturity of software – most </a:t>
            </a:r>
            <a:r>
              <a:rPr lang="en-GB" dirty="0" err="1" smtClean="0"/>
              <a:t>featureful</a:t>
            </a:r>
            <a:r>
              <a:rPr lang="en-GB" dirty="0" smtClean="0"/>
              <a:t> is less mature</a:t>
            </a:r>
          </a:p>
          <a:p>
            <a:pPr lvl="1"/>
            <a:r>
              <a:rPr lang="en-GB" dirty="0" smtClean="0"/>
              <a:t>However, development is currently ahead of integration</a:t>
            </a:r>
          </a:p>
          <a:p>
            <a:pPr lvl="1"/>
            <a:r>
              <a:rPr lang="en-GB" dirty="0" smtClean="0"/>
              <a:t>Evaluated other stuff – the case for the </a:t>
            </a:r>
            <a:r>
              <a:rPr lang="en-GB" dirty="0" err="1" smtClean="0"/>
              <a:t>dofer</a:t>
            </a:r>
            <a:endParaRPr lang="en-GB" dirty="0" smtClean="0"/>
          </a:p>
          <a:p>
            <a:pPr lvl="1"/>
            <a:r>
              <a:rPr lang="en-GB" dirty="0" smtClean="0"/>
              <a:t>And the future – </a:t>
            </a:r>
            <a:r>
              <a:rPr lang="en-GB" dirty="0" err="1" smtClean="0"/>
              <a:t>eg</a:t>
            </a:r>
            <a:r>
              <a:rPr lang="en-GB" dirty="0" smtClean="0"/>
              <a:t> </a:t>
            </a:r>
            <a:r>
              <a:rPr lang="en-GB" dirty="0" err="1" smtClean="0"/>
              <a:t>Moonshot</a:t>
            </a:r>
            <a:endParaRPr lang="en-GB" dirty="0" smtClean="0"/>
          </a:p>
          <a:p>
            <a:pPr lvl="1"/>
            <a:r>
              <a:rPr lang="en-GB" dirty="0" smtClean="0"/>
              <a:t>Aim to work with what communities do today</a:t>
            </a:r>
          </a:p>
          <a:p>
            <a:r>
              <a:rPr lang="en-GB" dirty="0" smtClean="0"/>
              <a:t>Need community effort for integration</a:t>
            </a:r>
          </a:p>
          <a:p>
            <a:pPr lvl="1"/>
            <a:r>
              <a:rPr lang="en-GB" dirty="0" smtClean="0"/>
              <a:t>Some communities not ready</a:t>
            </a:r>
          </a:p>
          <a:p>
            <a:r>
              <a:rPr lang="en-GB" dirty="0" smtClean="0"/>
              <a:t>Sustainability needed for reuse</a:t>
            </a:r>
          </a:p>
          <a:p>
            <a:pPr lvl="1"/>
            <a:r>
              <a:rPr lang="en-GB" dirty="0" smtClean="0"/>
              <a:t>Fairly sophisticated sustainability plan</a:t>
            </a:r>
          </a:p>
          <a:p>
            <a:endParaRPr lang="en-GB" dirty="0"/>
          </a:p>
        </p:txBody>
      </p:sp>
    </p:spTree>
    <p:extLst>
      <p:ext uri="{BB962C8B-B14F-4D97-AF65-F5344CB8AC3E}">
        <p14:creationId xmlns:p14="http://schemas.microsoft.com/office/powerpoint/2010/main" val="279557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 with Everything™: EUDAT</a:t>
            </a:r>
            <a:endParaRPr lang="en-GB" dirty="0"/>
          </a:p>
        </p:txBody>
      </p:sp>
      <p:sp>
        <p:nvSpPr>
          <p:cNvPr id="3" name="Content Placeholder 2"/>
          <p:cNvSpPr>
            <a:spLocks noGrp="1"/>
          </p:cNvSpPr>
          <p:nvPr>
            <p:ph sz="half" idx="1"/>
          </p:nvPr>
        </p:nvSpPr>
        <p:spPr/>
        <p:txBody>
          <a:bodyPr/>
          <a:lstStyle/>
          <a:p>
            <a:pPr marL="0" indent="0">
              <a:buNone/>
            </a:pPr>
            <a:r>
              <a:rPr lang="en-GB" dirty="0" smtClean="0"/>
              <a:t>Federated Services</a:t>
            </a:r>
          </a:p>
          <a:p>
            <a:r>
              <a:rPr lang="en-GB" dirty="0" err="1" smtClean="0"/>
              <a:t>Invenio</a:t>
            </a:r>
            <a:r>
              <a:rPr lang="en-GB" dirty="0" smtClean="0"/>
              <a:t>…</a:t>
            </a:r>
          </a:p>
          <a:p>
            <a:r>
              <a:rPr lang="en-GB" dirty="0" smtClean="0"/>
              <a:t>“</a:t>
            </a:r>
            <a:r>
              <a:rPr lang="en-GB" dirty="0" err="1" smtClean="0"/>
              <a:t>SimpleStore</a:t>
            </a:r>
            <a:r>
              <a:rPr lang="en-GB" dirty="0" smtClean="0"/>
              <a:t>”</a:t>
            </a:r>
          </a:p>
          <a:p>
            <a:r>
              <a:rPr lang="en-GB" dirty="0" smtClean="0"/>
              <a:t>REMS…</a:t>
            </a:r>
          </a:p>
          <a:p>
            <a:r>
              <a:rPr lang="en-GB" dirty="0" err="1" smtClean="0"/>
              <a:t>GridFTP</a:t>
            </a:r>
            <a:r>
              <a:rPr lang="en-GB" dirty="0" smtClean="0"/>
              <a:t> (for data transfers), GO (via </a:t>
            </a:r>
            <a:r>
              <a:rPr lang="en-GB" dirty="0" err="1" smtClean="0"/>
              <a:t>MyProxy</a:t>
            </a:r>
            <a:r>
              <a:rPr lang="en-GB" dirty="0" smtClean="0"/>
              <a:t>?)</a:t>
            </a:r>
          </a:p>
          <a:p>
            <a:r>
              <a:rPr lang="en-GB" dirty="0" err="1" smtClean="0"/>
              <a:t>iRODS</a:t>
            </a:r>
            <a:endParaRPr lang="en-GB" dirty="0"/>
          </a:p>
        </p:txBody>
      </p:sp>
      <p:sp>
        <p:nvSpPr>
          <p:cNvPr id="4" name="Content Placeholder 3"/>
          <p:cNvSpPr>
            <a:spLocks noGrp="1"/>
          </p:cNvSpPr>
          <p:nvPr>
            <p:ph sz="half" idx="2"/>
          </p:nvPr>
        </p:nvSpPr>
        <p:spPr/>
        <p:txBody>
          <a:bodyPr/>
          <a:lstStyle/>
          <a:p>
            <a:pPr marL="0" indent="0">
              <a:buNone/>
            </a:pPr>
            <a:r>
              <a:rPr lang="en-GB" dirty="0" smtClean="0"/>
              <a:t>Communities</a:t>
            </a:r>
          </a:p>
          <a:p>
            <a:r>
              <a:rPr lang="en-GB" dirty="0" smtClean="0"/>
              <a:t>CLARIN</a:t>
            </a:r>
          </a:p>
          <a:p>
            <a:r>
              <a:rPr lang="en-GB" dirty="0" smtClean="0"/>
              <a:t>ENES</a:t>
            </a:r>
          </a:p>
          <a:p>
            <a:r>
              <a:rPr lang="en-GB" dirty="0" smtClean="0"/>
              <a:t>EPOS</a:t>
            </a:r>
          </a:p>
          <a:p>
            <a:r>
              <a:rPr lang="en-GB" dirty="0" smtClean="0"/>
              <a:t>VPH</a:t>
            </a:r>
          </a:p>
          <a:p>
            <a:r>
              <a:rPr lang="en-GB" dirty="0" err="1" smtClean="0"/>
              <a:t>LifeWatch</a:t>
            </a:r>
            <a:endParaRPr lang="en-GB" dirty="0" smtClean="0"/>
          </a:p>
          <a:p>
            <a:r>
              <a:rPr lang="en-GB" dirty="0" smtClean="0"/>
              <a:t>…</a:t>
            </a:r>
            <a:endParaRPr lang="en-GB" dirty="0"/>
          </a:p>
        </p:txBody>
      </p:sp>
    </p:spTree>
    <p:extLst>
      <p:ext uri="{BB962C8B-B14F-4D97-AF65-F5344CB8AC3E}">
        <p14:creationId xmlns:p14="http://schemas.microsoft.com/office/powerpoint/2010/main" val="55428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p:cNvSpPr>
            <a:spLocks/>
          </p:cNvSpPr>
          <p:nvPr/>
        </p:nvSpPr>
        <p:spPr bwMode="auto">
          <a:xfrm>
            <a:off x="4875784" y="3834045"/>
            <a:ext cx="4050450" cy="2480901"/>
          </a:xfrm>
          <a:prstGeom prst="rect">
            <a:avLst/>
          </a:prstGeom>
          <a:noFill/>
          <a:ln w="12700">
            <a:noFill/>
            <a:miter lim="800000"/>
            <a:headEnd/>
            <a:tailEnd/>
          </a:ln>
        </p:spPr>
        <p:txBody>
          <a:bodyPr lIns="0" tIns="0" rIns="0" bIns="0" anchor="ctr"/>
          <a:lstStyle/>
          <a:p>
            <a:pPr>
              <a:lnSpc>
                <a:spcPct val="130000"/>
              </a:lnSpc>
              <a:tabLst>
                <a:tab pos="107152" algn="l"/>
                <a:tab pos="339316" algn="l"/>
              </a:tabLst>
            </a:pPr>
            <a:r>
              <a:rPr lang="en-US" sz="1300" dirty="0">
                <a:ea typeface="Gill Sans" charset="0"/>
                <a:cs typeface="Gill Sans" charset="0"/>
              </a:rPr>
              <a:t>Funded under: FP7 (Seventh Framework </a:t>
            </a:r>
            <a:r>
              <a:rPr lang="en-US" sz="1300" dirty="0" err="1">
                <a:ea typeface="Gill Sans" charset="0"/>
                <a:cs typeface="Gill Sans" charset="0"/>
              </a:rPr>
              <a:t>Programme</a:t>
            </a:r>
            <a:r>
              <a:rPr lang="en-US" sz="1300" dirty="0">
                <a:ea typeface="Gill Sans" charset="0"/>
                <a:cs typeface="Gill Sans" charset="0"/>
              </a:rPr>
              <a:t>)</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Area: Internet of Services, Software &amp; Virtualization (ICT-2009.1.2)</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Project reference: FP7-IST-257438</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Total cost: 11,29 million euro</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EU contribution: 8,3 million euro</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Execution: From 2010-10-01 till 2013-09-30</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Duration: 36 months</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Contract type: Collaborative project (generic)</a:t>
            </a:r>
          </a:p>
        </p:txBody>
      </p:sp>
      <p:pic>
        <p:nvPicPr>
          <p:cNvPr id="542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287" y="553641"/>
            <a:ext cx="2560588" cy="1048122"/>
          </a:xfrm>
          <a:prstGeom prst="rect">
            <a:avLst/>
          </a:prstGeom>
          <a:noFill/>
          <a:ln w="12700">
            <a:noFill/>
            <a:miter lim="800000"/>
            <a:headEnd/>
            <a:tailEnd/>
          </a:ln>
        </p:spPr>
      </p:pic>
      <p:sp>
        <p:nvSpPr>
          <p:cNvPr id="54277" name="Rectangle 5"/>
          <p:cNvSpPr>
            <a:spLocks/>
          </p:cNvSpPr>
          <p:nvPr/>
        </p:nvSpPr>
        <p:spPr bwMode="auto">
          <a:xfrm>
            <a:off x="4868511" y="3226477"/>
            <a:ext cx="2893219" cy="580430"/>
          </a:xfrm>
          <a:prstGeom prst="rect">
            <a:avLst/>
          </a:prstGeom>
          <a:noFill/>
          <a:ln w="12700">
            <a:noFill/>
            <a:miter lim="800000"/>
            <a:headEnd/>
            <a:tailEnd/>
          </a:ln>
        </p:spPr>
        <p:txBody>
          <a:bodyPr lIns="0" tIns="0" rIns="0" bIns="0" anchor="ctr"/>
          <a:lstStyle/>
          <a:p>
            <a:pPr algn="l"/>
            <a:r>
              <a:rPr lang="en-US" dirty="0">
                <a:latin typeface="American Typewriter Std Med" pitchFamily="18" charset="0"/>
                <a:ea typeface="American Typewriter" charset="0"/>
                <a:cs typeface="American Typewriter" charset="0"/>
                <a:sym typeface="American Typewriter" charset="0"/>
              </a:rPr>
              <a:t>contrail</a:t>
            </a:r>
            <a:r>
              <a:rPr lang="en-US" sz="1500" dirty="0">
                <a:latin typeface="Helvetica" charset="0"/>
                <a:cs typeface="Helvetica" charset="0"/>
                <a:sym typeface="Helvetica" charset="0"/>
              </a:rPr>
              <a:t> is co-funded by the </a:t>
            </a:r>
          </a:p>
          <a:p>
            <a:pPr algn="l"/>
            <a:r>
              <a:rPr lang="en-US" sz="1500" dirty="0">
                <a:latin typeface="Helvetica" charset="0"/>
                <a:cs typeface="Helvetica" charset="0"/>
                <a:sym typeface="Helvetica" charset="0"/>
              </a:rPr>
              <a:t>EC 7th Framework </a:t>
            </a:r>
            <a:r>
              <a:rPr lang="en-US" sz="1500" dirty="0" err="1">
                <a:latin typeface="Helvetica" charset="0"/>
                <a:cs typeface="Helvetica" charset="0"/>
                <a:sym typeface="Helvetica" charset="0"/>
              </a:rPr>
              <a:t>Programme</a:t>
            </a:r>
            <a:endParaRPr lang="en-US" sz="1500" dirty="0">
              <a:latin typeface="Helvetica" charset="0"/>
              <a:cs typeface="Helvetica" charset="0"/>
              <a:sym typeface="Helvetica" charset="0"/>
            </a:endParaRPr>
          </a:p>
        </p:txBody>
      </p:sp>
      <p:pic>
        <p:nvPicPr>
          <p:cNvPr id="542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5784" y="2418620"/>
            <a:ext cx="1128490" cy="765721"/>
          </a:xfrm>
          <a:prstGeom prst="rect">
            <a:avLst/>
          </a:prstGeom>
          <a:noFill/>
          <a:ln w="12700">
            <a:noFill/>
            <a:miter lim="800000"/>
            <a:headEnd/>
            <a:tailEnd/>
          </a:ln>
        </p:spPr>
      </p:pic>
      <p:pic>
        <p:nvPicPr>
          <p:cNvPr id="542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729" y="2416388"/>
            <a:ext cx="943199" cy="767953"/>
          </a:xfrm>
          <a:prstGeom prst="rect">
            <a:avLst/>
          </a:prstGeom>
          <a:noFill/>
          <a:ln w="12700">
            <a:noFill/>
            <a:miter lim="800000"/>
            <a:headEnd/>
            <a:tailEnd/>
          </a:ln>
        </p:spPr>
      </p:pic>
      <p:sp>
        <p:nvSpPr>
          <p:cNvPr id="8" name="Tijdelijke aanduiding voor dianummer 3"/>
          <p:cNvSpPr>
            <a:spLocks noGrp="1"/>
          </p:cNvSpPr>
          <p:nvPr>
            <p:ph type="sldNum" sz="quarter" idx="12"/>
          </p:nvPr>
        </p:nvSpPr>
        <p:spPr>
          <a:xfrm>
            <a:off x="3501643" y="6416207"/>
            <a:ext cx="2134121" cy="327525"/>
          </a:xfrm>
          <a:noFill/>
        </p:spPr>
        <p:txBody>
          <a:bodyPr/>
          <a:lstStyle/>
          <a:p>
            <a:fld id="{41AA1EFA-9697-42C8-9836-92AD8ACF379B}" type="slidenum">
              <a:rPr lang="en-US" sz="1400"/>
              <a:pPr/>
              <a:t>15</a:t>
            </a:fld>
            <a:endParaRPr lang="en-US" sz="1400" dirty="0"/>
          </a:p>
        </p:txBody>
      </p:sp>
      <p:sp>
        <p:nvSpPr>
          <p:cNvPr id="10" name="Tekstvak 9"/>
          <p:cNvSpPr txBox="1"/>
          <p:nvPr/>
        </p:nvSpPr>
        <p:spPr>
          <a:xfrm>
            <a:off x="167136" y="3242402"/>
            <a:ext cx="4303603" cy="541013"/>
          </a:xfrm>
          <a:prstGeom prst="rect">
            <a:avLst/>
          </a:prstGeom>
          <a:noFill/>
        </p:spPr>
        <p:txBody>
          <a:bodyPr wrap="square" lIns="64291" tIns="32146" rIns="64291" bIns="32146" rtlCol="0">
            <a:spAutoFit/>
          </a:bodyPr>
          <a:lstStyle/>
          <a:p>
            <a:r>
              <a:rPr lang="nl-NL" sz="3100" dirty="0">
                <a:solidFill>
                  <a:srgbClr val="00B050"/>
                </a:solidFill>
              </a:rPr>
              <a:t>http://contrail-project.eu</a:t>
            </a:r>
          </a:p>
        </p:txBody>
      </p:sp>
      <p:sp>
        <p:nvSpPr>
          <p:cNvPr id="9" name="Tekstvak 8"/>
          <p:cNvSpPr txBox="1"/>
          <p:nvPr/>
        </p:nvSpPr>
        <p:spPr>
          <a:xfrm>
            <a:off x="6344072" y="6466838"/>
            <a:ext cx="2025225" cy="281327"/>
          </a:xfrm>
          <a:prstGeom prst="rect">
            <a:avLst/>
          </a:prstGeom>
          <a:noFill/>
        </p:spPr>
        <p:txBody>
          <a:bodyPr wrap="square" lIns="64291" tIns="32146" rIns="64291" bIns="32146" rtlCol="0">
            <a:spAutoFit/>
          </a:bodyPr>
          <a:lstStyle/>
          <a:p>
            <a:r>
              <a:rPr lang="nl-NL" sz="1400" dirty="0" err="1">
                <a:solidFill>
                  <a:srgbClr val="00B050"/>
                </a:solidFill>
              </a:rPr>
              <a:t>contrail-project.eu</a:t>
            </a:r>
            <a:endParaRPr lang="nl-NL" sz="1400" dirty="0">
              <a:solidFill>
                <a:srgbClr val="00B050"/>
              </a:solidFill>
            </a:endParaRPr>
          </a:p>
        </p:txBody>
      </p:sp>
    </p:spTree>
    <p:extLst>
      <p:ext uri="{BB962C8B-B14F-4D97-AF65-F5344CB8AC3E}">
        <p14:creationId xmlns:p14="http://schemas.microsoft.com/office/powerpoint/2010/main" val="4126459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idx="4294967295"/>
          </p:nvPr>
        </p:nvSpPr>
        <p:spPr>
          <a:xfrm>
            <a:off x="4436964" y="6568024"/>
            <a:ext cx="310087" cy="301404"/>
          </a:xfrm>
          <a:prstGeom prst="rect">
            <a:avLst/>
          </a:prstGeom>
        </p:spPr>
        <p:txBody>
          <a:bodyPr/>
          <a:lstStyle/>
          <a:p>
            <a:fld id="{0A754CCB-3615-4857-8A49-32038951B799}" type="slidenum">
              <a:rPr lang="en-US"/>
              <a:pPr/>
              <a:t>2</a:t>
            </a:fld>
            <a:endParaRPr lang="en-US"/>
          </a:p>
        </p:txBody>
      </p:sp>
      <p:grpSp>
        <p:nvGrpSpPr>
          <p:cNvPr id="9217" name="Group 1"/>
          <p:cNvGrpSpPr>
            <a:grpSpLocks/>
          </p:cNvGrpSpPr>
          <p:nvPr/>
        </p:nvGrpSpPr>
        <p:grpSpPr bwMode="auto">
          <a:xfrm>
            <a:off x="6650444" y="6392325"/>
            <a:ext cx="2389244" cy="379968"/>
            <a:chOff x="4654" y="4475"/>
            <a:chExt cx="1672" cy="266"/>
          </a:xfrm>
        </p:grpSpPr>
        <p:sp>
          <p:nvSpPr>
            <p:cNvPr id="9218" name="Rectangle 2"/>
            <p:cNvSpPr>
              <a:spLocks noChangeArrowheads="1"/>
            </p:cNvSpPr>
            <p:nvPr/>
          </p:nvSpPr>
          <p:spPr bwMode="auto">
            <a:xfrm>
              <a:off x="4654" y="4553"/>
              <a:ext cx="93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sz="1300">
                  <a:solidFill>
                    <a:srgbClr val="129A44"/>
                  </a:solidFill>
                  <a:latin typeface="American Typewriter" charset="0"/>
                  <a:ea typeface="American Typewriter" charset="0"/>
                  <a:cs typeface="American Typewriter" charset="0"/>
                </a:rPr>
                <a:t>contrail-project.eu</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 y="4475"/>
              <a:ext cx="623" cy="2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20" name="Rectangle 4"/>
          <p:cNvSpPr>
            <a:spLocks noGrp="1" noChangeArrowheads="1"/>
          </p:cNvSpPr>
          <p:nvPr>
            <p:ph type="title" idx="4294967295"/>
          </p:nvPr>
        </p:nvSpPr>
        <p:spPr>
          <a:xfrm>
            <a:off x="457271" y="91421"/>
            <a:ext cx="8230886" cy="1508446"/>
          </a:xfrm>
          <a:ln/>
        </p:spPr>
        <p:txBody>
          <a:bodyPr/>
          <a:lstStyle/>
          <a:p>
            <a:pPr>
              <a:buClrTx/>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sz="3800" dirty="0">
                <a:latin typeface="Calibri" pitchFamily="34" charset="0"/>
                <a:cs typeface="Calibri" pitchFamily="34" charset="0"/>
              </a:rPr>
              <a:t>Federation</a:t>
            </a:r>
          </a:p>
        </p:txBody>
      </p:sp>
      <p:sp>
        <p:nvSpPr>
          <p:cNvPr id="9221" name="Rectangle 5"/>
          <p:cNvSpPr>
            <a:spLocks noGrp="1" noChangeArrowheads="1"/>
          </p:cNvSpPr>
          <p:nvPr>
            <p:ph type="body" idx="4294967295"/>
          </p:nvPr>
        </p:nvSpPr>
        <p:spPr>
          <a:xfrm>
            <a:off x="457271" y="1599869"/>
            <a:ext cx="8230886" cy="4523909"/>
          </a:xfrm>
          <a:ln/>
        </p:spPr>
        <p:txBody>
          <a:bodyPr/>
          <a:lstStyle/>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abstraction </a:t>
            </a:r>
            <a:r>
              <a:rPr lang="en-US" dirty="0"/>
              <a:t>of providers</a:t>
            </a:r>
          </a:p>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selection </a:t>
            </a:r>
            <a:r>
              <a:rPr lang="en-US" dirty="0"/>
              <a:t>and deployment by description, providing unified </a:t>
            </a:r>
            <a:r>
              <a:rPr lang="en-US" dirty="0" smtClean="0"/>
              <a:t>approach</a:t>
            </a:r>
          </a:p>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single authentication/</a:t>
            </a:r>
            <a:r>
              <a:rPr lang="en-US" dirty="0" err="1" smtClean="0"/>
              <a:t>authorisation</a:t>
            </a:r>
            <a:r>
              <a:rPr lang="en-US" dirty="0" smtClean="0"/>
              <a:t> framework covering all resources</a:t>
            </a:r>
            <a:endParaRPr lang="en-US" dirty="0"/>
          </a:p>
        </p:txBody>
      </p:sp>
      <p:grpSp>
        <p:nvGrpSpPr>
          <p:cNvPr id="3" name="Group 2"/>
          <p:cNvGrpSpPr/>
          <p:nvPr/>
        </p:nvGrpSpPr>
        <p:grpSpPr>
          <a:xfrm>
            <a:off x="583023" y="3896820"/>
            <a:ext cx="8025114" cy="1908410"/>
            <a:chOff x="583023" y="3896820"/>
            <a:chExt cx="8025114" cy="1908410"/>
          </a:xfrm>
        </p:grpSpPr>
        <p:sp>
          <p:nvSpPr>
            <p:cNvPr id="9230" name="Rectangle 14"/>
            <p:cNvSpPr>
              <a:spLocks noChangeArrowheads="1"/>
            </p:cNvSpPr>
            <p:nvPr/>
          </p:nvSpPr>
          <p:spPr bwMode="auto">
            <a:xfrm>
              <a:off x="4046853" y="3919675"/>
              <a:ext cx="110286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a:solidFill>
                    <a:srgbClr val="000000"/>
                  </a:solidFill>
                  <a:ea typeface="Lucida Grande" charset="0"/>
                  <a:cs typeface="Lucida Grande" charset="0"/>
                </a:rPr>
                <a:t>Federation</a:t>
              </a:r>
            </a:p>
          </p:txBody>
        </p:sp>
        <p:pic>
          <p:nvPicPr>
            <p:cNvPr id="922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949" y="4872451"/>
              <a:ext cx="1128889" cy="4113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2289" y="4845310"/>
              <a:ext cx="1020287" cy="765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8576" y="4662468"/>
              <a:ext cx="1143179" cy="1142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8914" y="4981015"/>
              <a:ext cx="1166042" cy="3885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19257" y="4845310"/>
              <a:ext cx="971702" cy="761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7"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49740" y="4703894"/>
              <a:ext cx="1028861" cy="10441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8"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7319" y="4788172"/>
              <a:ext cx="1147466" cy="765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9" name="AutoShape 13"/>
            <p:cNvSpPr>
              <a:spLocks noChangeArrowheads="1"/>
            </p:cNvSpPr>
            <p:nvPr/>
          </p:nvSpPr>
          <p:spPr bwMode="auto">
            <a:xfrm>
              <a:off x="583023" y="3896820"/>
              <a:ext cx="8025114" cy="388539"/>
            </a:xfrm>
            <a:prstGeom prst="roundRect">
              <a:avLst>
                <a:gd name="adj" fmla="val 44116"/>
              </a:avLst>
            </a:prstGeom>
            <a:noFill/>
            <a:ln w="255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endParaRPr lang="en-US" sz="4000" dirty="0">
                <a:solidFill>
                  <a:srgbClr val="FFFFFF"/>
                </a:solidFill>
                <a:effectLst>
                  <a:outerShdw blurRad="38100" dist="38100" dir="2700000" algn="tl">
                    <a:srgbClr val="C0C0C0"/>
                  </a:outerShdw>
                </a:effectLst>
                <a:ea typeface="Lucida Grande" charset="0"/>
                <a:cs typeface="Lucida Grande" charset="0"/>
              </a:endParaRPr>
            </a:p>
          </p:txBody>
        </p:sp>
        <p:sp>
          <p:nvSpPr>
            <p:cNvPr id="9231" name="Line 15"/>
            <p:cNvSpPr>
              <a:spLocks noChangeShapeType="1"/>
            </p:cNvSpPr>
            <p:nvPr/>
          </p:nvSpPr>
          <p:spPr bwMode="auto">
            <a:xfrm flipH="1">
              <a:off x="1186050" y="4319640"/>
              <a:ext cx="4287"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2" name="Line 16"/>
            <p:cNvSpPr>
              <a:spLocks noChangeShapeType="1"/>
            </p:cNvSpPr>
            <p:nvPr/>
          </p:nvSpPr>
          <p:spPr bwMode="auto">
            <a:xfrm>
              <a:off x="2412109"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3" name="Line 17"/>
            <p:cNvSpPr>
              <a:spLocks noChangeShapeType="1"/>
            </p:cNvSpPr>
            <p:nvPr/>
          </p:nvSpPr>
          <p:spPr bwMode="auto">
            <a:xfrm>
              <a:off x="3566717"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4" name="Line 18"/>
            <p:cNvSpPr>
              <a:spLocks noChangeShapeType="1"/>
            </p:cNvSpPr>
            <p:nvPr/>
          </p:nvSpPr>
          <p:spPr bwMode="auto">
            <a:xfrm>
              <a:off x="4664171"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5" name="Line 19"/>
            <p:cNvSpPr>
              <a:spLocks noChangeShapeType="1"/>
            </p:cNvSpPr>
            <p:nvPr/>
          </p:nvSpPr>
          <p:spPr bwMode="auto">
            <a:xfrm>
              <a:off x="5761620"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6" name="Line 20"/>
            <p:cNvSpPr>
              <a:spLocks noChangeShapeType="1"/>
            </p:cNvSpPr>
            <p:nvPr/>
          </p:nvSpPr>
          <p:spPr bwMode="auto">
            <a:xfrm>
              <a:off x="6881935"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7" name="Line 21"/>
            <p:cNvSpPr>
              <a:spLocks noChangeShapeType="1"/>
            </p:cNvSpPr>
            <p:nvPr/>
          </p:nvSpPr>
          <p:spPr bwMode="auto">
            <a:xfrm>
              <a:off x="8013684"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grpSp>
    </p:spTree>
    <p:extLst>
      <p:ext uri="{BB962C8B-B14F-4D97-AF65-F5344CB8AC3E}">
        <p14:creationId xmlns:p14="http://schemas.microsoft.com/office/powerpoint/2010/main" val="165977515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3600" dirty="0" smtClean="0">
                <a:latin typeface="Calibri" pitchFamily="34" charset="0"/>
                <a:cs typeface="Calibri" pitchFamily="34" charset="0"/>
              </a:rPr>
              <a:t>Contrail Objectives: Elastic </a:t>
            </a:r>
            <a:r>
              <a:rPr lang="en-GB" sz="3600" dirty="0" err="1">
                <a:latin typeface="Calibri" pitchFamily="34" charset="0"/>
                <a:cs typeface="Calibri" pitchFamily="34" charset="0"/>
              </a:rPr>
              <a:t>PaaS</a:t>
            </a:r>
            <a:r>
              <a:rPr lang="en-GB" sz="3600" dirty="0">
                <a:latin typeface="Calibri" pitchFamily="34" charset="0"/>
                <a:cs typeface="Calibri" pitchFamily="34" charset="0"/>
              </a:rPr>
              <a:t> </a:t>
            </a:r>
            <a:r>
              <a:rPr lang="en-GB" sz="3600" dirty="0" smtClean="0">
                <a:latin typeface="Calibri" pitchFamily="34" charset="0"/>
                <a:cs typeface="Calibri" pitchFamily="34" charset="0"/>
              </a:rPr>
              <a:t>Services </a:t>
            </a:r>
            <a:r>
              <a:rPr lang="en-GB" sz="3600" dirty="0">
                <a:latin typeface="Calibri" pitchFamily="34" charset="0"/>
                <a:cs typeface="Calibri" pitchFamily="34" charset="0"/>
              </a:rPr>
              <a:t>over a </a:t>
            </a:r>
            <a:r>
              <a:rPr lang="en-GB" sz="3600" dirty="0" smtClean="0">
                <a:latin typeface="Calibri" pitchFamily="34" charset="0"/>
                <a:cs typeface="Calibri" pitchFamily="34" charset="0"/>
              </a:rPr>
              <a:t>Federation </a:t>
            </a:r>
            <a:r>
              <a:rPr lang="en-GB" sz="3600" dirty="0">
                <a:latin typeface="Calibri" pitchFamily="34" charset="0"/>
                <a:cs typeface="Calibri" pitchFamily="34" charset="0"/>
              </a:rPr>
              <a:t>of </a:t>
            </a:r>
            <a:r>
              <a:rPr lang="en-GB" sz="3600" dirty="0" err="1">
                <a:latin typeface="Calibri" pitchFamily="34" charset="0"/>
                <a:cs typeface="Calibri" pitchFamily="34" charset="0"/>
              </a:rPr>
              <a:t>IaaS</a:t>
            </a:r>
            <a:r>
              <a:rPr lang="en-GB" sz="3600" dirty="0">
                <a:latin typeface="Calibri" pitchFamily="34" charset="0"/>
                <a:cs typeface="Calibri" pitchFamily="34" charset="0"/>
              </a:rPr>
              <a:t> </a:t>
            </a:r>
            <a:r>
              <a:rPr lang="en-GB" sz="3600" dirty="0" smtClean="0">
                <a:latin typeface="Calibri" pitchFamily="34" charset="0"/>
                <a:cs typeface="Calibri" pitchFamily="34" charset="0"/>
              </a:rPr>
              <a:t>Clouds</a:t>
            </a:r>
            <a:endParaRPr lang="en-GB" sz="3600" dirty="0">
              <a:latin typeface="Calibri" pitchFamily="34" charset="0"/>
              <a:cs typeface="Calibri" pitchFamily="34" charset="0"/>
            </a:endParaRPr>
          </a:p>
        </p:txBody>
      </p:sp>
      <p:pic>
        <p:nvPicPr>
          <p:cNvPr id="5" name="Image 4" descr="feder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261774"/>
            <a:ext cx="4441502" cy="2098774"/>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176" y="2595640"/>
            <a:ext cx="3784824" cy="3562710"/>
          </a:xfrm>
          <a:prstGeom prst="rect">
            <a:avLst/>
          </a:prstGeom>
        </p:spPr>
      </p:pic>
      <p:sp>
        <p:nvSpPr>
          <p:cNvPr id="7" name="ZoneTexte 6"/>
          <p:cNvSpPr txBox="1"/>
          <p:nvPr/>
        </p:nvSpPr>
        <p:spPr>
          <a:xfrm>
            <a:off x="5529100" y="1714164"/>
            <a:ext cx="3256120" cy="461665"/>
          </a:xfrm>
          <a:prstGeom prst="rect">
            <a:avLst/>
          </a:prstGeom>
          <a:noFill/>
        </p:spPr>
        <p:txBody>
          <a:bodyPr wrap="none" rtlCol="0">
            <a:spAutoFit/>
          </a:bodyPr>
          <a:lstStyle/>
          <a:p>
            <a:r>
              <a:rPr lang="en-GB" sz="2400" dirty="0" err="1" smtClean="0">
                <a:solidFill>
                  <a:srgbClr val="FF0000"/>
                </a:solidFill>
              </a:rPr>
              <a:t>ConPaaS</a:t>
            </a:r>
            <a:r>
              <a:rPr lang="en-GB" sz="2400" dirty="0" smtClean="0">
                <a:solidFill>
                  <a:srgbClr val="FF0000"/>
                </a:solidFill>
              </a:rPr>
              <a:t> Elastic </a:t>
            </a:r>
            <a:r>
              <a:rPr lang="en-GB" sz="2400" dirty="0">
                <a:solidFill>
                  <a:srgbClr val="FF0000"/>
                </a:solidFill>
              </a:rPr>
              <a:t>S</a:t>
            </a:r>
            <a:r>
              <a:rPr lang="en-GB" sz="2400" dirty="0" smtClean="0">
                <a:solidFill>
                  <a:srgbClr val="FF0000"/>
                </a:solidFill>
              </a:rPr>
              <a:t>ervices </a:t>
            </a:r>
            <a:endParaRPr lang="en-GB" sz="2400" dirty="0">
              <a:solidFill>
                <a:srgbClr val="FF0000"/>
              </a:solidFill>
            </a:endParaRPr>
          </a:p>
        </p:txBody>
      </p:sp>
      <p:sp>
        <p:nvSpPr>
          <p:cNvPr id="9" name="ZoneTexte 8"/>
          <p:cNvSpPr txBox="1"/>
          <p:nvPr/>
        </p:nvSpPr>
        <p:spPr>
          <a:xfrm>
            <a:off x="1383017" y="4697849"/>
            <a:ext cx="2250517" cy="1323439"/>
          </a:xfrm>
          <a:prstGeom prst="rect">
            <a:avLst/>
          </a:prstGeom>
          <a:noFill/>
        </p:spPr>
        <p:txBody>
          <a:bodyPr wrap="square" rtlCol="0">
            <a:spAutoFit/>
          </a:bodyPr>
          <a:lstStyle/>
          <a:p>
            <a:pPr marL="342900" indent="-342900" algn="l">
              <a:buFont typeface="Arial"/>
              <a:buChar char="•"/>
            </a:pPr>
            <a:r>
              <a:rPr lang="en-GB" sz="2000" dirty="0" smtClean="0"/>
              <a:t>Interoperability</a:t>
            </a:r>
          </a:p>
          <a:p>
            <a:pPr marL="342900" indent="-342900" algn="l">
              <a:buFont typeface="Arial"/>
              <a:buChar char="•"/>
            </a:pPr>
            <a:r>
              <a:rPr lang="en-GB" sz="2000" dirty="0" smtClean="0"/>
              <a:t>Advanced SLA</a:t>
            </a:r>
          </a:p>
          <a:p>
            <a:pPr marL="342900" indent="-342900" algn="l">
              <a:buFont typeface="Arial"/>
              <a:buChar char="•"/>
            </a:pPr>
            <a:r>
              <a:rPr lang="en-GB" sz="2000" dirty="0" smtClean="0"/>
              <a:t>Security</a:t>
            </a:r>
          </a:p>
          <a:p>
            <a:pPr marL="342900" indent="-342900" algn="l">
              <a:buFont typeface="Arial"/>
              <a:buChar char="•"/>
            </a:pPr>
            <a:r>
              <a:rPr lang="en-GB" sz="2000" dirty="0" smtClean="0"/>
              <a:t>Scalability</a:t>
            </a:r>
            <a:endParaRPr lang="en-GB" sz="2000" dirty="0"/>
          </a:p>
        </p:txBody>
      </p:sp>
      <p:sp>
        <p:nvSpPr>
          <p:cNvPr id="10" name="ZoneTexte 9"/>
          <p:cNvSpPr txBox="1"/>
          <p:nvPr/>
        </p:nvSpPr>
        <p:spPr>
          <a:xfrm>
            <a:off x="4639746" y="2177569"/>
            <a:ext cx="2236510" cy="1323439"/>
          </a:xfrm>
          <a:prstGeom prst="rect">
            <a:avLst/>
          </a:prstGeom>
          <a:noFill/>
        </p:spPr>
        <p:txBody>
          <a:bodyPr wrap="none" rtlCol="0">
            <a:spAutoFit/>
          </a:bodyPr>
          <a:lstStyle/>
          <a:p>
            <a:pPr marL="285750" indent="-285750" algn="l">
              <a:buFont typeface="Arial"/>
              <a:buChar char="•"/>
            </a:pPr>
            <a:r>
              <a:rPr lang="en-GB" sz="2000" dirty="0" smtClean="0"/>
              <a:t>Web applications</a:t>
            </a:r>
          </a:p>
          <a:p>
            <a:pPr marL="285750" indent="-285750" algn="l">
              <a:buFont typeface="Arial"/>
              <a:buChar char="•"/>
            </a:pPr>
            <a:r>
              <a:rPr lang="en-GB" sz="2000" dirty="0" smtClean="0"/>
              <a:t>Bag of Tasks</a:t>
            </a:r>
          </a:p>
          <a:p>
            <a:pPr marL="285750" indent="-285750" algn="l">
              <a:buFont typeface="Arial"/>
              <a:buChar char="•"/>
            </a:pPr>
            <a:r>
              <a:rPr lang="en-GB" sz="2000" dirty="0" err="1" smtClean="0"/>
              <a:t>MapReduce</a:t>
            </a:r>
            <a:endParaRPr lang="en-GB" sz="2000" dirty="0" smtClean="0"/>
          </a:p>
          <a:p>
            <a:pPr marL="285750" indent="-285750" algn="l">
              <a:buFont typeface="Arial"/>
              <a:buChar char="•"/>
            </a:pPr>
            <a:r>
              <a:rPr lang="en-GB" sz="2000" dirty="0" smtClean="0"/>
              <a:t>SQL &amp; </a:t>
            </a:r>
            <a:r>
              <a:rPr lang="en-GB" sz="2000" dirty="0" err="1" smtClean="0"/>
              <a:t>NoSQL</a:t>
            </a:r>
            <a:endParaRPr lang="en-GB" sz="2000" dirty="0"/>
          </a:p>
        </p:txBody>
      </p:sp>
      <p:sp>
        <p:nvSpPr>
          <p:cNvPr id="11" name="ZoneTexte 10"/>
          <p:cNvSpPr txBox="1"/>
          <p:nvPr/>
        </p:nvSpPr>
        <p:spPr>
          <a:xfrm>
            <a:off x="1320992" y="1714164"/>
            <a:ext cx="2374568" cy="461665"/>
          </a:xfrm>
          <a:prstGeom prst="rect">
            <a:avLst/>
          </a:prstGeom>
          <a:noFill/>
        </p:spPr>
        <p:txBody>
          <a:bodyPr wrap="none" rtlCol="0">
            <a:spAutoFit/>
          </a:bodyPr>
          <a:lstStyle/>
          <a:p>
            <a:r>
              <a:rPr lang="en-GB" sz="2400" dirty="0" smtClean="0">
                <a:solidFill>
                  <a:srgbClr val="FF0000"/>
                </a:solidFill>
              </a:rPr>
              <a:t>Cloud Federation</a:t>
            </a:r>
            <a:endParaRPr lang="en-GB" sz="2400" dirty="0">
              <a:solidFill>
                <a:srgbClr val="FF0000"/>
              </a:solidFill>
            </a:endParaRPr>
          </a:p>
        </p:txBody>
      </p:sp>
      <p:sp>
        <p:nvSpPr>
          <p:cNvPr id="12" name="Espace réservé du numéro de diapositive 11"/>
          <p:cNvSpPr>
            <a:spLocks noGrp="1"/>
          </p:cNvSpPr>
          <p:nvPr>
            <p:ph type="sldNum" sz="quarter" idx="4294967295"/>
          </p:nvPr>
        </p:nvSpPr>
        <p:spPr>
          <a:xfrm>
            <a:off x="8618538" y="6488113"/>
            <a:ext cx="525462" cy="273050"/>
          </a:xfrm>
          <a:prstGeom prst="rect">
            <a:avLst/>
          </a:prstGeom>
        </p:spPr>
        <p:txBody>
          <a:bodyPr/>
          <a:lstStyle/>
          <a:p>
            <a:r>
              <a:rPr lang="fr-FR" smtClean="0">
                <a:solidFill>
                  <a:srgbClr val="FFFFFF"/>
                </a:solidFill>
                <a:cs typeface="Arial"/>
              </a:rPr>
              <a:t>- </a:t>
            </a:r>
            <a:fld id="{D658C06A-9745-4FDE-BCA5-F13212113CDC}" type="slidenum">
              <a:rPr lang="fr-FR" smtClean="0">
                <a:solidFill>
                  <a:srgbClr val="FFFFFF"/>
                </a:solidFill>
                <a:cs typeface="Arial"/>
              </a:rPr>
              <a:pPr/>
              <a:t>3</a:t>
            </a:fld>
            <a:endParaRPr lang="fr-FR">
              <a:solidFill>
                <a:srgbClr val="FFFFFF"/>
              </a:solidFill>
              <a:cs typeface="Arial"/>
            </a:endParaRPr>
          </a:p>
        </p:txBody>
      </p:sp>
    </p:spTree>
    <p:extLst>
      <p:ext uri="{BB962C8B-B14F-4D97-AF65-F5344CB8AC3E}">
        <p14:creationId xmlns:p14="http://schemas.microsoft.com/office/powerpoint/2010/main" val="1722242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Services (non-elastic)</a:t>
            </a:r>
            <a:endParaRPr lang="en-GB" dirty="0"/>
          </a:p>
        </p:txBody>
      </p:sp>
      <p:sp>
        <p:nvSpPr>
          <p:cNvPr id="3" name="Content Placeholder 2"/>
          <p:cNvSpPr>
            <a:spLocks noGrp="1"/>
          </p:cNvSpPr>
          <p:nvPr>
            <p:ph idx="1"/>
          </p:nvPr>
        </p:nvSpPr>
        <p:spPr/>
        <p:txBody>
          <a:bodyPr/>
          <a:lstStyle/>
          <a:p>
            <a:r>
              <a:rPr lang="en-GB" dirty="0" smtClean="0"/>
              <a:t>Essential to establish trust in the infrastructure</a:t>
            </a:r>
          </a:p>
          <a:p>
            <a:r>
              <a:rPr lang="en-GB" dirty="0" smtClean="0"/>
              <a:t>Required to use IGTF or commercial</a:t>
            </a:r>
          </a:p>
          <a:p>
            <a:pPr lvl="1"/>
            <a:r>
              <a:rPr lang="en-GB" dirty="0" smtClean="0"/>
              <a:t>Can industry always get IGTF (nearest RA?, community)</a:t>
            </a:r>
          </a:p>
          <a:p>
            <a:pPr lvl="1"/>
            <a:r>
              <a:rPr lang="en-GB" dirty="0" smtClean="0"/>
              <a:t>Commercial for browser-facing services</a:t>
            </a:r>
          </a:p>
          <a:p>
            <a:r>
              <a:rPr lang="en-GB" dirty="0" smtClean="0"/>
              <a:t>Testing and integration always use ad-hoc</a:t>
            </a:r>
            <a:endParaRPr lang="en-GB" dirty="0"/>
          </a:p>
        </p:txBody>
      </p:sp>
    </p:spTree>
    <p:extLst>
      <p:ext uri="{BB962C8B-B14F-4D97-AF65-F5344CB8AC3E}">
        <p14:creationId xmlns:p14="http://schemas.microsoft.com/office/powerpoint/2010/main" val="412586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Recent Progress</a:t>
            </a:r>
            <a:endParaRPr lang="en-GB" dirty="0"/>
          </a:p>
        </p:txBody>
      </p:sp>
      <p:sp>
        <p:nvSpPr>
          <p:cNvPr id="5" name="Oval 4"/>
          <p:cNvSpPr/>
          <p:nvPr/>
        </p:nvSpPr>
        <p:spPr>
          <a:xfrm>
            <a:off x="3419872" y="295742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IdP</a:t>
            </a:r>
            <a:endParaRPr lang="en-GB" sz="1600" dirty="0" smtClean="0"/>
          </a:p>
          <a:p>
            <a:pPr algn="ctr"/>
            <a:r>
              <a:rPr lang="en-GB" sz="1600" dirty="0" smtClean="0"/>
              <a:t>Bridge</a:t>
            </a:r>
            <a:endParaRPr lang="en-GB" sz="1600" dirty="0"/>
          </a:p>
        </p:txBody>
      </p:sp>
      <p:sp>
        <p:nvSpPr>
          <p:cNvPr id="6" name="Oval 5"/>
          <p:cNvSpPr/>
          <p:nvPr/>
        </p:nvSpPr>
        <p:spPr>
          <a:xfrm>
            <a:off x="1581813" y="1340768"/>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Google</a:t>
            </a:r>
            <a:endParaRPr lang="en-GB" sz="1600" dirty="0"/>
          </a:p>
        </p:txBody>
      </p:sp>
      <p:sp>
        <p:nvSpPr>
          <p:cNvPr id="7" name="Oval 6"/>
          <p:cNvSpPr/>
          <p:nvPr/>
        </p:nvSpPr>
        <p:spPr>
          <a:xfrm>
            <a:off x="997418" y="2429941"/>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Yahoo</a:t>
            </a:r>
            <a:endParaRPr lang="en-GB" sz="1600" dirty="0"/>
          </a:p>
        </p:txBody>
      </p:sp>
      <p:sp>
        <p:nvSpPr>
          <p:cNvPr id="8" name="Oval 7"/>
          <p:cNvSpPr/>
          <p:nvPr/>
        </p:nvSpPr>
        <p:spPr>
          <a:xfrm>
            <a:off x="1115616" y="3645024"/>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Umbrella</a:t>
            </a:r>
            <a:endParaRPr lang="en-GB" sz="1600" dirty="0"/>
          </a:p>
        </p:txBody>
      </p:sp>
      <p:sp>
        <p:nvSpPr>
          <p:cNvPr id="9" name="Oval 8"/>
          <p:cNvSpPr/>
          <p:nvPr/>
        </p:nvSpPr>
        <p:spPr>
          <a:xfrm>
            <a:off x="1655676" y="476330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WAYF</a:t>
            </a:r>
            <a:endParaRPr lang="en-GB" sz="1600" dirty="0"/>
          </a:p>
        </p:txBody>
      </p:sp>
      <p:sp>
        <p:nvSpPr>
          <p:cNvPr id="10" name="Oval 9"/>
          <p:cNvSpPr/>
          <p:nvPr/>
        </p:nvSpPr>
        <p:spPr>
          <a:xfrm>
            <a:off x="179512" y="565715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IdP</a:t>
            </a:r>
            <a:endParaRPr lang="en-GB" sz="1600" dirty="0"/>
          </a:p>
        </p:txBody>
      </p:sp>
      <p:sp>
        <p:nvSpPr>
          <p:cNvPr id="11" name="Right Arrow 10"/>
          <p:cNvSpPr/>
          <p:nvPr/>
        </p:nvSpPr>
        <p:spPr>
          <a:xfrm rot="20642067">
            <a:off x="2335014" y="3731416"/>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rot="2427329">
            <a:off x="2507726" y="2396586"/>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rot="949575">
            <a:off x="2249742" y="3028742"/>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rot="18387642">
            <a:off x="2765936" y="4295994"/>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rot="19276311">
            <a:off x="1110138" y="5441131"/>
            <a:ext cx="482262"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801192" y="2935749"/>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Auz</a:t>
            </a:r>
            <a:r>
              <a:rPr lang="en-GB" sz="1600" dirty="0" smtClean="0"/>
              <a:t> </a:t>
            </a:r>
            <a:r>
              <a:rPr lang="en-GB" sz="1600" dirty="0" err="1" smtClean="0"/>
              <a:t>Svr</a:t>
            </a:r>
            <a:endParaRPr lang="en-GB" sz="1600" dirty="0"/>
          </a:p>
        </p:txBody>
      </p:sp>
      <p:sp>
        <p:nvSpPr>
          <p:cNvPr id="17" name="Right Arrow 16"/>
          <p:cNvSpPr/>
          <p:nvPr/>
        </p:nvSpPr>
        <p:spPr>
          <a:xfrm>
            <a:off x="4644008" y="3281461"/>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n 17"/>
          <p:cNvSpPr/>
          <p:nvPr/>
        </p:nvSpPr>
        <p:spPr>
          <a:xfrm>
            <a:off x="4067944" y="5126162"/>
            <a:ext cx="1440160" cy="10619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a:t>
            </a:r>
            <a:endParaRPr lang="en-GB" dirty="0"/>
          </a:p>
        </p:txBody>
      </p:sp>
      <p:sp>
        <p:nvSpPr>
          <p:cNvPr id="19" name="Right Arrow 18"/>
          <p:cNvSpPr/>
          <p:nvPr/>
        </p:nvSpPr>
        <p:spPr>
          <a:xfrm rot="4033740">
            <a:off x="3917933" y="4301019"/>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ular Callout 20"/>
          <p:cNvSpPr/>
          <p:nvPr/>
        </p:nvSpPr>
        <p:spPr>
          <a:xfrm>
            <a:off x="5639675" y="4336955"/>
            <a:ext cx="2916324" cy="1000816"/>
          </a:xfrm>
          <a:prstGeom prst="wedgeRoundRectCallout">
            <a:avLst>
              <a:gd name="adj1" fmla="val -51304"/>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Account creation</a:t>
            </a:r>
          </a:p>
          <a:p>
            <a:r>
              <a:rPr lang="en-GB" dirty="0" err="1">
                <a:solidFill>
                  <a:schemeClr val="tx1"/>
                </a:solidFill>
              </a:rPr>
              <a:t>LoA</a:t>
            </a:r>
            <a:r>
              <a:rPr lang="en-GB" dirty="0">
                <a:solidFill>
                  <a:schemeClr val="tx1"/>
                </a:solidFill>
              </a:rPr>
              <a:t> set</a:t>
            </a:r>
          </a:p>
          <a:p>
            <a:r>
              <a:rPr lang="en-GB" dirty="0">
                <a:solidFill>
                  <a:schemeClr val="tx1"/>
                </a:solidFill>
              </a:rPr>
              <a:t>Attribute update (</a:t>
            </a:r>
            <a:r>
              <a:rPr lang="en-GB" dirty="0" err="1">
                <a:solidFill>
                  <a:schemeClr val="tx1"/>
                </a:solidFill>
              </a:rPr>
              <a:t>eg</a:t>
            </a:r>
            <a:r>
              <a:rPr lang="en-GB" dirty="0">
                <a:solidFill>
                  <a:schemeClr val="tx1"/>
                </a:solidFill>
              </a:rPr>
              <a:t> email)</a:t>
            </a:r>
          </a:p>
        </p:txBody>
      </p:sp>
    </p:spTree>
    <p:extLst>
      <p:ext uri="{BB962C8B-B14F-4D97-AF65-F5344CB8AC3E}">
        <p14:creationId xmlns:p14="http://schemas.microsoft.com/office/powerpoint/2010/main" val="1278955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Authentication workflow</a:t>
            </a:r>
            <a:endParaRPr lang="en-GB" dirty="0"/>
          </a:p>
        </p:txBody>
      </p:sp>
      <p:sp>
        <p:nvSpPr>
          <p:cNvPr id="4" name="Rectangle 3"/>
          <p:cNvSpPr/>
          <p:nvPr/>
        </p:nvSpPr>
        <p:spPr>
          <a:xfrm>
            <a:off x="827584"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WEB</a:t>
            </a:r>
            <a:endParaRPr lang="en-GB" sz="2400" dirty="0"/>
          </a:p>
        </p:txBody>
      </p:sp>
      <p:sp>
        <p:nvSpPr>
          <p:cNvPr id="5" name="Rectangle 4"/>
          <p:cNvSpPr/>
          <p:nvPr/>
        </p:nvSpPr>
        <p:spPr>
          <a:xfrm>
            <a:off x="822813" y="4290557"/>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Contrail</a:t>
            </a:r>
          </a:p>
          <a:p>
            <a:pPr algn="ctr"/>
            <a:r>
              <a:rPr lang="en-GB" sz="2400" dirty="0" err="1" smtClean="0"/>
              <a:t>IdP</a:t>
            </a:r>
            <a:endParaRPr lang="en-GB" sz="2400" dirty="0"/>
          </a:p>
        </p:txBody>
      </p:sp>
      <p:sp>
        <p:nvSpPr>
          <p:cNvPr id="6" name="Rectangle 5"/>
          <p:cNvSpPr/>
          <p:nvPr/>
        </p:nvSpPr>
        <p:spPr>
          <a:xfrm>
            <a:off x="822813" y="5576245"/>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External</a:t>
            </a:r>
          </a:p>
          <a:p>
            <a:pPr algn="ctr"/>
            <a:r>
              <a:rPr lang="en-GB" sz="2400" dirty="0" err="1" smtClean="0"/>
              <a:t>IdP</a:t>
            </a:r>
            <a:endParaRPr lang="en-GB" sz="2400" dirty="0"/>
          </a:p>
        </p:txBody>
      </p:sp>
      <p:cxnSp>
        <p:nvCxnSpPr>
          <p:cNvPr id="8" name="Straight Arrow Connector 7"/>
          <p:cNvCxnSpPr/>
          <p:nvPr/>
        </p:nvCxnSpPr>
        <p:spPr>
          <a:xfrm>
            <a:off x="1691680" y="3868965"/>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5154653"/>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51720" y="5148116"/>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47864" y="1412776"/>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CA</a:t>
            </a:r>
            <a:endParaRPr lang="en-GB" sz="2400" dirty="0"/>
          </a:p>
        </p:txBody>
      </p:sp>
      <p:cxnSp>
        <p:nvCxnSpPr>
          <p:cNvPr id="12" name="Straight Arrow Connector 11"/>
          <p:cNvCxnSpPr/>
          <p:nvPr/>
        </p:nvCxnSpPr>
        <p:spPr>
          <a:xfrm flipV="1">
            <a:off x="2051720" y="3868965"/>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5" idx="1"/>
          </p:cNvCxnSpPr>
          <p:nvPr/>
        </p:nvCxnSpPr>
        <p:spPr>
          <a:xfrm>
            <a:off x="2911045" y="4722605"/>
            <a:ext cx="1156899"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67944" y="4290557"/>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a:t>
            </a:r>
            <a:endParaRPr lang="en-GB" sz="2400" dirty="0"/>
          </a:p>
        </p:txBody>
      </p:sp>
      <p:cxnSp>
        <p:nvCxnSpPr>
          <p:cNvPr id="17" name="Straight Arrow Connector 16"/>
          <p:cNvCxnSpPr/>
          <p:nvPr/>
        </p:nvCxnSpPr>
        <p:spPr>
          <a:xfrm flipH="1">
            <a:off x="2915816" y="4941168"/>
            <a:ext cx="1152128"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732240"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Core</a:t>
            </a:r>
            <a:endParaRPr lang="en-GB" sz="2400" dirty="0"/>
          </a:p>
        </p:txBody>
      </p:sp>
      <p:cxnSp>
        <p:nvCxnSpPr>
          <p:cNvPr id="23" name="Straight Arrow Connector 22"/>
          <p:cNvCxnSpPr/>
          <p:nvPr/>
        </p:nvCxnSpPr>
        <p:spPr>
          <a:xfrm>
            <a:off x="2915816" y="3188448"/>
            <a:ext cx="1152128"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47195" y="2276873"/>
            <a:ext cx="2005125" cy="7279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36096" y="2060848"/>
            <a:ext cx="2736304" cy="94402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56176" y="3284847"/>
            <a:ext cx="576064"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788024" y="2276873"/>
            <a:ext cx="0" cy="201368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067944"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FAPI</a:t>
            </a:r>
            <a:endParaRPr lang="en-GB" sz="2400" dirty="0"/>
          </a:p>
        </p:txBody>
      </p:sp>
    </p:spTree>
    <p:extLst>
      <p:ext uri="{BB962C8B-B14F-4D97-AF65-F5344CB8AC3E}">
        <p14:creationId xmlns:p14="http://schemas.microsoft.com/office/powerpoint/2010/main" val="155134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of Certificates</a:t>
            </a:r>
            <a:endParaRPr lang="en-GB" dirty="0"/>
          </a:p>
        </p:txBody>
      </p:sp>
      <p:sp>
        <p:nvSpPr>
          <p:cNvPr id="3" name="Content Placeholder 2"/>
          <p:cNvSpPr>
            <a:spLocks noGrp="1"/>
          </p:cNvSpPr>
          <p:nvPr>
            <p:ph idx="1"/>
          </p:nvPr>
        </p:nvSpPr>
        <p:spPr/>
        <p:txBody>
          <a:bodyPr/>
          <a:lstStyle/>
          <a:p>
            <a:r>
              <a:rPr lang="en-GB" dirty="0" smtClean="0"/>
              <a:t>OAuth only for delegating the credential</a:t>
            </a:r>
          </a:p>
          <a:p>
            <a:r>
              <a:rPr lang="en-GB" dirty="0" smtClean="0"/>
              <a:t>Non-Web stuff</a:t>
            </a:r>
          </a:p>
          <a:p>
            <a:r>
              <a:rPr lang="en-GB" dirty="0" smtClean="0"/>
              <a:t>Carries identity information</a:t>
            </a:r>
          </a:p>
          <a:p>
            <a:r>
              <a:rPr lang="en-GB" dirty="0" smtClean="0"/>
              <a:t>Carries authorisation information (extensions)</a:t>
            </a:r>
          </a:p>
        </p:txBody>
      </p:sp>
    </p:spTree>
    <p:extLst>
      <p:ext uri="{BB962C8B-B14F-4D97-AF65-F5344CB8AC3E}">
        <p14:creationId xmlns:p14="http://schemas.microsoft.com/office/powerpoint/2010/main" val="407170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403139" y="1150622"/>
            <a:ext cx="3999819" cy="4455495"/>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dirty="0"/>
          </a:p>
        </p:txBody>
      </p:sp>
      <p:sp>
        <p:nvSpPr>
          <p:cNvPr id="4" name="Slide Number Placeholder 3"/>
          <p:cNvSpPr>
            <a:spLocks noGrp="1"/>
          </p:cNvSpPr>
          <p:nvPr>
            <p:ph type="sldNum" sz="quarter" idx="12"/>
          </p:nvPr>
        </p:nvSpPr>
        <p:spPr/>
        <p:txBody>
          <a:bodyPr/>
          <a:lstStyle/>
          <a:p>
            <a:r>
              <a:rPr lang="sl-SI" smtClean="0"/>
              <a:t>-- </a:t>
            </a:r>
            <a:fld id="{03AE1812-68C0-49BE-B26A-E528CAB9E56C}" type="slidenum">
              <a:rPr lang="nl-NL" smtClean="0"/>
              <a:pPr/>
              <a:t>8</a:t>
            </a:fld>
            <a:r>
              <a:rPr lang="sl-SI" smtClean="0"/>
              <a:t> --</a:t>
            </a:r>
            <a:endParaRPr lang="nl-NL" dirty="0"/>
          </a:p>
        </p:txBody>
      </p:sp>
      <p:sp>
        <p:nvSpPr>
          <p:cNvPr id="6" name="Rectangle 5"/>
          <p:cNvSpPr/>
          <p:nvPr/>
        </p:nvSpPr>
        <p:spPr bwMode="auto">
          <a:xfrm>
            <a:off x="673442" y="1403775"/>
            <a:ext cx="2654170" cy="792088"/>
          </a:xfrm>
          <a:prstGeom prst="rect">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3200" dirty="0" smtClean="0">
                <a:solidFill>
                  <a:schemeClr val="bg1"/>
                </a:solidFill>
                <a:latin typeface="Gill Sans" charset="0"/>
                <a:ea typeface="ヒラギノ角ゴ ProN W3" charset="0"/>
                <a:cs typeface="ヒラギノ角ゴ ProN W3" charset="0"/>
                <a:sym typeface="Gill Sans" charset="0"/>
              </a:rPr>
              <a:t>Federated Id</a:t>
            </a:r>
            <a:endParaRPr lang="en-GB" sz="3200" dirty="0">
              <a:solidFill>
                <a:schemeClr val="bg1"/>
              </a:solidFill>
              <a:latin typeface="Gill Sans" charset="0"/>
              <a:ea typeface="ヒラギノ角ゴ ProN W3" charset="0"/>
              <a:cs typeface="ヒラギノ角ゴ ProN W3" charset="0"/>
              <a:sym typeface="Gill Sans" charset="0"/>
            </a:endParaRPr>
          </a:p>
        </p:txBody>
      </p:sp>
      <p:sp>
        <p:nvSpPr>
          <p:cNvPr id="8" name="Can 7"/>
          <p:cNvSpPr/>
          <p:nvPr/>
        </p:nvSpPr>
        <p:spPr bwMode="auto">
          <a:xfrm>
            <a:off x="6749117" y="1251884"/>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a:solidFill>
                  <a:schemeClr val="bg1"/>
                </a:solidFill>
              </a:rPr>
              <a:t>Resource</a:t>
            </a:r>
            <a:endParaRPr lang="en-GB" sz="2200" dirty="0">
              <a:solidFill>
                <a:schemeClr val="bg1"/>
              </a:solidFill>
              <a:latin typeface="Gill Sans" charset="0"/>
              <a:ea typeface="ヒラギノ角ゴ ProN W3" charset="0"/>
              <a:cs typeface="ヒラギノ角ゴ ProN W3" charset="0"/>
              <a:sym typeface="Gill Sans" charset="0"/>
            </a:endParaRPr>
          </a:p>
        </p:txBody>
      </p:sp>
      <p:sp>
        <p:nvSpPr>
          <p:cNvPr id="12" name="Oval 11"/>
          <p:cNvSpPr/>
          <p:nvPr/>
        </p:nvSpPr>
        <p:spPr bwMode="auto">
          <a:xfrm>
            <a:off x="5533982" y="1150622"/>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PEP</a:t>
            </a:r>
            <a:endParaRPr lang="en-GB" sz="2800" dirty="0">
              <a:solidFill>
                <a:schemeClr val="bg1"/>
              </a:solidFill>
              <a:latin typeface="Gill Sans" charset="0"/>
              <a:ea typeface="ヒラギノ角ゴ ProN W3" charset="0"/>
              <a:cs typeface="ヒラギノ角ゴ ProN W3" charset="0"/>
              <a:sym typeface="Gill Sans" charset="0"/>
            </a:endParaRPr>
          </a:p>
        </p:txBody>
      </p:sp>
      <p:sp>
        <p:nvSpPr>
          <p:cNvPr id="13" name="Oval 12"/>
          <p:cNvSpPr/>
          <p:nvPr/>
        </p:nvSpPr>
        <p:spPr bwMode="auto">
          <a:xfrm>
            <a:off x="5533982" y="3429000"/>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PDP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14" name="Can 13"/>
          <p:cNvSpPr/>
          <p:nvPr/>
        </p:nvSpPr>
        <p:spPr bwMode="auto">
          <a:xfrm>
            <a:off x="977226" y="3580892"/>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t" anchorCtr="0" compatLnSpc="1">
            <a:prstTxWarp prst="textNoShape">
              <a:avLst/>
            </a:prstTxWarp>
          </a:bodyPr>
          <a:lstStyle/>
          <a:p>
            <a:pPr algn="ctr" fontAlgn="base">
              <a:spcBef>
                <a:spcPct val="0"/>
              </a:spcBef>
              <a:spcAft>
                <a:spcPct val="0"/>
              </a:spcAft>
            </a:pPr>
            <a:r>
              <a:rPr lang="en-US" sz="4100" dirty="0">
                <a:solidFill>
                  <a:schemeClr val="bg1"/>
                </a:solidFill>
                <a:latin typeface="Gill Sans" charset="0"/>
                <a:ea typeface="ヒラギノ角ゴ ProN W3" charset="0"/>
                <a:cs typeface="ヒラギノ角ゴ ProN W3" charset="0"/>
                <a:sym typeface="Gill Sans" charset="0"/>
              </a:rPr>
              <a:t>DB</a:t>
            </a:r>
            <a:endParaRPr lang="en-GB" sz="4100" dirty="0">
              <a:solidFill>
                <a:schemeClr val="bg1"/>
              </a:solidFill>
              <a:latin typeface="Gill Sans" charset="0"/>
              <a:ea typeface="ヒラギノ角ゴ ProN W3" charset="0"/>
              <a:cs typeface="ヒラギノ角ゴ ProN W3" charset="0"/>
              <a:sym typeface="Gill Sans" charset="0"/>
            </a:endParaRPr>
          </a:p>
        </p:txBody>
      </p:sp>
      <p:cxnSp>
        <p:nvCxnSpPr>
          <p:cNvPr id="16" name="Straight Arrow Connector 15"/>
          <p:cNvCxnSpPr>
            <a:stCxn id="6" idx="3"/>
            <a:endCxn id="12" idx="2"/>
          </p:cNvCxnSpPr>
          <p:nvPr/>
        </p:nvCxnSpPr>
        <p:spPr bwMode="auto">
          <a:xfrm flipV="1">
            <a:off x="3327612" y="1798694"/>
            <a:ext cx="2206370" cy="1125"/>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cxnSp>
        <p:nvCxnSpPr>
          <p:cNvPr id="20" name="Straight Arrow Connector 19"/>
          <p:cNvCxnSpPr>
            <a:stCxn id="12" idx="4"/>
            <a:endCxn id="13" idx="0"/>
          </p:cNvCxnSpPr>
          <p:nvPr/>
        </p:nvCxnSpPr>
        <p:spPr bwMode="auto">
          <a:xfrm>
            <a:off x="6182054" y="2446766"/>
            <a:ext cx="0" cy="982234"/>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24" name="Can 23"/>
          <p:cNvSpPr/>
          <p:nvPr/>
        </p:nvSpPr>
        <p:spPr bwMode="auto">
          <a:xfrm>
            <a:off x="5432721" y="5403595"/>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a:solidFill>
                  <a:schemeClr val="bg1"/>
                </a:solidFill>
              </a:rPr>
              <a:t>Policies</a:t>
            </a:r>
            <a:endParaRPr lang="en-GB" sz="2200" dirty="0">
              <a:solidFill>
                <a:schemeClr val="bg1"/>
              </a:solidFill>
              <a:latin typeface="Gill Sans" charset="0"/>
              <a:ea typeface="ヒラギノ角ゴ ProN W3" charset="0"/>
              <a:cs typeface="ヒラギノ角ゴ ProN W3" charset="0"/>
              <a:sym typeface="Gill Sans" charset="0"/>
            </a:endParaRPr>
          </a:p>
        </p:txBody>
      </p:sp>
      <p:sp>
        <p:nvSpPr>
          <p:cNvPr id="25" name="Oval 24"/>
          <p:cNvSpPr/>
          <p:nvPr/>
        </p:nvSpPr>
        <p:spPr bwMode="auto">
          <a:xfrm>
            <a:off x="7356685" y="5302334"/>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PAP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26" name="Oval 25"/>
          <p:cNvSpPr/>
          <p:nvPr/>
        </p:nvSpPr>
        <p:spPr bwMode="auto">
          <a:xfrm>
            <a:off x="2951820" y="3479631"/>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PIP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28" name="Rectangle 27"/>
          <p:cNvSpPr/>
          <p:nvPr/>
        </p:nvSpPr>
        <p:spPr bwMode="auto">
          <a:xfrm>
            <a:off x="3002451" y="4441613"/>
            <a:ext cx="1316396" cy="506306"/>
          </a:xfrm>
          <a:prstGeom prst="rect">
            <a:avLst/>
          </a:prstGeom>
          <a:blipFill dpi="0" rotWithShape="0">
            <a:blip r:embed="rId3" cstate="print">
              <a:alphaModFix amt="49000"/>
            </a:blip>
            <a:srcRect/>
            <a:tile tx="0" ty="0" sx="100000" sy="100000" flip="none" algn="tl"/>
          </a:blipFill>
          <a:ln w="25400" cap="flat" cmpd="sng" algn="ctr">
            <a:solidFill>
              <a:srgbClr val="000000"/>
            </a:solidFill>
            <a:prstDash val="dash"/>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err="1">
                <a:solidFill>
                  <a:schemeClr val="bg1"/>
                </a:solidFill>
                <a:latin typeface="Gill Sans" charset="0"/>
                <a:ea typeface="ヒラギノ角ゴ ProN W3" charset="0"/>
                <a:cs typeface="ヒラギノ角ゴ ProN W3" charset="0"/>
                <a:sym typeface="Gill Sans" charset="0"/>
              </a:rPr>
              <a:t>Subscr</a:t>
            </a:r>
            <a:r>
              <a:rPr lang="en-US" sz="2200" dirty="0">
                <a:solidFill>
                  <a:schemeClr val="bg1"/>
                </a:solidFill>
                <a:latin typeface="Gill Sans" charset="0"/>
                <a:ea typeface="ヒラギノ角ゴ ProN W3" charset="0"/>
                <a:cs typeface="ヒラギノ角ゴ ProN W3" charset="0"/>
                <a:sym typeface="Gill Sans" charset="0"/>
              </a:rPr>
              <a:t>.</a:t>
            </a:r>
            <a:endParaRPr lang="en-GB" sz="2200" dirty="0">
              <a:solidFill>
                <a:schemeClr val="bg1"/>
              </a:solidFill>
              <a:latin typeface="Gill Sans" charset="0"/>
              <a:ea typeface="ヒラギノ角ゴ ProN W3" charset="0"/>
              <a:cs typeface="ヒラギノ角ゴ ProN W3" charset="0"/>
              <a:sym typeface="Gill Sans" charset="0"/>
            </a:endParaRPr>
          </a:p>
        </p:txBody>
      </p:sp>
      <p:cxnSp>
        <p:nvCxnSpPr>
          <p:cNvPr id="29" name="Straight Arrow Connector 28"/>
          <p:cNvCxnSpPr>
            <a:stCxn id="24" idx="1"/>
            <a:endCxn id="13" idx="4"/>
          </p:cNvCxnSpPr>
          <p:nvPr/>
        </p:nvCxnSpPr>
        <p:spPr bwMode="auto">
          <a:xfrm flipH="1" flipV="1">
            <a:off x="6182055" y="4725145"/>
            <a:ext cx="6751" cy="678450"/>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cxnSp>
        <p:nvCxnSpPr>
          <p:cNvPr id="33" name="Straight Arrow Connector 32"/>
          <p:cNvCxnSpPr>
            <a:stCxn id="25" idx="2"/>
            <a:endCxn id="24" idx="4"/>
          </p:cNvCxnSpPr>
          <p:nvPr/>
        </p:nvCxnSpPr>
        <p:spPr bwMode="auto">
          <a:xfrm flipH="1" flipV="1">
            <a:off x="6944889" y="5943655"/>
            <a:ext cx="411796" cy="6751"/>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36" name="Left-Right Arrow 35"/>
          <p:cNvSpPr/>
          <p:nvPr/>
        </p:nvSpPr>
        <p:spPr>
          <a:xfrm>
            <a:off x="4268216" y="3783414"/>
            <a:ext cx="1215135" cy="4556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cxnSp>
        <p:nvCxnSpPr>
          <p:cNvPr id="19" name="Straight Arrow Connector 18"/>
          <p:cNvCxnSpPr/>
          <p:nvPr/>
        </p:nvCxnSpPr>
        <p:spPr bwMode="auto">
          <a:xfrm flipH="1" flipV="1">
            <a:off x="6344072" y="2416388"/>
            <a:ext cx="1" cy="961983"/>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31" name="Oval 30"/>
          <p:cNvSpPr/>
          <p:nvPr/>
        </p:nvSpPr>
        <p:spPr>
          <a:xfrm>
            <a:off x="4470739" y="1606298"/>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2" name="Oval 31"/>
          <p:cNvSpPr/>
          <p:nvPr/>
        </p:nvSpPr>
        <p:spPr>
          <a:xfrm>
            <a:off x="5685874" y="2669541"/>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7" name="Rounded Rectangular Callout 36"/>
          <p:cNvSpPr/>
          <p:nvPr/>
        </p:nvSpPr>
        <p:spPr>
          <a:xfrm>
            <a:off x="7052900" y="2568279"/>
            <a:ext cx="1670811" cy="1265766"/>
          </a:xfrm>
          <a:prstGeom prst="wedgeRoundRectCallout">
            <a:avLst>
              <a:gd name="adj1" fmla="val -84444"/>
              <a:gd name="adj2" fmla="val -26649"/>
              <a:gd name="adj3" fmla="val 16667"/>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l">
              <a:buFont typeface="Wingdings" pitchFamily="2" charset="2"/>
              <a:buChar char="ü"/>
            </a:pPr>
            <a:r>
              <a:rPr lang="en-US" sz="2500" dirty="0">
                <a:solidFill>
                  <a:schemeClr val="tx1">
                    <a:lumMod val="95000"/>
                    <a:lumOff val="5000"/>
                  </a:schemeClr>
                </a:solidFill>
              </a:rPr>
              <a:t>OK</a:t>
            </a:r>
          </a:p>
          <a:p>
            <a:pPr algn="l"/>
            <a:r>
              <a:rPr lang="en-US" sz="2500" dirty="0">
                <a:solidFill>
                  <a:schemeClr val="tx1">
                    <a:lumMod val="95000"/>
                    <a:lumOff val="5000"/>
                  </a:schemeClr>
                </a:solidFill>
              </a:rPr>
              <a:t>X reject</a:t>
            </a:r>
          </a:p>
          <a:p>
            <a:pPr algn="l"/>
            <a:r>
              <a:rPr lang="en-US" sz="2500" dirty="0">
                <a:solidFill>
                  <a:schemeClr val="tx1">
                    <a:lumMod val="95000"/>
                    <a:lumOff val="5000"/>
                  </a:schemeClr>
                </a:solidFill>
              </a:rPr>
              <a:t>+ suspend</a:t>
            </a:r>
            <a:endParaRPr lang="en-GB" sz="2500" dirty="0">
              <a:solidFill>
                <a:schemeClr val="tx1">
                  <a:lumMod val="95000"/>
                  <a:lumOff val="5000"/>
                </a:schemeClr>
              </a:solidFill>
            </a:endParaRPr>
          </a:p>
        </p:txBody>
      </p:sp>
      <p:cxnSp>
        <p:nvCxnSpPr>
          <p:cNvPr id="34" name="Straight Arrow Connector 33"/>
          <p:cNvCxnSpPr>
            <a:stCxn id="14" idx="4"/>
            <a:endCxn id="26" idx="2"/>
          </p:cNvCxnSpPr>
          <p:nvPr/>
        </p:nvCxnSpPr>
        <p:spPr>
          <a:xfrm>
            <a:off x="2489394" y="4120953"/>
            <a:ext cx="462426" cy="6751"/>
          </a:xfrm>
          <a:prstGeom prst="straightConnector1">
            <a:avLst/>
          </a:prstGeom>
          <a:ln w="444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70920" y="4947919"/>
            <a:ext cx="1605434" cy="341919"/>
          </a:xfrm>
          <a:prstGeom prst="rect">
            <a:avLst/>
          </a:prstGeom>
          <a:noFill/>
        </p:spPr>
        <p:txBody>
          <a:bodyPr wrap="none" lIns="64291" tIns="32146" rIns="64291" bIns="32146" rtlCol="0">
            <a:spAutoFit/>
          </a:bodyPr>
          <a:lstStyle/>
          <a:p>
            <a:pPr algn="l"/>
            <a:r>
              <a:rPr lang="en-US" dirty="0" smtClean="0"/>
              <a:t>Federation core</a:t>
            </a:r>
            <a:endParaRPr lang="en-GB" dirty="0"/>
          </a:p>
        </p:txBody>
      </p:sp>
      <p:graphicFrame>
        <p:nvGraphicFramePr>
          <p:cNvPr id="1026" name="Object 2"/>
          <p:cNvGraphicFramePr>
            <a:graphicFrameLocks noChangeAspect="1"/>
          </p:cNvGraphicFramePr>
          <p:nvPr/>
        </p:nvGraphicFramePr>
        <p:xfrm>
          <a:off x="3812540" y="948099"/>
          <a:ext cx="976222" cy="1034407"/>
        </p:xfrm>
        <a:graphic>
          <a:graphicData uri="http://schemas.openxmlformats.org/presentationml/2006/ole">
            <mc:AlternateContent xmlns:mc="http://schemas.openxmlformats.org/markup-compatibility/2006">
              <mc:Choice xmlns:v="urn:schemas-microsoft-com:vml" Requires="v">
                <p:oleObj spid="_x0000_s1038" name="Clip" r:id="rId4" imgW="1150200" imgH="1216080" progId="">
                  <p:embed/>
                </p:oleObj>
              </mc:Choice>
              <mc:Fallback>
                <p:oleObj name="Clip" r:id="rId4" imgW="1150200" imgH="12160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540" y="948099"/>
                        <a:ext cx="976222" cy="103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Oval 34"/>
          <p:cNvSpPr/>
          <p:nvPr/>
        </p:nvSpPr>
        <p:spPr>
          <a:xfrm>
            <a:off x="1671309" y="5967378"/>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8" name="TextBox 37"/>
          <p:cNvSpPr txBox="1"/>
          <p:nvPr/>
        </p:nvSpPr>
        <p:spPr>
          <a:xfrm>
            <a:off x="2076354" y="5916748"/>
            <a:ext cx="1886794" cy="341919"/>
          </a:xfrm>
          <a:prstGeom prst="rect">
            <a:avLst/>
          </a:prstGeom>
          <a:noFill/>
        </p:spPr>
        <p:txBody>
          <a:bodyPr wrap="none" lIns="64291" tIns="32146" rIns="64291" bIns="32146" rtlCol="0">
            <a:spAutoFit/>
          </a:bodyPr>
          <a:lstStyle/>
          <a:p>
            <a:pPr algn="l"/>
            <a:r>
              <a:rPr lang="en-US" dirty="0" smtClean="0"/>
              <a:t>=attributes (SAML)</a:t>
            </a:r>
            <a:endParaRPr lang="en-GB" dirty="0"/>
          </a:p>
        </p:txBody>
      </p:sp>
      <p:sp>
        <p:nvSpPr>
          <p:cNvPr id="39" name="TextBox 38"/>
          <p:cNvSpPr txBox="1"/>
          <p:nvPr/>
        </p:nvSpPr>
        <p:spPr>
          <a:xfrm>
            <a:off x="403139" y="555507"/>
            <a:ext cx="6108448" cy="595115"/>
          </a:xfrm>
          <a:prstGeom prst="rect">
            <a:avLst/>
          </a:prstGeom>
          <a:noFill/>
        </p:spPr>
        <p:txBody>
          <a:bodyPr wrap="none" lIns="64291" tIns="32146" rIns="64291" bIns="32146" rtlCol="0">
            <a:spAutoFit/>
          </a:bodyPr>
          <a:lstStyle/>
          <a:p>
            <a:pPr algn="l"/>
            <a:r>
              <a:rPr lang="en-US" sz="3400" dirty="0" err="1">
                <a:solidFill>
                  <a:schemeClr val="accent6">
                    <a:lumMod val="75000"/>
                  </a:schemeClr>
                </a:solidFill>
                <a:latin typeface="American Typewriter Std Med" pitchFamily="18" charset="0"/>
                <a:ea typeface="+mj-ea"/>
                <a:cs typeface="+mj-cs"/>
              </a:rPr>
              <a:t>Authorisation</a:t>
            </a:r>
            <a:r>
              <a:rPr lang="en-US" sz="3400" dirty="0">
                <a:solidFill>
                  <a:schemeClr val="accent6">
                    <a:lumMod val="75000"/>
                  </a:schemeClr>
                </a:solidFill>
                <a:latin typeface="American Typewriter Std Med" pitchFamily="18" charset="0"/>
                <a:ea typeface="+mj-ea"/>
                <a:cs typeface="+mj-cs"/>
              </a:rPr>
              <a:t> and Access Control</a:t>
            </a:r>
            <a:endParaRPr lang="en-GB" sz="3400" dirty="0">
              <a:solidFill>
                <a:schemeClr val="accent6">
                  <a:lumMod val="75000"/>
                </a:schemeClr>
              </a:solidFill>
              <a:latin typeface="American Typewriter Std Med" pitchFamily="18" charset="0"/>
              <a:ea typeface="+mj-ea"/>
              <a:cs typeface="+mj-cs"/>
            </a:endParaRPr>
          </a:p>
        </p:txBody>
      </p:sp>
    </p:spTree>
    <p:extLst>
      <p:ext uri="{BB962C8B-B14F-4D97-AF65-F5344CB8AC3E}">
        <p14:creationId xmlns:p14="http://schemas.microsoft.com/office/powerpoint/2010/main" val="1740415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Plan: Community Authorisation</a:t>
            </a:r>
            <a:endParaRPr lang="en-GB" dirty="0"/>
          </a:p>
        </p:txBody>
      </p:sp>
      <p:sp>
        <p:nvSpPr>
          <p:cNvPr id="2" name="Footer Placeholder 1"/>
          <p:cNvSpPr>
            <a:spLocks noGrp="1"/>
          </p:cNvSpPr>
          <p:nvPr>
            <p:ph type="ftr" sz="quarter" idx="4294967295"/>
          </p:nvPr>
        </p:nvSpPr>
        <p:spPr>
          <a:xfrm>
            <a:off x="1547664" y="6309320"/>
            <a:ext cx="4608512" cy="432048"/>
          </a:xfrm>
          <a:prstGeom prst="rect">
            <a:avLst/>
          </a:prstGeom>
        </p:spPr>
        <p:txBody>
          <a:bodyPr/>
          <a:lstStyle/>
          <a:p>
            <a:endParaRPr lang="es-ES"/>
          </a:p>
        </p:txBody>
      </p:sp>
      <p:sp>
        <p:nvSpPr>
          <p:cNvPr id="3" name="Slide Number Placeholder 2"/>
          <p:cNvSpPr>
            <a:spLocks noGrp="1"/>
          </p:cNvSpPr>
          <p:nvPr>
            <p:ph type="sldNum" sz="quarter" idx="12"/>
          </p:nvPr>
        </p:nvSpPr>
        <p:spPr/>
        <p:txBody>
          <a:bodyPr/>
          <a:lstStyle/>
          <a:p>
            <a:fld id="{7A664348-DC2E-4C46-A357-1ED243B754D0}" type="slidenum">
              <a:rPr lang="es-ES" smtClean="0"/>
              <a:t>9</a:t>
            </a:fld>
            <a:endParaRPr lang="es-ES"/>
          </a:p>
        </p:txBody>
      </p:sp>
      <p:sp>
        <p:nvSpPr>
          <p:cNvPr id="6" name="TextBox 5"/>
          <p:cNvSpPr txBox="1"/>
          <p:nvPr/>
        </p:nvSpPr>
        <p:spPr>
          <a:xfrm>
            <a:off x="2843808" y="1588150"/>
            <a:ext cx="3540777"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“Standard XACML infrastructure”</a:t>
            </a:r>
          </a:p>
        </p:txBody>
      </p:sp>
      <p:sp>
        <p:nvSpPr>
          <p:cNvPr id="5" name="Rectangle 4"/>
          <p:cNvSpPr/>
          <p:nvPr/>
        </p:nvSpPr>
        <p:spPr>
          <a:xfrm>
            <a:off x="611560" y="2060848"/>
            <a:ext cx="2664296" cy="403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491880" y="2060848"/>
            <a:ext cx="2664296" cy="4032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384585" y="2060848"/>
            <a:ext cx="2664296" cy="40324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a:off x="6682635" y="2061450"/>
            <a:ext cx="2068195" cy="461665"/>
          </a:xfrm>
          <a:prstGeom prst="rect">
            <a:avLst/>
          </a:prstGeom>
          <a:noFill/>
        </p:spPr>
        <p:txBody>
          <a:bodyPr wrap="none" rtlCol="0">
            <a:spAutoFit/>
          </a:bodyPr>
          <a:lstStyle/>
          <a:p>
            <a:r>
              <a:rPr lang="en-GB" sz="2400" dirty="0" smtClean="0">
                <a:solidFill>
                  <a:schemeClr val="tx1">
                    <a:lumMod val="75000"/>
                    <a:lumOff val="25000"/>
                  </a:schemeClr>
                </a:solidFill>
                <a:latin typeface="Arial" pitchFamily="34" charset="0"/>
                <a:cs typeface="Arial" pitchFamily="34" charset="0"/>
              </a:rPr>
              <a:t>Resource/site</a:t>
            </a:r>
          </a:p>
        </p:txBody>
      </p:sp>
      <p:sp>
        <p:nvSpPr>
          <p:cNvPr id="10" name="TextBox 9"/>
          <p:cNvSpPr txBox="1"/>
          <p:nvPr/>
        </p:nvSpPr>
        <p:spPr>
          <a:xfrm>
            <a:off x="3789930" y="2061450"/>
            <a:ext cx="1997663" cy="461665"/>
          </a:xfrm>
          <a:prstGeom prst="rect">
            <a:avLst/>
          </a:prstGeom>
          <a:noFill/>
        </p:spPr>
        <p:txBody>
          <a:bodyPr wrap="none" rtlCol="0">
            <a:spAutoFit/>
          </a:bodyPr>
          <a:lstStyle/>
          <a:p>
            <a:r>
              <a:rPr lang="en-GB" sz="2400" dirty="0" smtClean="0">
                <a:solidFill>
                  <a:schemeClr val="tx1">
                    <a:lumMod val="75000"/>
                    <a:lumOff val="25000"/>
                  </a:schemeClr>
                </a:solidFill>
                <a:latin typeface="Arial" pitchFamily="34" charset="0"/>
                <a:cs typeface="Arial" pitchFamily="34" charset="0"/>
              </a:rPr>
              <a:t>Infrastructure</a:t>
            </a:r>
          </a:p>
        </p:txBody>
      </p:sp>
      <p:sp>
        <p:nvSpPr>
          <p:cNvPr id="11" name="TextBox 10"/>
          <p:cNvSpPr txBox="1"/>
          <p:nvPr/>
        </p:nvSpPr>
        <p:spPr>
          <a:xfrm>
            <a:off x="1072315" y="2060848"/>
            <a:ext cx="1742785" cy="461665"/>
          </a:xfrm>
          <a:prstGeom prst="rect">
            <a:avLst/>
          </a:prstGeom>
          <a:noFill/>
        </p:spPr>
        <p:txBody>
          <a:bodyPr wrap="none" rtlCol="0">
            <a:spAutoFit/>
          </a:bodyPr>
          <a:lstStyle/>
          <a:p>
            <a:r>
              <a:rPr lang="en-GB" sz="2400" dirty="0" smtClean="0">
                <a:solidFill>
                  <a:schemeClr val="tx1">
                    <a:lumMod val="75000"/>
                    <a:lumOff val="25000"/>
                  </a:schemeClr>
                </a:solidFill>
                <a:latin typeface="Arial" pitchFamily="34" charset="0"/>
                <a:cs typeface="Arial" pitchFamily="34" charset="0"/>
              </a:rPr>
              <a:t>Community</a:t>
            </a:r>
          </a:p>
        </p:txBody>
      </p:sp>
      <p:sp>
        <p:nvSpPr>
          <p:cNvPr id="12" name="Oval 11"/>
          <p:cNvSpPr/>
          <p:nvPr/>
        </p:nvSpPr>
        <p:spPr>
          <a:xfrm>
            <a:off x="4139952" y="2708920"/>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Policies</a:t>
            </a:r>
            <a:endParaRPr lang="en-GB" sz="2000" dirty="0"/>
          </a:p>
        </p:txBody>
      </p:sp>
      <p:sp>
        <p:nvSpPr>
          <p:cNvPr id="13" name="Rectangle 12"/>
          <p:cNvSpPr/>
          <p:nvPr/>
        </p:nvSpPr>
        <p:spPr>
          <a:xfrm>
            <a:off x="6960648" y="3573016"/>
            <a:ext cx="1512168" cy="100811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PEP</a:t>
            </a:r>
            <a:endParaRPr lang="en-GB" dirty="0"/>
          </a:p>
        </p:txBody>
      </p:sp>
      <p:sp>
        <p:nvSpPr>
          <p:cNvPr id="14" name="Oval 13"/>
          <p:cNvSpPr/>
          <p:nvPr/>
        </p:nvSpPr>
        <p:spPr>
          <a:xfrm>
            <a:off x="1259632" y="2708920"/>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Policy ctrl / </a:t>
            </a:r>
            <a:r>
              <a:rPr lang="en-GB" sz="2000" dirty="0" err="1" smtClean="0"/>
              <a:t>adm</a:t>
            </a:r>
            <a:endParaRPr lang="en-GB" sz="2000" dirty="0"/>
          </a:p>
        </p:txBody>
      </p:sp>
      <p:sp>
        <p:nvSpPr>
          <p:cNvPr id="15" name="Right Arrow 14"/>
          <p:cNvSpPr/>
          <p:nvPr/>
        </p:nvSpPr>
        <p:spPr>
          <a:xfrm>
            <a:off x="2627784" y="3284984"/>
            <a:ext cx="1512168"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259631" y="4314093"/>
            <a:ext cx="1368152" cy="1368152"/>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Access</a:t>
            </a:r>
            <a:endParaRPr lang="en-GB" sz="2000" dirty="0"/>
          </a:p>
        </p:txBody>
      </p:sp>
      <p:sp>
        <p:nvSpPr>
          <p:cNvPr id="18" name="Oval 17"/>
          <p:cNvSpPr/>
          <p:nvPr/>
        </p:nvSpPr>
        <p:spPr>
          <a:xfrm>
            <a:off x="3563888" y="4299243"/>
            <a:ext cx="1368152" cy="1368152"/>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PIP / </a:t>
            </a:r>
            <a:r>
              <a:rPr lang="en-GB" sz="2000" dirty="0" err="1" smtClean="0"/>
              <a:t>attrs</a:t>
            </a:r>
            <a:endParaRPr lang="en-GB" sz="2000" dirty="0"/>
          </a:p>
        </p:txBody>
      </p:sp>
      <p:sp>
        <p:nvSpPr>
          <p:cNvPr id="19" name="Oval 18"/>
          <p:cNvSpPr/>
          <p:nvPr/>
        </p:nvSpPr>
        <p:spPr>
          <a:xfrm>
            <a:off x="4788024" y="4299243"/>
            <a:ext cx="1368152" cy="1368152"/>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PDP</a:t>
            </a:r>
            <a:endParaRPr lang="en-GB" sz="2000" dirty="0"/>
          </a:p>
        </p:txBody>
      </p:sp>
    </p:spTree>
    <p:extLst>
      <p:ext uri="{BB962C8B-B14F-4D97-AF65-F5344CB8AC3E}">
        <p14:creationId xmlns:p14="http://schemas.microsoft.com/office/powerpoint/2010/main" val="3813681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STFC_template_v4</Template>
  <TotalTime>673</TotalTime>
  <Words>551</Words>
  <Application>Microsoft Office PowerPoint</Application>
  <PresentationFormat>On-screen Show (4:3)</PresentationFormat>
  <Paragraphs>157</Paragraphs>
  <Slides>15</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Blank Presentation</vt:lpstr>
      <vt:lpstr>1_Blank Presentation</vt:lpstr>
      <vt:lpstr>Aangepast ontwerp</vt:lpstr>
      <vt:lpstr>Clip</vt:lpstr>
      <vt:lpstr>Building Federations: Honest Experiences From Contrail and EUDAT</vt:lpstr>
      <vt:lpstr>Federation</vt:lpstr>
      <vt:lpstr>Contrail Objectives: Elastic PaaS Services over a Federation of IaaS Clouds</vt:lpstr>
      <vt:lpstr>Static Services (non-elastic)</vt:lpstr>
      <vt:lpstr>Recent Progress</vt:lpstr>
      <vt:lpstr>Authentication workflow</vt:lpstr>
      <vt:lpstr>Use of Certificates</vt:lpstr>
      <vt:lpstr>PowerPoint Presentation</vt:lpstr>
      <vt:lpstr>Plan: Community Authorisation</vt:lpstr>
      <vt:lpstr>Portal view – Plan B2</vt:lpstr>
      <vt:lpstr>Portal view – GO Integration</vt:lpstr>
      <vt:lpstr>File access</vt:lpstr>
      <vt:lpstr>Sum of Experiences</vt:lpstr>
      <vt:lpstr>Integrate with Everything™: EUDAT</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Jensen, Jens (STFC,RAL,SC)</dc:creator>
  <cp:lastModifiedBy>Jensen, Jens (STFC,RAL,SC)</cp:lastModifiedBy>
  <cp:revision>26</cp:revision>
  <dcterms:created xsi:type="dcterms:W3CDTF">2013-08-26T06:55:46Z</dcterms:created>
  <dcterms:modified xsi:type="dcterms:W3CDTF">2013-09-17T13:07:14Z</dcterms:modified>
</cp:coreProperties>
</file>