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4" r:id="rId6"/>
    <p:sldId id="260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5420" autoAdjust="0"/>
  </p:normalViewPr>
  <p:slideViewPr>
    <p:cSldViewPr>
      <p:cViewPr varScale="1">
        <p:scale>
          <a:sx n="72" d="100"/>
          <a:sy n="72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979613" cy="6858000"/>
          </a:xfrm>
          <a:prstGeom prst="rect">
            <a:avLst/>
          </a:prstGeom>
          <a:pattFill prst="dkHorz">
            <a:fgClr>
              <a:schemeClr val="accent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logo-ng-shea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4813"/>
            <a:ext cx="388778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5513" y="2130425"/>
            <a:ext cx="6262687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4292600"/>
            <a:ext cx="4929187" cy="1346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rgbClr val="000099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C15282-511D-4EED-9C65-7773DBF89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7A1DC-CCBE-4880-BC65-9BBC8F96D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381000"/>
            <a:ext cx="2041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73763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F4670-0B58-4FDC-A3AE-E42E6F42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6719888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6BBE-627D-4FBF-A771-1CB5E6DA9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C9515-C0DF-431E-BDEA-2AA48D535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1276-A81C-409D-BD75-CE1AB158F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5DC-77A1-40C0-9953-B85BDFE6F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4223-8D24-4CC0-8F27-3650C77AF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26E64-5792-44FC-ABE6-0DD11808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14FA-8AAB-4215-9683-045F5D3C9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B32D-A59C-4B27-B2DE-7AB9843F2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0F142-1E76-4300-BC35-DB00A48D0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81000"/>
            <a:ext cx="671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www.nordugrid.org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D6E88BC-8163-46E3-B7CD-2BB164927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logo-ng-shear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44475" y="304800"/>
            <a:ext cx="15843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0" y="152400"/>
            <a:ext cx="9144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52400" y="0"/>
            <a:ext cx="0" cy="6858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8991600" y="152400"/>
            <a:ext cx="152400" cy="60198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152400" cy="1066800"/>
          </a:xfrm>
          <a:prstGeom prst="rect">
            <a:avLst/>
          </a:prstGeom>
          <a:solidFill>
            <a:srgbClr val="C8004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0" y="6172200"/>
            <a:ext cx="152400" cy="6858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304800" y="0"/>
            <a:ext cx="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304800" y="1066800"/>
            <a:ext cx="0" cy="5791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52400" y="0"/>
            <a:ext cx="152400" cy="152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52400" y="1066800"/>
            <a:ext cx="1524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nordugrid.org/trac/nordugrid/browser/arc1/trunk/doc/tech_doc/infosys/nordugrid_domain.xml" TargetMode="External"/><Relationship Id="rId2" Type="http://schemas.openxmlformats.org/officeDocument/2006/relationships/hyperlink" Target="http://svn.nordugrid.org/trac/nordugrid/browser/arc1/trunk/doc/tech_doc/infosys/GLUE2.xs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warc.eu/documents/KnowARC_Implementing_Grid_Standard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GLUE2 XML rendering:</a:t>
            </a:r>
            <a:br>
              <a:rPr lang="sv-SE" dirty="0" smtClean="0"/>
            </a:br>
            <a:r>
              <a:rPr lang="sv-SE" dirty="0" smtClean="0"/>
              <a:t>The NorduGrid-ARC experience</a:t>
            </a:r>
            <a:endParaRPr lang="ru-RU" sz="26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292600"/>
            <a:ext cx="5486400" cy="1346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sv-SE" sz="2000" i="1" u="sng" dirty="0" smtClean="0"/>
              <a:t>Bal</a:t>
            </a:r>
            <a:r>
              <a:rPr lang="hu-HU" sz="2000" i="1" u="sng" dirty="0" smtClean="0"/>
              <a:t>ázs Kónya</a:t>
            </a:r>
            <a:r>
              <a:rPr lang="sv-SE" sz="2000" i="1" dirty="0" smtClean="0"/>
              <a:t>, Adrian Taga, Ferenc Szalai,  </a:t>
            </a:r>
          </a:p>
          <a:p>
            <a:pPr algn="ctr" eaLnBrk="1" hangingPunct="1">
              <a:lnSpc>
                <a:spcPct val="80000"/>
              </a:lnSpc>
            </a:pPr>
            <a:r>
              <a:rPr lang="sv-SE" sz="2000" i="1" dirty="0" smtClean="0"/>
              <a:t>NorduGrid Collaboration</a:t>
            </a:r>
          </a:p>
          <a:p>
            <a:pPr algn="ctr" eaLnBrk="1" hangingPunct="1">
              <a:lnSpc>
                <a:spcPct val="80000"/>
              </a:lnSpc>
            </a:pPr>
            <a:r>
              <a:rPr lang="sv-SE" sz="2000" i="1" dirty="0" smtClean="0"/>
              <a:t>OGF28, Munich</a:t>
            </a:r>
          </a:p>
          <a:p>
            <a:pPr algn="ctr" eaLnBrk="1" hangingPunct="1">
              <a:lnSpc>
                <a:spcPct val="80000"/>
              </a:lnSpc>
            </a:pPr>
            <a:r>
              <a:rPr lang="sv-SE" sz="2000" i="1" dirty="0" smtClean="0"/>
              <a:t>18th March 2010</a:t>
            </a:r>
          </a:p>
        </p:txBody>
      </p:sp>
      <p:pic>
        <p:nvPicPr>
          <p:cNvPr id="4101" name="Picture 5" descr="Logo_KnowAR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5638800"/>
            <a:ext cx="1071563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 descr="logo-ngi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867400"/>
            <a:ext cx="1790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3/18/2010</a:t>
            </a:r>
            <a:endParaRPr lang="en-US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www.nordugrid.org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C8D48-73A1-4BDB-8240-9B2D2F5CB071}" type="slidenum">
              <a:rPr lang="en-US"/>
              <a:pPr/>
              <a:t>2</a:t>
            </a:fld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GLUE2 XML: starting point</a:t>
            </a:r>
            <a:endParaRPr lang="ru-RU" dirty="0" smtClean="0"/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sz="2400" dirty="0" smtClean="0"/>
              <a:t>GLUE Specification v. 2.0</a:t>
            </a:r>
          </a:p>
          <a:p>
            <a:pPr lvl="1" eaLnBrk="1" hangingPunct="1"/>
            <a:r>
              <a:rPr lang="sv-SE" sz="2000" dirty="0" smtClean="0"/>
              <a:t>GFD.147, P-REC document, </a:t>
            </a:r>
            <a:r>
              <a:rPr lang="sv-SE" sz="2000" dirty="0" smtClean="0">
                <a:solidFill>
                  <a:srgbClr val="FF0000"/>
                </a:solidFill>
              </a:rPr>
              <a:t>March 3, 2009</a:t>
            </a:r>
          </a:p>
          <a:p>
            <a:pPr lvl="1" eaLnBrk="1" hangingPunct="1"/>
            <a:r>
              <a:rPr lang="sv-SE" sz="2000" dirty="0" smtClean="0"/>
              <a:t>”</a:t>
            </a:r>
            <a:r>
              <a:rPr lang="sv-SE" sz="2000" i="1" dirty="0" smtClean="0"/>
              <a:t>Information model for Grid entities described using natural language and  UML</a:t>
            </a:r>
            <a:r>
              <a:rPr lang="sv-SE" sz="2000" dirty="0" smtClean="0"/>
              <a:t>”</a:t>
            </a:r>
          </a:p>
          <a:p>
            <a:pPr lvl="1" eaLnBrk="1" hangingPunct="1"/>
            <a:r>
              <a:rPr lang="sv-SE" sz="2000" dirty="0" smtClean="0"/>
              <a:t>”</a:t>
            </a:r>
            <a:r>
              <a:rPr lang="sv-SE" sz="2000" i="1" dirty="0" smtClean="0"/>
              <a:t>Rendering to concrete data models such as XML ... are provided in a separate document</a:t>
            </a:r>
            <a:r>
              <a:rPr lang="sv-SE" sz="2000" dirty="0" smtClean="0"/>
              <a:t>”</a:t>
            </a:r>
          </a:p>
          <a:p>
            <a:pPr eaLnBrk="1" hangingPunct="1"/>
            <a:r>
              <a:rPr lang="sv-SE" sz="2400" dirty="0" smtClean="0"/>
              <a:t>GLUE v. 2.0 Reference Realizations to Concrete Data Models</a:t>
            </a:r>
          </a:p>
          <a:p>
            <a:pPr lvl="1" eaLnBrk="1" hangingPunct="1"/>
            <a:r>
              <a:rPr lang="sv-SE" sz="2000" dirty="0" smtClean="0"/>
              <a:t>Doc15219, public comment version, </a:t>
            </a:r>
            <a:r>
              <a:rPr lang="sv-SE" sz="2000" dirty="0" smtClean="0">
                <a:solidFill>
                  <a:srgbClr val="FF0000"/>
                </a:solidFill>
              </a:rPr>
              <a:t>May 20, 2008</a:t>
            </a:r>
          </a:p>
          <a:p>
            <a:pPr lvl="1" eaLnBrk="1" hangingPunct="1"/>
            <a:endParaRPr lang="sv-SE" sz="2000" dirty="0" smtClean="0"/>
          </a:p>
          <a:p>
            <a:pPr eaLnBrk="1" hangingPunct="1"/>
            <a:r>
              <a:rPr lang="sv-SE" sz="2400" dirty="0" smtClean="0">
                <a:solidFill>
                  <a:srgbClr val="FF0000"/>
                </a:solidFill>
              </a:rPr>
              <a:t>NO official, up-to-date XML schema is available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GLUE2 XML: Nordugrid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Unofficial, partial update was created by Nordugrid during Summer 2009</a:t>
            </a:r>
          </a:p>
          <a:p>
            <a:pPr lvl="1"/>
            <a:r>
              <a:rPr lang="sv-SE" sz="2000" dirty="0" smtClean="0"/>
              <a:t>An XML schema was needed for ARC developments (A-REX, ISIS and libarcclient components)</a:t>
            </a:r>
          </a:p>
          <a:p>
            <a:pPr lvl="1"/>
            <a:r>
              <a:rPr lang="sv-SE" sz="2000" dirty="0" smtClean="0"/>
              <a:t>Main goal was to bring the XSD synch with the final model (GFD.147)</a:t>
            </a:r>
          </a:p>
          <a:p>
            <a:pPr lvl="2"/>
            <a:r>
              <a:rPr lang="sv-SE" sz="1800" dirty="0" smtClean="0"/>
              <a:t>Try to avoid structural changes</a:t>
            </a:r>
          </a:p>
          <a:p>
            <a:pPr lvl="1"/>
            <a:r>
              <a:rPr lang="sv-SE" sz="2000" dirty="0" smtClean="0"/>
              <a:t>Progress on the </a:t>
            </a:r>
            <a:r>
              <a:rPr lang="sv-SE" sz="2000" i="1" dirty="0" smtClean="0"/>
              <a:t>Main</a:t>
            </a:r>
            <a:r>
              <a:rPr lang="sv-SE" sz="2000" dirty="0" smtClean="0"/>
              <a:t> and the</a:t>
            </a:r>
            <a:r>
              <a:rPr lang="sv-SE" sz="2000" i="1" dirty="0" smtClean="0"/>
              <a:t>Computing entities</a:t>
            </a:r>
            <a:r>
              <a:rPr lang="sv-SE" sz="2000" dirty="0" smtClean="0"/>
              <a:t>, </a:t>
            </a:r>
          </a:p>
          <a:p>
            <a:pPr lvl="2"/>
            <a:r>
              <a:rPr lang="sv-SE" sz="1600" dirty="0" smtClean="0"/>
              <a:t>no real work on </a:t>
            </a:r>
            <a:r>
              <a:rPr lang="sv-SE" sz="1600" i="1" dirty="0" smtClean="0"/>
              <a:t>Storage</a:t>
            </a:r>
            <a:r>
              <a:rPr lang="sv-SE" sz="1600" dirty="0" smtClean="0"/>
              <a:t> part</a:t>
            </a:r>
          </a:p>
          <a:p>
            <a:pPr lvl="1"/>
            <a:r>
              <a:rPr lang="sv-SE" sz="2000" dirty="0" smtClean="0"/>
              <a:t>Large number of changes</a:t>
            </a:r>
          </a:p>
          <a:p>
            <a:pPr lvl="2"/>
            <a:r>
              <a:rPr lang="sv-SE" sz="1800" dirty="0" smtClean="0"/>
              <a:t>Almost every element is affected</a:t>
            </a:r>
          </a:p>
          <a:p>
            <a:pPr lvl="2"/>
            <a:r>
              <a:rPr lang="sv-SE" sz="1800" dirty="0" smtClean="0"/>
              <a:t>Updated names, enumeration values, etc...</a:t>
            </a:r>
          </a:p>
          <a:p>
            <a:pPr lvl="2"/>
            <a:r>
              <a:rPr lang="sv-SE" sz="1800" dirty="0" smtClean="0"/>
              <a:t>Lots of cleaning</a:t>
            </a:r>
          </a:p>
          <a:p>
            <a:pPr lvl="2"/>
            <a:r>
              <a:rPr lang="sv-SE" sz="1800" dirty="0" smtClean="0"/>
              <a:t>Some structural changes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www.nordugrid.org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C9515-C0DF-431E-BDEA-2AA48D5356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GLUE2 XML: Nordugrid update (some structural changes)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4876800"/>
          </a:xfrm>
        </p:spPr>
        <p:txBody>
          <a:bodyPr/>
          <a:lstStyle/>
          <a:p>
            <a:r>
              <a:rPr lang="sv-SE" sz="1600" dirty="0" smtClean="0"/>
              <a:t>Replaced BaseClass with Entity</a:t>
            </a:r>
          </a:p>
          <a:p>
            <a:r>
              <a:rPr lang="en-US" sz="1600" dirty="0" smtClean="0"/>
              <a:t>Location and Contact elements are placed into both Admin and Service. </a:t>
            </a:r>
            <a:endParaRPr lang="sv-SE" sz="1600" dirty="0" smtClean="0"/>
          </a:p>
          <a:p>
            <a:r>
              <a:rPr lang="sv-SE" sz="1600" dirty="0" smtClean="0"/>
              <a:t>Added Extension to Entity_t</a:t>
            </a:r>
          </a:p>
          <a:p>
            <a:r>
              <a:rPr lang="en-US" sz="1600" dirty="0" smtClean="0"/>
              <a:t>Removed the </a:t>
            </a:r>
            <a:r>
              <a:rPr lang="en-US" sz="1600" dirty="0" err="1" smtClean="0"/>
              <a:t>ComputingShares</a:t>
            </a:r>
            <a:r>
              <a:rPr lang="en-US" sz="1600" dirty="0" smtClean="0"/>
              <a:t> grouping and added the </a:t>
            </a:r>
            <a:r>
              <a:rPr lang="en-US" sz="1600" dirty="0" err="1" smtClean="0"/>
              <a:t>ComputingShare</a:t>
            </a:r>
            <a:r>
              <a:rPr lang="en-US" sz="1600" dirty="0" smtClean="0"/>
              <a:t> elements directly under the Service</a:t>
            </a:r>
            <a:endParaRPr lang="sv-SE" sz="1600" dirty="0" smtClean="0"/>
          </a:p>
          <a:p>
            <a:r>
              <a:rPr lang="sv-SE" sz="1600" dirty="0" smtClean="0"/>
              <a:t>Added ToStorageService under ComputingService</a:t>
            </a:r>
          </a:p>
          <a:p>
            <a:r>
              <a:rPr lang="sv-SE" sz="1600" dirty="0" smtClean="0"/>
              <a:t>Introduced Associations of Activities present in the model into the rendering</a:t>
            </a:r>
          </a:p>
          <a:p>
            <a:r>
              <a:rPr lang="sv-SE" sz="1600" dirty="0" smtClean="0"/>
              <a:t>Added new grouping element, ExecutionEnvironments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LocalID</a:t>
            </a:r>
            <a:r>
              <a:rPr lang="en-US" sz="1600" dirty="0" smtClean="0"/>
              <a:t> to </a:t>
            </a:r>
            <a:r>
              <a:rPr lang="en-US" sz="1600" dirty="0" err="1" smtClean="0"/>
              <a:t>Extension_t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ServiceBase_t</a:t>
            </a:r>
            <a:r>
              <a:rPr lang="en-US" sz="1600" dirty="0" smtClean="0"/>
              <a:t> type. Used to construct </a:t>
            </a:r>
            <a:r>
              <a:rPr lang="en-US" sz="1600" dirty="0" err="1" smtClean="0"/>
              <a:t>Service_t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ComputingService_t</a:t>
            </a:r>
            <a:r>
              <a:rPr lang="en-US" sz="1600" dirty="0" smtClean="0"/>
              <a:t>, </a:t>
            </a:r>
            <a:r>
              <a:rPr lang="en-US" sz="1600" dirty="0" err="1" smtClean="0"/>
              <a:t>Storage_Service_t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Moved Activities from </a:t>
            </a:r>
            <a:r>
              <a:rPr lang="en-US" sz="1600" dirty="0" err="1" smtClean="0"/>
              <a:t>Service_t</a:t>
            </a:r>
            <a:r>
              <a:rPr lang="en-US" sz="1600" dirty="0" smtClean="0"/>
              <a:t> to </a:t>
            </a:r>
            <a:r>
              <a:rPr lang="en-US" sz="1600" dirty="0" err="1" smtClean="0"/>
              <a:t>Endpoint_t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EndpointBase_t</a:t>
            </a:r>
            <a:r>
              <a:rPr lang="en-US" sz="1600" dirty="0" smtClean="0"/>
              <a:t>. Used to construct </a:t>
            </a:r>
            <a:r>
              <a:rPr lang="en-US" sz="1600" dirty="0" err="1" smtClean="0"/>
              <a:t>Endpoint_t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ComputingEndpoint_t</a:t>
            </a:r>
            <a:r>
              <a:rPr lang="en-US" sz="1600" dirty="0" smtClean="0"/>
              <a:t>, </a:t>
            </a:r>
            <a:r>
              <a:rPr lang="en-US" sz="1600" dirty="0" err="1" smtClean="0"/>
              <a:t>StorageEndpoint_t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ShareBase_t</a:t>
            </a:r>
            <a:r>
              <a:rPr lang="en-US" sz="1600" dirty="0" smtClean="0"/>
              <a:t>. Used to construct </a:t>
            </a:r>
            <a:r>
              <a:rPr lang="en-US" sz="1600" dirty="0" err="1" smtClean="0"/>
              <a:t>Share_t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ComputingShare_t</a:t>
            </a:r>
            <a:r>
              <a:rPr lang="en-US" sz="1600" dirty="0" smtClean="0"/>
              <a:t>, </a:t>
            </a:r>
            <a:r>
              <a:rPr lang="en-US" sz="1600" dirty="0" err="1" smtClean="0"/>
              <a:t>StorageShare_t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ActivityID</a:t>
            </a:r>
            <a:r>
              <a:rPr lang="en-US" sz="1600" dirty="0" smtClean="0"/>
              <a:t> and </a:t>
            </a:r>
            <a:r>
              <a:rPr lang="en-US" sz="1600" dirty="0" err="1" smtClean="0"/>
              <a:t>EndpointID</a:t>
            </a:r>
            <a:r>
              <a:rPr lang="en-US" sz="1600" dirty="0" smtClean="0"/>
              <a:t> associations to </a:t>
            </a:r>
            <a:r>
              <a:rPr lang="en-US" sz="1600" dirty="0" err="1" smtClean="0"/>
              <a:t>Share_t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ResourceBase_t</a:t>
            </a:r>
            <a:r>
              <a:rPr lang="en-US" sz="1600" dirty="0" smtClean="0"/>
              <a:t>. Used to construct </a:t>
            </a:r>
            <a:r>
              <a:rPr lang="en-US" sz="1600" dirty="0" err="1" smtClean="0"/>
              <a:t>Resource_t</a:t>
            </a:r>
            <a:r>
              <a:rPr lang="en-US" sz="1600" dirty="0" smtClean="0"/>
              <a:t>, </a:t>
            </a:r>
            <a:r>
              <a:rPr lang="en-US" sz="1600" dirty="0" err="1" smtClean="0"/>
              <a:t>ExecutionEnvironment_t</a:t>
            </a:r>
            <a:r>
              <a:rPr lang="en-US" sz="16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www.nordugrid.org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C9515-C0DF-431E-BDEA-2AA48D5356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GLUE2 XML: Nordugrid update (some structural changes)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876800"/>
          </a:xfrm>
        </p:spPr>
        <p:txBody>
          <a:bodyPr/>
          <a:lstStyle/>
          <a:p>
            <a:r>
              <a:rPr lang="en-US" sz="1600" dirty="0" smtClean="0"/>
              <a:t>Added </a:t>
            </a:r>
            <a:r>
              <a:rPr lang="en-US" sz="1600" dirty="0" err="1" smtClean="0"/>
              <a:t>UserDomainID</a:t>
            </a:r>
            <a:r>
              <a:rPr lang="en-US" sz="1600" dirty="0" smtClean="0"/>
              <a:t> association to </a:t>
            </a:r>
            <a:r>
              <a:rPr lang="en-US" sz="1600" dirty="0" err="1" smtClean="0"/>
              <a:t>AccessPolicy</a:t>
            </a:r>
            <a:r>
              <a:rPr lang="en-US" sz="1600" dirty="0" smtClean="0"/>
              <a:t>, </a:t>
            </a:r>
            <a:r>
              <a:rPr lang="en-US" sz="1600" dirty="0" err="1" smtClean="0"/>
              <a:t>MappingPolicy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</a:t>
            </a:r>
            <a:r>
              <a:rPr lang="en-US" sz="1600" dirty="0" err="1" smtClean="0"/>
              <a:t>ActivityBase_t</a:t>
            </a:r>
            <a:r>
              <a:rPr lang="en-US" sz="1600" dirty="0" smtClean="0"/>
              <a:t>. Used to construct </a:t>
            </a:r>
            <a:r>
              <a:rPr lang="en-US" sz="1600" dirty="0" err="1" smtClean="0"/>
              <a:t>Activity_t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ComputingActivity_t</a:t>
            </a:r>
            <a:endParaRPr lang="en-US" sz="1600" dirty="0" smtClean="0"/>
          </a:p>
          <a:p>
            <a:r>
              <a:rPr lang="en-US" sz="1600" dirty="0" err="1" smtClean="0"/>
              <a:t>Chagend</a:t>
            </a:r>
            <a:r>
              <a:rPr lang="en-US" sz="1600" dirty="0" smtClean="0"/>
              <a:t> type of association IDs from </a:t>
            </a:r>
            <a:r>
              <a:rPr lang="en-US" sz="1600" dirty="0" err="1" smtClean="0"/>
              <a:t>glue:ID_t</a:t>
            </a:r>
            <a:r>
              <a:rPr lang="en-US" sz="1600" dirty="0" smtClean="0"/>
              <a:t> to </a:t>
            </a:r>
            <a:r>
              <a:rPr lang="en-US" sz="1600" dirty="0" err="1" smtClean="0"/>
              <a:t>anyURI</a:t>
            </a:r>
            <a:r>
              <a:rPr lang="en-US" sz="1600" dirty="0" smtClean="0"/>
              <a:t> (except in the storage-related part) </a:t>
            </a:r>
          </a:p>
          <a:p>
            <a:r>
              <a:rPr lang="en-US" sz="1600" dirty="0" smtClean="0"/>
              <a:t>Defined types: </a:t>
            </a:r>
            <a:r>
              <a:rPr lang="en-US" sz="1600" dirty="0" err="1" smtClean="0"/>
              <a:t>OSName_t</a:t>
            </a:r>
            <a:r>
              <a:rPr lang="en-US" sz="1600" dirty="0" smtClean="0"/>
              <a:t>, </a:t>
            </a:r>
            <a:r>
              <a:rPr lang="en-US" sz="1600" dirty="0" err="1" smtClean="0"/>
              <a:t>OSFamily_t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ComputingActivity_t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ComputingActivityType_t</a:t>
            </a:r>
            <a:r>
              <a:rPr lang="en-US" sz="1600" dirty="0" smtClean="0"/>
              <a:t>, </a:t>
            </a:r>
            <a:r>
              <a:rPr lang="en-US" sz="1600" dirty="0" err="1" smtClean="0"/>
              <a:t>Extended_Boolean_t</a:t>
            </a:r>
            <a:r>
              <a:rPr lang="en-US" sz="1600" dirty="0" smtClean="0"/>
              <a:t>, </a:t>
            </a:r>
            <a:r>
              <a:rPr lang="en-US" sz="1600" dirty="0" err="1" smtClean="0"/>
              <a:t>glue:dateTime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Moved </a:t>
            </a:r>
            <a:r>
              <a:rPr lang="en-US" sz="1600" dirty="0" err="1" smtClean="0"/>
              <a:t>ComputingActivities</a:t>
            </a:r>
            <a:r>
              <a:rPr lang="en-US" sz="1600" dirty="0" smtClean="0"/>
              <a:t> from </a:t>
            </a:r>
            <a:r>
              <a:rPr lang="en-US" sz="1600" dirty="0" err="1" smtClean="0"/>
              <a:t>ComputingService</a:t>
            </a:r>
            <a:r>
              <a:rPr lang="en-US" sz="1600" dirty="0" smtClean="0"/>
              <a:t> to </a:t>
            </a:r>
            <a:r>
              <a:rPr lang="en-US" sz="1600" dirty="0" err="1" smtClean="0"/>
              <a:t>ComputingEndpoint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Replaced </a:t>
            </a:r>
            <a:r>
              <a:rPr lang="en-US" sz="1600" dirty="0" err="1" smtClean="0"/>
              <a:t>ComputingResource</a:t>
            </a:r>
            <a:r>
              <a:rPr lang="en-US" sz="1600" dirty="0" smtClean="0"/>
              <a:t> with </a:t>
            </a:r>
            <a:r>
              <a:rPr lang="en-US" sz="1600" dirty="0" err="1" smtClean="0"/>
              <a:t>ComputingManager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grouping element </a:t>
            </a:r>
            <a:r>
              <a:rPr lang="en-US" sz="1600" dirty="0" err="1" smtClean="0"/>
              <a:t>ExecutionEnvironments</a:t>
            </a:r>
            <a:r>
              <a:rPr lang="en-US" sz="1600" dirty="0" smtClean="0"/>
              <a:t> under </a:t>
            </a:r>
            <a:r>
              <a:rPr lang="en-US" sz="1600" dirty="0" err="1" smtClean="0"/>
              <a:t>ComputingManager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Added associations in </a:t>
            </a:r>
            <a:r>
              <a:rPr lang="en-US" sz="1600" dirty="0" err="1" smtClean="0"/>
              <a:t>ComputingActivity</a:t>
            </a:r>
            <a:r>
              <a:rPr lang="en-US" sz="1600" dirty="0" smtClean="0"/>
              <a:t> to </a:t>
            </a:r>
            <a:r>
              <a:rPr lang="en-US" sz="1600" dirty="0" err="1" smtClean="0"/>
              <a:t>UserDomain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Computingendpoint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ComputingShare</a:t>
            </a:r>
            <a:r>
              <a:rPr lang="en-US" sz="1600" dirty="0" smtClean="0"/>
              <a:t>, </a:t>
            </a:r>
            <a:r>
              <a:rPr lang="en-US" sz="1600" dirty="0" err="1" smtClean="0"/>
              <a:t>ExecutionEnvironment</a:t>
            </a:r>
            <a:r>
              <a:rPr lang="en-US" sz="1600" dirty="0" smtClean="0"/>
              <a:t>, and Activity! (note there is no such in the original schema. Was it intentional?)</a:t>
            </a:r>
          </a:p>
          <a:p>
            <a:r>
              <a:rPr lang="en-US" sz="1600" dirty="0" err="1" smtClean="0"/>
              <a:t>ComputingActivity</a:t>
            </a:r>
            <a:r>
              <a:rPr lang="en-US" sz="1600" dirty="0" smtClean="0"/>
              <a:t> has no mandatory associations according to the spec (a mistake?). Chosen to be embedded in </a:t>
            </a:r>
            <a:r>
              <a:rPr lang="en-US" sz="1600" dirty="0" err="1" smtClean="0"/>
              <a:t>ComputingEndpoint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Defined types </a:t>
            </a:r>
            <a:r>
              <a:rPr lang="en-US" sz="1600" dirty="0" err="1" smtClean="0"/>
              <a:t>JobDescription_t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ComputingActivityType_t</a:t>
            </a:r>
            <a:r>
              <a:rPr lang="en-US" sz="1600" dirty="0" smtClean="0"/>
              <a:t>, </a:t>
            </a:r>
            <a:r>
              <a:rPr lang="en-US" sz="1600" dirty="0" err="1" smtClean="0"/>
              <a:t>ComputingActivityState_t</a:t>
            </a:r>
            <a:endParaRPr lang="sv-SE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www.nordugrid.org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C9515-C0DF-431E-BDEA-2AA48D5356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GLUE2 XML in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Generating information</a:t>
            </a:r>
          </a:p>
          <a:p>
            <a:pPr lvl="1"/>
            <a:r>
              <a:rPr lang="sv-SE" sz="1800" dirty="0" smtClean="0"/>
              <a:t>A-REX infoproviders backend scripts populate an GLUE2 xml instance</a:t>
            </a:r>
          </a:p>
          <a:p>
            <a:pPr lvl="2"/>
            <a:r>
              <a:rPr lang="sv-SE" sz="1600" dirty="0" smtClean="0"/>
              <a:t>Very detailed info for ComputingService and its children elements including ComputingActivity</a:t>
            </a:r>
          </a:p>
          <a:p>
            <a:pPr lvl="2"/>
            <a:r>
              <a:rPr lang="sv-SE" sz="1600" dirty="0" smtClean="0"/>
              <a:t>Minimal info for Domain elements</a:t>
            </a:r>
          </a:p>
          <a:p>
            <a:pPr lvl="1"/>
            <a:r>
              <a:rPr lang="sv-SE" sz="1800" dirty="0" smtClean="0"/>
              <a:t>ISIS and Chelonia services</a:t>
            </a:r>
          </a:p>
          <a:p>
            <a:pPr lvl="2"/>
            <a:r>
              <a:rPr lang="sv-SE" sz="1600" dirty="0" smtClean="0"/>
              <a:t>Populate the general Service element</a:t>
            </a:r>
          </a:p>
          <a:p>
            <a:r>
              <a:rPr lang="sv-SE" sz="2000" dirty="0" smtClean="0"/>
              <a:t>Publishing information</a:t>
            </a:r>
          </a:p>
          <a:p>
            <a:pPr lvl="1"/>
            <a:r>
              <a:rPr lang="sv-SE" sz="1800" dirty="0" smtClean="0"/>
              <a:t>Through LIDI Interface offered by HED</a:t>
            </a:r>
          </a:p>
          <a:p>
            <a:pPr lvl="1"/>
            <a:r>
              <a:rPr lang="sv-SE" sz="1800" dirty="0" smtClean="0"/>
              <a:t>WSRF: GetResourcepropertyDocument, GetResourceProperty, QueryResourceProperties (XPATH)</a:t>
            </a:r>
          </a:p>
          <a:p>
            <a:r>
              <a:rPr lang="sv-SE" sz="2000" dirty="0" smtClean="0"/>
              <a:t>Info consumers</a:t>
            </a:r>
          </a:p>
          <a:p>
            <a:pPr lvl="1"/>
            <a:r>
              <a:rPr lang="sv-SE" sz="1600" dirty="0" smtClean="0"/>
              <a:t>ARC clients based </a:t>
            </a:r>
            <a:r>
              <a:rPr lang="sv-SE" sz="1600" smtClean="0"/>
              <a:t>on </a:t>
            </a:r>
            <a:r>
              <a:rPr lang="sv-SE" sz="1600" smtClean="0"/>
              <a:t>libarcclient</a:t>
            </a:r>
            <a:endParaRPr lang="sv-SE" sz="1600" dirty="0" smtClean="0"/>
          </a:p>
          <a:p>
            <a:pPr lvl="1"/>
            <a:r>
              <a:rPr lang="sv-SE" sz="1600" dirty="0" smtClean="0"/>
              <a:t>Matchmaking against (extended)-JSDL </a:t>
            </a:r>
            <a:r>
              <a:rPr lang="sv-SE" sz="1600" u="sng" dirty="0" smtClean="0"/>
              <a:t>via a mapping table</a:t>
            </a:r>
            <a:endParaRPr lang="en-US" sz="16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3/18/2010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www.nordugrid.org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C9515-C0DF-431E-BDEA-2AA48D5356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NorduGrid updated the ”abandoned” XML rendering of GLUE2</a:t>
            </a:r>
          </a:p>
          <a:p>
            <a:pPr lvl="1"/>
            <a:r>
              <a:rPr lang="sv-SE" sz="2000" dirty="0" smtClean="0"/>
              <a:t>Large amount of changes</a:t>
            </a:r>
          </a:p>
          <a:p>
            <a:pPr lvl="1"/>
            <a:r>
              <a:rPr lang="sv-SE" sz="2000" dirty="0" smtClean="0"/>
              <a:t>Including some structural ones</a:t>
            </a:r>
          </a:p>
          <a:p>
            <a:pPr lvl="1"/>
            <a:r>
              <a:rPr lang="sv-SE" sz="2000" dirty="0" smtClean="0"/>
              <a:t>Did not touch the storage part</a:t>
            </a:r>
          </a:p>
          <a:p>
            <a:r>
              <a:rPr lang="sv-SE" sz="2400" dirty="0" smtClean="0"/>
              <a:t>The updated GLUE2 XML is intensively used within ARC components</a:t>
            </a:r>
          </a:p>
          <a:p>
            <a:pPr lvl="1"/>
            <a:r>
              <a:rPr lang="sv-SE" sz="2000" dirty="0" smtClean="0"/>
              <a:t>No major shortcomming of the model was discovered so far</a:t>
            </a:r>
          </a:p>
          <a:p>
            <a:pPr lvl="1"/>
            <a:r>
              <a:rPr lang="sv-SE" sz="2000" dirty="0" smtClean="0"/>
              <a:t>GLUE2 suits very well our needs</a:t>
            </a:r>
          </a:p>
          <a:p>
            <a:r>
              <a:rPr lang="sv-SE" sz="2400" dirty="0" smtClean="0"/>
              <a:t>NorduGrid would like to see an official GLUE2 XML rendering this year </a:t>
            </a:r>
            <a:r>
              <a:rPr lang="sv-SE" sz="24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sv-SE" sz="1600" dirty="0" smtClean="0">
                <a:sym typeface="Wingdings" pitchFamily="2" charset="2"/>
              </a:rPr>
              <a:t>We are comitted to modify our code accordingly.</a:t>
            </a:r>
            <a:endParaRPr lang="sv-SE" sz="1600" dirty="0" smtClean="0"/>
          </a:p>
          <a:p>
            <a:endParaRPr lang="sv-S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www.nordugrid.org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C9515-C0DF-431E-BDEA-2AA48D5356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3/18/2010</a:t>
            </a:r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www.nordugrid.org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7D046-8B4D-47A0-A88C-4B515A4DF207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sz="3200" dirty="0" smtClean="0"/>
              <a:t>References</a:t>
            </a:r>
            <a:endParaRPr lang="en-US" sz="2600" dirty="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sv-SE" sz="2000" dirty="0" smtClean="0"/>
          </a:p>
          <a:p>
            <a:pPr eaLnBrk="1" hangingPunct="1">
              <a:lnSpc>
                <a:spcPct val="80000"/>
              </a:lnSpc>
            </a:pPr>
            <a:r>
              <a:rPr lang="sv-SE" sz="2000" dirty="0" smtClean="0"/>
              <a:t>GLUE2 XML SCHEMA: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sv-SE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http://svn.nordugrid.org/trac/nordugrid/browser/arc1/trunk/doc/tech_doc/infosys/GLUE2.xsd</a:t>
            </a:r>
            <a:endParaRPr lang="sv-SE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sv-SE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v-SE" sz="2000" dirty="0" smtClean="0">
                <a:cs typeface="Arial" pitchFamily="34" charset="0"/>
              </a:rPr>
              <a:t>Populated GLUE document (”nordugrid domain”)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sv-SE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3"/>
              </a:rPr>
              <a:t>http://svn.nordugrid.org/trac/nordugrid/browser/arc1/trunk/doc/tech_doc/infosys/nordugrid_domain.xml</a:t>
            </a:r>
            <a:endParaRPr lang="sv-SE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sv-SE" sz="1600" dirty="0" smtClean="0"/>
          </a:p>
          <a:p>
            <a:pPr eaLnBrk="1" hangingPunct="1">
              <a:lnSpc>
                <a:spcPct val="80000"/>
              </a:lnSpc>
            </a:pPr>
            <a:r>
              <a:rPr lang="sv-SE" sz="2000" dirty="0" smtClean="0"/>
              <a:t>”ARC Standards Implementation report”, released July 2009 </a:t>
            </a:r>
          </a:p>
          <a:p>
            <a:pPr lvl="1" eaLnBrk="1" hangingPunct="1">
              <a:lnSpc>
                <a:spcPct val="80000"/>
              </a:lnSpc>
            </a:pPr>
            <a:r>
              <a:rPr lang="sv-SE" sz="1800" dirty="0" smtClean="0">
                <a:latin typeface="Arial" pitchFamily="34" charset="0"/>
                <a:cs typeface="Arial" pitchFamily="34" charset="0"/>
              </a:rPr>
              <a:t>Section 2.1.9 on GLUE2</a:t>
            </a:r>
          </a:p>
          <a:p>
            <a:pPr lvl="1" eaLnBrk="1" hangingPunct="1">
              <a:lnSpc>
                <a:spcPct val="80000"/>
              </a:lnSpc>
            </a:pPr>
            <a:r>
              <a:rPr lang="sv-SE" sz="1800" dirty="0" smtClean="0">
                <a:latin typeface="Arial" pitchFamily="34" charset="0"/>
                <a:cs typeface="Arial" pitchFamily="34" charset="0"/>
              </a:rPr>
              <a:t>Section 2.1.3 on WS-ResourceFramework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sv-SE" sz="1800" dirty="0" smtClean="0">
                <a:latin typeface="Arial" pitchFamily="34" charset="0"/>
                <a:cs typeface="Arial" pitchFamily="34" charset="0"/>
                <a:hlinkClick r:id="rId4"/>
              </a:rPr>
              <a:t>http://www.knowarc.eu/documents/KnowARC_Implementing_Grid_Standards.pdf</a:t>
            </a:r>
            <a:endParaRPr lang="sv-SE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-template">
  <a:themeElements>
    <a:clrScheme name="ng-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ng-templat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g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g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g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g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g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g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g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ng-template</Template>
  <TotalTime>3222</TotalTime>
  <Words>651</Words>
  <PresentationFormat>On-screen Show (4:3)</PresentationFormat>
  <Paragraphs>108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ng-template</vt:lpstr>
      <vt:lpstr>GLUE2 XML rendering: The NorduGrid-ARC experience</vt:lpstr>
      <vt:lpstr>GLUE2 XML: starting point</vt:lpstr>
      <vt:lpstr>GLUE2 XML: Nordugrid update</vt:lpstr>
      <vt:lpstr>GLUE2 XML: Nordugrid update (some structural changes)</vt:lpstr>
      <vt:lpstr>GLUE2 XML: Nordugrid update (some structural changes)</vt:lpstr>
      <vt:lpstr>GLUE2 XML in ARC</vt:lpstr>
      <vt:lpstr>Summary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Balazs Konya</dc:creator>
  <cp:lastModifiedBy>Balazs Konya</cp:lastModifiedBy>
  <cp:revision>380</cp:revision>
  <dcterms:created xsi:type="dcterms:W3CDTF">2008-06-20T12:51:01Z</dcterms:created>
  <dcterms:modified xsi:type="dcterms:W3CDTF">2010-03-18T14:22:40Z</dcterms:modified>
</cp:coreProperties>
</file>