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0" r:id="rId2"/>
  </p:sldMasterIdLst>
  <p:sldIdLst>
    <p:sldId id="271" r:id="rId3"/>
    <p:sldId id="277" r:id="rId4"/>
    <p:sldId id="273" r:id="rId5"/>
    <p:sldId id="274" r:id="rId6"/>
    <p:sldId id="275" r:id="rId7"/>
    <p:sldId id="276" r:id="rId8"/>
    <p:sldId id="272" r:id="rId9"/>
    <p:sldId id="260" r:id="rId10"/>
    <p:sldId id="258" r:id="rId11"/>
    <p:sldId id="259" r:id="rId12"/>
    <p:sldId id="261" r:id="rId13"/>
    <p:sldId id="266" r:id="rId14"/>
    <p:sldId id="264" r:id="rId1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52D6F8-C434-4CAC-A51B-0FED8A7141E2}" type="datetimeFigureOut">
              <a:rPr lang="en-US"/>
              <a:pPr>
                <a:defRPr/>
              </a:pPr>
              <a:t>10/12/2009</a:t>
            </a:fld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0CB07F-48E5-4839-AFB7-EB36A24AA6D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pic>
        <p:nvPicPr>
          <p:cNvPr id="8" name="Picture 7" descr="ngs_banner_larg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6152445"/>
            <a:ext cx="4000496" cy="70555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4290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970065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1FF425-C3AE-47F2-85D4-C424CB34A6AA}" type="datetimeFigureOut">
              <a:rPr lang="en-US"/>
              <a:pPr>
                <a:defRPr/>
              </a:pPr>
              <a:t>10/12/2009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57338"/>
            <a:ext cx="7772400" cy="38004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BE373B-AF06-4900-B46F-F45D9204EE87}" type="datetimeFigureOut">
              <a:rPr lang="en-US"/>
              <a:pPr>
                <a:defRPr/>
              </a:pPr>
              <a:t>10/12/2009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786047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285860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600438-8F13-4035-BEB7-8B2C16539922}" type="datetimeFigureOut">
              <a:rPr lang="en-US"/>
              <a:pPr>
                <a:defRPr/>
              </a:pPr>
              <a:t>10/12/2009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57338"/>
            <a:ext cx="3810000" cy="451486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57338"/>
            <a:ext cx="3810000" cy="38004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CBF158-7D2F-4B1C-96D7-3A06071F02F0}" type="datetimeFigureOut">
              <a:rPr lang="en-US"/>
              <a:pPr>
                <a:defRPr/>
              </a:pPr>
              <a:t>10/12/2009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89733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18295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0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B78DF3-C5DE-47A1-A81B-4466FC79DD1B}" type="datetimeFigureOut">
              <a:rPr lang="en-US"/>
              <a:pPr>
                <a:defRPr/>
              </a:pPr>
              <a:t>10/12/2009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500368-1B2E-49F4-A735-BBBD34A0C3D9}" type="datetimeFigureOut">
              <a:rPr lang="en-US"/>
              <a:pPr>
                <a:defRPr/>
              </a:pPr>
              <a:t>10/12/2009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0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5E0DBE-DB29-4F6E-B13B-BFBF5E2264BA}" type="datetimeFigureOut">
              <a:rPr lang="en-US"/>
              <a:pPr>
                <a:defRPr/>
              </a:pPr>
              <a:t>10/12/2009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08477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8514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90D1BD-31D6-417F-94CE-33200D59EDC2}" type="datetimeFigureOut">
              <a:rPr lang="en-US"/>
              <a:pPr>
                <a:defRPr/>
              </a:pPr>
              <a:t>10/12/2009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71942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45916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638680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6AAC06-AC24-46FD-B1AB-2FEE1E16706B}" type="datetimeFigureOut">
              <a:rPr lang="en-US"/>
              <a:pPr>
                <a:defRPr/>
              </a:pPr>
              <a:t>10/12/2009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GridPP_logo_high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6286500" y="6000750"/>
            <a:ext cx="2360613" cy="703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1C7FF3-A4AE-40F5-A1FE-FDB8D501C588}" type="datetimeFigureOut">
              <a:rPr lang="en-US"/>
              <a:pPr>
                <a:defRPr/>
              </a:pPr>
              <a:t>10/12/2009</a:t>
            </a:fld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04BF5A-BF35-4B1A-99BE-167105F76A8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GridPP_logo_high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6286500" y="6000750"/>
            <a:ext cx="2360613" cy="703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91A53B-07B5-44DB-870D-BDEC5E43CC48}" type="datetimeFigureOut">
              <a:rPr lang="en-US"/>
              <a:pPr>
                <a:defRPr/>
              </a:pPr>
              <a:t>10/12/2009</a:t>
            </a:fld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C21DBC-32ED-4306-8714-112E5219405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 descr="GridPP_logo_high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6286500" y="6000750"/>
            <a:ext cx="2360613" cy="703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3048000"/>
            <a:ext cx="3810000" cy="3048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3048000"/>
            <a:ext cx="3810000" cy="3048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A7FE8A-5C24-42D7-9857-BD0301E83C6D}" type="datetimeFigureOut">
              <a:rPr lang="en-US"/>
              <a:pPr>
                <a:defRPr/>
              </a:pPr>
              <a:t>10/12/2009</a:t>
            </a:fld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9B06ED-1497-4EE1-92BE-33DEF29404E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 descr="GridPP_logo_high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6286500" y="6000750"/>
            <a:ext cx="2360613" cy="703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121443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5613" y="2571744"/>
            <a:ext cx="4040188" cy="58707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214686"/>
            <a:ext cx="4040188" cy="291147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3438" y="2571744"/>
            <a:ext cx="4041775" cy="58707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214686"/>
            <a:ext cx="4041775" cy="291147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B19A5F-7985-47C5-80EB-3CB46E89C5A1}" type="datetimeFigureOut">
              <a:rPr lang="en-US"/>
              <a:pPr>
                <a:defRPr/>
              </a:pPr>
              <a:t>10/12/2009</a:t>
            </a:fld>
            <a:endParaRPr lang="en-GB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1B9C66-C231-4D47-9279-21165085208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GridPP_logo_high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6286500" y="6000750"/>
            <a:ext cx="2360613" cy="703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B548F4-5413-4714-B6E9-526A3402F602}" type="datetimeFigureOut">
              <a:rPr lang="en-US"/>
              <a:pPr>
                <a:defRPr/>
              </a:pPr>
              <a:t>10/12/2009</a:t>
            </a:fld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742EC7-1C0E-4FB6-BD6D-BAF10F48983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GridPP_logo_high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6286500" y="6000750"/>
            <a:ext cx="2360613" cy="703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423DB7-D127-4037-AA89-8045FEABC8A4}" type="datetimeFigureOut">
              <a:rPr lang="en-US"/>
              <a:pPr>
                <a:defRPr/>
              </a:pPr>
              <a:t>10/12/2009</a:t>
            </a:fld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90D95E-7CF0-42FA-BFC4-1A9B07137A7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 descr="GridPP_logo_high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6286500" y="6000750"/>
            <a:ext cx="2360613" cy="703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1214422"/>
            <a:ext cx="3008313" cy="109061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142984"/>
            <a:ext cx="5111750" cy="498317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357430"/>
            <a:ext cx="3008313" cy="37687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3704C6-63AA-44DD-B165-7C78593BD781}" type="datetimeFigureOut">
              <a:rPr lang="en-US"/>
              <a:pPr>
                <a:defRPr/>
              </a:pPr>
              <a:t>10/12/2009</a:t>
            </a:fld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E420B6-572D-498D-9034-97639CF599D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 descr="GridPP_logo_high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6286500" y="6000750"/>
            <a:ext cx="2360613" cy="703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071545"/>
            <a:ext cx="5486400" cy="365602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C9A41C-898C-4D22-9B45-170985D89485}" type="datetimeFigureOut">
              <a:rPr lang="en-US"/>
              <a:pPr>
                <a:defRPr/>
              </a:pPr>
              <a:t>10/12/2009</a:t>
            </a:fld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56C6CF-6F14-4C11-A4F3-AFA4F362B2C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image" Target="../media/image4.jpeg"/><Relationship Id="rId5" Type="http://schemas.openxmlformats.org/officeDocument/2006/relationships/slideLayout" Target="../slideLayouts/slideLayout14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447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3048000"/>
            <a:ext cx="77724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679A46E-A8B3-493D-824F-9A91E49EAA5D}" type="datetimeFigureOut">
              <a:rPr lang="en-US"/>
              <a:pPr>
                <a:defRPr/>
              </a:pPr>
              <a:t>10/12/2009</a:t>
            </a:fld>
            <a:endParaRPr lang="en-GB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E45CDBCC-B8DD-4DDF-94D2-10213138F99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pic>
        <p:nvPicPr>
          <p:cNvPr id="1031" name="Picture 19" descr="STFC_top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0" y="0"/>
            <a:ext cx="9144000" cy="143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7" descr="GridPP_logo_high.jpg"/>
          <p:cNvPicPr>
            <a:picLocks noChangeAspect="1"/>
          </p:cNvPicPr>
          <p:nvPr userDrawn="1"/>
        </p:nvPicPr>
        <p:blipFill>
          <a:blip r:embed="rId12"/>
          <a:srcRect/>
          <a:stretch>
            <a:fillRect/>
          </a:stretch>
        </p:blipFill>
        <p:spPr bwMode="auto">
          <a:xfrm>
            <a:off x="6286500" y="6000750"/>
            <a:ext cx="2360613" cy="703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ngs_banner_large.jp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0" y="6152445"/>
            <a:ext cx="4000496" cy="70555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ヒラギノ角ゴ Pro W3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Grande" pitchFamily="84" charset="0"/>
          <a:ea typeface="ヒラギノ角ゴ Pro W3" pitchFamily="84" charset="-128"/>
          <a:cs typeface="ヒラギノ角ゴ Pro W3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Grande" pitchFamily="84" charset="0"/>
          <a:ea typeface="ヒラギノ角ゴ Pro W3" pitchFamily="84" charset="-128"/>
          <a:cs typeface="ヒラギノ角ゴ Pro W3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Grande" pitchFamily="84" charset="0"/>
          <a:ea typeface="ヒラギノ角ゴ Pro W3" pitchFamily="84" charset="-128"/>
          <a:cs typeface="ヒラギノ角ゴ Pro W3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Grande" pitchFamily="84" charset="0"/>
          <a:ea typeface="ヒラギノ角ゴ Pro W3" pitchFamily="84" charset="-128"/>
          <a:cs typeface="ヒラギノ角ゴ Pro W3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Grande" pitchFamily="84" charset="0"/>
          <a:ea typeface="ヒラギノ角ゴ Pro W3" pitchFamily="84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Grande" pitchFamily="84" charset="0"/>
          <a:ea typeface="ヒラギノ角ゴ Pro W3" pitchFamily="84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Grande" pitchFamily="84" charset="0"/>
          <a:ea typeface="ヒラギノ角ゴ Pro W3" pitchFamily="84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Grande" pitchFamily="84" charset="0"/>
          <a:ea typeface="ヒラギノ角ゴ Pro W3" pitchFamily="8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ヒラギノ角ゴ Pro W3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ヒラギノ角ゴ Pro W3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ヒラギノ角ゴ Pro W3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ヒラギノ角ゴ Pro W3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ヒラギノ角ゴ Pro W3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33375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57338"/>
            <a:ext cx="7772400" cy="4538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2D28955-5C0C-4C50-9BA0-C1151B12CC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2055" name="Picture 19" descr="SCI41098_PPT_Templates_bottom_STFC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0" y="5294313"/>
            <a:ext cx="9144000" cy="1563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ヒラギノ角ゴ Pro W3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Grande" pitchFamily="84" charset="0"/>
          <a:ea typeface="ヒラギノ角ゴ Pro W3" pitchFamily="84" charset="-128"/>
          <a:cs typeface="ヒラギノ角ゴ Pro W3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Grande" pitchFamily="84" charset="0"/>
          <a:ea typeface="ヒラギノ角ゴ Pro W3" pitchFamily="84" charset="-128"/>
          <a:cs typeface="ヒラギノ角ゴ Pro W3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Grande" pitchFamily="84" charset="0"/>
          <a:ea typeface="ヒラギノ角ゴ Pro W3" pitchFamily="84" charset="-128"/>
          <a:cs typeface="ヒラギノ角ゴ Pro W3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Grande" pitchFamily="84" charset="0"/>
          <a:ea typeface="ヒラギノ角ゴ Pro W3" pitchFamily="84" charset="-128"/>
          <a:cs typeface="ヒラギノ角ゴ Pro W3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Grande" pitchFamily="84" charset="0"/>
          <a:ea typeface="ヒラギノ角ゴ Pro W3" pitchFamily="84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Grande" pitchFamily="84" charset="0"/>
          <a:ea typeface="ヒラギノ角ゴ Pro W3" pitchFamily="84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Grande" pitchFamily="84" charset="0"/>
          <a:ea typeface="ヒラギノ角ゴ Pro W3" pitchFamily="84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Grande" pitchFamily="84" charset="0"/>
          <a:ea typeface="ヒラギノ角ゴ Pro W3" pitchFamily="8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ヒラギノ角ゴ Pro W3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ヒラギノ角ゴ Pro W3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ヒラギノ角ゴ Pro W3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ヒラギノ角ゴ Pro W3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ヒラギノ角ゴ Pro W3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OGF27 – GSM-WG roadmap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Jens Jensen</a:t>
            </a:r>
          </a:p>
          <a:p>
            <a:r>
              <a:rPr lang="en-US" dirty="0" smtClean="0"/>
              <a:t>OGF27, Banff</a:t>
            </a:r>
          </a:p>
          <a:p>
            <a:r>
              <a:rPr lang="en-US" dirty="0" smtClean="0"/>
              <a:t>Based on work discussed at ’26</a:t>
            </a:r>
            <a:endParaRPr lang="en-GB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Meta-Issues</a:t>
            </a:r>
            <a:endParaRPr lang="en-GB" smtClean="0"/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714348" y="2714620"/>
            <a:ext cx="7772400" cy="3048000"/>
          </a:xfrm>
        </p:spPr>
        <p:txBody>
          <a:bodyPr/>
          <a:lstStyle/>
          <a:p>
            <a:pPr eaLnBrk="1" hangingPunct="1"/>
            <a:r>
              <a:rPr lang="en-US" dirty="0" smtClean="0"/>
              <a:t>Many mailing lists and working groups</a:t>
            </a:r>
          </a:p>
          <a:p>
            <a:pPr lvl="1" eaLnBrk="1" hangingPunct="1"/>
            <a:r>
              <a:rPr lang="en-US" dirty="0" err="1" smtClean="0"/>
              <a:t>gsm-wg</a:t>
            </a:r>
            <a:r>
              <a:rPr lang="en-US" dirty="0" smtClean="0"/>
              <a:t> itself has low volume</a:t>
            </a:r>
          </a:p>
          <a:p>
            <a:pPr lvl="1" eaLnBrk="1" hangingPunct="1"/>
            <a:r>
              <a:rPr lang="en-US" dirty="0" smtClean="0"/>
              <a:t>Less direct activity now, more boundary</a:t>
            </a:r>
          </a:p>
          <a:p>
            <a:pPr eaLnBrk="1" hangingPunct="1"/>
            <a:r>
              <a:rPr lang="en-US" dirty="0" smtClean="0"/>
              <a:t>Various levels of contributions at OGF</a:t>
            </a:r>
          </a:p>
          <a:p>
            <a:pPr lvl="1" eaLnBrk="1" hangingPunct="1"/>
            <a:r>
              <a:rPr lang="en-US" dirty="0" smtClean="0"/>
              <a:t>A Few Good (</a:t>
            </a:r>
            <a:r>
              <a:rPr lang="en-US" dirty="0" err="1" smtClean="0"/>
              <a:t>Wo</a:t>
            </a:r>
            <a:r>
              <a:rPr lang="en-US" dirty="0" smtClean="0"/>
              <a:t>)Men – which is good</a:t>
            </a:r>
          </a:p>
          <a:p>
            <a:pPr lvl="1" eaLnBrk="1" hangingPunct="1"/>
            <a:r>
              <a:rPr lang="en-US" dirty="0" smtClean="0"/>
              <a:t>Occasionally many tourists – also good</a:t>
            </a: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OGF contributions</a:t>
            </a:r>
            <a:endParaRPr lang="en-GB" smtClean="0"/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Not just WLCG (openness)</a:t>
            </a:r>
          </a:p>
          <a:p>
            <a:pPr lvl="1" eaLnBrk="1" hangingPunct="1"/>
            <a:r>
              <a:rPr lang="en-US" smtClean="0"/>
              <a:t>Eg financial, biomed, earth systems, fusion</a:t>
            </a:r>
          </a:p>
          <a:p>
            <a:pPr lvl="1" eaLnBrk="1" hangingPunct="1"/>
            <a:r>
              <a:rPr lang="en-US" smtClean="0"/>
              <a:t>Mostly sites and devs though</a:t>
            </a:r>
          </a:p>
          <a:p>
            <a:pPr lvl="1" eaLnBrk="1" hangingPunct="1"/>
            <a:r>
              <a:rPr lang="en-US" smtClean="0"/>
              <a:t>Many dCache people providing good input</a:t>
            </a:r>
          </a:p>
          <a:p>
            <a:pPr eaLnBrk="1" hangingPunct="1"/>
            <a:r>
              <a:rPr lang="en-US" smtClean="0"/>
              <a:t>Industry (SNIA) EoI via data mgmt</a:t>
            </a:r>
            <a:endParaRPr lang="en-GB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Option chosen:</a:t>
            </a:r>
            <a:endParaRPr lang="en-GB" dirty="0" smtClean="0"/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>
          <a:xfrm>
            <a:off x="642938" y="2643188"/>
            <a:ext cx="7772400" cy="3048000"/>
          </a:xfrm>
        </p:spPr>
        <p:txBody>
          <a:bodyPr/>
          <a:lstStyle/>
          <a:p>
            <a:pPr eaLnBrk="1" hangingPunct="1"/>
            <a:r>
              <a:rPr lang="en-US" sz="2800" smtClean="0"/>
              <a:t>Long list of issues, see OGF 22 and 23</a:t>
            </a:r>
          </a:p>
          <a:p>
            <a:pPr eaLnBrk="1" hangingPunct="1"/>
            <a:r>
              <a:rPr lang="en-US" sz="2800" smtClean="0"/>
              <a:t>New implementations coming along</a:t>
            </a:r>
          </a:p>
          <a:p>
            <a:pPr eaLnBrk="1" hangingPunct="1"/>
            <a:r>
              <a:rPr lang="en-US" sz="2800" smtClean="0"/>
              <a:t>WLCG will change requirements</a:t>
            </a:r>
          </a:p>
          <a:p>
            <a:pPr eaLnBrk="1" hangingPunct="1"/>
            <a:r>
              <a:rPr lang="en-US" sz="2800" smtClean="0"/>
              <a:t>Will SRM 2.2+, 2.3 or 3.0 be implemented?</a:t>
            </a:r>
          </a:p>
          <a:p>
            <a:pPr eaLnBrk="1" hangingPunct="1"/>
            <a:r>
              <a:rPr lang="en-US" sz="2800" smtClean="0"/>
              <a:t>Keep it open</a:t>
            </a:r>
          </a:p>
          <a:p>
            <a:pPr lvl="1" eaLnBrk="1" hangingPunct="1"/>
            <a:r>
              <a:rPr lang="en-US" sz="2400" smtClean="0"/>
              <a:t>As an alternative to CERN coffee breaks</a:t>
            </a:r>
          </a:p>
          <a:p>
            <a:pPr lvl="1" eaLnBrk="1" hangingPunct="1"/>
            <a:r>
              <a:rPr lang="en-US" sz="2400" smtClean="0"/>
              <a:t>*Cough*, I mean GDB of course</a:t>
            </a:r>
            <a:endParaRPr lang="en-GB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Not included (?)</a:t>
            </a:r>
            <a:endParaRPr lang="en-GB" dirty="0" smtClean="0"/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>
          <a:xfrm>
            <a:off x="714375" y="2571750"/>
            <a:ext cx="7772400" cy="3048000"/>
          </a:xfrm>
        </p:spPr>
        <p:txBody>
          <a:bodyPr/>
          <a:lstStyle/>
          <a:p>
            <a:pPr eaLnBrk="1" hangingPunct="1"/>
            <a:r>
              <a:rPr lang="en-US" smtClean="0"/>
              <a:t>SRM security – httpg vs https vs khttp?</a:t>
            </a:r>
          </a:p>
          <a:p>
            <a:pPr eaLnBrk="1" hangingPunct="1"/>
            <a:r>
              <a:rPr lang="en-US" smtClean="0"/>
              <a:t>Take data transfer on board</a:t>
            </a:r>
          </a:p>
          <a:p>
            <a:pPr lvl="1" eaLnBrk="1" hangingPunct="1"/>
            <a:r>
              <a:rPr lang="en-US" smtClean="0"/>
              <a:t>Strong req for xrootd standardisation</a:t>
            </a:r>
          </a:p>
          <a:p>
            <a:pPr lvl="1" eaLnBrk="1" hangingPunct="1"/>
            <a:r>
              <a:rPr lang="en-US" smtClean="0"/>
              <a:t>GridFTP req’d by all SRM impl</a:t>
            </a:r>
          </a:p>
          <a:p>
            <a:pPr lvl="1" eaLnBrk="1" hangingPunct="1"/>
            <a:r>
              <a:rPr lang="en-US" smtClean="0"/>
              <a:t>https-as-a-transfer-protocol (Paul)</a:t>
            </a:r>
          </a:p>
          <a:p>
            <a:pPr eaLnBrk="1" hangingPunct="1"/>
            <a:r>
              <a:rPr lang="en-US" smtClean="0"/>
              <a:t>Interop activities</a:t>
            </a:r>
          </a:p>
          <a:p>
            <a:pPr lvl="1" eaLnBrk="1" hangingPunct="1"/>
            <a:r>
              <a:rPr lang="en-US" smtClean="0"/>
              <a:t>Eg NAREGI, SRB, iRODS</a:t>
            </a:r>
            <a:endParaRPr lang="en-GB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Group Chair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a long stint, </a:t>
            </a:r>
            <a:r>
              <a:rPr lang="en-US" dirty="0" err="1" smtClean="0"/>
              <a:t>Arie</a:t>
            </a:r>
            <a:r>
              <a:rPr lang="en-US" dirty="0" smtClean="0"/>
              <a:t> </a:t>
            </a:r>
            <a:r>
              <a:rPr lang="en-US" dirty="0" err="1" smtClean="0"/>
              <a:t>Shoshani</a:t>
            </a:r>
            <a:r>
              <a:rPr lang="en-US" dirty="0" smtClean="0"/>
              <a:t> (LBNL) retired from post as chair</a:t>
            </a:r>
          </a:p>
          <a:p>
            <a:r>
              <a:rPr lang="en-US" dirty="0" smtClean="0"/>
              <a:t>And Alex </a:t>
            </a:r>
            <a:r>
              <a:rPr lang="en-US" dirty="0" err="1" smtClean="0"/>
              <a:t>Sim</a:t>
            </a:r>
            <a:r>
              <a:rPr lang="en-US" dirty="0" smtClean="0"/>
              <a:t> (LBNL) as secretary</a:t>
            </a:r>
          </a:p>
          <a:p>
            <a:r>
              <a:rPr lang="en-US" dirty="0" err="1" smtClean="0"/>
              <a:t>Timur</a:t>
            </a:r>
            <a:r>
              <a:rPr lang="en-US" dirty="0" smtClean="0"/>
              <a:t> </a:t>
            </a:r>
            <a:r>
              <a:rPr lang="en-US" dirty="0" err="1" smtClean="0"/>
              <a:t>Perelmutov</a:t>
            </a:r>
            <a:r>
              <a:rPr lang="en-US" dirty="0" smtClean="0"/>
              <a:t> (FNAL) new co-chair</a:t>
            </a:r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we work…</a:t>
            </a:r>
          </a:p>
          <a:p>
            <a:pPr lvl="1"/>
            <a:r>
              <a:rPr lang="en-US" dirty="0" smtClean="0"/>
              <a:t>Implementers show up at OGF</a:t>
            </a:r>
          </a:p>
          <a:p>
            <a:pPr lvl="1"/>
            <a:r>
              <a:rPr lang="en-US" dirty="0" smtClean="0"/>
              <a:t>So do the users</a:t>
            </a:r>
          </a:p>
          <a:p>
            <a:pPr lvl="1"/>
            <a:r>
              <a:rPr lang="en-US" dirty="0" smtClean="0"/>
              <a:t>But never at the same time</a:t>
            </a:r>
          </a:p>
          <a:p>
            <a:r>
              <a:rPr lang="en-US" dirty="0" smtClean="0"/>
              <a:t>Discussions need lots of time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Level Summary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0100" y="2500306"/>
            <a:ext cx="7286676" cy="30480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Some areas still need docs:</a:t>
            </a:r>
          </a:p>
          <a:p>
            <a:r>
              <a:rPr lang="en-US" dirty="0" smtClean="0"/>
              <a:t>Optional parts of protocol</a:t>
            </a:r>
          </a:p>
          <a:p>
            <a:r>
              <a:rPr lang="en-US" dirty="0" smtClean="0"/>
              <a:t>Underlying storage differences</a:t>
            </a:r>
          </a:p>
          <a:p>
            <a:pPr lvl="1"/>
            <a:r>
              <a:rPr lang="en-US" dirty="0" smtClean="0"/>
              <a:t>Within the spec</a:t>
            </a:r>
          </a:p>
          <a:p>
            <a:pPr lvl="1"/>
            <a:r>
              <a:rPr lang="en-US" dirty="0" smtClean="0"/>
              <a:t>E.g. extra placement data, or spaces</a:t>
            </a:r>
          </a:p>
          <a:p>
            <a:r>
              <a:rPr lang="en-US" dirty="0" smtClean="0"/>
              <a:t>HTTPS roadmap</a:t>
            </a:r>
            <a:endParaRPr lang="en-GB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WLCG</a:t>
            </a:r>
          </a:p>
          <a:p>
            <a:r>
              <a:rPr lang="en-US" dirty="0" smtClean="0"/>
              <a:t>SNIA – Cloud</a:t>
            </a:r>
          </a:p>
          <a:p>
            <a:pPr lvl="1"/>
            <a:r>
              <a:rPr lang="en-US" dirty="0" smtClean="0"/>
              <a:t>“</a:t>
            </a:r>
            <a:r>
              <a:rPr lang="en-US" dirty="0" err="1" smtClean="0"/>
              <a:t>StoRM</a:t>
            </a:r>
            <a:r>
              <a:rPr lang="en-US" dirty="0" smtClean="0"/>
              <a:t> in front of S3”</a:t>
            </a:r>
            <a:endParaRPr lang="en-GB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348" y="2928934"/>
            <a:ext cx="7772400" cy="3048000"/>
          </a:xfrm>
        </p:spPr>
        <p:txBody>
          <a:bodyPr/>
          <a:lstStyle/>
          <a:p>
            <a:r>
              <a:rPr lang="en-US" dirty="0" smtClean="0"/>
              <a:t>Are users using SRM most effectively</a:t>
            </a:r>
          </a:p>
          <a:p>
            <a:pPr lvl="1"/>
            <a:r>
              <a:rPr lang="en-US" dirty="0" smtClean="0"/>
              <a:t>“SRM is too complex for us”</a:t>
            </a:r>
          </a:p>
          <a:p>
            <a:pPr lvl="2"/>
            <a:r>
              <a:rPr lang="en-US" dirty="0" smtClean="0"/>
              <a:t>But problem </a:t>
            </a:r>
            <a:r>
              <a:rPr lang="en-US" i="1" dirty="0" smtClean="0"/>
              <a:t>is</a:t>
            </a:r>
            <a:r>
              <a:rPr lang="en-US" dirty="0" smtClean="0"/>
              <a:t> complex</a:t>
            </a:r>
          </a:p>
          <a:p>
            <a:pPr lvl="1"/>
            <a:r>
              <a:rPr lang="en-US" dirty="0" smtClean="0"/>
              <a:t>“We want to use the richer functionality”</a:t>
            </a:r>
          </a:p>
          <a:p>
            <a:pPr lvl="1"/>
            <a:r>
              <a:rPr lang="en-US" dirty="0" smtClean="0"/>
              <a:t>“It is slow”</a:t>
            </a:r>
          </a:p>
          <a:p>
            <a:pPr lvl="2"/>
            <a:r>
              <a:rPr lang="en-US" dirty="0" smtClean="0"/>
              <a:t>But they are not using it effectively</a:t>
            </a:r>
            <a:endParaRPr lang="en-GB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 of GSM-WG discussed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see need for standards</a:t>
            </a:r>
          </a:p>
          <a:p>
            <a:pPr lvl="1"/>
            <a:r>
              <a:rPr lang="en-US" dirty="0" smtClean="0"/>
              <a:t>However, also busy with WLCG</a:t>
            </a:r>
          </a:p>
          <a:p>
            <a:r>
              <a:rPr lang="en-US" dirty="0" smtClean="0"/>
              <a:t>Roadmap discussed</a:t>
            </a:r>
          </a:p>
          <a:p>
            <a:pPr lvl="1"/>
            <a:r>
              <a:rPr lang="en-US" dirty="0" smtClean="0"/>
              <a:t>Getting clearer: change to CG</a:t>
            </a:r>
            <a:endParaRPr lang="en-GB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Scope of Group</a:t>
            </a:r>
            <a:endParaRPr lang="en-GB" smtClean="0"/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Storage Element</a:t>
            </a:r>
          </a:p>
          <a:p>
            <a:pPr lvl="1" eaLnBrk="1" hangingPunct="1"/>
            <a:r>
              <a:rPr lang="en-US" u="sng" dirty="0" smtClean="0"/>
              <a:t>SRM</a:t>
            </a:r>
            <a:r>
              <a:rPr lang="en-US" dirty="0" smtClean="0"/>
              <a:t> is the control protocol</a:t>
            </a:r>
          </a:p>
          <a:p>
            <a:pPr lvl="1" eaLnBrk="1" hangingPunct="1"/>
            <a:r>
              <a:rPr lang="en-US" dirty="0" err="1" smtClean="0"/>
              <a:t>GridFTP</a:t>
            </a:r>
            <a:r>
              <a:rPr lang="en-US" dirty="0" smtClean="0"/>
              <a:t> (&amp;c) for data transfer</a:t>
            </a:r>
          </a:p>
          <a:p>
            <a:pPr lvl="1" eaLnBrk="1" hangingPunct="1"/>
            <a:r>
              <a:rPr lang="en-US" dirty="0" smtClean="0"/>
              <a:t>GLUE for info</a:t>
            </a: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Scope of Group</a:t>
            </a:r>
            <a:endParaRPr lang="en-GB" smtClean="0"/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714348" y="2500306"/>
            <a:ext cx="7786742" cy="3500462"/>
          </a:xfrm>
        </p:spPr>
        <p:txBody>
          <a:bodyPr/>
          <a:lstStyle/>
          <a:p>
            <a:pPr eaLnBrk="1" hangingPunct="1"/>
            <a:r>
              <a:rPr lang="en-US" dirty="0" smtClean="0"/>
              <a:t>SRM 2.2 </a:t>
            </a:r>
            <a:r>
              <a:rPr lang="en-US" dirty="0" err="1" smtClean="0"/>
              <a:t>standardisation</a:t>
            </a:r>
            <a:endParaRPr lang="en-US" dirty="0" smtClean="0"/>
          </a:p>
          <a:p>
            <a:pPr eaLnBrk="1" hangingPunct="1"/>
            <a:r>
              <a:rPr lang="en-US" dirty="0" smtClean="0"/>
              <a:t>GFD.129</a:t>
            </a:r>
          </a:p>
          <a:p>
            <a:pPr eaLnBrk="1" hangingPunct="1"/>
            <a:r>
              <a:rPr lang="en-US" dirty="0" smtClean="0"/>
              <a:t>Experiences </a:t>
            </a:r>
            <a:r>
              <a:rPr lang="en-US" dirty="0" smtClean="0"/>
              <a:t>(GFD.154) </a:t>
            </a:r>
            <a:r>
              <a:rPr lang="en-US" dirty="0" err="1" smtClean="0"/>
              <a:t>finalised</a:t>
            </a:r>
            <a:endParaRPr lang="en-US" dirty="0" smtClean="0"/>
          </a:p>
          <a:p>
            <a:pPr eaLnBrk="1" hangingPunct="1"/>
            <a:r>
              <a:rPr lang="en-US" dirty="0" smtClean="0"/>
              <a:t>Two standard test suites</a:t>
            </a:r>
          </a:p>
          <a:p>
            <a:pPr eaLnBrk="1" hangingPunct="1"/>
            <a:r>
              <a:rPr lang="en-US" dirty="0" smtClean="0"/>
              <a:t>Interoperation testing</a:t>
            </a:r>
          </a:p>
          <a:p>
            <a:pPr eaLnBrk="1" hangingPunct="1"/>
            <a:r>
              <a:rPr lang="en-US" dirty="0" smtClean="0"/>
              <a:t>Documents reviewed by </a:t>
            </a:r>
            <a:r>
              <a:rPr lang="en-US" dirty="0" err="1" smtClean="0"/>
              <a:t>ext’l</a:t>
            </a:r>
            <a:r>
              <a:rPr lang="en-US" dirty="0" smtClean="0"/>
              <a:t> reviewer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Lucida Grande"/>
        <a:ea typeface="ヒラギノ角ゴ Pro W3"/>
        <a:cs typeface=""/>
      </a:majorFont>
      <a:minorFont>
        <a:latin typeface="Lucida Grande"/>
        <a:ea typeface="ヒラギノ角ゴ Pro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Grande" pitchFamily="84" charset="0"/>
            <a:ea typeface="ヒラギノ角ゴ Pro W3" pitchFamily="8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Grande" pitchFamily="84" charset="0"/>
            <a:ea typeface="ヒラギノ角ゴ Pro W3" pitchFamily="84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Lucida Grande"/>
        <a:ea typeface="ヒラギノ角ゴ Pro W3"/>
        <a:cs typeface=""/>
      </a:majorFont>
      <a:minorFont>
        <a:latin typeface="Lucida Grande"/>
        <a:ea typeface="ヒラギノ角ゴ Pro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Grande" pitchFamily="84" charset="0"/>
            <a:ea typeface="ヒラギノ角ゴ Pro W3" pitchFamily="8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Grande" pitchFamily="84" charset="0"/>
            <a:ea typeface="ヒラギノ角ゴ Pro W3" pitchFamily="84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workshop-jensen-20090420</Template>
  <TotalTime>445</TotalTime>
  <Words>385</Words>
  <Application>Microsoft Office PowerPoint</Application>
  <PresentationFormat>On-screen Show (4:3)</PresentationFormat>
  <Paragraphs>78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Blank Presentation</vt:lpstr>
      <vt:lpstr>1_Blank Presentation</vt:lpstr>
      <vt:lpstr>OGF27 – GSM-WG roadmap</vt:lpstr>
      <vt:lpstr>New Group Chair</vt:lpstr>
      <vt:lpstr>Why</vt:lpstr>
      <vt:lpstr>High Level Summary</vt:lpstr>
      <vt:lpstr>Users</vt:lpstr>
      <vt:lpstr>Issues</vt:lpstr>
      <vt:lpstr>Role of GSM-WG discussed</vt:lpstr>
      <vt:lpstr>Scope of Group</vt:lpstr>
      <vt:lpstr>Scope of Group</vt:lpstr>
      <vt:lpstr>Meta-Issues</vt:lpstr>
      <vt:lpstr>OGF contributions</vt:lpstr>
      <vt:lpstr>Option chosen:</vt:lpstr>
      <vt:lpstr>Not included (?)</vt:lpstr>
    </vt:vector>
  </TitlesOfParts>
  <Company>STFC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CHEP Issues</dc:title>
  <dc:creator>jj47</dc:creator>
  <cp:lastModifiedBy>jj47</cp:lastModifiedBy>
  <cp:revision>38</cp:revision>
  <dcterms:created xsi:type="dcterms:W3CDTF">2009-05-18T08:01:35Z</dcterms:created>
  <dcterms:modified xsi:type="dcterms:W3CDTF">2009-10-12T03:41:29Z</dcterms:modified>
</cp:coreProperties>
</file>