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0" r:id="rId7"/>
    <p:sldId id="262" r:id="rId8"/>
    <p:sldId id="263" r:id="rId9"/>
    <p:sldId id="261" r:id="rId10"/>
    <p:sldId id="267" r:id="rId11"/>
    <p:sldId id="259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Heads in the cloud?</a:t>
            </a:r>
            <a:br>
              <a:rPr lang="en-US" dirty="0" smtClean="0"/>
            </a:br>
            <a:r>
              <a:rPr lang="en-US" dirty="0" smtClean="0"/>
              <a:t>GSM-WG at OGF31, Taipei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Jens Jensen, RAL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Potential Issues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File object addressing</a:t>
            </a:r>
          </a:p>
          <a:p>
            <a:pPr lvl="1"/>
            <a:r>
              <a:rPr lang="en-US" dirty="0" smtClean="0"/>
              <a:t>CDMI: all is URI, includes container address</a:t>
            </a:r>
          </a:p>
          <a:p>
            <a:pPr lvl="2"/>
            <a:r>
              <a:rPr lang="en-US" dirty="0" smtClean="0"/>
              <a:t>Magic paths for “meta-objects” – capabilities, accounting</a:t>
            </a:r>
          </a:p>
          <a:p>
            <a:pPr lvl="1"/>
            <a:r>
              <a:rPr lang="en-US" dirty="0" smtClean="0"/>
              <a:t>SRM: reserve “mount point” (</a:t>
            </a:r>
            <a:r>
              <a:rPr lang="en-US" dirty="0" err="1" smtClean="0"/>
              <a:t>VOInfoPath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Total capacity</a:t>
            </a:r>
          </a:p>
          <a:p>
            <a:pPr lvl="1"/>
            <a:r>
              <a:rPr lang="en-US" dirty="0" smtClean="0"/>
              <a:t>Irrelevant for elastic </a:t>
            </a:r>
            <a:r>
              <a:rPr lang="en-US" dirty="0" err="1" smtClean="0"/>
              <a:t>DaaS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Previously considered irrelevant for tape (note)</a:t>
            </a:r>
          </a:p>
          <a:p>
            <a:r>
              <a:rPr lang="en-US" dirty="0" smtClean="0"/>
              <a:t>Authentication, Permissions</a:t>
            </a:r>
            <a:endParaRPr lang="en-US" dirty="0" smtClean="0"/>
          </a:p>
          <a:p>
            <a:r>
              <a:rPr lang="en-US" dirty="0" smtClean="0"/>
              <a:t>Unimplemented features in SRM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Layering CDMI on top of SRM:</a:t>
            </a:r>
          </a:p>
          <a:p>
            <a:pPr lvl="1"/>
            <a:r>
              <a:rPr lang="en-US" dirty="0" smtClean="0"/>
              <a:t>Needs additional stuff, like queues</a:t>
            </a:r>
          </a:p>
          <a:p>
            <a:pPr lvl="1"/>
            <a:r>
              <a:rPr lang="en-US" dirty="0" smtClean="0"/>
              <a:t>Or could be a partial implementation</a:t>
            </a:r>
          </a:p>
          <a:p>
            <a:pPr lvl="1"/>
            <a:r>
              <a:rPr lang="en-US" dirty="0" smtClean="0"/>
              <a:t>Issue: layering synchronous API if </a:t>
            </a:r>
            <a:r>
              <a:rPr lang="en-US" dirty="0" err="1" smtClean="0"/>
              <a:t>impl</a:t>
            </a:r>
            <a:r>
              <a:rPr lang="en-US" dirty="0" smtClean="0"/>
              <a:t>. </a:t>
            </a:r>
            <a:r>
              <a:rPr lang="en-US" dirty="0" err="1" smtClean="0"/>
              <a:t>async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Layering SRM on top of CDMI:</a:t>
            </a:r>
          </a:p>
          <a:p>
            <a:pPr lvl="1"/>
            <a:r>
              <a:rPr lang="en-US" dirty="0" smtClean="0"/>
              <a:t>Thin-layer SRM (like </a:t>
            </a:r>
            <a:r>
              <a:rPr lang="en-US" dirty="0" err="1" smtClean="0"/>
              <a:t>StoRM</a:t>
            </a:r>
            <a:r>
              <a:rPr lang="en-US" dirty="0" smtClean="0"/>
              <a:t>), make use of richness of CDMI</a:t>
            </a:r>
          </a:p>
          <a:p>
            <a:pPr lvl="1"/>
            <a:r>
              <a:rPr lang="en-US" dirty="0" smtClean="0"/>
              <a:t>Publish information as objects, not LDAP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Superficially, SRM and CDMI are very similar</a:t>
            </a:r>
          </a:p>
          <a:p>
            <a:r>
              <a:rPr lang="en-US" dirty="0" smtClean="0"/>
              <a:t>CDMI more or less superset of SRM</a:t>
            </a:r>
          </a:p>
          <a:p>
            <a:r>
              <a:rPr lang="en-US" dirty="0" smtClean="0"/>
              <a:t>Potential easy wins:</a:t>
            </a:r>
          </a:p>
          <a:p>
            <a:pPr lvl="1"/>
            <a:r>
              <a:rPr lang="en-US" dirty="0" smtClean="0"/>
              <a:t>Lightweight SRM in the cloud</a:t>
            </a:r>
          </a:p>
          <a:p>
            <a:pPr lvl="2"/>
            <a:r>
              <a:rPr lang="en-US" dirty="0" smtClean="0"/>
              <a:t>Complexity is SEP</a:t>
            </a:r>
          </a:p>
          <a:p>
            <a:pPr lvl="1"/>
            <a:r>
              <a:rPr lang="en-US" dirty="0" smtClean="0"/>
              <a:t>Grid moves data between cloud and grid</a:t>
            </a:r>
          </a:p>
          <a:p>
            <a:pPr lvl="1"/>
            <a:r>
              <a:rPr lang="en-US" dirty="0" smtClean="0"/>
              <a:t>Make use of OSD and XAM?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the Storage Resource Manager</a:t>
            </a:r>
          </a:p>
          <a:p>
            <a:r>
              <a:rPr lang="en-US" dirty="0" smtClean="0"/>
              <a:t>Alan Sill (TTU) Interoperating SRM and S3</a:t>
            </a:r>
          </a:p>
          <a:p>
            <a:r>
              <a:rPr lang="en-US" dirty="0" err="1" smtClean="0"/>
              <a:t>WeiLong</a:t>
            </a:r>
            <a:r>
              <a:rPr lang="en-US" dirty="0" smtClean="0"/>
              <a:t> </a:t>
            </a:r>
            <a:r>
              <a:rPr lang="en-US" dirty="0" err="1" smtClean="0"/>
              <a:t>Ueng</a:t>
            </a:r>
            <a:r>
              <a:rPr lang="en-US" dirty="0" smtClean="0"/>
              <a:t> (ASGC): </a:t>
            </a:r>
            <a:r>
              <a:rPr lang="en-US" dirty="0" err="1" smtClean="0"/>
              <a:t>iRODS</a:t>
            </a:r>
            <a:r>
              <a:rPr lang="en-US" dirty="0" smtClean="0"/>
              <a:t> and SRM: ASGC’s interoperation layer</a:t>
            </a:r>
            <a:endParaRPr lang="en-GB" dirty="0" smtClean="0"/>
          </a:p>
          <a:p>
            <a:r>
              <a:rPr lang="en-US" dirty="0" smtClean="0"/>
              <a:t>Jens Jensen (RAL): SRM and CDMI: How </a:t>
            </a:r>
            <a:r>
              <a:rPr lang="en-US" dirty="0" err="1" smtClean="0"/>
              <a:t>griddy</a:t>
            </a:r>
            <a:r>
              <a:rPr lang="en-US" dirty="0" smtClean="0"/>
              <a:t> is CDMI?  How cloudy is SRM?</a:t>
            </a:r>
          </a:p>
          <a:p>
            <a:r>
              <a:rPr lang="en-US" dirty="0" smtClean="0"/>
              <a:t>Storage – SRM and EMI roadmap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SRM and CDMI – A Potentially Possibly Practical Perspective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challenges:</a:t>
            </a:r>
          </a:p>
          <a:p>
            <a:pPr lvl="1"/>
            <a:r>
              <a:rPr lang="en-US" dirty="0" smtClean="0"/>
              <a:t>Manage large data sets</a:t>
            </a:r>
          </a:p>
          <a:p>
            <a:pPr lvl="1"/>
            <a:r>
              <a:rPr lang="en-US" dirty="0" smtClean="0"/>
              <a:t>Make data available to computing resources</a:t>
            </a:r>
          </a:p>
          <a:p>
            <a:r>
              <a:rPr lang="en-US" dirty="0" smtClean="0"/>
              <a:t>This presentation is about:</a:t>
            </a:r>
          </a:p>
          <a:p>
            <a:pPr lvl="1"/>
            <a:r>
              <a:rPr lang="en-US" dirty="0" smtClean="0"/>
              <a:t>Comparing SRM and CDMI functionality</a:t>
            </a:r>
          </a:p>
          <a:p>
            <a:r>
              <a:rPr lang="en-US" dirty="0" smtClean="0"/>
              <a:t>Not about:</a:t>
            </a:r>
          </a:p>
          <a:p>
            <a:pPr lvl="1"/>
            <a:r>
              <a:rPr lang="en-US" dirty="0" smtClean="0"/>
              <a:t>Deploying SRM in the Cloud</a:t>
            </a:r>
          </a:p>
          <a:p>
            <a:pPr lvl="1"/>
            <a:r>
              <a:rPr lang="en-US" dirty="0" smtClean="0"/>
              <a:t>Deploying the Cloud on the Grid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CDMI overview</a:t>
            </a:r>
            <a:endParaRPr lang="en-GB" dirty="0"/>
          </a:p>
        </p:txBody>
      </p:sp>
      <p:pic>
        <p:nvPicPr>
          <p:cNvPr id="4" name="Content Placeholder 3" descr="cdm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4623" y="1600200"/>
            <a:ext cx="709475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SRM overview</a:t>
            </a:r>
            <a:endParaRPr lang="en-GB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33600" y="2667000"/>
            <a:ext cx="1600200" cy="2514600"/>
          </a:xfrm>
          <a:prstGeom prst="rect">
            <a:avLst/>
          </a:prstGeom>
          <a:solidFill>
            <a:srgbClr val="FFCC00"/>
          </a:solidFill>
          <a:ln w="38160">
            <a:solidFill>
              <a:srgbClr val="325FA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49263" eaLnBrk="0" hangingPunct="0">
              <a:buClr>
                <a:srgbClr val="2B519A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2B519A"/>
                </a:solidFill>
                <a:latin typeface="Lucida Grande" pitchFamily="84" charset="0"/>
                <a:cs typeface="Lucida Sans Unicode" pitchFamily="34" charset="0"/>
              </a:rPr>
              <a:t>Data</a:t>
            </a:r>
          </a:p>
          <a:p>
            <a:pPr algn="ctr" defTabSz="449263" eaLnBrk="0" hangingPunct="0">
              <a:buClr>
                <a:srgbClr val="2B519A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2B519A"/>
                </a:solidFill>
                <a:latin typeface="Lucida Grande" pitchFamily="84" charset="0"/>
                <a:cs typeface="Lucida Sans Unicode" pitchFamily="34" charset="0"/>
              </a:rPr>
              <a:t>Transfer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0" y="2667000"/>
            <a:ext cx="1600200" cy="2514600"/>
          </a:xfrm>
          <a:prstGeom prst="rect">
            <a:avLst/>
          </a:prstGeom>
          <a:solidFill>
            <a:srgbClr val="FF99CC"/>
          </a:solidFill>
          <a:ln w="38160">
            <a:solidFill>
              <a:srgbClr val="325FA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49263" eaLnBrk="0" hangingPunct="0">
              <a:buClr>
                <a:srgbClr val="2B519A"/>
              </a:buClr>
              <a:buSzPct val="100000"/>
              <a:buFont typeface="Lucida Grande" pitchFamily="8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2B519A"/>
                </a:solidFill>
                <a:latin typeface="Lucida Grande" pitchFamily="84" charset="0"/>
                <a:cs typeface="Lucida Sans Unicode" pitchFamily="34" charset="0"/>
              </a:rPr>
              <a:t>Control</a:t>
            </a:r>
          </a:p>
          <a:p>
            <a:pPr algn="ctr" defTabSz="449263" eaLnBrk="0" hangingPunct="0">
              <a:buClr>
                <a:srgbClr val="2B519A"/>
              </a:buClr>
              <a:buSzPct val="100000"/>
              <a:buFont typeface="Lucida Grande" pitchFamily="8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2B519A"/>
                </a:solidFill>
                <a:latin typeface="Lucida Grande" pitchFamily="84" charset="0"/>
                <a:cs typeface="Lucida Sans Unicode" pitchFamily="34" charset="0"/>
              </a:rPr>
              <a:t>Interface</a:t>
            </a:r>
          </a:p>
          <a:p>
            <a:pPr algn="ctr" defTabSz="449263" eaLnBrk="0" hangingPunct="0">
              <a:buClr>
                <a:srgbClr val="2B519A"/>
              </a:buClr>
              <a:buSzPct val="100000"/>
              <a:buFont typeface="Lucida Grande" pitchFamily="8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2B519A"/>
                </a:solidFill>
                <a:latin typeface="Lucida Grande" pitchFamily="84" charset="0"/>
                <a:cs typeface="Lucida Sans Unicode" pitchFamily="34" charset="0"/>
              </a:rPr>
              <a:t>(SRM)‏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33800" y="2667000"/>
            <a:ext cx="1600200" cy="2514600"/>
          </a:xfrm>
          <a:prstGeom prst="rect">
            <a:avLst/>
          </a:prstGeom>
          <a:solidFill>
            <a:srgbClr val="99CC00"/>
          </a:solidFill>
          <a:ln w="38160">
            <a:solidFill>
              <a:srgbClr val="325FA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49263" eaLnBrk="0" hangingPunct="0">
              <a:buClr>
                <a:srgbClr val="2B519A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2B519A"/>
                </a:solidFill>
                <a:latin typeface="Lucida Grande" pitchFamily="84" charset="0"/>
                <a:cs typeface="Lucida Sans Unicode" pitchFamily="34" charset="0"/>
              </a:rPr>
              <a:t>Information</a:t>
            </a:r>
          </a:p>
          <a:p>
            <a:pPr algn="ctr" defTabSz="449263" eaLnBrk="0" hangingPunct="0">
              <a:buClr>
                <a:srgbClr val="2B519A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2B519A"/>
                </a:solidFill>
                <a:latin typeface="Lucida Grande" pitchFamily="84" charset="0"/>
                <a:cs typeface="Lucida Sans Unicode" pitchFamily="34" charset="0"/>
              </a:rPr>
              <a:t>System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2362994" y="5714206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115594" y="5714206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62200" y="6096000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GridFTP</a:t>
            </a:r>
            <a:endParaRPr lang="en-US" dirty="0" smtClean="0"/>
          </a:p>
          <a:p>
            <a:r>
              <a:rPr lang="en-US" dirty="0" smtClean="0"/>
              <a:t>HTTP(S)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6172200"/>
            <a:ext cx="67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LDAP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733800" y="1447800"/>
            <a:ext cx="3774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User</a:t>
            </a:r>
            <a:r>
              <a:rPr lang="en-US" dirty="0" smtClean="0"/>
              <a:t> metadata is in AMGA, Hydra, etc.</a:t>
            </a:r>
          </a:p>
          <a:p>
            <a:r>
              <a:rPr lang="en-US" u="sng" dirty="0" smtClean="0"/>
              <a:t>Replica</a:t>
            </a:r>
            <a:r>
              <a:rPr lang="en-US" dirty="0" smtClean="0"/>
              <a:t> service in LFC (or similar)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CDMI</a:t>
            </a:r>
          </a:p>
          <a:p>
            <a:r>
              <a:rPr lang="en-US" dirty="0" err="1" smtClean="0"/>
              <a:t>ReST</a:t>
            </a:r>
            <a:r>
              <a:rPr lang="en-US" dirty="0" smtClean="0"/>
              <a:t> + JSON</a:t>
            </a:r>
          </a:p>
          <a:p>
            <a:r>
              <a:rPr lang="en-US" dirty="0" err="1" smtClean="0"/>
              <a:t>Pseudodirectory</a:t>
            </a:r>
            <a:endParaRPr lang="en-US" dirty="0" smtClean="0"/>
          </a:p>
          <a:p>
            <a:r>
              <a:rPr lang="en-US" dirty="0" smtClean="0"/>
              <a:t>Containers</a:t>
            </a:r>
          </a:p>
          <a:p>
            <a:r>
              <a:rPr lang="en-US" dirty="0" smtClean="0"/>
              <a:t>Queue objects</a:t>
            </a:r>
          </a:p>
          <a:p>
            <a:r>
              <a:rPr lang="en-US" dirty="0" smtClean="0"/>
              <a:t>Capabilities objects</a:t>
            </a:r>
          </a:p>
          <a:p>
            <a:r>
              <a:rPr lang="en-US" dirty="0" smtClean="0"/>
              <a:t>Accounting objects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SRM</a:t>
            </a:r>
          </a:p>
          <a:p>
            <a:r>
              <a:rPr lang="en-US" dirty="0" smtClean="0"/>
              <a:t>SOAP + SOAP</a:t>
            </a:r>
          </a:p>
          <a:p>
            <a:r>
              <a:rPr lang="en-US" dirty="0" smtClean="0"/>
              <a:t>Full directory support</a:t>
            </a:r>
          </a:p>
          <a:p>
            <a:r>
              <a:rPr lang="en-US" dirty="0" smtClean="0"/>
              <a:t>Space token </a:t>
            </a:r>
            <a:r>
              <a:rPr lang="en-US" dirty="0" err="1" smtClean="0"/>
              <a:t>descrs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N/A</a:t>
            </a:r>
          </a:p>
          <a:p>
            <a:r>
              <a:rPr lang="en-US" dirty="0" smtClean="0"/>
              <a:t>Capabilities in </a:t>
            </a:r>
            <a:r>
              <a:rPr lang="en-US" dirty="0" err="1" smtClean="0"/>
              <a:t>infosys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Accounting in </a:t>
            </a:r>
            <a:r>
              <a:rPr lang="en-US" dirty="0" err="1" smtClean="0"/>
              <a:t>infosys</a:t>
            </a:r>
            <a:r>
              <a:rPr lang="en-US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integrity: available in both</a:t>
            </a:r>
          </a:p>
          <a:p>
            <a:r>
              <a:rPr lang="en-US" dirty="0" smtClean="0"/>
              <a:t>Data confidentiality:</a:t>
            </a:r>
          </a:p>
          <a:p>
            <a:pPr lvl="1"/>
            <a:r>
              <a:rPr lang="en-US" dirty="0" smtClean="0"/>
              <a:t>CDMI supports in-flight and at-rest</a:t>
            </a:r>
          </a:p>
          <a:p>
            <a:pPr lvl="1"/>
            <a:r>
              <a:rPr lang="en-US" dirty="0" smtClean="0"/>
              <a:t>SRM is transfer protocol agnostic</a:t>
            </a:r>
          </a:p>
          <a:p>
            <a:pPr lvl="2"/>
            <a:r>
              <a:rPr lang="en-US" dirty="0" smtClean="0"/>
              <a:t>But always supports </a:t>
            </a:r>
            <a:r>
              <a:rPr lang="en-US" dirty="0" err="1" smtClean="0"/>
              <a:t>GridFTP</a:t>
            </a:r>
            <a:endParaRPr lang="en-US" dirty="0" smtClean="0"/>
          </a:p>
          <a:p>
            <a:r>
              <a:rPr lang="en-US" dirty="0" smtClean="0"/>
              <a:t>Copy and move files/objects:</a:t>
            </a:r>
          </a:p>
          <a:p>
            <a:pPr lvl="1"/>
            <a:r>
              <a:rPr lang="en-US" dirty="0" err="1" smtClean="0"/>
              <a:t>SRMCopy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Supported in CDMI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for big storage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files/objects:</a:t>
            </a:r>
          </a:p>
          <a:p>
            <a:pPr lvl="1"/>
            <a:r>
              <a:rPr lang="en-US" dirty="0" smtClean="0"/>
              <a:t>SRM is (potentially) wholly asynchronous</a:t>
            </a:r>
          </a:p>
          <a:p>
            <a:pPr lvl="1"/>
            <a:r>
              <a:rPr lang="en-US" dirty="0" smtClean="0"/>
              <a:t>CDMI : delayed object creation</a:t>
            </a:r>
          </a:p>
          <a:p>
            <a:r>
              <a:rPr lang="en-US" dirty="0" smtClean="0"/>
              <a:t>Accessing files/objects:</a:t>
            </a:r>
          </a:p>
          <a:p>
            <a:pPr lvl="1"/>
            <a:r>
              <a:rPr lang="en-US" dirty="0" smtClean="0"/>
              <a:t>SRM access usually asynchronous (access </a:t>
            </a:r>
            <a:r>
              <a:rPr lang="en-US" dirty="0" err="1" smtClean="0"/>
              <a:t>nearline</a:t>
            </a:r>
            <a:r>
              <a:rPr lang="en-US" dirty="0" smtClean="0"/>
              <a:t> data)</a:t>
            </a:r>
          </a:p>
          <a:p>
            <a:pPr lvl="1"/>
            <a:r>
              <a:rPr lang="en-US" dirty="0" smtClean="0"/>
              <a:t>CDMI can do this, too.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CDMI “legacy clients”</a:t>
            </a:r>
          </a:p>
          <a:p>
            <a:pPr lvl="1"/>
            <a:r>
              <a:rPr lang="en-US" dirty="0" smtClean="0"/>
              <a:t>NFS4</a:t>
            </a:r>
          </a:p>
          <a:p>
            <a:pPr lvl="1"/>
            <a:r>
              <a:rPr lang="en-US" dirty="0" err="1" smtClean="0"/>
              <a:t>WebDAV</a:t>
            </a:r>
            <a:endParaRPr lang="en-US" dirty="0" smtClean="0"/>
          </a:p>
          <a:p>
            <a:pPr lvl="1"/>
            <a:r>
              <a:rPr lang="en-US" dirty="0" smtClean="0"/>
              <a:t>CIFS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SRM</a:t>
            </a:r>
          </a:p>
          <a:p>
            <a:pPr lvl="1"/>
            <a:r>
              <a:rPr lang="en-US" dirty="0" smtClean="0"/>
              <a:t>NFS4 local protocol support (</a:t>
            </a:r>
            <a:r>
              <a:rPr lang="en-US" dirty="0" err="1" smtClean="0"/>
              <a:t>dCache</a:t>
            </a:r>
            <a:r>
              <a:rPr lang="en-US" dirty="0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426</Words>
  <Application>Microsoft Office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Heads in the cloud? GSM-WG at OGF31, Taipei</vt:lpstr>
      <vt:lpstr>Agenda for Today</vt:lpstr>
      <vt:lpstr>SRM and CDMI – A Potentially Possibly Practical Perspective</vt:lpstr>
      <vt:lpstr>CDMI overview</vt:lpstr>
      <vt:lpstr>SRM overview</vt:lpstr>
      <vt:lpstr>Comparing</vt:lpstr>
      <vt:lpstr>Common Features</vt:lpstr>
      <vt:lpstr>Front end for big storage</vt:lpstr>
      <vt:lpstr>Mounting</vt:lpstr>
      <vt:lpstr>Other Potential Issues</vt:lpstr>
      <vt:lpstr>Bottom Line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SRM in the Cloud GSM-WG at OGF31, Taipei</dc:title>
  <dc:creator/>
  <cp:lastModifiedBy>jj47</cp:lastModifiedBy>
  <cp:revision>9</cp:revision>
  <dcterms:created xsi:type="dcterms:W3CDTF">2006-08-16T00:00:00Z</dcterms:created>
  <dcterms:modified xsi:type="dcterms:W3CDTF">2011-03-21T02:39:32Z</dcterms:modified>
</cp:coreProperties>
</file>