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81" r:id="rId1"/>
  </p:sldMasterIdLst>
  <p:notesMasterIdLst>
    <p:notesMasterId r:id="rId8"/>
  </p:notesMasterIdLst>
  <p:handoutMasterIdLst>
    <p:handoutMasterId r:id="rId9"/>
  </p:handoutMasterIdLst>
  <p:sldIdLst>
    <p:sldId id="614" r:id="rId2"/>
    <p:sldId id="654" r:id="rId3"/>
    <p:sldId id="650" r:id="rId4"/>
    <p:sldId id="649" r:id="rId5"/>
    <p:sldId id="648" r:id="rId6"/>
    <p:sldId id="647" r:id="rId7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ngui Coulouarn" initials="" lastIdx="12" clrIdx="0"/>
  <p:cmAuthor id="1" name="Guy Roberts" initials="GR" lastIdx="1" clrIdx="1">
    <p:extLst>
      <p:ext uri="{19B8F6BF-5375-455C-9EA6-DF929625EA0E}">
        <p15:presenceInfo xmlns:p15="http://schemas.microsoft.com/office/powerpoint/2012/main" userId="S-1-5-21-484763869-823518204-839522115-12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4359"/>
    <a:srgbClr val="BFDC00"/>
    <a:srgbClr val="221644"/>
    <a:srgbClr val="EE5019"/>
    <a:srgbClr val="00899F"/>
    <a:srgbClr val="FFC819"/>
    <a:srgbClr val="57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8641" autoAdjust="0"/>
  </p:normalViewPr>
  <p:slideViewPr>
    <p:cSldViewPr>
      <p:cViewPr varScale="1">
        <p:scale>
          <a:sx n="66" d="100"/>
          <a:sy n="66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47" cy="49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26" y="0"/>
            <a:ext cx="2946246" cy="49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309"/>
            <a:ext cx="2946247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26" y="9428309"/>
            <a:ext cx="2946246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E0B17A7-0554-4898-AC93-08AC44B922D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317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47" cy="49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26" y="0"/>
            <a:ext cx="2946246" cy="49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88" y="4714953"/>
            <a:ext cx="5439101" cy="446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309"/>
            <a:ext cx="2946247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26" y="9428309"/>
            <a:ext cx="2946246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4DDC4FB-177F-4975-9FAD-D5BB8A40022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684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DBDD1-DAD8-443E-B655-F95A225646DC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9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8644" indent="-308644">
              <a:spcBef>
                <a:spcPct val="20000"/>
              </a:spcBef>
              <a:buClr>
                <a:srgbClr val="B4D100"/>
              </a:buClr>
              <a:buSzPct val="80000"/>
              <a:buBlip>
                <a:blip r:embed="rId3"/>
              </a:buBlip>
            </a:pPr>
            <a:r>
              <a:rPr lang="en-GB" sz="1800" dirty="0" smtClean="0">
                <a:latin typeface="Arial" pitchFamily="34" charset="0"/>
              </a:rPr>
              <a:t>Intra-domain</a:t>
            </a:r>
          </a:p>
          <a:p>
            <a:pPr marL="668729" lvl="1" indent="-257204">
              <a:spcBef>
                <a:spcPct val="20000"/>
              </a:spcBef>
              <a:buSzPct val="60000"/>
              <a:buBlip>
                <a:blip r:embed="rId3"/>
              </a:buBlip>
            </a:pPr>
            <a:r>
              <a:rPr lang="en-GB" sz="1800" dirty="0" smtClean="0">
                <a:latin typeface="Arial" pitchFamily="34" charset="0"/>
              </a:rPr>
              <a:t>Takes place at each domain</a:t>
            </a:r>
          </a:p>
          <a:p>
            <a:pPr marL="668729" lvl="1" indent="-257204">
              <a:spcBef>
                <a:spcPct val="20000"/>
              </a:spcBef>
              <a:buSzPct val="60000"/>
              <a:buBlip>
                <a:blip r:embed="rId3"/>
              </a:buBlip>
            </a:pPr>
            <a:r>
              <a:rPr lang="en-GB" sz="1800" dirty="0" smtClean="0">
                <a:latin typeface="Arial" pitchFamily="34" charset="0"/>
              </a:rPr>
              <a:t>Calculated on intra-domain (detailed) topology</a:t>
            </a:r>
          </a:p>
          <a:p>
            <a:pPr marL="668729" lvl="1" indent="-257204">
              <a:spcBef>
                <a:spcPct val="20000"/>
              </a:spcBef>
              <a:buSzPct val="60000"/>
              <a:buBlip>
                <a:blip r:embed="rId3"/>
              </a:buBlip>
            </a:pPr>
            <a:r>
              <a:rPr lang="en-GB" sz="1800" dirty="0" smtClean="0">
                <a:latin typeface="Arial" pitchFamily="34" charset="0"/>
              </a:rPr>
              <a:t>Provisioning technology specific information is considered</a:t>
            </a:r>
          </a:p>
          <a:p>
            <a:pPr marL="668729" lvl="1" indent="-257204">
              <a:spcBef>
                <a:spcPct val="20000"/>
              </a:spcBef>
              <a:buSzPct val="60000"/>
              <a:buBlip>
                <a:blip r:embed="rId3"/>
              </a:buBlip>
            </a:pPr>
            <a:r>
              <a:rPr lang="en-GB" sz="1800" dirty="0" smtClean="0">
                <a:latin typeface="Arial" pitchFamily="34" charset="0"/>
              </a:rPr>
              <a:t>Time variant information is considered (such as: resources utilization in a given time frame)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DC4FB-177F-4975-9FAD-D5BB8A400227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20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39863" y="1989138"/>
            <a:ext cx="6859587" cy="11668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39863" y="3430588"/>
            <a:ext cx="6859587" cy="1714500"/>
          </a:xfrm>
        </p:spPr>
        <p:txBody>
          <a:bodyPr/>
          <a:lstStyle>
            <a:lvl1pPr marL="0" indent="0">
              <a:buFont typeface="Times" charset="0"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87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01660"/>
            <a:ext cx="6035675" cy="864096"/>
          </a:xfrm>
        </p:spPr>
        <p:txBody>
          <a:bodyPr/>
          <a:lstStyle>
            <a:lvl1pPr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58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5164138"/>
            <a:ext cx="91440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defRPr/>
            </a:pPr>
            <a:r>
              <a:rPr lang="en-GB" sz="1400" dirty="0" smtClean="0">
                <a:solidFill>
                  <a:srgbClr val="00B0AC"/>
                </a:solidFill>
                <a:latin typeface="Arial" charset="0"/>
                <a:cs typeface="Arial" charset="0"/>
              </a:rPr>
              <a:t>www.geant.net</a:t>
            </a:r>
          </a:p>
          <a:p>
            <a:pPr algn="ctr">
              <a:defRPr/>
            </a:pPr>
            <a:endParaRPr lang="en-GB" sz="400" dirty="0" smtClean="0">
              <a:solidFill>
                <a:srgbClr val="00B0AC"/>
              </a:solidFill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GB" sz="300" dirty="0" smtClean="0">
                <a:solidFill>
                  <a:srgbClr val="00B0AC"/>
                </a:solidFill>
                <a:latin typeface="Arial" charset="0"/>
                <a:cs typeface="Arial" charset="0"/>
              </a:rPr>
              <a:t> </a:t>
            </a:r>
          </a:p>
          <a:p>
            <a:pPr algn="ctr">
              <a:defRPr/>
            </a:pPr>
            <a:r>
              <a:rPr lang="en-GB" sz="1000" dirty="0" smtClean="0">
                <a:solidFill>
                  <a:srgbClr val="00B0AC"/>
                </a:solidFill>
                <a:latin typeface="Arial" charset="0"/>
                <a:cs typeface="Arial" charset="0"/>
              </a:rPr>
              <a:t>www.twitter.com/GEANTnews  |  www.facebook.com/GEANTnetwork  |  www.youtube.com/GEANTtv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0" y="4724400"/>
            <a:ext cx="9180513" cy="338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00B0AC"/>
                </a:solidFill>
                <a:cs typeface="Arial" pitchFamily="34" charset="0"/>
              </a:rPr>
              <a:t>Connect | Communicate | Collaborate</a:t>
            </a:r>
          </a:p>
        </p:txBody>
      </p:sp>
    </p:spTree>
    <p:extLst>
      <p:ext uri="{BB962C8B-B14F-4D97-AF65-F5344CB8AC3E}">
        <p14:creationId xmlns:p14="http://schemas.microsoft.com/office/powerpoint/2010/main" val="192663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805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31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3375"/>
            <a:ext cx="60356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Click to edit Master title style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8583613" y="6556375"/>
            <a:ext cx="452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fld id="{84A8BC73-7BB2-4183-BEDA-6DBB01E33461}" type="slidenum">
              <a:rPr lang="en-GB" sz="1100">
                <a:solidFill>
                  <a:schemeClr val="bg1"/>
                </a:solidFill>
                <a:latin typeface="Arial" pitchFamily="34" charset="0"/>
              </a:rPr>
              <a:pPr/>
              <a:t>‹#›</a:t>
            </a:fld>
            <a:endParaRPr lang="en-GB" sz="11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30" name="TextBox 3"/>
          <p:cNvSpPr txBox="1">
            <a:spLocks noChangeArrowheads="1"/>
          </p:cNvSpPr>
          <p:nvPr/>
        </p:nvSpPr>
        <p:spPr bwMode="auto">
          <a:xfrm>
            <a:off x="481013" y="6575425"/>
            <a:ext cx="28797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defRPr/>
            </a:pPr>
            <a:r>
              <a:rPr lang="en-GB" sz="1000" dirty="0" smtClean="0">
                <a:solidFill>
                  <a:srgbClr val="0A6877"/>
                </a:solidFill>
                <a:latin typeface="Arial" charset="0"/>
              </a:rPr>
              <a:t>Connect | Communicate | Collaborate</a:t>
            </a:r>
          </a:p>
          <a:p>
            <a:pPr>
              <a:defRPr/>
            </a:pP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2" r:id="rId2"/>
    <p:sldLayoutId id="2147483994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359"/>
        </a:buClr>
        <a:buSzPct val="100000"/>
        <a:buFont typeface="Times" pitchFamily="1" charset="0"/>
        <a:buBlip>
          <a:blip r:embed="rId6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76288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Times" pitchFamily="1" charset="0"/>
        <a:buBlip>
          <a:blip r:embed="rId6"/>
        </a:buBlip>
        <a:defRPr>
          <a:solidFill>
            <a:schemeClr val="tx1"/>
          </a:solidFill>
          <a:latin typeface="+mn-lt"/>
        </a:defRPr>
      </a:lvl2pPr>
      <a:lvl3pPr marL="1200150" indent="-342900" algn="l" rtl="0" eaLnBrk="0" fontAlgn="base" hangingPunct="0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3pPr>
      <a:lvl4pPr marL="1633538" indent="-342900" algn="l" rtl="0" eaLnBrk="0" fontAlgn="base" hangingPunct="0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4pPr>
      <a:lvl5pPr marL="2054225" indent="-342900" algn="l" rtl="0" eaLnBrk="0" fontAlgn="base" hangingPunct="0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5pPr>
      <a:lvl6pPr marL="25114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6pPr>
      <a:lvl7pPr marL="29686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7pPr>
      <a:lvl8pPr marL="34258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8pPr>
      <a:lvl9pPr marL="38830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ko-KR" sz="3200" dirty="0" smtClean="0"/>
              <a:t>Policy in GÉANT</a:t>
            </a:r>
            <a:endParaRPr lang="de-DE" sz="32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409902" y="3645024"/>
            <a:ext cx="6859587" cy="1714500"/>
          </a:xfrm>
        </p:spPr>
        <p:txBody>
          <a:bodyPr/>
          <a:lstStyle/>
          <a:p>
            <a:r>
              <a:rPr lang="de-DE" dirty="0" smtClean="0"/>
              <a:t>Guy Roberts, Tangui Coulouarn</a:t>
            </a:r>
          </a:p>
          <a:p>
            <a:endParaRPr lang="de-DE" dirty="0" smtClean="0"/>
          </a:p>
          <a:p>
            <a:r>
              <a:rPr lang="en-GB" b="1" dirty="0" smtClean="0"/>
              <a:t>NSI meeting, NORDUnet Conference,</a:t>
            </a:r>
          </a:p>
          <a:p>
            <a:r>
              <a:rPr lang="en-GB" b="1" dirty="0" smtClean="0"/>
              <a:t>Uppsala, 22 Sept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8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AutoBAHN</a:t>
            </a:r>
            <a:r>
              <a:rPr lang="en-GB" dirty="0"/>
              <a:t> </a:t>
            </a:r>
            <a:r>
              <a:rPr lang="en-GB" dirty="0" smtClean="0"/>
              <a:t>in GÉANT </a:t>
            </a:r>
            <a:r>
              <a:rPr lang="en-GB" dirty="0" err="1" smtClean="0"/>
              <a:t>BoD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134672" cy="4680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NSI v2.0 is used between all </a:t>
            </a:r>
            <a:r>
              <a:rPr lang="en-GB" dirty="0" err="1" smtClean="0"/>
              <a:t>AutoBAHN</a:t>
            </a:r>
            <a:r>
              <a:rPr lang="en-GB" dirty="0" smtClean="0"/>
              <a:t> instances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All </a:t>
            </a:r>
            <a:r>
              <a:rPr lang="en-GB" dirty="0" err="1" smtClean="0"/>
              <a:t>AutoBAHN</a:t>
            </a:r>
            <a:r>
              <a:rPr lang="en-GB" dirty="0" smtClean="0"/>
              <a:t> deployments in Europe operate identically (with the same code/modules) so that each instance can function as an RA, PA and simple Aggregator (AG).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Simple AG means that it follows the CHAIN model: It is capable of sending the request to its own PA and the next PA on the reservation path</a:t>
            </a:r>
            <a:r>
              <a:rPr lang="en-GB" dirty="0" smtClean="0"/>
              <a:t>.  (full AG facing other regions?)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AutoBAHN</a:t>
            </a:r>
            <a:r>
              <a:rPr lang="en-GB" dirty="0" smtClean="0"/>
              <a:t> instances share NSI/NML topology via the </a:t>
            </a:r>
            <a:r>
              <a:rPr lang="en-GB" dirty="0" err="1" smtClean="0"/>
              <a:t>AutoBAHN</a:t>
            </a:r>
            <a:r>
              <a:rPr lang="en-GB" dirty="0" smtClean="0"/>
              <a:t> Topology Service.  Centralized lookup service has an aggregated topology collected from local </a:t>
            </a:r>
            <a:r>
              <a:rPr lang="en-GB" dirty="0" err="1" smtClean="0"/>
              <a:t>AutoBAHN</a:t>
            </a:r>
            <a:r>
              <a:rPr lang="en-GB" dirty="0" smtClean="0"/>
              <a:t> instances. 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Once topology exchange mechanism in NSI is standardized</a:t>
            </a:r>
            <a:r>
              <a:rPr lang="en-GB" dirty="0"/>
              <a:t> </a:t>
            </a:r>
            <a:r>
              <a:rPr lang="en-GB" dirty="0" smtClean="0"/>
              <a:t>this will be adopted.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93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ea typeface="ＭＳ Ｐゴシック" pitchFamily="34" charset="-128"/>
              </a:rPr>
              <a:t>AutoBAHN</a:t>
            </a:r>
            <a:r>
              <a:rPr lang="en-GB" dirty="0" smtClean="0">
                <a:ea typeface="ＭＳ Ｐゴシック" pitchFamily="34" charset="-128"/>
              </a:rPr>
              <a:t> Path-finding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539552" y="1484784"/>
            <a:ext cx="777218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pPr marL="285750" indent="-2857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Aril"/>
                <a:cs typeface="Aril"/>
              </a:rPr>
              <a:t>Inter-domain path-finding is normally performed at the start domain (source based routing).</a:t>
            </a:r>
          </a:p>
          <a:p>
            <a:pPr marL="285750" indent="-2857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endParaRPr lang="en-GB" sz="1800" dirty="0">
              <a:latin typeface="Aril"/>
              <a:cs typeface="Aril"/>
            </a:endParaRPr>
          </a:p>
          <a:p>
            <a:pPr marL="285750" indent="-2857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Aril"/>
                <a:cs typeface="Aril"/>
              </a:rPr>
              <a:t>AutoBAHN</a:t>
            </a:r>
            <a:r>
              <a:rPr lang="en-GB" sz="1800" dirty="0" smtClean="0">
                <a:latin typeface="Aril"/>
                <a:cs typeface="Aril"/>
              </a:rPr>
              <a:t> supports under-specified STPs in requests (port with a range of VLANs) to speed up reservation processing.</a:t>
            </a:r>
          </a:p>
          <a:p>
            <a:pPr marL="285750" indent="-2857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endParaRPr lang="en-GB" sz="1800" dirty="0">
              <a:latin typeface="Aril"/>
              <a:cs typeface="Aril"/>
            </a:endParaRPr>
          </a:p>
          <a:p>
            <a:pPr marL="285750" indent="-2857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Aril"/>
                <a:cs typeface="Aril"/>
              </a:rPr>
              <a:t>Can also support requests from RAs with specified VLANs.</a:t>
            </a:r>
          </a:p>
          <a:p>
            <a:pPr marL="285750" indent="-2857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endParaRPr lang="en-GB" sz="1800" dirty="0" smtClean="0">
              <a:latin typeface="Aril"/>
              <a:cs typeface="Aril"/>
            </a:endParaRPr>
          </a:p>
          <a:p>
            <a:pPr marL="285750" indent="-2857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Aril"/>
                <a:cs typeface="Aril"/>
              </a:rPr>
              <a:t>AutoBAHN</a:t>
            </a:r>
            <a:r>
              <a:rPr lang="en-GB" sz="1800" dirty="0" smtClean="0">
                <a:latin typeface="Aril"/>
                <a:cs typeface="Aril"/>
              </a:rPr>
              <a:t> will honour </a:t>
            </a:r>
            <a:r>
              <a:rPr lang="en-GB" sz="1800" dirty="0" err="1" smtClean="0">
                <a:latin typeface="Aril"/>
                <a:cs typeface="Aril"/>
              </a:rPr>
              <a:t>ero’s</a:t>
            </a:r>
            <a:r>
              <a:rPr lang="en-GB" sz="1800" dirty="0" smtClean="0">
                <a:latin typeface="Aril"/>
                <a:cs typeface="Aril"/>
              </a:rPr>
              <a:t> in connection requests where possible.</a:t>
            </a:r>
          </a:p>
          <a:p>
            <a:pPr marL="285750" indent="-2857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endParaRPr lang="en-GB" sz="1800" dirty="0" smtClean="0">
              <a:latin typeface="Aril"/>
              <a:cs typeface="Aril"/>
            </a:endParaRPr>
          </a:p>
          <a:p>
            <a:pPr marL="285750" indent="-2857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Aril"/>
                <a:cs typeface="Aril"/>
              </a:rPr>
              <a:t>AutoBAHN</a:t>
            </a:r>
            <a:r>
              <a:rPr lang="en-GB" sz="1800" dirty="0" smtClean="0">
                <a:latin typeface="Aril"/>
                <a:cs typeface="Aril"/>
              </a:rPr>
              <a:t> portal allows users to include/exclude certain segments from path.</a:t>
            </a:r>
          </a:p>
          <a:p>
            <a:pPr marL="411525" lvl="1">
              <a:spcBef>
                <a:spcPct val="20000"/>
              </a:spcBef>
              <a:buSzPct val="60000"/>
            </a:pPr>
            <a:endParaRPr lang="fr-FR" sz="1800" dirty="0">
              <a:latin typeface="Aril"/>
              <a:cs typeface="Aril"/>
            </a:endParaRPr>
          </a:p>
          <a:p>
            <a:pPr marL="668729" lvl="1" indent="-257204">
              <a:spcBef>
                <a:spcPct val="20000"/>
              </a:spcBef>
              <a:buSzPct val="60000"/>
              <a:buBlip>
                <a:blip r:embed="rId3"/>
              </a:buBlip>
            </a:pPr>
            <a:endParaRPr lang="en-GB" sz="1800" dirty="0" smtClean="0">
              <a:latin typeface="Aril"/>
              <a:cs typeface="Aril"/>
            </a:endParaRPr>
          </a:p>
          <a:p>
            <a:pPr marL="308644" indent="-308644">
              <a:spcBef>
                <a:spcPct val="20000"/>
              </a:spcBef>
              <a:buClr>
                <a:srgbClr val="B4D100"/>
              </a:buClr>
              <a:buSzPct val="80000"/>
              <a:buBlip>
                <a:blip r:embed="rId3"/>
              </a:buBlip>
            </a:pPr>
            <a:endParaRPr lang="en-GB" sz="1800" dirty="0" smtClean="0">
              <a:latin typeface="Aril"/>
              <a:cs typeface="Aril"/>
            </a:endParaRPr>
          </a:p>
        </p:txBody>
      </p:sp>
    </p:spTree>
    <p:extLst>
      <p:ext uri="{BB962C8B-B14F-4D97-AF65-F5344CB8AC3E}">
        <p14:creationId xmlns:p14="http://schemas.microsoft.com/office/powerpoint/2010/main" val="53211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6035675" cy="864096"/>
          </a:xfrm>
        </p:spPr>
        <p:txBody>
          <a:bodyPr/>
          <a:lstStyle/>
          <a:p>
            <a:r>
              <a:rPr lang="en-GB" dirty="0" smtClean="0"/>
              <a:t>Policies: AA at end-points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2484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Transit traffic is </a:t>
            </a:r>
            <a:r>
              <a:rPr lang="en-GB" dirty="0"/>
              <a:t>accepted by default </a:t>
            </a:r>
            <a:r>
              <a:rPr lang="en-GB" dirty="0" smtClean="0"/>
              <a:t>if a request comes from a trusted peering network (transitive trust).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For authentication purposes </a:t>
            </a:r>
            <a:r>
              <a:rPr lang="en-GB" dirty="0" err="1" smtClean="0"/>
              <a:t>AutoBAHN</a:t>
            </a:r>
            <a:r>
              <a:rPr lang="en-GB" dirty="0" smtClean="0"/>
              <a:t> tracks the origin of the request, this includes both user and source domain.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AA is performed at circuit end-points based on the policies of the local domain.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GÉANT needs a service that works now – complex transit policy can be added later.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Arial"/>
              <a:buChar char="•"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7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 policy considerations in GÉANT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8208912" cy="5040560"/>
          </a:xfrm>
        </p:spPr>
        <p:txBody>
          <a:bodyPr/>
          <a:lstStyle/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The GÉANT backbone does not allow transit of </a:t>
            </a:r>
            <a:r>
              <a:rPr lang="en-GB" dirty="0" smtClean="0"/>
              <a:t>commodity IP.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Transit between two non-GÉANT NRENs requires special permission.</a:t>
            </a:r>
            <a:endParaRPr lang="en-GB" dirty="0" smtClean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In general all other forms of transit are allowed in the </a:t>
            </a:r>
            <a:r>
              <a:rPr lang="en-GB" dirty="0" smtClean="0"/>
              <a:t>backbone for GÉANT NRENs: </a:t>
            </a:r>
            <a:r>
              <a:rPr lang="en-GB" dirty="0" smtClean="0"/>
              <a:t>NREN -&gt; NREN and NREN -&gt; commercial content providers</a:t>
            </a:r>
            <a:r>
              <a:rPr lang="en-GB" dirty="0" smtClean="0"/>
              <a:t>.</a:t>
            </a:r>
            <a:endParaRPr lang="en-GB" dirty="0" smtClean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IP policy is applied by an NREN adding the AS or IP prefix of an organization to their BGP configurations.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Institutions should </a:t>
            </a:r>
            <a:r>
              <a:rPr lang="en-GB" dirty="0" smtClean="0"/>
              <a:t>only connect via their </a:t>
            </a:r>
            <a:r>
              <a:rPr lang="en-GB" dirty="0"/>
              <a:t>local NRENs.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Configuration of BGP simplified </a:t>
            </a:r>
            <a:r>
              <a:rPr lang="en-GB" dirty="0"/>
              <a:t>by the use of BGP peer groups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BGP is considered to be quite </a:t>
            </a:r>
            <a:r>
              <a:rPr lang="en-GB" dirty="0"/>
              <a:t>a coarse </a:t>
            </a:r>
            <a:r>
              <a:rPr lang="en-GB" dirty="0" smtClean="0"/>
              <a:t>instrument for applying policy.  Cannot be used to apply fine policy adjustment such as policy based on flow characteristics. </a:t>
            </a:r>
            <a:endParaRPr lang="en-GB" dirty="0" smtClean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i="1" dirty="0" smtClean="0"/>
              <a:t>In no current need for </a:t>
            </a:r>
            <a:r>
              <a:rPr lang="en-GB" i="1" smtClean="0"/>
              <a:t>similar policies </a:t>
            </a:r>
            <a:r>
              <a:rPr lang="en-GB" i="1" dirty="0" smtClean="0"/>
              <a:t>in </a:t>
            </a:r>
            <a:r>
              <a:rPr lang="en-GB" i="1" dirty="0" err="1" smtClean="0"/>
              <a:t>BoD</a:t>
            </a:r>
            <a:r>
              <a:rPr lang="en-GB" i="1" dirty="0" smtClean="0"/>
              <a:t> service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2166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2060848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+mj-lt"/>
              </a:rPr>
              <a:t>Thank you</a:t>
            </a:r>
            <a:r>
              <a:rPr lang="en-GB" sz="3600" dirty="0">
                <a:solidFill>
                  <a:schemeClr val="bg1"/>
                </a:solidFill>
                <a:latin typeface="+mj-lt"/>
              </a:rPr>
              <a:t>!</a:t>
            </a:r>
            <a:endParaRPr lang="en-GB" sz="36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48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ÉANT_template_2013">
  <a:themeElements>
    <a:clrScheme name="">
      <a:dk1>
        <a:srgbClr val="074359"/>
      </a:dk1>
      <a:lt1>
        <a:srgbClr val="FFFFFF"/>
      </a:lt1>
      <a:dk2>
        <a:srgbClr val="FFFFFF"/>
      </a:dk2>
      <a:lt2>
        <a:srgbClr val="0D8B9F"/>
      </a:lt2>
      <a:accent1>
        <a:srgbClr val="00899F"/>
      </a:accent1>
      <a:accent2>
        <a:srgbClr val="E0C300"/>
      </a:accent2>
      <a:accent3>
        <a:srgbClr val="FFFFFF"/>
      </a:accent3>
      <a:accent4>
        <a:srgbClr val="05384B"/>
      </a:accent4>
      <a:accent5>
        <a:srgbClr val="AAC4CD"/>
      </a:accent5>
      <a:accent6>
        <a:srgbClr val="CBB000"/>
      </a:accent6>
      <a:hlink>
        <a:srgbClr val="EE5019"/>
      </a:hlink>
      <a:folHlink>
        <a:srgbClr val="BFDD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GÉANT GN3plus template - empty</Template>
  <TotalTime>1679</TotalTime>
  <Words>448</Words>
  <Application>Microsoft Office PowerPoint</Application>
  <PresentationFormat>On-screen Show (4:3)</PresentationFormat>
  <Paragraphs>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Aril</vt:lpstr>
      <vt:lpstr>Times</vt:lpstr>
      <vt:lpstr>GÉANT_template_2013</vt:lpstr>
      <vt:lpstr>Policy in GÉANT</vt:lpstr>
      <vt:lpstr>AutoBAHN in GÉANT BoD</vt:lpstr>
      <vt:lpstr>AutoBAHN Path-finding</vt:lpstr>
      <vt:lpstr>Policies: AA at end-points</vt:lpstr>
      <vt:lpstr>IP policy considerations in GÉANT</vt:lpstr>
      <vt:lpstr>PowerPoint Presentation</vt:lpstr>
    </vt:vector>
  </TitlesOfParts>
  <Company>DANTE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GÉANT</dc:title>
  <dc:creator>pmaurice</dc:creator>
  <cp:lastModifiedBy>Guy Roberts</cp:lastModifiedBy>
  <cp:revision>898</cp:revision>
  <cp:lastPrinted>2014-03-10T15:54:32Z</cp:lastPrinted>
  <dcterms:created xsi:type="dcterms:W3CDTF">2010-01-25T15:57:09Z</dcterms:created>
  <dcterms:modified xsi:type="dcterms:W3CDTF">2014-09-22T11:51:19Z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ctivity">
    <vt:lpwstr>NA2</vt:lpwstr>
  </property>
  <property fmtid="{D5CDD505-2E9C-101B-9397-08002B2CF9AE}" pid="3" name="Sub-Task">
    <vt:lpwstr/>
  </property>
  <property fmtid="{D5CDD505-2E9C-101B-9397-08002B2CF9AE}" pid="4" name="DocumentComment">
    <vt:lpwstr>A generic set of slides offered as a toolkit to project participants, from which to create individual presentations</vt:lpwstr>
  </property>
  <property fmtid="{D5CDD505-2E9C-101B-9397-08002B2CF9AE}" pid="5" name="ContentType">
    <vt:lpwstr>Geant Activity Documents</vt:lpwstr>
  </property>
  <property fmtid="{D5CDD505-2E9C-101B-9397-08002B2CF9AE}" pid="6" name="Task">
    <vt:lpwstr>Task4</vt:lpwstr>
  </property>
  <property fmtid="{D5CDD505-2E9C-101B-9397-08002B2CF9AE}" pid="7" name="ActivityDocumentType">
    <vt:lpwstr>Presentation</vt:lpwstr>
  </property>
</Properties>
</file>