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65" r:id="rId5"/>
    <p:sldId id="277" r:id="rId6"/>
    <p:sldId id="269" r:id="rId7"/>
    <p:sldId id="263" r:id="rId8"/>
    <p:sldId id="271" r:id="rId9"/>
    <p:sldId id="272" r:id="rId10"/>
    <p:sldId id="273" r:id="rId11"/>
    <p:sldId id="266" r:id="rId12"/>
    <p:sldId id="274" r:id="rId13"/>
    <p:sldId id="278" r:id="rId14"/>
    <p:sldId id="260" r:id="rId15"/>
    <p:sldId id="268" r:id="rId16"/>
    <p:sldId id="279" r:id="rId17"/>
    <p:sldId id="264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F"/>
    <a:srgbClr val="D60093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341" y="620713"/>
            <a:ext cx="7991475" cy="2447926"/>
          </a:xfrm>
        </p:spPr>
        <p:txBody>
          <a:bodyPr/>
          <a:lstStyle>
            <a:lvl1pPr>
              <a:defRPr sz="4000"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429000"/>
            <a:ext cx="6869113" cy="2305051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611188" y="3213100"/>
            <a:ext cx="61214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140203" y="3284539"/>
            <a:ext cx="439261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7174" name="Picture 6" descr="KDDIR&amp;D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949951"/>
            <a:ext cx="1657350" cy="7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a typeface="HGP創英角ｺﾞｼｯｸUB" pitchFamily="50" charset="-128"/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639907-D407-4019-8F80-566A306A89C5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535E8-8902-42C8-9D26-C56C4900B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68316" y="1268760"/>
            <a:ext cx="8351837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70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639907-D407-4019-8F80-566A306A89C5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535E8-8902-42C8-9D26-C56C4900B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51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504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504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639907-D407-4019-8F80-566A306A89C5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535E8-8902-42C8-9D26-C56C4900B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68316" y="1268760"/>
            <a:ext cx="8351837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9696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639907-D407-4019-8F80-566A306A89C5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535E8-8902-42C8-9D26-C56C4900B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68316" y="1268760"/>
            <a:ext cx="8351837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1004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476674"/>
            <a:ext cx="8358188" cy="72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778"/>
            <a:ext cx="8229600" cy="49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43800" y="6525343"/>
            <a:ext cx="1295400" cy="27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E639907-D407-4019-8F80-566A306A89C5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6" y="6525344"/>
            <a:ext cx="3887787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kumimoji="0" sz="1000"/>
            </a:lvl1pPr>
          </a:lstStyle>
          <a:p>
            <a:endParaRPr kumimoji="1" lang="ja-JP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91" y="6525344"/>
            <a:ext cx="611187" cy="27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fld id="{122535E8-8902-42C8-9D26-C56C4900B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96081" y="6453336"/>
            <a:ext cx="8351837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Proposal for SwitchingService (SS)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Takahiro Miyamoto</a:t>
            </a:r>
          </a:p>
          <a:p>
            <a:r>
              <a:rPr lang="en-US" altLang="ja-JP" smtClean="0"/>
              <a:t>KDDI R&amp;D Laboratories Inc.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47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Sequence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1412776"/>
            <a:ext cx="979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smtClean="0"/>
              <a:t>Requester</a:t>
            </a:r>
            <a:endParaRPr kumimoji="1" lang="ja-JP" altLang="en-US" sz="1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48264" y="1412776"/>
            <a:ext cx="9938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smtClean="0"/>
              <a:t>Provider X</a:t>
            </a:r>
            <a:endParaRPr kumimoji="1" lang="ja-JP" altLang="en-US" sz="14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40091" y="1412776"/>
            <a:ext cx="10638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smtClean="0"/>
              <a:t>Aggregator</a:t>
            </a:r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35696" y="1772816"/>
            <a:ext cx="1235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chemeClr val="accent2"/>
                </a:solidFill>
              </a:rPr>
              <a:t>Create SP a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72902" y="2442374"/>
            <a:ext cx="21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a – STP a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28384" y="1412776"/>
            <a:ext cx="9938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smtClean="0"/>
              <a:t>Provider Y</a:t>
            </a:r>
            <a:endParaRPr kumimoji="1" lang="ja-JP" altLang="en-US" sz="14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2492896"/>
            <a:ext cx="1241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chemeClr val="accent2"/>
                </a:solidFill>
              </a:rPr>
              <a:t>Create SP b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31640" y="3306470"/>
            <a:ext cx="21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a – STP b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04048" y="3429000"/>
            <a:ext cx="21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b – STP a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04048" y="3933056"/>
            <a:ext cx="21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b – STP b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03648" y="4509120"/>
            <a:ext cx="21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a – STP c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22874" y="4581128"/>
            <a:ext cx="21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b – STP f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88024" y="4869160"/>
            <a:ext cx="2232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STP g – STP c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683568" y="1700808"/>
            <a:ext cx="7848872" cy="4752528"/>
            <a:chOff x="683568" y="1700808"/>
            <a:chExt cx="7848872" cy="4248472"/>
          </a:xfrm>
        </p:grpSpPr>
        <p:cxnSp>
          <p:nvCxnSpPr>
            <p:cNvPr id="20" name="直線コネクタ 19"/>
            <p:cNvCxnSpPr>
              <a:stCxn id="6" idx="2"/>
            </p:cNvCxnSpPr>
            <p:nvPr/>
          </p:nvCxnSpPr>
          <p:spPr bwMode="auto">
            <a:xfrm>
              <a:off x="4572000" y="1720553"/>
              <a:ext cx="0" cy="42287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20"/>
            <p:cNvCxnSpPr/>
            <p:nvPr/>
          </p:nvCxnSpPr>
          <p:spPr bwMode="auto">
            <a:xfrm>
              <a:off x="683568" y="1700808"/>
              <a:ext cx="0" cy="42287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コネクタ 21"/>
            <p:cNvCxnSpPr/>
            <p:nvPr/>
          </p:nvCxnSpPr>
          <p:spPr bwMode="auto">
            <a:xfrm>
              <a:off x="7380312" y="1700808"/>
              <a:ext cx="0" cy="42287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/>
            <p:cNvCxnSpPr/>
            <p:nvPr/>
          </p:nvCxnSpPr>
          <p:spPr bwMode="auto">
            <a:xfrm>
              <a:off x="8532440" y="1700808"/>
              <a:ext cx="0" cy="42287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4" name="直線コネクタ 23"/>
          <p:cNvCxnSpPr/>
          <p:nvPr/>
        </p:nvCxnSpPr>
        <p:spPr bwMode="auto">
          <a:xfrm>
            <a:off x="683568" y="2060848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/>
          <p:nvPr/>
        </p:nvCxnSpPr>
        <p:spPr bwMode="auto">
          <a:xfrm>
            <a:off x="683568" y="2708920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/>
          <p:nvPr/>
        </p:nvCxnSpPr>
        <p:spPr bwMode="auto">
          <a:xfrm>
            <a:off x="683568" y="3645024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/>
          <p:nvPr/>
        </p:nvCxnSpPr>
        <p:spPr bwMode="auto">
          <a:xfrm>
            <a:off x="4572000" y="2780928"/>
            <a:ext cx="28083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Group 266"/>
          <p:cNvGrpSpPr>
            <a:grpSpLocks/>
          </p:cNvGrpSpPr>
          <p:nvPr/>
        </p:nvGrpSpPr>
        <p:grpSpPr bwMode="auto">
          <a:xfrm>
            <a:off x="4239295" y="2348880"/>
            <a:ext cx="665410" cy="72009"/>
            <a:chOff x="1266415" y="1174897"/>
            <a:chExt cx="486261" cy="127016"/>
          </a:xfrm>
        </p:grpSpPr>
        <p:sp>
          <p:nvSpPr>
            <p:cNvPr id="32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5" name="Group 266"/>
          <p:cNvGrpSpPr>
            <a:grpSpLocks/>
          </p:cNvGrpSpPr>
          <p:nvPr/>
        </p:nvGrpSpPr>
        <p:grpSpPr bwMode="auto">
          <a:xfrm>
            <a:off x="323528" y="2348879"/>
            <a:ext cx="665410" cy="72009"/>
            <a:chOff x="1266415" y="1174897"/>
            <a:chExt cx="486261" cy="127016"/>
          </a:xfrm>
        </p:grpSpPr>
        <p:sp>
          <p:nvSpPr>
            <p:cNvPr id="36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9" name="Group 266"/>
          <p:cNvGrpSpPr>
            <a:grpSpLocks/>
          </p:cNvGrpSpPr>
          <p:nvPr/>
        </p:nvGrpSpPr>
        <p:grpSpPr bwMode="auto">
          <a:xfrm>
            <a:off x="323528" y="3068960"/>
            <a:ext cx="665410" cy="72009"/>
            <a:chOff x="1266415" y="1174897"/>
            <a:chExt cx="486261" cy="127016"/>
          </a:xfrm>
        </p:grpSpPr>
        <p:sp>
          <p:nvSpPr>
            <p:cNvPr id="40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3" name="Group 266"/>
          <p:cNvGrpSpPr>
            <a:grpSpLocks/>
          </p:cNvGrpSpPr>
          <p:nvPr/>
        </p:nvGrpSpPr>
        <p:grpSpPr bwMode="auto">
          <a:xfrm>
            <a:off x="4239295" y="3140968"/>
            <a:ext cx="665410" cy="72009"/>
            <a:chOff x="1266415" y="1174897"/>
            <a:chExt cx="486261" cy="127016"/>
          </a:xfrm>
        </p:grpSpPr>
        <p:sp>
          <p:nvSpPr>
            <p:cNvPr id="44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cxnSp>
        <p:nvCxnSpPr>
          <p:cNvPr id="47" name="直線コネクタ 46"/>
          <p:cNvCxnSpPr/>
          <p:nvPr/>
        </p:nvCxnSpPr>
        <p:spPr bwMode="auto">
          <a:xfrm>
            <a:off x="4572000" y="3789040"/>
            <a:ext cx="28083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/>
          <p:nvPr/>
        </p:nvCxnSpPr>
        <p:spPr bwMode="auto">
          <a:xfrm>
            <a:off x="4572000" y="4221088"/>
            <a:ext cx="28083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/>
          <p:nvPr/>
        </p:nvCxnSpPr>
        <p:spPr bwMode="auto">
          <a:xfrm>
            <a:off x="4572000" y="4869160"/>
            <a:ext cx="28083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/>
          <p:nvPr/>
        </p:nvCxnSpPr>
        <p:spPr bwMode="auto">
          <a:xfrm>
            <a:off x="4572000" y="5157192"/>
            <a:ext cx="39604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/>
          <p:nvPr/>
        </p:nvCxnSpPr>
        <p:spPr bwMode="auto">
          <a:xfrm>
            <a:off x="683568" y="4797152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Group 266"/>
          <p:cNvGrpSpPr>
            <a:grpSpLocks/>
          </p:cNvGrpSpPr>
          <p:nvPr/>
        </p:nvGrpSpPr>
        <p:grpSpPr bwMode="auto">
          <a:xfrm>
            <a:off x="4139952" y="4437112"/>
            <a:ext cx="665410" cy="72009"/>
            <a:chOff x="1266415" y="1174897"/>
            <a:chExt cx="486261" cy="127016"/>
          </a:xfrm>
        </p:grpSpPr>
        <p:sp>
          <p:nvSpPr>
            <p:cNvPr id="56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9" name="Group 266"/>
          <p:cNvGrpSpPr>
            <a:grpSpLocks/>
          </p:cNvGrpSpPr>
          <p:nvPr/>
        </p:nvGrpSpPr>
        <p:grpSpPr bwMode="auto">
          <a:xfrm>
            <a:off x="323528" y="4365104"/>
            <a:ext cx="665410" cy="72009"/>
            <a:chOff x="1266415" y="1174897"/>
            <a:chExt cx="486261" cy="127016"/>
          </a:xfrm>
        </p:grpSpPr>
        <p:sp>
          <p:nvSpPr>
            <p:cNvPr id="60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1403648" y="5517232"/>
            <a:ext cx="21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a – STP d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cxnSp>
        <p:nvCxnSpPr>
          <p:cNvPr id="65" name="直線コネクタ 64"/>
          <p:cNvCxnSpPr/>
          <p:nvPr/>
        </p:nvCxnSpPr>
        <p:spPr bwMode="auto">
          <a:xfrm>
            <a:off x="683568" y="5805264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" name="Group 266"/>
          <p:cNvGrpSpPr>
            <a:grpSpLocks/>
          </p:cNvGrpSpPr>
          <p:nvPr/>
        </p:nvGrpSpPr>
        <p:grpSpPr bwMode="auto">
          <a:xfrm>
            <a:off x="4139952" y="5445224"/>
            <a:ext cx="665410" cy="72009"/>
            <a:chOff x="1266415" y="1174897"/>
            <a:chExt cx="486261" cy="127016"/>
          </a:xfrm>
        </p:grpSpPr>
        <p:sp>
          <p:nvSpPr>
            <p:cNvPr id="67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0" name="Group 266"/>
          <p:cNvGrpSpPr>
            <a:grpSpLocks/>
          </p:cNvGrpSpPr>
          <p:nvPr/>
        </p:nvGrpSpPr>
        <p:grpSpPr bwMode="auto">
          <a:xfrm>
            <a:off x="323528" y="5373216"/>
            <a:ext cx="665410" cy="72009"/>
            <a:chOff x="1266415" y="1174897"/>
            <a:chExt cx="486261" cy="127016"/>
          </a:xfrm>
        </p:grpSpPr>
        <p:sp>
          <p:nvSpPr>
            <p:cNvPr id="71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cxnSp>
        <p:nvCxnSpPr>
          <p:cNvPr id="76" name="直線コネクタ 75"/>
          <p:cNvCxnSpPr/>
          <p:nvPr/>
        </p:nvCxnSpPr>
        <p:spPr bwMode="auto">
          <a:xfrm>
            <a:off x="683568" y="6051158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テキスト ボックス 76"/>
          <p:cNvSpPr txBox="1"/>
          <p:nvPr/>
        </p:nvSpPr>
        <p:spPr>
          <a:xfrm>
            <a:off x="1763688" y="6042774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FF0000"/>
                </a:solidFill>
              </a:rPr>
              <a:t>ERROR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788024" y="5610726"/>
            <a:ext cx="2252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STP g – STP d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cxnSp>
        <p:nvCxnSpPr>
          <p:cNvPr id="79" name="直線コネクタ 78"/>
          <p:cNvCxnSpPr/>
          <p:nvPr/>
        </p:nvCxnSpPr>
        <p:spPr bwMode="auto">
          <a:xfrm>
            <a:off x="4572000" y="5898758"/>
            <a:ext cx="39604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/>
          <p:nvPr/>
        </p:nvCxnSpPr>
        <p:spPr bwMode="auto">
          <a:xfrm>
            <a:off x="4572000" y="6021288"/>
            <a:ext cx="39604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テキスト ボックス 80"/>
          <p:cNvSpPr txBox="1"/>
          <p:nvPr/>
        </p:nvSpPr>
        <p:spPr>
          <a:xfrm>
            <a:off x="5652120" y="5949280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FF0000"/>
                </a:solidFill>
              </a:rPr>
              <a:t>ERROR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19" name="角丸四角形吹き出し 18"/>
          <p:cNvSpPr/>
          <p:nvPr/>
        </p:nvSpPr>
        <p:spPr bwMode="auto">
          <a:xfrm>
            <a:off x="2555776" y="6165304"/>
            <a:ext cx="3096344" cy="612648"/>
          </a:xfrm>
          <a:prstGeom prst="wedgeRoundRectCallout">
            <a:avLst>
              <a:gd name="adj1" fmla="val 55765"/>
              <a:gd name="adj2" fmla="val -35448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mtClean="0">
                <a:latin typeface="Tahoma" pitchFamily="34" charset="0"/>
                <a:ea typeface="HGS創英角ｺﾞｼｯｸUB" pitchFamily="50" charset="-128"/>
              </a:rPr>
              <a:t>STP g was already assigned to a path STP g – STP c.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516216" y="404664"/>
            <a:ext cx="2288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chemeClr val="accent2"/>
                </a:solidFill>
              </a:rPr>
              <a:t>Blue: Operation of SS</a:t>
            </a:r>
          </a:p>
          <a:p>
            <a:r>
              <a:rPr lang="en-US" altLang="ja-JP" sz="1600" smtClean="0">
                <a:solidFill>
                  <a:srgbClr val="00B050"/>
                </a:solidFill>
              </a:rPr>
              <a:t>Green: Operation of CS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Impacts for NSI architecture and CS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7346" y="1628800"/>
            <a:ext cx="30893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Nothing!</a:t>
            </a:r>
            <a:endParaRPr kumimoji="1" lang="ja-JP" altLang="en-US" sz="60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5791" y="3461543"/>
            <a:ext cx="71924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/>
              <a:t>SP is able to be specified insread of STP.</a:t>
            </a:r>
          </a:p>
          <a:p>
            <a:r>
              <a:rPr lang="en-US" altLang="ja-JP" sz="2800" smtClean="0">
                <a:sym typeface="Wingdings" pitchFamily="2" charset="2"/>
              </a:rPr>
              <a:t>  DON’T need to change CS.</a:t>
            </a:r>
            <a:endParaRPr kumimoji="1" lang="en-US" altLang="ja-JP" sz="2800" smtClean="0"/>
          </a:p>
          <a:p>
            <a:endParaRPr lang="en-US" altLang="ja-JP" sz="2800" smtClean="0"/>
          </a:p>
          <a:p>
            <a:r>
              <a:rPr lang="en-US" altLang="ja-JP" sz="2800" smtClean="0"/>
              <a:t>SP is able to be created hierarchically.</a:t>
            </a:r>
          </a:p>
          <a:p>
            <a:r>
              <a:rPr kumimoji="1" lang="en-US" altLang="ja-JP" sz="2800" smtClean="0">
                <a:sym typeface="Wingdings" pitchFamily="2" charset="2"/>
              </a:rPr>
              <a:t>  DON’T need to change NSI architecture.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0277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mtClean="0"/>
              <a:t>Impacts for implemantation of</a:t>
            </a:r>
            <a:br>
              <a:rPr kumimoji="1" lang="en-US" altLang="ja-JP" smtClean="0"/>
            </a:br>
            <a:r>
              <a:rPr kumimoji="1" lang="en-US" altLang="ja-JP" smtClean="0"/>
              <a:t>non SS-enabled NSA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7346" y="1628800"/>
            <a:ext cx="30893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Nothing!</a:t>
            </a:r>
            <a:endParaRPr kumimoji="1" lang="ja-JP" altLang="en-US" sz="60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3461543"/>
            <a:ext cx="78435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/>
              <a:t>SP is not requested to non SS-enabled NSA.</a:t>
            </a:r>
          </a:p>
          <a:p>
            <a:r>
              <a:rPr lang="en-US" altLang="ja-JP" sz="2800" smtClean="0">
                <a:sym typeface="Wingdings" pitchFamily="2" charset="2"/>
              </a:rPr>
              <a:t>  DON’T need to change NSA implementation.</a:t>
            </a:r>
            <a:endParaRPr kumimoji="1" lang="en-US" altLang="ja-JP" sz="2800" smtClean="0"/>
          </a:p>
        </p:txBody>
      </p:sp>
    </p:spTree>
    <p:extLst>
      <p:ext uri="{BB962C8B-B14F-4D97-AF65-F5344CB8AC3E}">
        <p14:creationId xmlns:p14="http://schemas.microsoft.com/office/powerpoint/2010/main" val="169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BACKUP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8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角丸四角形 116"/>
          <p:cNvSpPr/>
          <p:nvPr/>
        </p:nvSpPr>
        <p:spPr bwMode="auto">
          <a:xfrm>
            <a:off x="107504" y="1340768"/>
            <a:ext cx="8928992" cy="2088232"/>
          </a:xfrm>
          <a:prstGeom prst="roundRect">
            <a:avLst>
              <a:gd name="adj" fmla="val 6516"/>
            </a:avLst>
          </a:prstGeom>
          <a:noFill/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" name="角丸四角形 2"/>
          <p:cNvSpPr/>
          <p:nvPr/>
        </p:nvSpPr>
        <p:spPr bwMode="auto">
          <a:xfrm>
            <a:off x="107504" y="3501008"/>
            <a:ext cx="8928992" cy="3096344"/>
          </a:xfrm>
          <a:prstGeom prst="roundRect">
            <a:avLst>
              <a:gd name="adj" fmla="val 6516"/>
            </a:avLst>
          </a:prstGeom>
          <a:noFill/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Sample topology</a:t>
            </a:r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 bwMode="auto">
          <a:xfrm>
            <a:off x="539552" y="4221088"/>
            <a:ext cx="3456384" cy="21602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5" name="円/楕円 4"/>
          <p:cNvSpPr/>
          <p:nvPr/>
        </p:nvSpPr>
        <p:spPr bwMode="auto">
          <a:xfrm>
            <a:off x="1547664" y="4293096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6" name="円/楕円 5"/>
          <p:cNvSpPr/>
          <p:nvPr/>
        </p:nvSpPr>
        <p:spPr bwMode="auto">
          <a:xfrm>
            <a:off x="1331640" y="5229200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" name="円/楕円 6"/>
          <p:cNvSpPr/>
          <p:nvPr/>
        </p:nvSpPr>
        <p:spPr bwMode="auto">
          <a:xfrm>
            <a:off x="1619672" y="6093296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" name="円/楕円 7"/>
          <p:cNvSpPr/>
          <p:nvPr/>
        </p:nvSpPr>
        <p:spPr bwMode="auto">
          <a:xfrm>
            <a:off x="3563888" y="4797152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2411760" y="5229200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" name="円/楕円 9"/>
          <p:cNvSpPr/>
          <p:nvPr/>
        </p:nvSpPr>
        <p:spPr bwMode="auto">
          <a:xfrm>
            <a:off x="3347864" y="5805264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067944" y="3717032"/>
            <a:ext cx="3456384" cy="21602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6444208" y="3861048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4067944" y="4725144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7236296" y="4581128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" name="円/楕円 15"/>
          <p:cNvSpPr/>
          <p:nvPr/>
        </p:nvSpPr>
        <p:spPr bwMode="auto">
          <a:xfrm>
            <a:off x="5292080" y="4653136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7" name="円/楕円 16"/>
          <p:cNvSpPr/>
          <p:nvPr/>
        </p:nvSpPr>
        <p:spPr bwMode="auto">
          <a:xfrm>
            <a:off x="6876256" y="5301208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8" name="円/楕円 17"/>
          <p:cNvSpPr/>
          <p:nvPr/>
        </p:nvSpPr>
        <p:spPr bwMode="auto">
          <a:xfrm>
            <a:off x="7236296" y="5229200"/>
            <a:ext cx="1440160" cy="7920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9" name="円/楕円 18"/>
          <p:cNvSpPr/>
          <p:nvPr/>
        </p:nvSpPr>
        <p:spPr bwMode="auto">
          <a:xfrm>
            <a:off x="8532440" y="5445224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0" name="円/楕円 19"/>
          <p:cNvSpPr/>
          <p:nvPr/>
        </p:nvSpPr>
        <p:spPr bwMode="auto">
          <a:xfrm>
            <a:off x="467544" y="3645024"/>
            <a:ext cx="1440160" cy="6480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1" name="円/楕円 20"/>
          <p:cNvSpPr/>
          <p:nvPr/>
        </p:nvSpPr>
        <p:spPr bwMode="auto">
          <a:xfrm>
            <a:off x="6660232" y="3501008"/>
            <a:ext cx="1440160" cy="576064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2" name="円/楕円 21"/>
          <p:cNvSpPr/>
          <p:nvPr/>
        </p:nvSpPr>
        <p:spPr bwMode="auto">
          <a:xfrm>
            <a:off x="7956376" y="3501008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3" name="円/楕円 22"/>
          <p:cNvSpPr/>
          <p:nvPr/>
        </p:nvSpPr>
        <p:spPr bwMode="auto">
          <a:xfrm>
            <a:off x="251520" y="3717032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3491880" y="5805264"/>
            <a:ext cx="1440160" cy="72008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4572000" y="6021288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27" name="直線コネクタ 26"/>
          <p:cNvCxnSpPr>
            <a:stCxn id="23" idx="6"/>
            <a:endCxn id="33" idx="1"/>
          </p:cNvCxnSpPr>
          <p:nvPr/>
        </p:nvCxnSpPr>
        <p:spPr bwMode="auto">
          <a:xfrm>
            <a:off x="755576" y="3969060"/>
            <a:ext cx="741171" cy="2011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円/楕円 27"/>
          <p:cNvSpPr/>
          <p:nvPr/>
        </p:nvSpPr>
        <p:spPr bwMode="auto">
          <a:xfrm>
            <a:off x="6660232" y="386104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0" name="円/楕円 29"/>
          <p:cNvSpPr/>
          <p:nvPr/>
        </p:nvSpPr>
        <p:spPr bwMode="auto">
          <a:xfrm>
            <a:off x="7092280" y="537321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6812632" y="378904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7236296" y="544522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3" name="円/楕円 32"/>
          <p:cNvSpPr/>
          <p:nvPr/>
        </p:nvSpPr>
        <p:spPr bwMode="auto">
          <a:xfrm>
            <a:off x="1475656" y="414908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1556048" y="422947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5" name="円/楕円 34"/>
          <p:cNvSpPr/>
          <p:nvPr/>
        </p:nvSpPr>
        <p:spPr bwMode="auto">
          <a:xfrm>
            <a:off x="1547664" y="623731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6" name="円/楕円 35"/>
          <p:cNvSpPr/>
          <p:nvPr/>
        </p:nvSpPr>
        <p:spPr bwMode="auto">
          <a:xfrm>
            <a:off x="3995936" y="479715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7" name="円/楕円 36"/>
          <p:cNvSpPr/>
          <p:nvPr/>
        </p:nvSpPr>
        <p:spPr bwMode="auto">
          <a:xfrm>
            <a:off x="3779912" y="479715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8" name="円/楕円 37"/>
          <p:cNvSpPr/>
          <p:nvPr/>
        </p:nvSpPr>
        <p:spPr bwMode="auto">
          <a:xfrm>
            <a:off x="3491880" y="587727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9" name="円/楕円 38"/>
          <p:cNvSpPr/>
          <p:nvPr/>
        </p:nvSpPr>
        <p:spPr bwMode="auto">
          <a:xfrm>
            <a:off x="3635896" y="594928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42" name="直線コネクタ 41"/>
          <p:cNvCxnSpPr>
            <a:stCxn id="5" idx="4"/>
            <a:endCxn id="6" idx="0"/>
          </p:cNvCxnSpPr>
          <p:nvPr/>
        </p:nvCxnSpPr>
        <p:spPr bwMode="auto">
          <a:xfrm flipH="1">
            <a:off x="1475656" y="4509120"/>
            <a:ext cx="216024" cy="720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5" idx="5"/>
            <a:endCxn id="9" idx="1"/>
          </p:cNvCxnSpPr>
          <p:nvPr/>
        </p:nvCxnSpPr>
        <p:spPr bwMode="auto">
          <a:xfrm>
            <a:off x="1793515" y="4477484"/>
            <a:ext cx="660426" cy="7833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>
            <a:stCxn id="6" idx="4"/>
            <a:endCxn id="7" idx="0"/>
          </p:cNvCxnSpPr>
          <p:nvPr/>
        </p:nvCxnSpPr>
        <p:spPr bwMode="auto">
          <a:xfrm>
            <a:off x="1475656" y="5445224"/>
            <a:ext cx="288032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9" idx="3"/>
            <a:endCxn id="7" idx="7"/>
          </p:cNvCxnSpPr>
          <p:nvPr/>
        </p:nvCxnSpPr>
        <p:spPr bwMode="auto">
          <a:xfrm flipH="1">
            <a:off x="1865523" y="5413588"/>
            <a:ext cx="588418" cy="7113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>
            <a:stCxn id="9" idx="5"/>
            <a:endCxn id="10" idx="1"/>
          </p:cNvCxnSpPr>
          <p:nvPr/>
        </p:nvCxnSpPr>
        <p:spPr bwMode="auto">
          <a:xfrm>
            <a:off x="2657611" y="5413588"/>
            <a:ext cx="732434" cy="423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" idx="6"/>
            <a:endCxn id="8" idx="2"/>
          </p:cNvCxnSpPr>
          <p:nvPr/>
        </p:nvCxnSpPr>
        <p:spPr bwMode="auto">
          <a:xfrm>
            <a:off x="1835696" y="4401108"/>
            <a:ext cx="1728192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>
            <a:stCxn id="13" idx="7"/>
            <a:endCxn id="12" idx="3"/>
          </p:cNvCxnSpPr>
          <p:nvPr/>
        </p:nvCxnSpPr>
        <p:spPr bwMode="auto">
          <a:xfrm flipV="1">
            <a:off x="4313795" y="4045436"/>
            <a:ext cx="2172594" cy="7113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コネクタ 63"/>
          <p:cNvCxnSpPr>
            <a:stCxn id="13" idx="6"/>
            <a:endCxn id="16" idx="2"/>
          </p:cNvCxnSpPr>
          <p:nvPr/>
        </p:nvCxnSpPr>
        <p:spPr bwMode="auto">
          <a:xfrm flipV="1">
            <a:off x="4355976" y="4761148"/>
            <a:ext cx="936104" cy="720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>
            <a:stCxn id="16" idx="6"/>
            <a:endCxn id="15" idx="2"/>
          </p:cNvCxnSpPr>
          <p:nvPr/>
        </p:nvCxnSpPr>
        <p:spPr bwMode="auto">
          <a:xfrm flipV="1">
            <a:off x="5580112" y="4689140"/>
            <a:ext cx="1656184" cy="720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>
            <a:stCxn id="16" idx="5"/>
            <a:endCxn id="17" idx="1"/>
          </p:cNvCxnSpPr>
          <p:nvPr/>
        </p:nvCxnSpPr>
        <p:spPr bwMode="auto">
          <a:xfrm>
            <a:off x="5537931" y="4837524"/>
            <a:ext cx="1380506" cy="4953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>
            <a:stCxn id="31" idx="6"/>
            <a:endCxn id="22" idx="2"/>
          </p:cNvCxnSpPr>
          <p:nvPr/>
        </p:nvCxnSpPr>
        <p:spPr bwMode="auto">
          <a:xfrm flipV="1">
            <a:off x="6956648" y="3753036"/>
            <a:ext cx="999728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>
            <a:stCxn id="32" idx="5"/>
            <a:endCxn id="19" idx="2"/>
          </p:cNvCxnSpPr>
          <p:nvPr/>
        </p:nvCxnSpPr>
        <p:spPr bwMode="auto">
          <a:xfrm>
            <a:off x="7359221" y="5568149"/>
            <a:ext cx="1173219" cy="12910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>
            <a:stCxn id="39" idx="5"/>
            <a:endCxn id="25" idx="2"/>
          </p:cNvCxnSpPr>
          <p:nvPr/>
        </p:nvCxnSpPr>
        <p:spPr bwMode="auto">
          <a:xfrm>
            <a:off x="3758821" y="6072205"/>
            <a:ext cx="813179" cy="2011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円/楕円 81"/>
          <p:cNvSpPr/>
          <p:nvPr/>
        </p:nvSpPr>
        <p:spPr bwMode="auto">
          <a:xfrm>
            <a:off x="1835696" y="1484784"/>
            <a:ext cx="2088232" cy="172819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3" name="円/楕円 82"/>
          <p:cNvSpPr/>
          <p:nvPr/>
        </p:nvSpPr>
        <p:spPr bwMode="auto">
          <a:xfrm>
            <a:off x="4355976" y="1268760"/>
            <a:ext cx="2088232" cy="172819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7" name="円/楕円 86"/>
          <p:cNvSpPr/>
          <p:nvPr/>
        </p:nvSpPr>
        <p:spPr bwMode="auto">
          <a:xfrm>
            <a:off x="6588224" y="234049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8" name="円/楕円 87"/>
          <p:cNvSpPr/>
          <p:nvPr/>
        </p:nvSpPr>
        <p:spPr bwMode="auto">
          <a:xfrm>
            <a:off x="6804248" y="1268760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9" name="円/楕円 88"/>
          <p:cNvSpPr/>
          <p:nvPr/>
        </p:nvSpPr>
        <p:spPr bwMode="auto">
          <a:xfrm>
            <a:off x="683568" y="1556792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0" name="円/楕円 89"/>
          <p:cNvSpPr/>
          <p:nvPr/>
        </p:nvSpPr>
        <p:spPr bwMode="auto">
          <a:xfrm>
            <a:off x="3742581" y="2708920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1" name="円/楕円 90"/>
          <p:cNvSpPr/>
          <p:nvPr/>
        </p:nvSpPr>
        <p:spPr bwMode="auto">
          <a:xfrm>
            <a:off x="1331640" y="184482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2" name="円/楕円 91"/>
          <p:cNvSpPr/>
          <p:nvPr/>
        </p:nvSpPr>
        <p:spPr bwMode="auto">
          <a:xfrm>
            <a:off x="1835696" y="191683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3" name="円/楕円 92"/>
          <p:cNvSpPr/>
          <p:nvPr/>
        </p:nvSpPr>
        <p:spPr bwMode="auto">
          <a:xfrm>
            <a:off x="1403648" y="191683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94" name="直線コネクタ 93"/>
          <p:cNvCxnSpPr>
            <a:stCxn id="93" idx="6"/>
            <a:endCxn id="92" idx="2"/>
          </p:cNvCxnSpPr>
          <p:nvPr/>
        </p:nvCxnSpPr>
        <p:spPr bwMode="auto">
          <a:xfrm>
            <a:off x="1619672" y="202484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円/楕円 96"/>
          <p:cNvSpPr/>
          <p:nvPr/>
        </p:nvSpPr>
        <p:spPr bwMode="auto">
          <a:xfrm>
            <a:off x="3203848" y="292494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8" name="円/楕円 97"/>
          <p:cNvSpPr/>
          <p:nvPr/>
        </p:nvSpPr>
        <p:spPr bwMode="auto">
          <a:xfrm>
            <a:off x="3707904" y="299695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9" name="円/楕円 98"/>
          <p:cNvSpPr/>
          <p:nvPr/>
        </p:nvSpPr>
        <p:spPr bwMode="auto">
          <a:xfrm>
            <a:off x="3275856" y="299695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00" name="直線コネクタ 99"/>
          <p:cNvCxnSpPr>
            <a:stCxn id="99" idx="6"/>
            <a:endCxn id="98" idx="2"/>
          </p:cNvCxnSpPr>
          <p:nvPr/>
        </p:nvCxnSpPr>
        <p:spPr bwMode="auto">
          <a:xfrm>
            <a:off x="3491880" y="310496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円/楕円 100"/>
          <p:cNvSpPr/>
          <p:nvPr/>
        </p:nvSpPr>
        <p:spPr bwMode="auto">
          <a:xfrm>
            <a:off x="3785096" y="2060848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2" name="円/楕円 101"/>
          <p:cNvSpPr/>
          <p:nvPr/>
        </p:nvSpPr>
        <p:spPr bwMode="auto">
          <a:xfrm>
            <a:off x="4289152" y="213285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3" name="円/楕円 102"/>
          <p:cNvSpPr/>
          <p:nvPr/>
        </p:nvSpPr>
        <p:spPr bwMode="auto">
          <a:xfrm>
            <a:off x="3857104" y="213285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04" name="直線コネクタ 103"/>
          <p:cNvCxnSpPr>
            <a:stCxn id="103" idx="6"/>
            <a:endCxn id="102" idx="2"/>
          </p:cNvCxnSpPr>
          <p:nvPr/>
        </p:nvCxnSpPr>
        <p:spPr bwMode="auto">
          <a:xfrm>
            <a:off x="4073128" y="2240868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円/楕円 104"/>
          <p:cNvSpPr/>
          <p:nvPr/>
        </p:nvSpPr>
        <p:spPr bwMode="auto">
          <a:xfrm>
            <a:off x="6156176" y="148478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6" name="円/楕円 105"/>
          <p:cNvSpPr/>
          <p:nvPr/>
        </p:nvSpPr>
        <p:spPr bwMode="auto">
          <a:xfrm>
            <a:off x="6660232" y="155679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7" name="円/楕円 106"/>
          <p:cNvSpPr/>
          <p:nvPr/>
        </p:nvSpPr>
        <p:spPr bwMode="auto">
          <a:xfrm>
            <a:off x="6228184" y="155679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08" name="直線コネクタ 107"/>
          <p:cNvCxnSpPr>
            <a:stCxn id="107" idx="6"/>
            <a:endCxn id="106" idx="2"/>
          </p:cNvCxnSpPr>
          <p:nvPr/>
        </p:nvCxnSpPr>
        <p:spPr bwMode="auto">
          <a:xfrm>
            <a:off x="6444208" y="166480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円/楕円 108"/>
          <p:cNvSpPr/>
          <p:nvPr/>
        </p:nvSpPr>
        <p:spPr bwMode="auto">
          <a:xfrm>
            <a:off x="6012160" y="256490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0" name="円/楕円 109"/>
          <p:cNvSpPr/>
          <p:nvPr/>
        </p:nvSpPr>
        <p:spPr bwMode="auto">
          <a:xfrm>
            <a:off x="6516216" y="263691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1" name="円/楕円 110"/>
          <p:cNvSpPr/>
          <p:nvPr/>
        </p:nvSpPr>
        <p:spPr bwMode="auto">
          <a:xfrm>
            <a:off x="6084168" y="263691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12" name="直線コネクタ 111"/>
          <p:cNvCxnSpPr>
            <a:stCxn id="111" idx="6"/>
            <a:endCxn id="110" idx="2"/>
          </p:cNvCxnSpPr>
          <p:nvPr/>
        </p:nvCxnSpPr>
        <p:spPr bwMode="auto">
          <a:xfrm>
            <a:off x="6300192" y="274492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円/楕円 113"/>
          <p:cNvSpPr/>
          <p:nvPr/>
        </p:nvSpPr>
        <p:spPr bwMode="auto">
          <a:xfrm>
            <a:off x="2555776" y="1988840"/>
            <a:ext cx="639688" cy="63968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ahoma" pitchFamily="34" charset="0"/>
                <a:ea typeface="HGS創英角ｺﾞｼｯｸUB" pitchFamily="50" charset="-128"/>
              </a:rPr>
              <a:t>TF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5" name="円/楕円 114"/>
          <p:cNvSpPr/>
          <p:nvPr/>
        </p:nvSpPr>
        <p:spPr bwMode="auto">
          <a:xfrm>
            <a:off x="5076056" y="1844824"/>
            <a:ext cx="639688" cy="63968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ahoma" pitchFamily="34" charset="0"/>
                <a:ea typeface="HGS創英角ｺﾞｼｯｸUB" pitchFamily="50" charset="-128"/>
              </a:rPr>
              <a:t>TF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16" name="直線コネクタ 115"/>
          <p:cNvCxnSpPr>
            <a:endCxn id="114" idx="3"/>
          </p:cNvCxnSpPr>
          <p:nvPr/>
        </p:nvCxnSpPr>
        <p:spPr bwMode="auto">
          <a:xfrm flipV="1">
            <a:off x="2308116" y="2534848"/>
            <a:ext cx="341340" cy="4217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線コネクタ 118"/>
          <p:cNvCxnSpPr>
            <a:stCxn id="114" idx="2"/>
            <a:endCxn id="92" idx="6"/>
          </p:cNvCxnSpPr>
          <p:nvPr/>
        </p:nvCxnSpPr>
        <p:spPr bwMode="auto">
          <a:xfrm flipH="1" flipV="1">
            <a:off x="2051720" y="2024844"/>
            <a:ext cx="504056" cy="283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コネクタ 121"/>
          <p:cNvCxnSpPr>
            <a:stCxn id="114" idx="6"/>
            <a:endCxn id="103" idx="2"/>
          </p:cNvCxnSpPr>
          <p:nvPr/>
        </p:nvCxnSpPr>
        <p:spPr bwMode="auto">
          <a:xfrm flipV="1">
            <a:off x="3195464" y="2240868"/>
            <a:ext cx="661640" cy="678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コネクタ 124"/>
          <p:cNvCxnSpPr>
            <a:stCxn id="114" idx="5"/>
            <a:endCxn id="99" idx="1"/>
          </p:cNvCxnSpPr>
          <p:nvPr/>
        </p:nvCxnSpPr>
        <p:spPr bwMode="auto">
          <a:xfrm>
            <a:off x="3101784" y="2534848"/>
            <a:ext cx="205708" cy="4937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コネクタ 127"/>
          <p:cNvCxnSpPr>
            <a:stCxn id="115" idx="7"/>
            <a:endCxn id="107" idx="2"/>
          </p:cNvCxnSpPr>
          <p:nvPr/>
        </p:nvCxnSpPr>
        <p:spPr bwMode="auto">
          <a:xfrm flipV="1">
            <a:off x="5622064" y="1664804"/>
            <a:ext cx="606120" cy="2737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線コネクタ 130"/>
          <p:cNvCxnSpPr>
            <a:stCxn id="102" idx="6"/>
            <a:endCxn id="115" idx="2"/>
          </p:cNvCxnSpPr>
          <p:nvPr/>
        </p:nvCxnSpPr>
        <p:spPr bwMode="auto">
          <a:xfrm flipV="1">
            <a:off x="4505176" y="2164668"/>
            <a:ext cx="570880" cy="76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線コネクタ 133"/>
          <p:cNvCxnSpPr>
            <a:stCxn id="115" idx="5"/>
            <a:endCxn id="111" idx="2"/>
          </p:cNvCxnSpPr>
          <p:nvPr/>
        </p:nvCxnSpPr>
        <p:spPr bwMode="auto">
          <a:xfrm>
            <a:off x="5622064" y="2390832"/>
            <a:ext cx="462104" cy="354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テキスト ボックス 139"/>
          <p:cNvSpPr txBox="1"/>
          <p:nvPr/>
        </p:nvSpPr>
        <p:spPr>
          <a:xfrm>
            <a:off x="755576" y="1700808"/>
            <a:ext cx="635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STPa</a:t>
            </a:r>
            <a:endParaRPr kumimoji="1" lang="ja-JP" altLang="en-US" sz="160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3966527" y="3090446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STPb</a:t>
            </a:r>
            <a:endParaRPr kumimoji="1" lang="ja-JP" altLang="en-US" sz="160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948264" y="1484784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STPd</a:t>
            </a:r>
            <a:endParaRPr kumimoji="1" lang="ja-JP" altLang="en-US" sz="160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732240" y="2636912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STPc</a:t>
            </a:r>
            <a:endParaRPr kumimoji="1" lang="ja-JP" altLang="en-US" sz="160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2051720" y="1628800"/>
            <a:ext cx="635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STPe</a:t>
            </a:r>
            <a:endParaRPr kumimoji="1" lang="ja-JP" altLang="en-US" sz="160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3347864" y="1916832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STPf</a:t>
            </a:r>
            <a:endParaRPr kumimoji="1" lang="ja-JP" altLang="en-US" sz="160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4427984" y="1844824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STPg</a:t>
            </a:r>
            <a:endParaRPr kumimoji="1" lang="ja-JP" altLang="en-US" sz="160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699792" y="2852936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STPh</a:t>
            </a:r>
            <a:endParaRPr kumimoji="1" lang="ja-JP" altLang="en-US" sz="160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5580112" y="141277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STPi</a:t>
            </a:r>
            <a:endParaRPr kumimoji="1" lang="ja-JP" altLang="en-US" sz="160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5436096" y="2564904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STPj</a:t>
            </a:r>
            <a:endParaRPr kumimoji="1" lang="ja-JP" altLang="en-US" sz="160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2267744" y="1196752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X</a:t>
            </a:r>
            <a:endParaRPr kumimoji="1" lang="ja-JP" altLang="en-US" sz="1600" b="1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4788024" y="2996952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Y</a:t>
            </a:r>
            <a:endParaRPr kumimoji="1" lang="ja-JP" altLang="en-US" sz="1600" b="1"/>
          </a:p>
        </p:txBody>
      </p:sp>
      <p:sp>
        <p:nvSpPr>
          <p:cNvPr id="155" name="円/楕円 154"/>
          <p:cNvSpPr/>
          <p:nvPr/>
        </p:nvSpPr>
        <p:spPr bwMode="auto">
          <a:xfrm>
            <a:off x="107504" y="6021288"/>
            <a:ext cx="1440160" cy="576064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56" name="円/楕円 155"/>
          <p:cNvSpPr/>
          <p:nvPr/>
        </p:nvSpPr>
        <p:spPr bwMode="auto">
          <a:xfrm>
            <a:off x="107504" y="6093296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57" name="円/楕円 156"/>
          <p:cNvSpPr/>
          <p:nvPr/>
        </p:nvSpPr>
        <p:spPr bwMode="auto">
          <a:xfrm>
            <a:off x="1331640" y="623731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58" name="直線コネクタ 157"/>
          <p:cNvCxnSpPr>
            <a:stCxn id="156" idx="6"/>
            <a:endCxn id="157" idx="3"/>
          </p:cNvCxnSpPr>
          <p:nvPr/>
        </p:nvCxnSpPr>
        <p:spPr bwMode="auto">
          <a:xfrm>
            <a:off x="611560" y="6345324"/>
            <a:ext cx="741171" cy="14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円/楕円 160"/>
          <p:cNvSpPr/>
          <p:nvPr/>
        </p:nvSpPr>
        <p:spPr bwMode="auto">
          <a:xfrm>
            <a:off x="899592" y="249289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2" name="円/楕円 161"/>
          <p:cNvSpPr/>
          <p:nvPr/>
        </p:nvSpPr>
        <p:spPr bwMode="auto">
          <a:xfrm>
            <a:off x="1547664" y="2780928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3" name="円/楕円 162"/>
          <p:cNvSpPr/>
          <p:nvPr/>
        </p:nvSpPr>
        <p:spPr bwMode="auto">
          <a:xfrm>
            <a:off x="2051720" y="285293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4" name="円/楕円 163"/>
          <p:cNvSpPr/>
          <p:nvPr/>
        </p:nvSpPr>
        <p:spPr bwMode="auto">
          <a:xfrm>
            <a:off x="1619672" y="285293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65" name="直線コネクタ 164"/>
          <p:cNvCxnSpPr>
            <a:stCxn id="164" idx="6"/>
            <a:endCxn id="163" idx="2"/>
          </p:cNvCxnSpPr>
          <p:nvPr/>
        </p:nvCxnSpPr>
        <p:spPr bwMode="auto">
          <a:xfrm>
            <a:off x="1835696" y="2960948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" name="テキスト ボックス 165"/>
          <p:cNvSpPr txBox="1"/>
          <p:nvPr/>
        </p:nvSpPr>
        <p:spPr>
          <a:xfrm>
            <a:off x="971600" y="263691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STPk</a:t>
            </a:r>
            <a:endParaRPr kumimoji="1" lang="ja-JP" altLang="en-US" sz="160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051720" y="309044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STPm</a:t>
            </a:r>
            <a:endParaRPr kumimoji="1" lang="ja-JP" altLang="en-US" sz="160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7489380" y="1052736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Logical topology</a:t>
            </a:r>
            <a:endParaRPr kumimoji="1" lang="ja-JP" altLang="en-US" sz="160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7236296" y="6093296"/>
            <a:ext cx="174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Physical topology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5651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7"/>
          <p:cNvSpPr>
            <a:spLocks/>
          </p:cNvSpPr>
          <p:nvPr/>
        </p:nvSpPr>
        <p:spPr bwMode="auto">
          <a:xfrm>
            <a:off x="1547664" y="1268760"/>
            <a:ext cx="5112568" cy="2304256"/>
          </a:xfrm>
          <a:custGeom>
            <a:avLst/>
            <a:gdLst>
              <a:gd name="T0" fmla="*/ 949 w 1174"/>
              <a:gd name="T1" fmla="*/ 80 h 634"/>
              <a:gd name="T2" fmla="*/ 879 w 1174"/>
              <a:gd name="T3" fmla="*/ 60 h 634"/>
              <a:gd name="T4" fmla="*/ 842 w 1174"/>
              <a:gd name="T5" fmla="*/ 69 h 634"/>
              <a:gd name="T6" fmla="*/ 815 w 1174"/>
              <a:gd name="T7" fmla="*/ 42 h 634"/>
              <a:gd name="T8" fmla="*/ 761 w 1174"/>
              <a:gd name="T9" fmla="*/ 19 h 634"/>
              <a:gd name="T10" fmla="*/ 705 w 1174"/>
              <a:gd name="T11" fmla="*/ 20 h 634"/>
              <a:gd name="T12" fmla="*/ 656 w 1174"/>
              <a:gd name="T13" fmla="*/ 22 h 634"/>
              <a:gd name="T14" fmla="*/ 602 w 1174"/>
              <a:gd name="T15" fmla="*/ 2 h 634"/>
              <a:gd name="T16" fmla="*/ 544 w 1174"/>
              <a:gd name="T17" fmla="*/ 7 h 634"/>
              <a:gd name="T18" fmla="*/ 495 w 1174"/>
              <a:gd name="T19" fmla="*/ 34 h 634"/>
              <a:gd name="T20" fmla="*/ 427 w 1174"/>
              <a:gd name="T21" fmla="*/ 17 h 634"/>
              <a:gd name="T22" fmla="*/ 358 w 1174"/>
              <a:gd name="T23" fmla="*/ 42 h 634"/>
              <a:gd name="T24" fmla="*/ 332 w 1174"/>
              <a:gd name="T25" fmla="*/ 69 h 634"/>
              <a:gd name="T26" fmla="*/ 277 w 1174"/>
              <a:gd name="T27" fmla="*/ 62 h 634"/>
              <a:gd name="T28" fmla="*/ 205 w 1174"/>
              <a:gd name="T29" fmla="*/ 94 h 634"/>
              <a:gd name="T30" fmla="*/ 171 w 1174"/>
              <a:gd name="T31" fmla="*/ 138 h 634"/>
              <a:gd name="T32" fmla="*/ 170 w 1174"/>
              <a:gd name="T33" fmla="*/ 141 h 634"/>
              <a:gd name="T34" fmla="*/ 135 w 1174"/>
              <a:gd name="T35" fmla="*/ 144 h 634"/>
              <a:gd name="T36" fmla="*/ 89 w 1174"/>
              <a:gd name="T37" fmla="*/ 175 h 634"/>
              <a:gd name="T38" fmla="*/ 66 w 1174"/>
              <a:gd name="T39" fmla="*/ 224 h 634"/>
              <a:gd name="T40" fmla="*/ 64 w 1174"/>
              <a:gd name="T41" fmla="*/ 242 h 634"/>
              <a:gd name="T42" fmla="*/ 26 w 1174"/>
              <a:gd name="T43" fmla="*/ 256 h 634"/>
              <a:gd name="T44" fmla="*/ 3 w 1174"/>
              <a:gd name="T45" fmla="*/ 293 h 634"/>
              <a:gd name="T46" fmla="*/ 3 w 1174"/>
              <a:gd name="T47" fmla="*/ 337 h 634"/>
              <a:gd name="T48" fmla="*/ 26 w 1174"/>
              <a:gd name="T49" fmla="*/ 374 h 634"/>
              <a:gd name="T50" fmla="*/ 64 w 1174"/>
              <a:gd name="T51" fmla="*/ 388 h 634"/>
              <a:gd name="T52" fmla="*/ 70 w 1174"/>
              <a:gd name="T53" fmla="*/ 426 h 634"/>
              <a:gd name="T54" fmla="*/ 101 w 1174"/>
              <a:gd name="T55" fmla="*/ 472 h 634"/>
              <a:gd name="T56" fmla="*/ 151 w 1174"/>
              <a:gd name="T57" fmla="*/ 495 h 634"/>
              <a:gd name="T58" fmla="*/ 171 w 1174"/>
              <a:gd name="T59" fmla="*/ 496 h 634"/>
              <a:gd name="T60" fmla="*/ 179 w 1174"/>
              <a:gd name="T61" fmla="*/ 512 h 634"/>
              <a:gd name="T62" fmla="*/ 220 w 1174"/>
              <a:gd name="T63" fmla="*/ 551 h 634"/>
              <a:gd name="T64" fmla="*/ 297 w 1174"/>
              <a:gd name="T65" fmla="*/ 574 h 634"/>
              <a:gd name="T66" fmla="*/ 333 w 1174"/>
              <a:gd name="T67" fmla="*/ 568 h 634"/>
              <a:gd name="T68" fmla="*/ 373 w 1174"/>
              <a:gd name="T69" fmla="*/ 603 h 634"/>
              <a:gd name="T70" fmla="*/ 445 w 1174"/>
              <a:gd name="T71" fmla="*/ 617 h 634"/>
              <a:gd name="T72" fmla="*/ 509 w 1174"/>
              <a:gd name="T73" fmla="*/ 611 h 634"/>
              <a:gd name="T74" fmla="*/ 564 w 1174"/>
              <a:gd name="T75" fmla="*/ 632 h 634"/>
              <a:gd name="T76" fmla="*/ 621 w 1174"/>
              <a:gd name="T77" fmla="*/ 628 h 634"/>
              <a:gd name="T78" fmla="*/ 670 w 1174"/>
              <a:gd name="T79" fmla="*/ 600 h 634"/>
              <a:gd name="T80" fmla="*/ 686 w 1174"/>
              <a:gd name="T81" fmla="*/ 609 h 634"/>
              <a:gd name="T82" fmla="*/ 761 w 1174"/>
              <a:gd name="T83" fmla="*/ 616 h 634"/>
              <a:gd name="T84" fmla="*/ 815 w 1174"/>
              <a:gd name="T85" fmla="*/ 593 h 634"/>
              <a:gd name="T86" fmla="*/ 842 w 1174"/>
              <a:gd name="T87" fmla="*/ 565 h 634"/>
              <a:gd name="T88" fmla="*/ 879 w 1174"/>
              <a:gd name="T89" fmla="*/ 574 h 634"/>
              <a:gd name="T90" fmla="*/ 936 w 1174"/>
              <a:gd name="T91" fmla="*/ 562 h 634"/>
              <a:gd name="T92" fmla="*/ 983 w 1174"/>
              <a:gd name="T93" fmla="*/ 527 h 634"/>
              <a:gd name="T94" fmla="*/ 1000 w 1174"/>
              <a:gd name="T95" fmla="*/ 496 h 634"/>
              <a:gd name="T96" fmla="*/ 1003 w 1174"/>
              <a:gd name="T97" fmla="*/ 496 h 634"/>
              <a:gd name="T98" fmla="*/ 1058 w 1174"/>
              <a:gd name="T99" fmla="*/ 482 h 634"/>
              <a:gd name="T100" fmla="*/ 1098 w 1174"/>
              <a:gd name="T101" fmla="*/ 443 h 634"/>
              <a:gd name="T102" fmla="*/ 1110 w 1174"/>
              <a:gd name="T103" fmla="*/ 389 h 634"/>
              <a:gd name="T104" fmla="*/ 1137 w 1174"/>
              <a:gd name="T105" fmla="*/ 381 h 634"/>
              <a:gd name="T106" fmla="*/ 1166 w 1174"/>
              <a:gd name="T107" fmla="*/ 351 h 634"/>
              <a:gd name="T108" fmla="*/ 1174 w 1174"/>
              <a:gd name="T109" fmla="*/ 306 h 634"/>
              <a:gd name="T110" fmla="*/ 1159 w 1174"/>
              <a:gd name="T111" fmla="*/ 267 h 634"/>
              <a:gd name="T112" fmla="*/ 1124 w 1174"/>
              <a:gd name="T113" fmla="*/ 244 h 634"/>
              <a:gd name="T114" fmla="*/ 1110 w 1174"/>
              <a:gd name="T115" fmla="*/ 242 h 634"/>
              <a:gd name="T116" fmla="*/ 1096 w 1174"/>
              <a:gd name="T117" fmla="*/ 190 h 634"/>
              <a:gd name="T118" fmla="*/ 1058 w 1174"/>
              <a:gd name="T119" fmla="*/ 152 h 634"/>
              <a:gd name="T120" fmla="*/ 1003 w 1174"/>
              <a:gd name="T121" fmla="*/ 138 h 634"/>
              <a:gd name="T122" fmla="*/ 1000 w 1174"/>
              <a:gd name="T123" fmla="*/ 138 h 634"/>
              <a:gd name="T124" fmla="*/ 983 w 1174"/>
              <a:gd name="T125" fmla="*/ 10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74" h="634">
                <a:moveTo>
                  <a:pt x="969" y="94"/>
                </a:moveTo>
                <a:lnTo>
                  <a:pt x="954" y="82"/>
                </a:lnTo>
                <a:lnTo>
                  <a:pt x="949" y="80"/>
                </a:lnTo>
                <a:lnTo>
                  <a:pt x="917" y="66"/>
                </a:lnTo>
                <a:lnTo>
                  <a:pt x="897" y="62"/>
                </a:lnTo>
                <a:lnTo>
                  <a:pt x="879" y="60"/>
                </a:lnTo>
                <a:lnTo>
                  <a:pt x="859" y="62"/>
                </a:lnTo>
                <a:lnTo>
                  <a:pt x="841" y="66"/>
                </a:lnTo>
                <a:lnTo>
                  <a:pt x="842" y="69"/>
                </a:lnTo>
                <a:lnTo>
                  <a:pt x="841" y="66"/>
                </a:lnTo>
                <a:lnTo>
                  <a:pt x="829" y="52"/>
                </a:lnTo>
                <a:lnTo>
                  <a:pt x="815" y="42"/>
                </a:lnTo>
                <a:lnTo>
                  <a:pt x="798" y="31"/>
                </a:lnTo>
                <a:lnTo>
                  <a:pt x="781" y="25"/>
                </a:lnTo>
                <a:lnTo>
                  <a:pt x="761" y="19"/>
                </a:lnTo>
                <a:lnTo>
                  <a:pt x="743" y="17"/>
                </a:lnTo>
                <a:lnTo>
                  <a:pt x="723" y="17"/>
                </a:lnTo>
                <a:lnTo>
                  <a:pt x="705" y="20"/>
                </a:lnTo>
                <a:lnTo>
                  <a:pt x="686" y="25"/>
                </a:lnTo>
                <a:lnTo>
                  <a:pt x="670" y="34"/>
                </a:lnTo>
                <a:lnTo>
                  <a:pt x="656" y="22"/>
                </a:lnTo>
                <a:lnTo>
                  <a:pt x="639" y="13"/>
                </a:lnTo>
                <a:lnTo>
                  <a:pt x="621" y="7"/>
                </a:lnTo>
                <a:lnTo>
                  <a:pt x="602" y="2"/>
                </a:lnTo>
                <a:lnTo>
                  <a:pt x="582" y="0"/>
                </a:lnTo>
                <a:lnTo>
                  <a:pt x="564" y="2"/>
                </a:lnTo>
                <a:lnTo>
                  <a:pt x="544" y="7"/>
                </a:lnTo>
                <a:lnTo>
                  <a:pt x="526" y="14"/>
                </a:lnTo>
                <a:lnTo>
                  <a:pt x="509" y="23"/>
                </a:lnTo>
                <a:lnTo>
                  <a:pt x="495" y="34"/>
                </a:lnTo>
                <a:lnTo>
                  <a:pt x="463" y="20"/>
                </a:lnTo>
                <a:lnTo>
                  <a:pt x="445" y="17"/>
                </a:lnTo>
                <a:lnTo>
                  <a:pt x="427" y="17"/>
                </a:lnTo>
                <a:lnTo>
                  <a:pt x="390" y="23"/>
                </a:lnTo>
                <a:lnTo>
                  <a:pt x="373" y="31"/>
                </a:lnTo>
                <a:lnTo>
                  <a:pt x="358" y="42"/>
                </a:lnTo>
                <a:lnTo>
                  <a:pt x="344" y="52"/>
                </a:lnTo>
                <a:lnTo>
                  <a:pt x="333" y="66"/>
                </a:lnTo>
                <a:lnTo>
                  <a:pt x="332" y="69"/>
                </a:lnTo>
                <a:lnTo>
                  <a:pt x="333" y="66"/>
                </a:lnTo>
                <a:lnTo>
                  <a:pt x="297" y="60"/>
                </a:lnTo>
                <a:lnTo>
                  <a:pt x="277" y="62"/>
                </a:lnTo>
                <a:lnTo>
                  <a:pt x="257" y="66"/>
                </a:lnTo>
                <a:lnTo>
                  <a:pt x="220" y="82"/>
                </a:lnTo>
                <a:lnTo>
                  <a:pt x="205" y="94"/>
                </a:lnTo>
                <a:lnTo>
                  <a:pt x="191" y="108"/>
                </a:lnTo>
                <a:lnTo>
                  <a:pt x="179" y="123"/>
                </a:lnTo>
                <a:lnTo>
                  <a:pt x="171" y="138"/>
                </a:lnTo>
                <a:lnTo>
                  <a:pt x="174" y="138"/>
                </a:lnTo>
                <a:lnTo>
                  <a:pt x="171" y="138"/>
                </a:lnTo>
                <a:lnTo>
                  <a:pt x="170" y="141"/>
                </a:lnTo>
                <a:lnTo>
                  <a:pt x="171" y="138"/>
                </a:lnTo>
                <a:lnTo>
                  <a:pt x="151" y="140"/>
                </a:lnTo>
                <a:lnTo>
                  <a:pt x="135" y="144"/>
                </a:lnTo>
                <a:lnTo>
                  <a:pt x="118" y="152"/>
                </a:lnTo>
                <a:lnTo>
                  <a:pt x="103" y="163"/>
                </a:lnTo>
                <a:lnTo>
                  <a:pt x="89" y="175"/>
                </a:lnTo>
                <a:lnTo>
                  <a:pt x="78" y="190"/>
                </a:lnTo>
                <a:lnTo>
                  <a:pt x="70" y="207"/>
                </a:lnTo>
                <a:lnTo>
                  <a:pt x="66" y="224"/>
                </a:lnTo>
                <a:lnTo>
                  <a:pt x="64" y="242"/>
                </a:lnTo>
                <a:lnTo>
                  <a:pt x="64" y="245"/>
                </a:lnTo>
                <a:lnTo>
                  <a:pt x="64" y="242"/>
                </a:lnTo>
                <a:lnTo>
                  <a:pt x="51" y="244"/>
                </a:lnTo>
                <a:lnTo>
                  <a:pt x="38" y="248"/>
                </a:lnTo>
                <a:lnTo>
                  <a:pt x="26" y="256"/>
                </a:lnTo>
                <a:lnTo>
                  <a:pt x="15" y="267"/>
                </a:lnTo>
                <a:lnTo>
                  <a:pt x="9" y="279"/>
                </a:lnTo>
                <a:lnTo>
                  <a:pt x="3" y="293"/>
                </a:lnTo>
                <a:lnTo>
                  <a:pt x="0" y="306"/>
                </a:lnTo>
                <a:lnTo>
                  <a:pt x="0" y="322"/>
                </a:lnTo>
                <a:lnTo>
                  <a:pt x="3" y="337"/>
                </a:lnTo>
                <a:lnTo>
                  <a:pt x="9" y="351"/>
                </a:lnTo>
                <a:lnTo>
                  <a:pt x="15" y="363"/>
                </a:lnTo>
                <a:lnTo>
                  <a:pt x="26" y="374"/>
                </a:lnTo>
                <a:lnTo>
                  <a:pt x="38" y="381"/>
                </a:lnTo>
                <a:lnTo>
                  <a:pt x="51" y="386"/>
                </a:lnTo>
                <a:lnTo>
                  <a:pt x="64" y="388"/>
                </a:lnTo>
                <a:lnTo>
                  <a:pt x="64" y="389"/>
                </a:lnTo>
                <a:lnTo>
                  <a:pt x="66" y="407"/>
                </a:lnTo>
                <a:lnTo>
                  <a:pt x="70" y="426"/>
                </a:lnTo>
                <a:lnTo>
                  <a:pt x="77" y="443"/>
                </a:lnTo>
                <a:lnTo>
                  <a:pt x="87" y="458"/>
                </a:lnTo>
                <a:lnTo>
                  <a:pt x="101" y="472"/>
                </a:lnTo>
                <a:lnTo>
                  <a:pt x="116" y="482"/>
                </a:lnTo>
                <a:lnTo>
                  <a:pt x="133" y="490"/>
                </a:lnTo>
                <a:lnTo>
                  <a:pt x="151" y="495"/>
                </a:lnTo>
                <a:lnTo>
                  <a:pt x="171" y="496"/>
                </a:lnTo>
                <a:lnTo>
                  <a:pt x="170" y="493"/>
                </a:lnTo>
                <a:lnTo>
                  <a:pt x="171" y="496"/>
                </a:lnTo>
                <a:lnTo>
                  <a:pt x="174" y="496"/>
                </a:lnTo>
                <a:lnTo>
                  <a:pt x="171" y="496"/>
                </a:lnTo>
                <a:lnTo>
                  <a:pt x="179" y="512"/>
                </a:lnTo>
                <a:lnTo>
                  <a:pt x="191" y="527"/>
                </a:lnTo>
                <a:lnTo>
                  <a:pt x="205" y="541"/>
                </a:lnTo>
                <a:lnTo>
                  <a:pt x="220" y="551"/>
                </a:lnTo>
                <a:lnTo>
                  <a:pt x="257" y="568"/>
                </a:lnTo>
                <a:lnTo>
                  <a:pt x="277" y="573"/>
                </a:lnTo>
                <a:lnTo>
                  <a:pt x="297" y="574"/>
                </a:lnTo>
                <a:lnTo>
                  <a:pt x="333" y="568"/>
                </a:lnTo>
                <a:lnTo>
                  <a:pt x="332" y="565"/>
                </a:lnTo>
                <a:lnTo>
                  <a:pt x="333" y="568"/>
                </a:lnTo>
                <a:lnTo>
                  <a:pt x="344" y="582"/>
                </a:lnTo>
                <a:lnTo>
                  <a:pt x="358" y="593"/>
                </a:lnTo>
                <a:lnTo>
                  <a:pt x="373" y="603"/>
                </a:lnTo>
                <a:lnTo>
                  <a:pt x="390" y="611"/>
                </a:lnTo>
                <a:lnTo>
                  <a:pt x="427" y="617"/>
                </a:lnTo>
                <a:lnTo>
                  <a:pt x="445" y="617"/>
                </a:lnTo>
                <a:lnTo>
                  <a:pt x="463" y="613"/>
                </a:lnTo>
                <a:lnTo>
                  <a:pt x="495" y="599"/>
                </a:lnTo>
                <a:lnTo>
                  <a:pt x="509" y="611"/>
                </a:lnTo>
                <a:lnTo>
                  <a:pt x="526" y="620"/>
                </a:lnTo>
                <a:lnTo>
                  <a:pt x="544" y="628"/>
                </a:lnTo>
                <a:lnTo>
                  <a:pt x="564" y="632"/>
                </a:lnTo>
                <a:lnTo>
                  <a:pt x="582" y="634"/>
                </a:lnTo>
                <a:lnTo>
                  <a:pt x="602" y="632"/>
                </a:lnTo>
                <a:lnTo>
                  <a:pt x="621" y="628"/>
                </a:lnTo>
                <a:lnTo>
                  <a:pt x="639" y="622"/>
                </a:lnTo>
                <a:lnTo>
                  <a:pt x="656" y="611"/>
                </a:lnTo>
                <a:lnTo>
                  <a:pt x="670" y="600"/>
                </a:lnTo>
                <a:lnTo>
                  <a:pt x="668" y="599"/>
                </a:lnTo>
                <a:lnTo>
                  <a:pt x="670" y="600"/>
                </a:lnTo>
                <a:lnTo>
                  <a:pt x="686" y="609"/>
                </a:lnTo>
                <a:lnTo>
                  <a:pt x="705" y="614"/>
                </a:lnTo>
                <a:lnTo>
                  <a:pt x="743" y="617"/>
                </a:lnTo>
                <a:lnTo>
                  <a:pt x="761" y="616"/>
                </a:lnTo>
                <a:lnTo>
                  <a:pt x="781" y="609"/>
                </a:lnTo>
                <a:lnTo>
                  <a:pt x="798" y="603"/>
                </a:lnTo>
                <a:lnTo>
                  <a:pt x="815" y="593"/>
                </a:lnTo>
                <a:lnTo>
                  <a:pt x="829" y="582"/>
                </a:lnTo>
                <a:lnTo>
                  <a:pt x="841" y="568"/>
                </a:lnTo>
                <a:lnTo>
                  <a:pt x="842" y="565"/>
                </a:lnTo>
                <a:lnTo>
                  <a:pt x="841" y="568"/>
                </a:lnTo>
                <a:lnTo>
                  <a:pt x="859" y="573"/>
                </a:lnTo>
                <a:lnTo>
                  <a:pt x="879" y="574"/>
                </a:lnTo>
                <a:lnTo>
                  <a:pt x="897" y="573"/>
                </a:lnTo>
                <a:lnTo>
                  <a:pt x="917" y="568"/>
                </a:lnTo>
                <a:lnTo>
                  <a:pt x="936" y="562"/>
                </a:lnTo>
                <a:lnTo>
                  <a:pt x="954" y="551"/>
                </a:lnTo>
                <a:lnTo>
                  <a:pt x="969" y="541"/>
                </a:lnTo>
                <a:lnTo>
                  <a:pt x="983" y="527"/>
                </a:lnTo>
                <a:lnTo>
                  <a:pt x="995" y="512"/>
                </a:lnTo>
                <a:lnTo>
                  <a:pt x="1003" y="496"/>
                </a:lnTo>
                <a:lnTo>
                  <a:pt x="1000" y="496"/>
                </a:lnTo>
                <a:lnTo>
                  <a:pt x="1003" y="496"/>
                </a:lnTo>
                <a:lnTo>
                  <a:pt x="1004" y="493"/>
                </a:lnTo>
                <a:lnTo>
                  <a:pt x="1003" y="496"/>
                </a:lnTo>
                <a:lnTo>
                  <a:pt x="1023" y="495"/>
                </a:lnTo>
                <a:lnTo>
                  <a:pt x="1041" y="490"/>
                </a:lnTo>
                <a:lnTo>
                  <a:pt x="1058" y="482"/>
                </a:lnTo>
                <a:lnTo>
                  <a:pt x="1073" y="472"/>
                </a:lnTo>
                <a:lnTo>
                  <a:pt x="1087" y="458"/>
                </a:lnTo>
                <a:lnTo>
                  <a:pt x="1098" y="443"/>
                </a:lnTo>
                <a:lnTo>
                  <a:pt x="1105" y="426"/>
                </a:lnTo>
                <a:lnTo>
                  <a:pt x="1110" y="407"/>
                </a:lnTo>
                <a:lnTo>
                  <a:pt x="1110" y="389"/>
                </a:lnTo>
                <a:lnTo>
                  <a:pt x="1110" y="388"/>
                </a:lnTo>
                <a:lnTo>
                  <a:pt x="1124" y="386"/>
                </a:lnTo>
                <a:lnTo>
                  <a:pt x="1137" y="381"/>
                </a:lnTo>
                <a:lnTo>
                  <a:pt x="1148" y="374"/>
                </a:lnTo>
                <a:lnTo>
                  <a:pt x="1159" y="363"/>
                </a:lnTo>
                <a:lnTo>
                  <a:pt x="1166" y="351"/>
                </a:lnTo>
                <a:lnTo>
                  <a:pt x="1171" y="337"/>
                </a:lnTo>
                <a:lnTo>
                  <a:pt x="1174" y="322"/>
                </a:lnTo>
                <a:lnTo>
                  <a:pt x="1174" y="306"/>
                </a:lnTo>
                <a:lnTo>
                  <a:pt x="1171" y="293"/>
                </a:lnTo>
                <a:lnTo>
                  <a:pt x="1166" y="279"/>
                </a:lnTo>
                <a:lnTo>
                  <a:pt x="1159" y="267"/>
                </a:lnTo>
                <a:lnTo>
                  <a:pt x="1148" y="256"/>
                </a:lnTo>
                <a:lnTo>
                  <a:pt x="1137" y="248"/>
                </a:lnTo>
                <a:lnTo>
                  <a:pt x="1124" y="244"/>
                </a:lnTo>
                <a:lnTo>
                  <a:pt x="1110" y="242"/>
                </a:lnTo>
                <a:lnTo>
                  <a:pt x="1110" y="245"/>
                </a:lnTo>
                <a:lnTo>
                  <a:pt x="1110" y="242"/>
                </a:lnTo>
                <a:lnTo>
                  <a:pt x="1110" y="224"/>
                </a:lnTo>
                <a:lnTo>
                  <a:pt x="1105" y="207"/>
                </a:lnTo>
                <a:lnTo>
                  <a:pt x="1096" y="190"/>
                </a:lnTo>
                <a:lnTo>
                  <a:pt x="1087" y="175"/>
                </a:lnTo>
                <a:lnTo>
                  <a:pt x="1073" y="163"/>
                </a:lnTo>
                <a:lnTo>
                  <a:pt x="1058" y="152"/>
                </a:lnTo>
                <a:lnTo>
                  <a:pt x="1039" y="144"/>
                </a:lnTo>
                <a:lnTo>
                  <a:pt x="1023" y="140"/>
                </a:lnTo>
                <a:lnTo>
                  <a:pt x="1003" y="138"/>
                </a:lnTo>
                <a:lnTo>
                  <a:pt x="1004" y="141"/>
                </a:lnTo>
                <a:lnTo>
                  <a:pt x="1003" y="138"/>
                </a:lnTo>
                <a:lnTo>
                  <a:pt x="1000" y="138"/>
                </a:lnTo>
                <a:lnTo>
                  <a:pt x="1003" y="138"/>
                </a:lnTo>
                <a:lnTo>
                  <a:pt x="995" y="123"/>
                </a:lnTo>
                <a:lnTo>
                  <a:pt x="983" y="108"/>
                </a:lnTo>
                <a:lnTo>
                  <a:pt x="969" y="94"/>
                </a:lnTo>
                <a:close/>
              </a:path>
            </a:pathLst>
          </a:custGeom>
          <a:solidFill>
            <a:schemeClr val="bg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Example (viewpoint A)</a:t>
            </a:r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 bwMode="auto">
          <a:xfrm>
            <a:off x="6588224" y="234049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8" name="円/楕円 87"/>
          <p:cNvSpPr/>
          <p:nvPr/>
        </p:nvSpPr>
        <p:spPr bwMode="auto">
          <a:xfrm>
            <a:off x="6804248" y="1268760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9" name="円/楕円 88"/>
          <p:cNvSpPr/>
          <p:nvPr/>
        </p:nvSpPr>
        <p:spPr bwMode="auto">
          <a:xfrm>
            <a:off x="683568" y="1556792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3" name="円/楕円 92"/>
          <p:cNvSpPr/>
          <p:nvPr/>
        </p:nvSpPr>
        <p:spPr bwMode="auto">
          <a:xfrm>
            <a:off x="1403648" y="191683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6" name="円/楕円 105"/>
          <p:cNvSpPr/>
          <p:nvPr/>
        </p:nvSpPr>
        <p:spPr bwMode="auto">
          <a:xfrm>
            <a:off x="6660232" y="155679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0" name="円/楕円 109"/>
          <p:cNvSpPr/>
          <p:nvPr/>
        </p:nvSpPr>
        <p:spPr bwMode="auto">
          <a:xfrm>
            <a:off x="6516216" y="263691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755576" y="1700808"/>
            <a:ext cx="635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STPa</a:t>
            </a:r>
            <a:endParaRPr kumimoji="1" lang="ja-JP" altLang="en-US" sz="160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948264" y="1484784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STPd</a:t>
            </a:r>
            <a:endParaRPr kumimoji="1" lang="ja-JP" altLang="en-US" sz="160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732240" y="2636912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STPc</a:t>
            </a:r>
            <a:endParaRPr kumimoji="1" lang="ja-JP" altLang="en-US" sz="1600"/>
          </a:p>
        </p:txBody>
      </p:sp>
      <p:sp>
        <p:nvSpPr>
          <p:cNvPr id="161" name="円/楕円 160"/>
          <p:cNvSpPr/>
          <p:nvPr/>
        </p:nvSpPr>
        <p:spPr bwMode="auto">
          <a:xfrm>
            <a:off x="899592" y="249289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4" name="円/楕円 163"/>
          <p:cNvSpPr/>
          <p:nvPr/>
        </p:nvSpPr>
        <p:spPr bwMode="auto">
          <a:xfrm>
            <a:off x="1619672" y="285293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971600" y="263691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STPk</a:t>
            </a:r>
            <a:endParaRPr kumimoji="1" lang="ja-JP" altLang="en-US" sz="160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467544" y="1268760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X</a:t>
            </a:r>
            <a:endParaRPr kumimoji="1" lang="ja-JP" altLang="en-US" sz="1600" b="1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300192" y="3089305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Y</a:t>
            </a:r>
            <a:endParaRPr kumimoji="1" lang="ja-JP" altLang="en-US" sz="1600" b="1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683568" y="3259723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X</a:t>
            </a:r>
            <a:endParaRPr kumimoji="1" lang="ja-JP" altLang="en-US" sz="1600" b="1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380312" y="1916832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Y</a:t>
            </a:r>
            <a:endParaRPr kumimoji="1" lang="ja-JP" altLang="en-US" sz="1600" b="1"/>
          </a:p>
        </p:txBody>
      </p:sp>
      <p:sp>
        <p:nvSpPr>
          <p:cNvPr id="123" name="円/楕円 122"/>
          <p:cNvSpPr/>
          <p:nvPr/>
        </p:nvSpPr>
        <p:spPr bwMode="auto">
          <a:xfrm>
            <a:off x="3995936" y="2276872"/>
            <a:ext cx="288032" cy="28803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851920" y="191683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</a:rPr>
              <a:t>SP a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126" name="直線コネクタ 125"/>
          <p:cNvCxnSpPr>
            <a:stCxn id="93" idx="6"/>
            <a:endCxn id="123" idx="1"/>
          </p:cNvCxnSpPr>
          <p:nvPr/>
        </p:nvCxnSpPr>
        <p:spPr bwMode="auto">
          <a:xfrm>
            <a:off x="1619672" y="2024844"/>
            <a:ext cx="2418445" cy="2942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線コネクタ 128"/>
          <p:cNvCxnSpPr>
            <a:stCxn id="123" idx="7"/>
            <a:endCxn id="106" idx="2"/>
          </p:cNvCxnSpPr>
          <p:nvPr/>
        </p:nvCxnSpPr>
        <p:spPr bwMode="auto">
          <a:xfrm flipV="1">
            <a:off x="4241787" y="1664804"/>
            <a:ext cx="2418445" cy="654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線コネクタ 129"/>
          <p:cNvCxnSpPr>
            <a:stCxn id="123" idx="6"/>
            <a:endCxn id="110" idx="2"/>
          </p:cNvCxnSpPr>
          <p:nvPr/>
        </p:nvCxnSpPr>
        <p:spPr bwMode="auto">
          <a:xfrm>
            <a:off x="4283968" y="2420888"/>
            <a:ext cx="2232248" cy="324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円/楕円 131"/>
          <p:cNvSpPr/>
          <p:nvPr/>
        </p:nvSpPr>
        <p:spPr bwMode="auto">
          <a:xfrm>
            <a:off x="3742581" y="3564632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33" name="円/楕円 132"/>
          <p:cNvSpPr/>
          <p:nvPr/>
        </p:nvSpPr>
        <p:spPr bwMode="auto">
          <a:xfrm>
            <a:off x="3995936" y="350100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3966527" y="3946158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STPb</a:t>
            </a:r>
            <a:endParaRPr kumimoji="1" lang="ja-JP" altLang="en-US" sz="160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2339752" y="400506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X</a:t>
            </a:r>
            <a:endParaRPr kumimoji="1" lang="ja-JP" altLang="en-US" sz="1600" b="1"/>
          </a:p>
        </p:txBody>
      </p:sp>
      <p:cxnSp>
        <p:nvCxnSpPr>
          <p:cNvPr id="137" name="直線コネクタ 136"/>
          <p:cNvCxnSpPr>
            <a:stCxn id="133" idx="0"/>
            <a:endCxn id="123" idx="4"/>
          </p:cNvCxnSpPr>
          <p:nvPr/>
        </p:nvCxnSpPr>
        <p:spPr bwMode="auto">
          <a:xfrm flipV="1">
            <a:off x="4103948" y="2564904"/>
            <a:ext cx="36004" cy="9361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角丸四角形吹き出し 56"/>
          <p:cNvSpPr/>
          <p:nvPr/>
        </p:nvSpPr>
        <p:spPr bwMode="auto">
          <a:xfrm>
            <a:off x="3635896" y="1340768"/>
            <a:ext cx="2448272" cy="468632"/>
          </a:xfrm>
          <a:prstGeom prst="wedgeRoundRectCallout">
            <a:avLst>
              <a:gd name="adj1" fmla="val -26533"/>
              <a:gd name="adj2" fmla="val 83842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1. Create a SP</a:t>
            </a:r>
            <a:r>
              <a:rPr kumimoji="1" lang="en-US" altLang="ja-JP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 via SS.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41" name="角丸四角形吹き出し 140"/>
          <p:cNvSpPr/>
          <p:nvPr/>
        </p:nvSpPr>
        <p:spPr bwMode="auto">
          <a:xfrm>
            <a:off x="4716016" y="3413546"/>
            <a:ext cx="3024336" cy="879550"/>
          </a:xfrm>
          <a:prstGeom prst="wedgeRoundRectCallout">
            <a:avLst>
              <a:gd name="adj1" fmla="val -31944"/>
              <a:gd name="adj2" fmla="val -139982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mtClean="0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rPr>
              <a:t>2. Reserve and provision a path between SP and STP via CS.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47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/>
      <p:bldP spid="57" grpId="0" animBg="1"/>
      <p:bldP spid="1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Scenario 1. All SS-enabled NSA</a:t>
            </a:r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 bwMode="auto">
          <a:xfrm>
            <a:off x="539552" y="4149080"/>
            <a:ext cx="3456384" cy="21602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5" name="円/楕円 4"/>
          <p:cNvSpPr/>
          <p:nvPr/>
        </p:nvSpPr>
        <p:spPr bwMode="auto">
          <a:xfrm>
            <a:off x="1547664" y="4221088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6" name="円/楕円 5"/>
          <p:cNvSpPr/>
          <p:nvPr/>
        </p:nvSpPr>
        <p:spPr bwMode="auto">
          <a:xfrm>
            <a:off x="1331640" y="5157192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" name="円/楕円 6"/>
          <p:cNvSpPr/>
          <p:nvPr/>
        </p:nvSpPr>
        <p:spPr bwMode="auto">
          <a:xfrm>
            <a:off x="1619672" y="6021288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" name="円/楕円 7"/>
          <p:cNvSpPr/>
          <p:nvPr/>
        </p:nvSpPr>
        <p:spPr bwMode="auto">
          <a:xfrm>
            <a:off x="3563888" y="4725144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2411760" y="5157192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" name="円/楕円 9"/>
          <p:cNvSpPr/>
          <p:nvPr/>
        </p:nvSpPr>
        <p:spPr bwMode="auto">
          <a:xfrm>
            <a:off x="3347864" y="5733256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067944" y="3645024"/>
            <a:ext cx="3456384" cy="21602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6444208" y="3789040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4067944" y="4653136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7236296" y="4509120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" name="円/楕円 15"/>
          <p:cNvSpPr/>
          <p:nvPr/>
        </p:nvSpPr>
        <p:spPr bwMode="auto">
          <a:xfrm>
            <a:off x="5292080" y="4581128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7" name="円/楕円 16"/>
          <p:cNvSpPr/>
          <p:nvPr/>
        </p:nvSpPr>
        <p:spPr bwMode="auto">
          <a:xfrm>
            <a:off x="6876256" y="5229200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8" name="円/楕円 17"/>
          <p:cNvSpPr/>
          <p:nvPr/>
        </p:nvSpPr>
        <p:spPr bwMode="auto">
          <a:xfrm>
            <a:off x="7236296" y="5157192"/>
            <a:ext cx="1440160" cy="7920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9" name="円/楕円 18"/>
          <p:cNvSpPr/>
          <p:nvPr/>
        </p:nvSpPr>
        <p:spPr bwMode="auto">
          <a:xfrm>
            <a:off x="8532440" y="5373216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0" name="円/楕円 19"/>
          <p:cNvSpPr/>
          <p:nvPr/>
        </p:nvSpPr>
        <p:spPr bwMode="auto">
          <a:xfrm>
            <a:off x="467544" y="3573016"/>
            <a:ext cx="1440160" cy="6480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1" name="円/楕円 20"/>
          <p:cNvSpPr/>
          <p:nvPr/>
        </p:nvSpPr>
        <p:spPr bwMode="auto">
          <a:xfrm>
            <a:off x="6660232" y="3429000"/>
            <a:ext cx="1440160" cy="576064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2" name="円/楕円 21"/>
          <p:cNvSpPr/>
          <p:nvPr/>
        </p:nvSpPr>
        <p:spPr bwMode="auto">
          <a:xfrm>
            <a:off x="7956376" y="3429000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3" name="円/楕円 22"/>
          <p:cNvSpPr/>
          <p:nvPr/>
        </p:nvSpPr>
        <p:spPr bwMode="auto">
          <a:xfrm>
            <a:off x="251520" y="3645024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3491880" y="5733256"/>
            <a:ext cx="1440160" cy="72008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4572000" y="5949280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27" name="直線コネクタ 26"/>
          <p:cNvCxnSpPr>
            <a:stCxn id="23" idx="6"/>
            <a:endCxn id="33" idx="1"/>
          </p:cNvCxnSpPr>
          <p:nvPr/>
        </p:nvCxnSpPr>
        <p:spPr bwMode="auto">
          <a:xfrm>
            <a:off x="755576" y="3897052"/>
            <a:ext cx="741171" cy="2011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円/楕円 27"/>
          <p:cNvSpPr/>
          <p:nvPr/>
        </p:nvSpPr>
        <p:spPr bwMode="auto">
          <a:xfrm>
            <a:off x="6660232" y="378904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0" name="円/楕円 29"/>
          <p:cNvSpPr/>
          <p:nvPr/>
        </p:nvSpPr>
        <p:spPr bwMode="auto">
          <a:xfrm>
            <a:off x="7092280" y="530120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6812632" y="371703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7236296" y="537321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3" name="円/楕円 32"/>
          <p:cNvSpPr/>
          <p:nvPr/>
        </p:nvSpPr>
        <p:spPr bwMode="auto">
          <a:xfrm>
            <a:off x="1475656" y="407707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1556048" y="415746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5" name="円/楕円 34"/>
          <p:cNvSpPr/>
          <p:nvPr/>
        </p:nvSpPr>
        <p:spPr bwMode="auto">
          <a:xfrm>
            <a:off x="1547664" y="616530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6" name="円/楕円 35"/>
          <p:cNvSpPr/>
          <p:nvPr/>
        </p:nvSpPr>
        <p:spPr bwMode="auto">
          <a:xfrm>
            <a:off x="3995936" y="472514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7" name="円/楕円 36"/>
          <p:cNvSpPr/>
          <p:nvPr/>
        </p:nvSpPr>
        <p:spPr bwMode="auto">
          <a:xfrm>
            <a:off x="3779912" y="472514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8" name="円/楕円 37"/>
          <p:cNvSpPr/>
          <p:nvPr/>
        </p:nvSpPr>
        <p:spPr bwMode="auto">
          <a:xfrm>
            <a:off x="3491880" y="580526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9" name="円/楕円 38"/>
          <p:cNvSpPr/>
          <p:nvPr/>
        </p:nvSpPr>
        <p:spPr bwMode="auto">
          <a:xfrm>
            <a:off x="3635896" y="587727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42" name="直線コネクタ 41"/>
          <p:cNvCxnSpPr>
            <a:stCxn id="5" idx="4"/>
            <a:endCxn id="6" idx="0"/>
          </p:cNvCxnSpPr>
          <p:nvPr/>
        </p:nvCxnSpPr>
        <p:spPr bwMode="auto">
          <a:xfrm flipH="1">
            <a:off x="1475656" y="4437112"/>
            <a:ext cx="216024" cy="720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5" idx="5"/>
            <a:endCxn id="9" idx="1"/>
          </p:cNvCxnSpPr>
          <p:nvPr/>
        </p:nvCxnSpPr>
        <p:spPr bwMode="auto">
          <a:xfrm>
            <a:off x="1793515" y="4405476"/>
            <a:ext cx="660426" cy="7833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>
            <a:stCxn id="6" idx="4"/>
            <a:endCxn id="7" idx="0"/>
          </p:cNvCxnSpPr>
          <p:nvPr/>
        </p:nvCxnSpPr>
        <p:spPr bwMode="auto">
          <a:xfrm>
            <a:off x="1475656" y="5373216"/>
            <a:ext cx="288032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9" idx="3"/>
            <a:endCxn id="7" idx="7"/>
          </p:cNvCxnSpPr>
          <p:nvPr/>
        </p:nvCxnSpPr>
        <p:spPr bwMode="auto">
          <a:xfrm flipH="1">
            <a:off x="1865523" y="5341580"/>
            <a:ext cx="588418" cy="7113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>
            <a:stCxn id="9" idx="5"/>
            <a:endCxn id="10" idx="1"/>
          </p:cNvCxnSpPr>
          <p:nvPr/>
        </p:nvCxnSpPr>
        <p:spPr bwMode="auto">
          <a:xfrm>
            <a:off x="2657611" y="5341580"/>
            <a:ext cx="732434" cy="423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" idx="6"/>
            <a:endCxn id="8" idx="2"/>
          </p:cNvCxnSpPr>
          <p:nvPr/>
        </p:nvCxnSpPr>
        <p:spPr bwMode="auto">
          <a:xfrm>
            <a:off x="1835696" y="4329100"/>
            <a:ext cx="1728192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>
            <a:stCxn id="13" idx="7"/>
            <a:endCxn id="12" idx="3"/>
          </p:cNvCxnSpPr>
          <p:nvPr/>
        </p:nvCxnSpPr>
        <p:spPr bwMode="auto">
          <a:xfrm flipV="1">
            <a:off x="4313795" y="3973428"/>
            <a:ext cx="2172594" cy="7113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コネクタ 63"/>
          <p:cNvCxnSpPr>
            <a:stCxn id="13" idx="6"/>
            <a:endCxn id="16" idx="2"/>
          </p:cNvCxnSpPr>
          <p:nvPr/>
        </p:nvCxnSpPr>
        <p:spPr bwMode="auto">
          <a:xfrm flipV="1">
            <a:off x="4355976" y="4689140"/>
            <a:ext cx="936104" cy="720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>
            <a:stCxn id="16" idx="6"/>
            <a:endCxn id="15" idx="2"/>
          </p:cNvCxnSpPr>
          <p:nvPr/>
        </p:nvCxnSpPr>
        <p:spPr bwMode="auto">
          <a:xfrm flipV="1">
            <a:off x="5580112" y="4617132"/>
            <a:ext cx="1656184" cy="720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>
            <a:stCxn id="16" idx="5"/>
            <a:endCxn id="17" idx="1"/>
          </p:cNvCxnSpPr>
          <p:nvPr/>
        </p:nvCxnSpPr>
        <p:spPr bwMode="auto">
          <a:xfrm>
            <a:off x="5537931" y="4765516"/>
            <a:ext cx="1380506" cy="4953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>
            <a:stCxn id="31" idx="6"/>
            <a:endCxn id="22" idx="2"/>
          </p:cNvCxnSpPr>
          <p:nvPr/>
        </p:nvCxnSpPr>
        <p:spPr bwMode="auto">
          <a:xfrm flipV="1">
            <a:off x="6956648" y="3681028"/>
            <a:ext cx="999728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>
            <a:stCxn id="32" idx="5"/>
            <a:endCxn id="19" idx="2"/>
          </p:cNvCxnSpPr>
          <p:nvPr/>
        </p:nvCxnSpPr>
        <p:spPr bwMode="auto">
          <a:xfrm>
            <a:off x="7359221" y="5496141"/>
            <a:ext cx="1173219" cy="12910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>
            <a:stCxn id="39" idx="5"/>
            <a:endCxn id="25" idx="2"/>
          </p:cNvCxnSpPr>
          <p:nvPr/>
        </p:nvCxnSpPr>
        <p:spPr bwMode="auto">
          <a:xfrm>
            <a:off x="3758821" y="6000197"/>
            <a:ext cx="813179" cy="2011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円/楕円 81"/>
          <p:cNvSpPr/>
          <p:nvPr/>
        </p:nvSpPr>
        <p:spPr bwMode="auto">
          <a:xfrm>
            <a:off x="1835696" y="1484784"/>
            <a:ext cx="2088232" cy="172819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3" name="円/楕円 82"/>
          <p:cNvSpPr/>
          <p:nvPr/>
        </p:nvSpPr>
        <p:spPr bwMode="auto">
          <a:xfrm>
            <a:off x="4355976" y="1268760"/>
            <a:ext cx="2088232" cy="172819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7" name="円/楕円 86"/>
          <p:cNvSpPr/>
          <p:nvPr/>
        </p:nvSpPr>
        <p:spPr bwMode="auto">
          <a:xfrm>
            <a:off x="6588224" y="234049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8" name="円/楕円 87"/>
          <p:cNvSpPr/>
          <p:nvPr/>
        </p:nvSpPr>
        <p:spPr bwMode="auto">
          <a:xfrm>
            <a:off x="6804248" y="1268760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9" name="円/楕円 88"/>
          <p:cNvSpPr/>
          <p:nvPr/>
        </p:nvSpPr>
        <p:spPr bwMode="auto">
          <a:xfrm>
            <a:off x="683568" y="1556792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0" name="円/楕円 89"/>
          <p:cNvSpPr/>
          <p:nvPr/>
        </p:nvSpPr>
        <p:spPr bwMode="auto">
          <a:xfrm>
            <a:off x="3742581" y="2708920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1" name="円/楕円 90"/>
          <p:cNvSpPr/>
          <p:nvPr/>
        </p:nvSpPr>
        <p:spPr bwMode="auto">
          <a:xfrm>
            <a:off x="1331640" y="184482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2" name="円/楕円 91"/>
          <p:cNvSpPr/>
          <p:nvPr/>
        </p:nvSpPr>
        <p:spPr bwMode="auto">
          <a:xfrm>
            <a:off x="1835696" y="191683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3" name="円/楕円 92"/>
          <p:cNvSpPr/>
          <p:nvPr/>
        </p:nvSpPr>
        <p:spPr bwMode="auto">
          <a:xfrm>
            <a:off x="1403648" y="191683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94" name="直線コネクタ 93"/>
          <p:cNvCxnSpPr>
            <a:stCxn id="93" idx="6"/>
            <a:endCxn id="92" idx="2"/>
          </p:cNvCxnSpPr>
          <p:nvPr/>
        </p:nvCxnSpPr>
        <p:spPr bwMode="auto">
          <a:xfrm>
            <a:off x="1619672" y="202484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円/楕円 96"/>
          <p:cNvSpPr/>
          <p:nvPr/>
        </p:nvSpPr>
        <p:spPr bwMode="auto">
          <a:xfrm>
            <a:off x="3203848" y="292494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8" name="円/楕円 97"/>
          <p:cNvSpPr/>
          <p:nvPr/>
        </p:nvSpPr>
        <p:spPr bwMode="auto">
          <a:xfrm>
            <a:off x="3707904" y="299695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9" name="円/楕円 98"/>
          <p:cNvSpPr/>
          <p:nvPr/>
        </p:nvSpPr>
        <p:spPr bwMode="auto">
          <a:xfrm>
            <a:off x="3275856" y="299695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00" name="直線コネクタ 99"/>
          <p:cNvCxnSpPr>
            <a:stCxn id="99" idx="6"/>
            <a:endCxn id="98" idx="2"/>
          </p:cNvCxnSpPr>
          <p:nvPr/>
        </p:nvCxnSpPr>
        <p:spPr bwMode="auto">
          <a:xfrm>
            <a:off x="3491880" y="310496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円/楕円 100"/>
          <p:cNvSpPr/>
          <p:nvPr/>
        </p:nvSpPr>
        <p:spPr bwMode="auto">
          <a:xfrm>
            <a:off x="3785096" y="2060848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2" name="円/楕円 101"/>
          <p:cNvSpPr/>
          <p:nvPr/>
        </p:nvSpPr>
        <p:spPr bwMode="auto">
          <a:xfrm>
            <a:off x="4289152" y="213285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3" name="円/楕円 102"/>
          <p:cNvSpPr/>
          <p:nvPr/>
        </p:nvSpPr>
        <p:spPr bwMode="auto">
          <a:xfrm>
            <a:off x="3857104" y="213285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04" name="直線コネクタ 103"/>
          <p:cNvCxnSpPr>
            <a:stCxn id="103" idx="6"/>
            <a:endCxn id="102" idx="2"/>
          </p:cNvCxnSpPr>
          <p:nvPr/>
        </p:nvCxnSpPr>
        <p:spPr bwMode="auto">
          <a:xfrm>
            <a:off x="4073128" y="2240868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円/楕円 104"/>
          <p:cNvSpPr/>
          <p:nvPr/>
        </p:nvSpPr>
        <p:spPr bwMode="auto">
          <a:xfrm>
            <a:off x="6156176" y="148478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6" name="円/楕円 105"/>
          <p:cNvSpPr/>
          <p:nvPr/>
        </p:nvSpPr>
        <p:spPr bwMode="auto">
          <a:xfrm>
            <a:off x="6660232" y="155679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7" name="円/楕円 106"/>
          <p:cNvSpPr/>
          <p:nvPr/>
        </p:nvSpPr>
        <p:spPr bwMode="auto">
          <a:xfrm>
            <a:off x="6228184" y="155679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08" name="直線コネクタ 107"/>
          <p:cNvCxnSpPr>
            <a:stCxn id="107" idx="6"/>
            <a:endCxn id="106" idx="2"/>
          </p:cNvCxnSpPr>
          <p:nvPr/>
        </p:nvCxnSpPr>
        <p:spPr bwMode="auto">
          <a:xfrm>
            <a:off x="6444208" y="166480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円/楕円 108"/>
          <p:cNvSpPr/>
          <p:nvPr/>
        </p:nvSpPr>
        <p:spPr bwMode="auto">
          <a:xfrm>
            <a:off x="6012160" y="256490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0" name="円/楕円 109"/>
          <p:cNvSpPr/>
          <p:nvPr/>
        </p:nvSpPr>
        <p:spPr bwMode="auto">
          <a:xfrm>
            <a:off x="6516216" y="263691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1" name="円/楕円 110"/>
          <p:cNvSpPr/>
          <p:nvPr/>
        </p:nvSpPr>
        <p:spPr bwMode="auto">
          <a:xfrm>
            <a:off x="6084168" y="263691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12" name="直線コネクタ 111"/>
          <p:cNvCxnSpPr>
            <a:stCxn id="111" idx="6"/>
            <a:endCxn id="110" idx="2"/>
          </p:cNvCxnSpPr>
          <p:nvPr/>
        </p:nvCxnSpPr>
        <p:spPr bwMode="auto">
          <a:xfrm>
            <a:off x="6300192" y="274492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円/楕円 113"/>
          <p:cNvSpPr/>
          <p:nvPr/>
        </p:nvSpPr>
        <p:spPr bwMode="auto">
          <a:xfrm>
            <a:off x="2555776" y="1988840"/>
            <a:ext cx="639688" cy="63968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ahoma" pitchFamily="34" charset="0"/>
                <a:ea typeface="HGS創英角ｺﾞｼｯｸUB" pitchFamily="50" charset="-128"/>
              </a:rPr>
              <a:t>TF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5" name="円/楕円 114"/>
          <p:cNvSpPr/>
          <p:nvPr/>
        </p:nvSpPr>
        <p:spPr bwMode="auto">
          <a:xfrm>
            <a:off x="5076056" y="1844824"/>
            <a:ext cx="639688" cy="63968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ahoma" pitchFamily="34" charset="0"/>
                <a:ea typeface="HGS創英角ｺﾞｼｯｸUB" pitchFamily="50" charset="-128"/>
              </a:rPr>
              <a:t>TF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16" name="直線コネクタ 115"/>
          <p:cNvCxnSpPr>
            <a:endCxn id="114" idx="3"/>
          </p:cNvCxnSpPr>
          <p:nvPr/>
        </p:nvCxnSpPr>
        <p:spPr bwMode="auto">
          <a:xfrm flipV="1">
            <a:off x="2308116" y="2534848"/>
            <a:ext cx="341340" cy="4217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線コネクタ 118"/>
          <p:cNvCxnSpPr>
            <a:stCxn id="114" idx="2"/>
            <a:endCxn id="92" idx="6"/>
          </p:cNvCxnSpPr>
          <p:nvPr/>
        </p:nvCxnSpPr>
        <p:spPr bwMode="auto">
          <a:xfrm flipH="1" flipV="1">
            <a:off x="2051720" y="2024844"/>
            <a:ext cx="504056" cy="283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コネクタ 121"/>
          <p:cNvCxnSpPr>
            <a:stCxn id="114" idx="6"/>
            <a:endCxn id="103" idx="2"/>
          </p:cNvCxnSpPr>
          <p:nvPr/>
        </p:nvCxnSpPr>
        <p:spPr bwMode="auto">
          <a:xfrm flipV="1">
            <a:off x="3195464" y="2240868"/>
            <a:ext cx="661640" cy="678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コネクタ 124"/>
          <p:cNvCxnSpPr>
            <a:stCxn id="114" idx="5"/>
            <a:endCxn id="99" idx="1"/>
          </p:cNvCxnSpPr>
          <p:nvPr/>
        </p:nvCxnSpPr>
        <p:spPr bwMode="auto">
          <a:xfrm>
            <a:off x="3101784" y="2534848"/>
            <a:ext cx="205708" cy="4937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コネクタ 127"/>
          <p:cNvCxnSpPr>
            <a:stCxn id="115" idx="7"/>
            <a:endCxn id="107" idx="2"/>
          </p:cNvCxnSpPr>
          <p:nvPr/>
        </p:nvCxnSpPr>
        <p:spPr bwMode="auto">
          <a:xfrm flipV="1">
            <a:off x="5622064" y="1664804"/>
            <a:ext cx="606120" cy="2737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線コネクタ 130"/>
          <p:cNvCxnSpPr>
            <a:stCxn id="102" idx="6"/>
            <a:endCxn id="115" idx="2"/>
          </p:cNvCxnSpPr>
          <p:nvPr/>
        </p:nvCxnSpPr>
        <p:spPr bwMode="auto">
          <a:xfrm flipV="1">
            <a:off x="4505176" y="2164668"/>
            <a:ext cx="570880" cy="76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線コネクタ 133"/>
          <p:cNvCxnSpPr>
            <a:stCxn id="115" idx="5"/>
            <a:endCxn id="111" idx="2"/>
          </p:cNvCxnSpPr>
          <p:nvPr/>
        </p:nvCxnSpPr>
        <p:spPr bwMode="auto">
          <a:xfrm>
            <a:off x="5622064" y="2390832"/>
            <a:ext cx="462104" cy="354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テキスト ボックス 139"/>
          <p:cNvSpPr txBox="1"/>
          <p:nvPr/>
        </p:nvSpPr>
        <p:spPr>
          <a:xfrm>
            <a:off x="755576" y="1700808"/>
            <a:ext cx="635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STPa</a:t>
            </a:r>
            <a:endParaRPr kumimoji="1" lang="ja-JP" altLang="en-US" sz="160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3966527" y="3090446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STPb</a:t>
            </a:r>
            <a:endParaRPr kumimoji="1" lang="ja-JP" altLang="en-US" sz="160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948264" y="1484784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STPd</a:t>
            </a:r>
            <a:endParaRPr kumimoji="1" lang="ja-JP" altLang="en-US" sz="160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732240" y="2636912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STPc</a:t>
            </a:r>
            <a:endParaRPr kumimoji="1" lang="ja-JP" altLang="en-US" sz="160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2051720" y="1628800"/>
            <a:ext cx="635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STPe</a:t>
            </a:r>
            <a:endParaRPr kumimoji="1" lang="ja-JP" altLang="en-US" sz="160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3347864" y="1916832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STPf</a:t>
            </a:r>
            <a:endParaRPr kumimoji="1" lang="ja-JP" altLang="en-US" sz="160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4427984" y="1844824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STPg</a:t>
            </a:r>
            <a:endParaRPr kumimoji="1" lang="ja-JP" altLang="en-US" sz="160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699792" y="2852936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STPh</a:t>
            </a:r>
            <a:endParaRPr kumimoji="1" lang="ja-JP" altLang="en-US" sz="160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5580112" y="141277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STPi</a:t>
            </a:r>
            <a:endParaRPr kumimoji="1" lang="ja-JP" altLang="en-US" sz="160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5436096" y="2564904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STPj</a:t>
            </a:r>
            <a:endParaRPr kumimoji="1" lang="ja-JP" altLang="en-US" sz="160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2267744" y="1196752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X</a:t>
            </a:r>
            <a:endParaRPr kumimoji="1" lang="ja-JP" altLang="en-US" sz="1600" b="1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4788024" y="2996952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Y</a:t>
            </a:r>
            <a:endParaRPr kumimoji="1" lang="ja-JP" altLang="en-US" sz="1600" b="1"/>
          </a:p>
        </p:txBody>
      </p:sp>
      <p:sp>
        <p:nvSpPr>
          <p:cNvPr id="155" name="円/楕円 154"/>
          <p:cNvSpPr/>
          <p:nvPr/>
        </p:nvSpPr>
        <p:spPr bwMode="auto">
          <a:xfrm>
            <a:off x="107504" y="5949280"/>
            <a:ext cx="1440160" cy="576064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56" name="円/楕円 155"/>
          <p:cNvSpPr/>
          <p:nvPr/>
        </p:nvSpPr>
        <p:spPr bwMode="auto">
          <a:xfrm>
            <a:off x="107504" y="6021288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57" name="円/楕円 156"/>
          <p:cNvSpPr/>
          <p:nvPr/>
        </p:nvSpPr>
        <p:spPr bwMode="auto">
          <a:xfrm>
            <a:off x="1331640" y="616530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58" name="直線コネクタ 157"/>
          <p:cNvCxnSpPr>
            <a:stCxn id="156" idx="6"/>
            <a:endCxn id="157" idx="3"/>
          </p:cNvCxnSpPr>
          <p:nvPr/>
        </p:nvCxnSpPr>
        <p:spPr bwMode="auto">
          <a:xfrm>
            <a:off x="611560" y="6273316"/>
            <a:ext cx="741171" cy="14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円/楕円 160"/>
          <p:cNvSpPr/>
          <p:nvPr/>
        </p:nvSpPr>
        <p:spPr bwMode="auto">
          <a:xfrm>
            <a:off x="899592" y="249289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2" name="円/楕円 161"/>
          <p:cNvSpPr/>
          <p:nvPr/>
        </p:nvSpPr>
        <p:spPr bwMode="auto">
          <a:xfrm>
            <a:off x="1547664" y="2780928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3" name="円/楕円 162"/>
          <p:cNvSpPr/>
          <p:nvPr/>
        </p:nvSpPr>
        <p:spPr bwMode="auto">
          <a:xfrm>
            <a:off x="2051720" y="285293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4" name="円/楕円 163"/>
          <p:cNvSpPr/>
          <p:nvPr/>
        </p:nvSpPr>
        <p:spPr bwMode="auto">
          <a:xfrm>
            <a:off x="1619672" y="285293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65" name="直線コネクタ 164"/>
          <p:cNvCxnSpPr>
            <a:stCxn id="164" idx="6"/>
            <a:endCxn id="163" idx="2"/>
          </p:cNvCxnSpPr>
          <p:nvPr/>
        </p:nvCxnSpPr>
        <p:spPr bwMode="auto">
          <a:xfrm>
            <a:off x="1835696" y="2960948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" name="テキスト ボックス 165"/>
          <p:cNvSpPr txBox="1"/>
          <p:nvPr/>
        </p:nvSpPr>
        <p:spPr>
          <a:xfrm>
            <a:off x="971600" y="263691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STPk</a:t>
            </a:r>
            <a:endParaRPr kumimoji="1" lang="ja-JP" altLang="en-US" sz="160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051720" y="309044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STPm</a:t>
            </a:r>
            <a:endParaRPr kumimoji="1" lang="ja-JP" altLang="en-US" sz="1600"/>
          </a:p>
        </p:txBody>
      </p:sp>
      <p:sp>
        <p:nvSpPr>
          <p:cNvPr id="113" name="円/楕円 112"/>
          <p:cNvSpPr/>
          <p:nvPr/>
        </p:nvSpPr>
        <p:spPr bwMode="auto">
          <a:xfrm>
            <a:off x="2699792" y="2204864"/>
            <a:ext cx="288032" cy="28803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2555776" y="18448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</a:rPr>
              <a:t>SP b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118" name="直線コネクタ 117"/>
          <p:cNvCxnSpPr>
            <a:endCxn id="113" idx="2"/>
          </p:cNvCxnSpPr>
          <p:nvPr/>
        </p:nvCxnSpPr>
        <p:spPr bwMode="auto">
          <a:xfrm>
            <a:off x="2051720" y="2024844"/>
            <a:ext cx="648072" cy="324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コネクタ 119"/>
          <p:cNvCxnSpPr>
            <a:stCxn id="113" idx="5"/>
          </p:cNvCxnSpPr>
          <p:nvPr/>
        </p:nvCxnSpPr>
        <p:spPr bwMode="auto">
          <a:xfrm>
            <a:off x="2945643" y="2450715"/>
            <a:ext cx="361849" cy="5778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コネクタ 120"/>
          <p:cNvCxnSpPr>
            <a:stCxn id="113" idx="6"/>
          </p:cNvCxnSpPr>
          <p:nvPr/>
        </p:nvCxnSpPr>
        <p:spPr bwMode="auto">
          <a:xfrm flipV="1">
            <a:off x="2987824" y="2240868"/>
            <a:ext cx="869280" cy="1080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円/楕円 122"/>
          <p:cNvSpPr/>
          <p:nvPr/>
        </p:nvSpPr>
        <p:spPr bwMode="auto">
          <a:xfrm>
            <a:off x="5220072" y="1988840"/>
            <a:ext cx="288032" cy="28803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5076056" y="1628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</a:rPr>
              <a:t>SP c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126" name="直線コネクタ 125"/>
          <p:cNvCxnSpPr>
            <a:endCxn id="123" idx="2"/>
          </p:cNvCxnSpPr>
          <p:nvPr/>
        </p:nvCxnSpPr>
        <p:spPr bwMode="auto">
          <a:xfrm flipV="1">
            <a:off x="4505176" y="2132856"/>
            <a:ext cx="714896" cy="1080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コネクタ 126"/>
          <p:cNvCxnSpPr>
            <a:stCxn id="123" idx="7"/>
          </p:cNvCxnSpPr>
          <p:nvPr/>
        </p:nvCxnSpPr>
        <p:spPr bwMode="auto">
          <a:xfrm flipV="1">
            <a:off x="5465923" y="1664804"/>
            <a:ext cx="762261" cy="3662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線コネクタ 128"/>
          <p:cNvCxnSpPr>
            <a:stCxn id="123" idx="5"/>
          </p:cNvCxnSpPr>
          <p:nvPr/>
        </p:nvCxnSpPr>
        <p:spPr bwMode="auto">
          <a:xfrm>
            <a:off x="5465923" y="2234691"/>
            <a:ext cx="649881" cy="4338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コネクタ 135"/>
          <p:cNvCxnSpPr/>
          <p:nvPr/>
        </p:nvCxnSpPr>
        <p:spPr bwMode="auto">
          <a:xfrm flipV="1">
            <a:off x="4283968" y="3933056"/>
            <a:ext cx="2160240" cy="72008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線コネクタ 136"/>
          <p:cNvCxnSpPr/>
          <p:nvPr/>
        </p:nvCxnSpPr>
        <p:spPr bwMode="auto">
          <a:xfrm>
            <a:off x="4355976" y="4797152"/>
            <a:ext cx="2520280" cy="50405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線コネクタ 137"/>
          <p:cNvCxnSpPr/>
          <p:nvPr/>
        </p:nvCxnSpPr>
        <p:spPr bwMode="auto">
          <a:xfrm>
            <a:off x="1907704" y="4293096"/>
            <a:ext cx="1584176" cy="43204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線コネクタ 138"/>
          <p:cNvCxnSpPr/>
          <p:nvPr/>
        </p:nvCxnSpPr>
        <p:spPr bwMode="auto">
          <a:xfrm>
            <a:off x="1793515" y="4405476"/>
            <a:ext cx="1482341" cy="13997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円/楕円 140"/>
          <p:cNvSpPr/>
          <p:nvPr/>
        </p:nvSpPr>
        <p:spPr bwMode="auto">
          <a:xfrm>
            <a:off x="1619672" y="4149080"/>
            <a:ext cx="288032" cy="28803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42" name="円/楕円 141"/>
          <p:cNvSpPr/>
          <p:nvPr/>
        </p:nvSpPr>
        <p:spPr bwMode="auto">
          <a:xfrm>
            <a:off x="4067944" y="4581128"/>
            <a:ext cx="288032" cy="28803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16632"/>
            <a:ext cx="8496944" cy="95410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smtClean="0"/>
              <a:t>Mapping algorithm between SP and physical switch is out-of-scope of NSI.</a:t>
            </a:r>
            <a:endParaRPr kumimoji="1" lang="ja-JP" altLang="en-US" sz="2800"/>
          </a:p>
        </p:txBody>
      </p:sp>
      <p:cxnSp>
        <p:nvCxnSpPr>
          <p:cNvPr id="26" name="直線矢印コネクタ 25"/>
          <p:cNvCxnSpPr/>
          <p:nvPr/>
        </p:nvCxnSpPr>
        <p:spPr bwMode="auto">
          <a:xfrm flipH="1">
            <a:off x="1907704" y="2492896"/>
            <a:ext cx="864096" cy="1656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直線矢印コネクタ 151"/>
          <p:cNvCxnSpPr>
            <a:endCxn id="142" idx="0"/>
          </p:cNvCxnSpPr>
          <p:nvPr/>
        </p:nvCxnSpPr>
        <p:spPr bwMode="auto">
          <a:xfrm flipH="1">
            <a:off x="4211960" y="2348880"/>
            <a:ext cx="1080120" cy="2232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0543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7" grpId="0"/>
      <p:bldP spid="123" grpId="0" animBg="1"/>
      <p:bldP spid="1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Example (viewpoint B) cont.</a:t>
            </a:r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 bwMode="auto">
          <a:xfrm>
            <a:off x="539552" y="4149080"/>
            <a:ext cx="3456384" cy="21602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5" name="円/楕円 4"/>
          <p:cNvSpPr/>
          <p:nvPr/>
        </p:nvSpPr>
        <p:spPr bwMode="auto">
          <a:xfrm>
            <a:off x="1547664" y="4221088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6" name="円/楕円 5"/>
          <p:cNvSpPr/>
          <p:nvPr/>
        </p:nvSpPr>
        <p:spPr bwMode="auto">
          <a:xfrm>
            <a:off x="1331640" y="5157192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" name="円/楕円 6"/>
          <p:cNvSpPr/>
          <p:nvPr/>
        </p:nvSpPr>
        <p:spPr bwMode="auto">
          <a:xfrm>
            <a:off x="1619672" y="6021288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" name="円/楕円 7"/>
          <p:cNvSpPr/>
          <p:nvPr/>
        </p:nvSpPr>
        <p:spPr bwMode="auto">
          <a:xfrm>
            <a:off x="3563888" y="4725144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2411760" y="5157192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" name="円/楕円 9"/>
          <p:cNvSpPr/>
          <p:nvPr/>
        </p:nvSpPr>
        <p:spPr bwMode="auto">
          <a:xfrm>
            <a:off x="3347864" y="5733256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067944" y="3645024"/>
            <a:ext cx="3456384" cy="21602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6444208" y="3789040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4067944" y="4653136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7236296" y="4509120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" name="円/楕円 15"/>
          <p:cNvSpPr/>
          <p:nvPr/>
        </p:nvSpPr>
        <p:spPr bwMode="auto">
          <a:xfrm>
            <a:off x="5292080" y="4581128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7" name="円/楕円 16"/>
          <p:cNvSpPr/>
          <p:nvPr/>
        </p:nvSpPr>
        <p:spPr bwMode="auto">
          <a:xfrm>
            <a:off x="6876256" y="5229200"/>
            <a:ext cx="288032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8" name="円/楕円 17"/>
          <p:cNvSpPr/>
          <p:nvPr/>
        </p:nvSpPr>
        <p:spPr bwMode="auto">
          <a:xfrm>
            <a:off x="7236296" y="5157192"/>
            <a:ext cx="1440160" cy="7920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9" name="円/楕円 18"/>
          <p:cNvSpPr/>
          <p:nvPr/>
        </p:nvSpPr>
        <p:spPr bwMode="auto">
          <a:xfrm>
            <a:off x="8532440" y="5373216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0" name="円/楕円 19"/>
          <p:cNvSpPr/>
          <p:nvPr/>
        </p:nvSpPr>
        <p:spPr bwMode="auto">
          <a:xfrm>
            <a:off x="467544" y="3573016"/>
            <a:ext cx="1440160" cy="6480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1" name="円/楕円 20"/>
          <p:cNvSpPr/>
          <p:nvPr/>
        </p:nvSpPr>
        <p:spPr bwMode="auto">
          <a:xfrm>
            <a:off x="6660232" y="3429000"/>
            <a:ext cx="1440160" cy="576064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2" name="円/楕円 21"/>
          <p:cNvSpPr/>
          <p:nvPr/>
        </p:nvSpPr>
        <p:spPr bwMode="auto">
          <a:xfrm>
            <a:off x="7956376" y="3429000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3" name="円/楕円 22"/>
          <p:cNvSpPr/>
          <p:nvPr/>
        </p:nvSpPr>
        <p:spPr bwMode="auto">
          <a:xfrm>
            <a:off x="251520" y="3645024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3491880" y="5733256"/>
            <a:ext cx="1440160" cy="72008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4572000" y="5949280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27" name="直線コネクタ 26"/>
          <p:cNvCxnSpPr>
            <a:stCxn id="23" idx="6"/>
            <a:endCxn id="33" idx="1"/>
          </p:cNvCxnSpPr>
          <p:nvPr/>
        </p:nvCxnSpPr>
        <p:spPr bwMode="auto">
          <a:xfrm>
            <a:off x="755576" y="3897052"/>
            <a:ext cx="741171" cy="2011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円/楕円 27"/>
          <p:cNvSpPr/>
          <p:nvPr/>
        </p:nvSpPr>
        <p:spPr bwMode="auto">
          <a:xfrm>
            <a:off x="6660232" y="378904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0" name="円/楕円 29"/>
          <p:cNvSpPr/>
          <p:nvPr/>
        </p:nvSpPr>
        <p:spPr bwMode="auto">
          <a:xfrm>
            <a:off x="7092280" y="530120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6812632" y="371703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7236296" y="537321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3" name="円/楕円 32"/>
          <p:cNvSpPr/>
          <p:nvPr/>
        </p:nvSpPr>
        <p:spPr bwMode="auto">
          <a:xfrm>
            <a:off x="1475656" y="407707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1556048" y="415746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5" name="円/楕円 34"/>
          <p:cNvSpPr/>
          <p:nvPr/>
        </p:nvSpPr>
        <p:spPr bwMode="auto">
          <a:xfrm>
            <a:off x="1547664" y="616530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6" name="円/楕円 35"/>
          <p:cNvSpPr/>
          <p:nvPr/>
        </p:nvSpPr>
        <p:spPr bwMode="auto">
          <a:xfrm>
            <a:off x="3995936" y="472514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7" name="円/楕円 36"/>
          <p:cNvSpPr/>
          <p:nvPr/>
        </p:nvSpPr>
        <p:spPr bwMode="auto">
          <a:xfrm>
            <a:off x="3779912" y="472514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8" name="円/楕円 37"/>
          <p:cNvSpPr/>
          <p:nvPr/>
        </p:nvSpPr>
        <p:spPr bwMode="auto">
          <a:xfrm>
            <a:off x="3491880" y="580526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9" name="円/楕円 38"/>
          <p:cNvSpPr/>
          <p:nvPr/>
        </p:nvSpPr>
        <p:spPr bwMode="auto">
          <a:xfrm>
            <a:off x="3635896" y="587727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42" name="直線コネクタ 41"/>
          <p:cNvCxnSpPr>
            <a:stCxn id="5" idx="4"/>
            <a:endCxn id="6" idx="0"/>
          </p:cNvCxnSpPr>
          <p:nvPr/>
        </p:nvCxnSpPr>
        <p:spPr bwMode="auto">
          <a:xfrm flipH="1">
            <a:off x="1475656" y="4437112"/>
            <a:ext cx="216024" cy="720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5" idx="5"/>
            <a:endCxn id="9" idx="1"/>
          </p:cNvCxnSpPr>
          <p:nvPr/>
        </p:nvCxnSpPr>
        <p:spPr bwMode="auto">
          <a:xfrm>
            <a:off x="1793515" y="4405476"/>
            <a:ext cx="660426" cy="7833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>
            <a:stCxn id="6" idx="4"/>
            <a:endCxn id="7" idx="0"/>
          </p:cNvCxnSpPr>
          <p:nvPr/>
        </p:nvCxnSpPr>
        <p:spPr bwMode="auto">
          <a:xfrm>
            <a:off x="1475656" y="5373216"/>
            <a:ext cx="288032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9" idx="3"/>
            <a:endCxn id="7" idx="7"/>
          </p:cNvCxnSpPr>
          <p:nvPr/>
        </p:nvCxnSpPr>
        <p:spPr bwMode="auto">
          <a:xfrm flipH="1">
            <a:off x="1865523" y="5341580"/>
            <a:ext cx="588418" cy="7113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>
            <a:stCxn id="9" idx="5"/>
            <a:endCxn id="10" idx="1"/>
          </p:cNvCxnSpPr>
          <p:nvPr/>
        </p:nvCxnSpPr>
        <p:spPr bwMode="auto">
          <a:xfrm>
            <a:off x="2657611" y="5341580"/>
            <a:ext cx="732434" cy="423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" idx="6"/>
            <a:endCxn id="8" idx="2"/>
          </p:cNvCxnSpPr>
          <p:nvPr/>
        </p:nvCxnSpPr>
        <p:spPr bwMode="auto">
          <a:xfrm>
            <a:off x="1835696" y="4329100"/>
            <a:ext cx="1728192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>
            <a:stCxn id="13" idx="7"/>
            <a:endCxn id="12" idx="3"/>
          </p:cNvCxnSpPr>
          <p:nvPr/>
        </p:nvCxnSpPr>
        <p:spPr bwMode="auto">
          <a:xfrm flipV="1">
            <a:off x="4313795" y="3973428"/>
            <a:ext cx="2172594" cy="7113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コネクタ 63"/>
          <p:cNvCxnSpPr>
            <a:stCxn id="13" idx="6"/>
            <a:endCxn id="16" idx="2"/>
          </p:cNvCxnSpPr>
          <p:nvPr/>
        </p:nvCxnSpPr>
        <p:spPr bwMode="auto">
          <a:xfrm flipV="1">
            <a:off x="4355976" y="4689140"/>
            <a:ext cx="936104" cy="720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>
            <a:stCxn id="16" idx="6"/>
            <a:endCxn id="15" idx="2"/>
          </p:cNvCxnSpPr>
          <p:nvPr/>
        </p:nvCxnSpPr>
        <p:spPr bwMode="auto">
          <a:xfrm flipV="1">
            <a:off x="5580112" y="4617132"/>
            <a:ext cx="1656184" cy="720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>
            <a:stCxn id="16" idx="5"/>
            <a:endCxn id="17" idx="1"/>
          </p:cNvCxnSpPr>
          <p:nvPr/>
        </p:nvCxnSpPr>
        <p:spPr bwMode="auto">
          <a:xfrm>
            <a:off x="5537931" y="4765516"/>
            <a:ext cx="1380506" cy="4953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>
            <a:stCxn id="31" idx="6"/>
            <a:endCxn id="22" idx="2"/>
          </p:cNvCxnSpPr>
          <p:nvPr/>
        </p:nvCxnSpPr>
        <p:spPr bwMode="auto">
          <a:xfrm flipV="1">
            <a:off x="6956648" y="3681028"/>
            <a:ext cx="999728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>
            <a:stCxn id="32" idx="5"/>
            <a:endCxn id="19" idx="2"/>
          </p:cNvCxnSpPr>
          <p:nvPr/>
        </p:nvCxnSpPr>
        <p:spPr bwMode="auto">
          <a:xfrm>
            <a:off x="7359221" y="5496141"/>
            <a:ext cx="1173219" cy="12910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>
            <a:stCxn id="39" idx="5"/>
            <a:endCxn id="25" idx="2"/>
          </p:cNvCxnSpPr>
          <p:nvPr/>
        </p:nvCxnSpPr>
        <p:spPr bwMode="auto">
          <a:xfrm>
            <a:off x="3758821" y="6000197"/>
            <a:ext cx="813179" cy="2011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円/楕円 81"/>
          <p:cNvSpPr/>
          <p:nvPr/>
        </p:nvSpPr>
        <p:spPr bwMode="auto">
          <a:xfrm>
            <a:off x="1835696" y="1484784"/>
            <a:ext cx="2088232" cy="172819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3" name="円/楕円 82"/>
          <p:cNvSpPr/>
          <p:nvPr/>
        </p:nvSpPr>
        <p:spPr bwMode="auto">
          <a:xfrm>
            <a:off x="4355976" y="1268760"/>
            <a:ext cx="2088232" cy="172819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7" name="円/楕円 86"/>
          <p:cNvSpPr/>
          <p:nvPr/>
        </p:nvSpPr>
        <p:spPr bwMode="auto">
          <a:xfrm>
            <a:off x="6588224" y="234049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8" name="円/楕円 87"/>
          <p:cNvSpPr/>
          <p:nvPr/>
        </p:nvSpPr>
        <p:spPr bwMode="auto">
          <a:xfrm>
            <a:off x="6804248" y="1268760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9" name="円/楕円 88"/>
          <p:cNvSpPr/>
          <p:nvPr/>
        </p:nvSpPr>
        <p:spPr bwMode="auto">
          <a:xfrm>
            <a:off x="683568" y="1556792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0" name="円/楕円 89"/>
          <p:cNvSpPr/>
          <p:nvPr/>
        </p:nvSpPr>
        <p:spPr bwMode="auto">
          <a:xfrm>
            <a:off x="3742581" y="2708920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1" name="円/楕円 90"/>
          <p:cNvSpPr/>
          <p:nvPr/>
        </p:nvSpPr>
        <p:spPr bwMode="auto">
          <a:xfrm>
            <a:off x="1331640" y="184482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2" name="円/楕円 91"/>
          <p:cNvSpPr/>
          <p:nvPr/>
        </p:nvSpPr>
        <p:spPr bwMode="auto">
          <a:xfrm>
            <a:off x="1835696" y="191683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3" name="円/楕円 92"/>
          <p:cNvSpPr/>
          <p:nvPr/>
        </p:nvSpPr>
        <p:spPr bwMode="auto">
          <a:xfrm>
            <a:off x="1403648" y="191683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94" name="直線コネクタ 93"/>
          <p:cNvCxnSpPr>
            <a:stCxn id="93" idx="6"/>
            <a:endCxn id="92" idx="2"/>
          </p:cNvCxnSpPr>
          <p:nvPr/>
        </p:nvCxnSpPr>
        <p:spPr bwMode="auto">
          <a:xfrm>
            <a:off x="1619672" y="202484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円/楕円 96"/>
          <p:cNvSpPr/>
          <p:nvPr/>
        </p:nvSpPr>
        <p:spPr bwMode="auto">
          <a:xfrm>
            <a:off x="3203848" y="292494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8" name="円/楕円 97"/>
          <p:cNvSpPr/>
          <p:nvPr/>
        </p:nvSpPr>
        <p:spPr bwMode="auto">
          <a:xfrm>
            <a:off x="3707904" y="299695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9" name="円/楕円 98"/>
          <p:cNvSpPr/>
          <p:nvPr/>
        </p:nvSpPr>
        <p:spPr bwMode="auto">
          <a:xfrm>
            <a:off x="3275856" y="299695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00" name="直線コネクタ 99"/>
          <p:cNvCxnSpPr>
            <a:stCxn id="99" idx="6"/>
            <a:endCxn id="98" idx="2"/>
          </p:cNvCxnSpPr>
          <p:nvPr/>
        </p:nvCxnSpPr>
        <p:spPr bwMode="auto">
          <a:xfrm>
            <a:off x="3491880" y="310496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円/楕円 100"/>
          <p:cNvSpPr/>
          <p:nvPr/>
        </p:nvSpPr>
        <p:spPr bwMode="auto">
          <a:xfrm>
            <a:off x="3785096" y="2060848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2" name="円/楕円 101"/>
          <p:cNvSpPr/>
          <p:nvPr/>
        </p:nvSpPr>
        <p:spPr bwMode="auto">
          <a:xfrm>
            <a:off x="4289152" y="213285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3" name="円/楕円 102"/>
          <p:cNvSpPr/>
          <p:nvPr/>
        </p:nvSpPr>
        <p:spPr bwMode="auto">
          <a:xfrm>
            <a:off x="3857104" y="213285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04" name="直線コネクタ 103"/>
          <p:cNvCxnSpPr>
            <a:stCxn id="103" idx="6"/>
            <a:endCxn id="102" idx="2"/>
          </p:cNvCxnSpPr>
          <p:nvPr/>
        </p:nvCxnSpPr>
        <p:spPr bwMode="auto">
          <a:xfrm>
            <a:off x="4073128" y="2240868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円/楕円 104"/>
          <p:cNvSpPr/>
          <p:nvPr/>
        </p:nvSpPr>
        <p:spPr bwMode="auto">
          <a:xfrm>
            <a:off x="6156176" y="148478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6" name="円/楕円 105"/>
          <p:cNvSpPr/>
          <p:nvPr/>
        </p:nvSpPr>
        <p:spPr bwMode="auto">
          <a:xfrm>
            <a:off x="6660232" y="155679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7" name="円/楕円 106"/>
          <p:cNvSpPr/>
          <p:nvPr/>
        </p:nvSpPr>
        <p:spPr bwMode="auto">
          <a:xfrm>
            <a:off x="6228184" y="155679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08" name="直線コネクタ 107"/>
          <p:cNvCxnSpPr>
            <a:stCxn id="107" idx="6"/>
            <a:endCxn id="106" idx="2"/>
          </p:cNvCxnSpPr>
          <p:nvPr/>
        </p:nvCxnSpPr>
        <p:spPr bwMode="auto">
          <a:xfrm>
            <a:off x="6444208" y="166480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円/楕円 108"/>
          <p:cNvSpPr/>
          <p:nvPr/>
        </p:nvSpPr>
        <p:spPr bwMode="auto">
          <a:xfrm>
            <a:off x="6012160" y="256490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0" name="円/楕円 109"/>
          <p:cNvSpPr/>
          <p:nvPr/>
        </p:nvSpPr>
        <p:spPr bwMode="auto">
          <a:xfrm>
            <a:off x="6516216" y="263691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1" name="円/楕円 110"/>
          <p:cNvSpPr/>
          <p:nvPr/>
        </p:nvSpPr>
        <p:spPr bwMode="auto">
          <a:xfrm>
            <a:off x="6084168" y="263691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12" name="直線コネクタ 111"/>
          <p:cNvCxnSpPr>
            <a:stCxn id="111" idx="6"/>
            <a:endCxn id="110" idx="2"/>
          </p:cNvCxnSpPr>
          <p:nvPr/>
        </p:nvCxnSpPr>
        <p:spPr bwMode="auto">
          <a:xfrm>
            <a:off x="6300192" y="274492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円/楕円 113"/>
          <p:cNvSpPr/>
          <p:nvPr/>
        </p:nvSpPr>
        <p:spPr bwMode="auto">
          <a:xfrm>
            <a:off x="2555776" y="1988840"/>
            <a:ext cx="639688" cy="63968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ahoma" pitchFamily="34" charset="0"/>
                <a:ea typeface="HGS創英角ｺﾞｼｯｸUB" pitchFamily="50" charset="-128"/>
              </a:rPr>
              <a:t>TF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5" name="円/楕円 114"/>
          <p:cNvSpPr/>
          <p:nvPr/>
        </p:nvSpPr>
        <p:spPr bwMode="auto">
          <a:xfrm>
            <a:off x="5076056" y="1844824"/>
            <a:ext cx="639688" cy="63968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ahoma" pitchFamily="34" charset="0"/>
                <a:ea typeface="HGS創英角ｺﾞｼｯｸUB" pitchFamily="50" charset="-128"/>
              </a:rPr>
              <a:t>TF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16" name="直線コネクタ 115"/>
          <p:cNvCxnSpPr>
            <a:endCxn id="114" idx="3"/>
          </p:cNvCxnSpPr>
          <p:nvPr/>
        </p:nvCxnSpPr>
        <p:spPr bwMode="auto">
          <a:xfrm flipV="1">
            <a:off x="2308116" y="2534848"/>
            <a:ext cx="341340" cy="4217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線コネクタ 118"/>
          <p:cNvCxnSpPr>
            <a:stCxn id="114" idx="2"/>
            <a:endCxn id="92" idx="6"/>
          </p:cNvCxnSpPr>
          <p:nvPr/>
        </p:nvCxnSpPr>
        <p:spPr bwMode="auto">
          <a:xfrm flipH="1" flipV="1">
            <a:off x="2051720" y="2024844"/>
            <a:ext cx="504056" cy="283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コネクタ 121"/>
          <p:cNvCxnSpPr>
            <a:stCxn id="114" idx="6"/>
            <a:endCxn id="103" idx="2"/>
          </p:cNvCxnSpPr>
          <p:nvPr/>
        </p:nvCxnSpPr>
        <p:spPr bwMode="auto">
          <a:xfrm flipV="1">
            <a:off x="3195464" y="2240868"/>
            <a:ext cx="661640" cy="678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コネクタ 124"/>
          <p:cNvCxnSpPr>
            <a:stCxn id="114" idx="5"/>
            <a:endCxn id="99" idx="1"/>
          </p:cNvCxnSpPr>
          <p:nvPr/>
        </p:nvCxnSpPr>
        <p:spPr bwMode="auto">
          <a:xfrm>
            <a:off x="3101784" y="2534848"/>
            <a:ext cx="205708" cy="4937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コネクタ 127"/>
          <p:cNvCxnSpPr>
            <a:stCxn id="115" idx="7"/>
            <a:endCxn id="107" idx="2"/>
          </p:cNvCxnSpPr>
          <p:nvPr/>
        </p:nvCxnSpPr>
        <p:spPr bwMode="auto">
          <a:xfrm flipV="1">
            <a:off x="5622064" y="1664804"/>
            <a:ext cx="606120" cy="2737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線コネクタ 130"/>
          <p:cNvCxnSpPr>
            <a:stCxn id="102" idx="6"/>
            <a:endCxn id="115" idx="2"/>
          </p:cNvCxnSpPr>
          <p:nvPr/>
        </p:nvCxnSpPr>
        <p:spPr bwMode="auto">
          <a:xfrm flipV="1">
            <a:off x="4505176" y="2164668"/>
            <a:ext cx="570880" cy="76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線コネクタ 133"/>
          <p:cNvCxnSpPr>
            <a:stCxn id="115" idx="5"/>
            <a:endCxn id="111" idx="2"/>
          </p:cNvCxnSpPr>
          <p:nvPr/>
        </p:nvCxnSpPr>
        <p:spPr bwMode="auto">
          <a:xfrm>
            <a:off x="5622064" y="2390832"/>
            <a:ext cx="462104" cy="354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テキスト ボックス 139"/>
          <p:cNvSpPr txBox="1"/>
          <p:nvPr/>
        </p:nvSpPr>
        <p:spPr>
          <a:xfrm>
            <a:off x="755576" y="1700808"/>
            <a:ext cx="635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STPa</a:t>
            </a:r>
            <a:endParaRPr kumimoji="1" lang="ja-JP" altLang="en-US" sz="160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3966527" y="3090446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STPb</a:t>
            </a:r>
            <a:endParaRPr kumimoji="1" lang="ja-JP" altLang="en-US" sz="160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948264" y="1484784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STPd</a:t>
            </a:r>
            <a:endParaRPr kumimoji="1" lang="ja-JP" altLang="en-US" sz="160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732240" y="2636912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STPc</a:t>
            </a:r>
            <a:endParaRPr kumimoji="1" lang="ja-JP" altLang="en-US" sz="160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2051720" y="1628800"/>
            <a:ext cx="635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STPe</a:t>
            </a:r>
            <a:endParaRPr kumimoji="1" lang="ja-JP" altLang="en-US" sz="160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3347864" y="1916832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STPf</a:t>
            </a:r>
            <a:endParaRPr kumimoji="1" lang="ja-JP" altLang="en-US" sz="160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4427984" y="1844824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STPg</a:t>
            </a:r>
            <a:endParaRPr kumimoji="1" lang="ja-JP" altLang="en-US" sz="160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699792" y="2852936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STPh</a:t>
            </a:r>
            <a:endParaRPr kumimoji="1" lang="ja-JP" altLang="en-US" sz="160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5580112" y="141277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STPi</a:t>
            </a:r>
            <a:endParaRPr kumimoji="1" lang="ja-JP" altLang="en-US" sz="160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5436096" y="2564904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STPj</a:t>
            </a:r>
            <a:endParaRPr kumimoji="1" lang="ja-JP" altLang="en-US" sz="160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2267744" y="1196752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X</a:t>
            </a:r>
            <a:endParaRPr kumimoji="1" lang="ja-JP" altLang="en-US" sz="1600" b="1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4788024" y="2996952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Y</a:t>
            </a:r>
            <a:endParaRPr kumimoji="1" lang="ja-JP" altLang="en-US" sz="1600" b="1"/>
          </a:p>
        </p:txBody>
      </p:sp>
      <p:sp>
        <p:nvSpPr>
          <p:cNvPr id="155" name="円/楕円 154"/>
          <p:cNvSpPr/>
          <p:nvPr/>
        </p:nvSpPr>
        <p:spPr bwMode="auto">
          <a:xfrm>
            <a:off x="107504" y="5949280"/>
            <a:ext cx="1440160" cy="576064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56" name="円/楕円 155"/>
          <p:cNvSpPr/>
          <p:nvPr/>
        </p:nvSpPr>
        <p:spPr bwMode="auto">
          <a:xfrm>
            <a:off x="107504" y="6021288"/>
            <a:ext cx="504056" cy="50405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Host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57" name="円/楕円 156"/>
          <p:cNvSpPr/>
          <p:nvPr/>
        </p:nvSpPr>
        <p:spPr bwMode="auto">
          <a:xfrm>
            <a:off x="1331640" y="616530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58" name="直線コネクタ 157"/>
          <p:cNvCxnSpPr>
            <a:stCxn id="156" idx="6"/>
            <a:endCxn id="157" idx="3"/>
          </p:cNvCxnSpPr>
          <p:nvPr/>
        </p:nvCxnSpPr>
        <p:spPr bwMode="auto">
          <a:xfrm>
            <a:off x="611560" y="6273316"/>
            <a:ext cx="741171" cy="14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円/楕円 160"/>
          <p:cNvSpPr/>
          <p:nvPr/>
        </p:nvSpPr>
        <p:spPr bwMode="auto">
          <a:xfrm>
            <a:off x="899592" y="249289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2" name="円/楕円 161"/>
          <p:cNvSpPr/>
          <p:nvPr/>
        </p:nvSpPr>
        <p:spPr bwMode="auto">
          <a:xfrm>
            <a:off x="1547664" y="2780928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3" name="円/楕円 162"/>
          <p:cNvSpPr/>
          <p:nvPr/>
        </p:nvSpPr>
        <p:spPr bwMode="auto">
          <a:xfrm>
            <a:off x="2051720" y="285293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4" name="円/楕円 163"/>
          <p:cNvSpPr/>
          <p:nvPr/>
        </p:nvSpPr>
        <p:spPr bwMode="auto">
          <a:xfrm>
            <a:off x="1619672" y="2852936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65" name="直線コネクタ 164"/>
          <p:cNvCxnSpPr>
            <a:stCxn id="164" idx="6"/>
            <a:endCxn id="163" idx="2"/>
          </p:cNvCxnSpPr>
          <p:nvPr/>
        </p:nvCxnSpPr>
        <p:spPr bwMode="auto">
          <a:xfrm>
            <a:off x="1835696" y="2960948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" name="テキスト ボックス 165"/>
          <p:cNvSpPr txBox="1"/>
          <p:nvPr/>
        </p:nvSpPr>
        <p:spPr>
          <a:xfrm>
            <a:off x="971600" y="263691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STPk</a:t>
            </a:r>
            <a:endParaRPr kumimoji="1" lang="ja-JP" altLang="en-US" sz="160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051720" y="309044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STPm</a:t>
            </a:r>
            <a:endParaRPr kumimoji="1" lang="ja-JP" altLang="en-US" sz="1600"/>
          </a:p>
        </p:txBody>
      </p:sp>
      <p:sp>
        <p:nvSpPr>
          <p:cNvPr id="113" name="円/楕円 112"/>
          <p:cNvSpPr/>
          <p:nvPr/>
        </p:nvSpPr>
        <p:spPr bwMode="auto">
          <a:xfrm>
            <a:off x="2699792" y="2204864"/>
            <a:ext cx="288032" cy="28803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2555776" y="18448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</a:rPr>
              <a:t>SP b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118" name="直線コネクタ 117"/>
          <p:cNvCxnSpPr>
            <a:endCxn id="113" idx="2"/>
          </p:cNvCxnSpPr>
          <p:nvPr/>
        </p:nvCxnSpPr>
        <p:spPr bwMode="auto">
          <a:xfrm>
            <a:off x="2051720" y="2024844"/>
            <a:ext cx="648072" cy="324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コネクタ 119"/>
          <p:cNvCxnSpPr>
            <a:stCxn id="113" idx="5"/>
          </p:cNvCxnSpPr>
          <p:nvPr/>
        </p:nvCxnSpPr>
        <p:spPr bwMode="auto">
          <a:xfrm>
            <a:off x="2945643" y="2450715"/>
            <a:ext cx="361849" cy="5778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コネクタ 120"/>
          <p:cNvCxnSpPr>
            <a:stCxn id="113" idx="6"/>
          </p:cNvCxnSpPr>
          <p:nvPr/>
        </p:nvCxnSpPr>
        <p:spPr bwMode="auto">
          <a:xfrm flipV="1">
            <a:off x="2987824" y="2240868"/>
            <a:ext cx="869280" cy="1080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円/楕円 122"/>
          <p:cNvSpPr/>
          <p:nvPr/>
        </p:nvSpPr>
        <p:spPr bwMode="auto">
          <a:xfrm>
            <a:off x="5220072" y="1988840"/>
            <a:ext cx="288032" cy="28803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5076056" y="1628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</a:rPr>
              <a:t>SP c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126" name="直線コネクタ 125"/>
          <p:cNvCxnSpPr>
            <a:endCxn id="123" idx="2"/>
          </p:cNvCxnSpPr>
          <p:nvPr/>
        </p:nvCxnSpPr>
        <p:spPr bwMode="auto">
          <a:xfrm flipV="1">
            <a:off x="4505176" y="2132856"/>
            <a:ext cx="714896" cy="1080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コネクタ 126"/>
          <p:cNvCxnSpPr>
            <a:stCxn id="123" idx="7"/>
          </p:cNvCxnSpPr>
          <p:nvPr/>
        </p:nvCxnSpPr>
        <p:spPr bwMode="auto">
          <a:xfrm flipV="1">
            <a:off x="5465923" y="1664804"/>
            <a:ext cx="762261" cy="3662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線コネクタ 128"/>
          <p:cNvCxnSpPr>
            <a:stCxn id="123" idx="5"/>
          </p:cNvCxnSpPr>
          <p:nvPr/>
        </p:nvCxnSpPr>
        <p:spPr bwMode="auto">
          <a:xfrm>
            <a:off x="5465923" y="2234691"/>
            <a:ext cx="649881" cy="4338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線コネクタ 129"/>
          <p:cNvCxnSpPr/>
          <p:nvPr/>
        </p:nvCxnSpPr>
        <p:spPr bwMode="auto">
          <a:xfrm flipV="1">
            <a:off x="4283968" y="3933056"/>
            <a:ext cx="2160240" cy="72008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線コネクタ 131"/>
          <p:cNvCxnSpPr/>
          <p:nvPr/>
        </p:nvCxnSpPr>
        <p:spPr bwMode="auto">
          <a:xfrm>
            <a:off x="4355976" y="4797152"/>
            <a:ext cx="2520280" cy="50405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線コネクタ 132"/>
          <p:cNvCxnSpPr/>
          <p:nvPr/>
        </p:nvCxnSpPr>
        <p:spPr bwMode="auto">
          <a:xfrm>
            <a:off x="1907704" y="4293096"/>
            <a:ext cx="1584176" cy="43204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線コネクタ 134"/>
          <p:cNvCxnSpPr>
            <a:stCxn id="5" idx="5"/>
          </p:cNvCxnSpPr>
          <p:nvPr/>
        </p:nvCxnSpPr>
        <p:spPr bwMode="auto">
          <a:xfrm>
            <a:off x="1793515" y="4405476"/>
            <a:ext cx="1482341" cy="13997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コネクタ 135"/>
          <p:cNvCxnSpPr>
            <a:stCxn id="163" idx="6"/>
            <a:endCxn id="113" idx="3"/>
          </p:cNvCxnSpPr>
          <p:nvPr/>
        </p:nvCxnSpPr>
        <p:spPr bwMode="auto">
          <a:xfrm flipV="1">
            <a:off x="2267744" y="2450715"/>
            <a:ext cx="474229" cy="5102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線コネクタ 136"/>
          <p:cNvCxnSpPr/>
          <p:nvPr/>
        </p:nvCxnSpPr>
        <p:spPr bwMode="auto">
          <a:xfrm flipH="1">
            <a:off x="1619672" y="5188828"/>
            <a:ext cx="995758" cy="101684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円/楕円 137"/>
          <p:cNvSpPr/>
          <p:nvPr/>
        </p:nvSpPr>
        <p:spPr bwMode="auto">
          <a:xfrm>
            <a:off x="1619672" y="4149080"/>
            <a:ext cx="288032" cy="28803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39" name="円/楕円 138"/>
          <p:cNvSpPr/>
          <p:nvPr/>
        </p:nvSpPr>
        <p:spPr bwMode="auto">
          <a:xfrm>
            <a:off x="4067944" y="4581128"/>
            <a:ext cx="288032" cy="28803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52" name="円/楕円 151"/>
          <p:cNvSpPr/>
          <p:nvPr/>
        </p:nvSpPr>
        <p:spPr bwMode="auto">
          <a:xfrm>
            <a:off x="2411760" y="5085184"/>
            <a:ext cx="288032" cy="28803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59" name="直線矢印コネクタ 158"/>
          <p:cNvCxnSpPr/>
          <p:nvPr/>
        </p:nvCxnSpPr>
        <p:spPr bwMode="auto">
          <a:xfrm flipH="1">
            <a:off x="1907704" y="2492896"/>
            <a:ext cx="864096" cy="1656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直線矢印コネクタ 159"/>
          <p:cNvCxnSpPr/>
          <p:nvPr/>
        </p:nvCxnSpPr>
        <p:spPr bwMode="auto">
          <a:xfrm flipH="1">
            <a:off x="4211960" y="2348880"/>
            <a:ext cx="1080120" cy="2232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線矢印コネクタ 169"/>
          <p:cNvCxnSpPr>
            <a:stCxn id="113" idx="4"/>
            <a:endCxn id="152" idx="0"/>
          </p:cNvCxnSpPr>
          <p:nvPr/>
        </p:nvCxnSpPr>
        <p:spPr bwMode="auto">
          <a:xfrm flipH="1">
            <a:off x="2555776" y="2492896"/>
            <a:ext cx="288032" cy="2592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993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Abstract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The goal of this presentation is to introduce a new SwitchingService (SS) to NSI in addition to ConnectionService (CS).</a:t>
            </a:r>
          </a:p>
          <a:p>
            <a:endParaRPr lang="en-US" altLang="ja-JP" smtClean="0"/>
          </a:p>
          <a:p>
            <a:r>
              <a:rPr lang="en-US" altLang="ja-JP" smtClean="0"/>
              <a:t>Agenda</a:t>
            </a:r>
          </a:p>
          <a:p>
            <a:pPr lvl="1"/>
            <a:r>
              <a:rPr lang="en-US" altLang="ja-JP" smtClean="0"/>
              <a:t>Overview of SwitchingService</a:t>
            </a:r>
          </a:p>
          <a:p>
            <a:pPr lvl="1"/>
            <a:r>
              <a:rPr lang="en-US" altLang="ja-JP" smtClean="0"/>
              <a:t>Operations and Parameters</a:t>
            </a:r>
          </a:p>
          <a:p>
            <a:pPr lvl="1"/>
            <a:r>
              <a:rPr lang="en-US" altLang="ja-JP" smtClean="0"/>
              <a:t>Scenarios</a:t>
            </a:r>
          </a:p>
          <a:p>
            <a:pPr lvl="1"/>
            <a:r>
              <a:rPr lang="en-US" altLang="ja-JP" smtClean="0"/>
              <a:t>Impacts for existing NSI and CS architectures</a:t>
            </a:r>
          </a:p>
        </p:txBody>
      </p:sp>
      <p:sp>
        <p:nvSpPr>
          <p:cNvPr id="819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defRPr>
            </a:lvl9pPr>
          </a:lstStyle>
          <a:p>
            <a:fld id="{4B9E7691-E894-4A4F-8FFD-021A8A365527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17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SwitchingService (NSI-SS)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ja-JP" smtClean="0"/>
              <a:t>Be a new NSI service to realize multipoint network.</a:t>
            </a:r>
          </a:p>
          <a:p>
            <a:r>
              <a:rPr kumimoji="1" lang="en-US" altLang="ja-JP" smtClean="0"/>
              <a:t>Introduce a new endpoint called Switching Point (SP).</a:t>
            </a:r>
          </a:p>
          <a:p>
            <a:pPr lvl="1"/>
            <a:r>
              <a:rPr lang="en-US" altLang="ja-JP" smtClean="0"/>
              <a:t>SP is a subset of STP.</a:t>
            </a:r>
          </a:p>
        </p:txBody>
      </p:sp>
      <p:sp>
        <p:nvSpPr>
          <p:cNvPr id="4" name="円/楕円 3"/>
          <p:cNvSpPr/>
          <p:nvPr/>
        </p:nvSpPr>
        <p:spPr bwMode="auto">
          <a:xfrm>
            <a:off x="3527884" y="4005064"/>
            <a:ext cx="2088232" cy="172819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5" name="円/楕円 4"/>
          <p:cNvSpPr/>
          <p:nvPr/>
        </p:nvSpPr>
        <p:spPr bwMode="auto">
          <a:xfrm>
            <a:off x="3491880" y="494116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6" name="円/楕円 5"/>
          <p:cNvSpPr/>
          <p:nvPr/>
        </p:nvSpPr>
        <p:spPr bwMode="auto">
          <a:xfrm>
            <a:off x="4427984" y="4725144"/>
            <a:ext cx="288032" cy="28803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15816" y="5013176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</a:t>
            </a:r>
            <a:endParaRPr kumimoji="1" lang="ja-JP" altLang="en-US" sz="16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30588" y="436510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</a:rPr>
              <a:t>SP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9" name="直線コネクタ 8"/>
          <p:cNvCxnSpPr>
            <a:stCxn id="5" idx="6"/>
            <a:endCxn id="6" idx="2"/>
          </p:cNvCxnSpPr>
          <p:nvPr/>
        </p:nvCxnSpPr>
        <p:spPr bwMode="auto">
          <a:xfrm flipV="1">
            <a:off x="3707904" y="4869160"/>
            <a:ext cx="720080" cy="1800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円/楕円 11"/>
          <p:cNvSpPr/>
          <p:nvPr/>
        </p:nvSpPr>
        <p:spPr bwMode="auto">
          <a:xfrm>
            <a:off x="4932040" y="551723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5436096" y="4365104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4" name="直線コネクタ 13"/>
          <p:cNvCxnSpPr>
            <a:stCxn id="6" idx="6"/>
            <a:endCxn id="13" idx="2"/>
          </p:cNvCxnSpPr>
          <p:nvPr/>
        </p:nvCxnSpPr>
        <p:spPr bwMode="auto">
          <a:xfrm flipV="1">
            <a:off x="4716016" y="4473116"/>
            <a:ext cx="720080" cy="396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6" idx="5"/>
            <a:endCxn id="12" idx="0"/>
          </p:cNvCxnSpPr>
          <p:nvPr/>
        </p:nvCxnSpPr>
        <p:spPr bwMode="auto">
          <a:xfrm>
            <a:off x="4673835" y="4970995"/>
            <a:ext cx="366217" cy="5462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5076056" y="5661248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</a:t>
            </a:r>
            <a:endParaRPr kumimoji="1" lang="ja-JP" altLang="en-US" sz="160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52120" y="4221088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</a:t>
            </a:r>
            <a:endParaRPr kumimoji="1" lang="ja-JP" altLang="en-US" sz="1600"/>
          </a:p>
        </p:txBody>
      </p:sp>
      <p:cxnSp>
        <p:nvCxnSpPr>
          <p:cNvPr id="23" name="直線矢印コネクタ 22"/>
          <p:cNvCxnSpPr/>
          <p:nvPr/>
        </p:nvCxnSpPr>
        <p:spPr bwMode="auto">
          <a:xfrm flipV="1">
            <a:off x="3347864" y="5013176"/>
            <a:ext cx="1008112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角丸四角形 23"/>
          <p:cNvSpPr/>
          <p:nvPr/>
        </p:nvSpPr>
        <p:spPr bwMode="auto">
          <a:xfrm>
            <a:off x="205780" y="5445224"/>
            <a:ext cx="3096344" cy="105841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Handle Switching</a:t>
            </a:r>
            <a:r>
              <a:rPr lang="en-US" altLang="ja-JP" smtClean="0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rPr>
              <a:t>Point.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5796136" y="5157192"/>
            <a:ext cx="3096344" cy="105841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mtClean="0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rPr>
              <a:t>Handle paths between STP and SP.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-10244" y="5189130"/>
            <a:ext cx="302839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b="1" smtClean="0">
                <a:solidFill>
                  <a:schemeClr val="accent2"/>
                </a:solidFill>
              </a:rPr>
              <a:t>SwitchingService (SS)</a:t>
            </a:r>
            <a:endParaRPr kumimoji="1" lang="ja-JP" altLang="en-US" sz="2000" b="1">
              <a:solidFill>
                <a:schemeClr val="accent2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903781" y="4901098"/>
            <a:ext cx="32047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b="1" smtClean="0">
                <a:solidFill>
                  <a:schemeClr val="accent2"/>
                </a:solidFill>
              </a:rPr>
              <a:t>ConnectionService (CS)</a:t>
            </a:r>
            <a:endParaRPr kumimoji="1" lang="ja-JP" altLang="en-US" sz="2000" b="1">
              <a:solidFill>
                <a:schemeClr val="accent2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 bwMode="auto">
          <a:xfrm flipH="1" flipV="1">
            <a:off x="5220072" y="4725144"/>
            <a:ext cx="576064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矢印コネクタ 30"/>
          <p:cNvCxnSpPr/>
          <p:nvPr/>
        </p:nvCxnSpPr>
        <p:spPr bwMode="auto">
          <a:xfrm flipH="1" flipV="1">
            <a:off x="4932040" y="5229200"/>
            <a:ext cx="792088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218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Operations and parameters for SS</a:t>
            </a:r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Only two primitive operations will be defined.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54217"/>
              </p:ext>
            </p:extLst>
          </p:nvPr>
        </p:nvGraphicFramePr>
        <p:xfrm>
          <a:off x="894556" y="3140968"/>
          <a:ext cx="7354888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38605"/>
                <a:gridCol w="1152843"/>
                <a:gridCol w="2194560"/>
                <a:gridCol w="246888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Openration</a:t>
                      </a:r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IN/OUT</a:t>
                      </a:r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Parameter</a:t>
                      </a:r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Value</a:t>
                      </a:r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en-US" altLang="ja-JP" smtClean="0"/>
                        <a:t>create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mtClean="0"/>
                        <a:t>IN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SwitchingCapability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ETHERNET,</a:t>
                      </a:r>
                      <a:r>
                        <a:rPr kumimoji="1" lang="en-US" altLang="ja-JP" baseline="0" smtClean="0"/>
                        <a:t> IP, 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(VLAN ID)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1, 2, 3, 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OUT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URN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urn:ogf:network:sp:…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delete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IN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URN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9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Scenarios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mtClean="0"/>
              <a:t>Topology of all SS-enabled NSA.</a:t>
            </a:r>
          </a:p>
          <a:p>
            <a:pPr marL="514350" indent="-514350">
              <a:buFont typeface="+mj-lt"/>
              <a:buAutoNum type="arabicPeriod"/>
            </a:pP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/>
              <a:t>Topology mixed with non SS-enabled NSA.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3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Sample NSA topology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15916" y="1484784"/>
            <a:ext cx="15121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smtClean="0"/>
              <a:t>Requester</a:t>
            </a:r>
            <a:endParaRPr kumimoji="1" lang="ja-JP" altLang="en-US" sz="20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15916" y="3228945"/>
            <a:ext cx="15121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smtClean="0"/>
              <a:t>Aggregator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39752" y="4797152"/>
            <a:ext cx="15121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smtClean="0"/>
              <a:t>Provider X</a:t>
            </a:r>
            <a:endParaRPr kumimoji="1" lang="ja-JP" altLang="en-US" sz="20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4797152"/>
            <a:ext cx="15121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smtClean="0"/>
              <a:t>Provider Y</a:t>
            </a:r>
            <a:endParaRPr kumimoji="1" lang="ja-JP" altLang="en-US" sz="2000"/>
          </a:p>
        </p:txBody>
      </p:sp>
      <p:sp>
        <p:nvSpPr>
          <p:cNvPr id="11" name="円/楕円 10"/>
          <p:cNvSpPr/>
          <p:nvPr/>
        </p:nvSpPr>
        <p:spPr bwMode="auto">
          <a:xfrm>
            <a:off x="4932040" y="5373216"/>
            <a:ext cx="2160240" cy="6480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Network Y</a:t>
            </a:r>
            <a:endParaRPr kumimoji="1" lang="ja-JP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2051720" y="5373216"/>
            <a:ext cx="2160240" cy="6480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Network X</a:t>
            </a:r>
            <a:endParaRPr kumimoji="1" lang="ja-JP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5" name="直線矢印コネクタ 14"/>
          <p:cNvCxnSpPr>
            <a:stCxn id="4" idx="2"/>
            <a:endCxn id="7" idx="0"/>
          </p:cNvCxnSpPr>
          <p:nvPr/>
        </p:nvCxnSpPr>
        <p:spPr bwMode="auto">
          <a:xfrm>
            <a:off x="4572000" y="1884894"/>
            <a:ext cx="0" cy="13440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矢印コネクタ 15"/>
          <p:cNvCxnSpPr>
            <a:stCxn id="7" idx="2"/>
            <a:endCxn id="9" idx="0"/>
          </p:cNvCxnSpPr>
          <p:nvPr/>
        </p:nvCxnSpPr>
        <p:spPr bwMode="auto">
          <a:xfrm flipH="1">
            <a:off x="3095836" y="3629055"/>
            <a:ext cx="1476164" cy="116809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/>
          <p:cNvCxnSpPr>
            <a:stCxn id="7" idx="2"/>
            <a:endCxn id="10" idx="0"/>
          </p:cNvCxnSpPr>
          <p:nvPr/>
        </p:nvCxnSpPr>
        <p:spPr bwMode="auto">
          <a:xfrm>
            <a:off x="4572000" y="3629055"/>
            <a:ext cx="1476164" cy="116809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左中かっこ 21"/>
          <p:cNvSpPr/>
          <p:nvPr/>
        </p:nvSpPr>
        <p:spPr bwMode="auto">
          <a:xfrm>
            <a:off x="1691680" y="1628800"/>
            <a:ext cx="216024" cy="1512168"/>
          </a:xfrm>
          <a:prstGeom prst="leftBrace">
            <a:avLst>
              <a:gd name="adj1" fmla="val 67858"/>
              <a:gd name="adj2" fmla="val 50000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3" name="左中かっこ 22"/>
          <p:cNvSpPr/>
          <p:nvPr/>
        </p:nvSpPr>
        <p:spPr bwMode="auto">
          <a:xfrm>
            <a:off x="1691680" y="3393008"/>
            <a:ext cx="216024" cy="1512168"/>
          </a:xfrm>
          <a:prstGeom prst="leftBrace">
            <a:avLst>
              <a:gd name="adj1" fmla="val 67858"/>
              <a:gd name="adj2" fmla="val 50000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1520" y="220486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accent2"/>
                </a:solidFill>
              </a:rPr>
              <a:t>Viewpoint A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1520" y="393305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accent2"/>
                </a:solidFill>
              </a:rPr>
              <a:t>Viewpoint B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角丸四角形 190"/>
          <p:cNvSpPr/>
          <p:nvPr/>
        </p:nvSpPr>
        <p:spPr bwMode="auto">
          <a:xfrm>
            <a:off x="107504" y="1340768"/>
            <a:ext cx="8928992" cy="2664296"/>
          </a:xfrm>
          <a:prstGeom prst="roundRect">
            <a:avLst>
              <a:gd name="adj" fmla="val 6516"/>
            </a:avLst>
          </a:prstGeom>
          <a:noFill/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92" name="角丸四角形 191"/>
          <p:cNvSpPr/>
          <p:nvPr/>
        </p:nvSpPr>
        <p:spPr bwMode="auto">
          <a:xfrm>
            <a:off x="107504" y="4149080"/>
            <a:ext cx="8928992" cy="2448272"/>
          </a:xfrm>
          <a:prstGeom prst="roundRect">
            <a:avLst>
              <a:gd name="adj" fmla="val 6516"/>
            </a:avLst>
          </a:prstGeom>
          <a:noFill/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Scenario 1. All SS-enabled NSA</a:t>
            </a:r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 bwMode="auto">
          <a:xfrm>
            <a:off x="2148370" y="4509120"/>
            <a:ext cx="2088232" cy="172819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3" name="円/楕円 82"/>
          <p:cNvSpPr/>
          <p:nvPr/>
        </p:nvSpPr>
        <p:spPr bwMode="auto">
          <a:xfrm>
            <a:off x="4668650" y="4293096"/>
            <a:ext cx="2088232" cy="172819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7" name="円/楕円 86"/>
          <p:cNvSpPr/>
          <p:nvPr/>
        </p:nvSpPr>
        <p:spPr bwMode="auto">
          <a:xfrm>
            <a:off x="6900898" y="5364832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8" name="円/楕円 87"/>
          <p:cNvSpPr/>
          <p:nvPr/>
        </p:nvSpPr>
        <p:spPr bwMode="auto">
          <a:xfrm>
            <a:off x="7116922" y="429309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9" name="円/楕円 88"/>
          <p:cNvSpPr/>
          <p:nvPr/>
        </p:nvSpPr>
        <p:spPr bwMode="auto">
          <a:xfrm>
            <a:off x="996242" y="4581128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0" name="円/楕円 89"/>
          <p:cNvSpPr/>
          <p:nvPr/>
        </p:nvSpPr>
        <p:spPr bwMode="auto">
          <a:xfrm>
            <a:off x="4055255" y="573325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1" name="円/楕円 90"/>
          <p:cNvSpPr/>
          <p:nvPr/>
        </p:nvSpPr>
        <p:spPr bwMode="auto">
          <a:xfrm>
            <a:off x="1644314" y="4869160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2" name="円/楕円 91"/>
          <p:cNvSpPr/>
          <p:nvPr/>
        </p:nvSpPr>
        <p:spPr bwMode="auto">
          <a:xfrm>
            <a:off x="2148370" y="494116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3" name="円/楕円 92"/>
          <p:cNvSpPr/>
          <p:nvPr/>
        </p:nvSpPr>
        <p:spPr bwMode="auto">
          <a:xfrm>
            <a:off x="1716322" y="494116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94" name="直線コネクタ 93"/>
          <p:cNvCxnSpPr>
            <a:stCxn id="93" idx="6"/>
            <a:endCxn id="92" idx="2"/>
          </p:cNvCxnSpPr>
          <p:nvPr/>
        </p:nvCxnSpPr>
        <p:spPr bwMode="auto">
          <a:xfrm>
            <a:off x="1932346" y="5049180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円/楕円 96"/>
          <p:cNvSpPr/>
          <p:nvPr/>
        </p:nvSpPr>
        <p:spPr bwMode="auto">
          <a:xfrm>
            <a:off x="3516522" y="5949280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8" name="円/楕円 97"/>
          <p:cNvSpPr/>
          <p:nvPr/>
        </p:nvSpPr>
        <p:spPr bwMode="auto">
          <a:xfrm>
            <a:off x="4020578" y="602128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9" name="円/楕円 98"/>
          <p:cNvSpPr/>
          <p:nvPr/>
        </p:nvSpPr>
        <p:spPr bwMode="auto">
          <a:xfrm>
            <a:off x="3588530" y="602128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00" name="直線コネクタ 99"/>
          <p:cNvCxnSpPr>
            <a:stCxn id="99" idx="6"/>
            <a:endCxn id="98" idx="2"/>
          </p:cNvCxnSpPr>
          <p:nvPr/>
        </p:nvCxnSpPr>
        <p:spPr bwMode="auto">
          <a:xfrm>
            <a:off x="3804554" y="6129300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円/楕円 100"/>
          <p:cNvSpPr/>
          <p:nvPr/>
        </p:nvSpPr>
        <p:spPr bwMode="auto">
          <a:xfrm>
            <a:off x="4097770" y="508518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2" name="円/楕円 101"/>
          <p:cNvSpPr/>
          <p:nvPr/>
        </p:nvSpPr>
        <p:spPr bwMode="auto">
          <a:xfrm>
            <a:off x="4601826" y="515719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3" name="円/楕円 102"/>
          <p:cNvSpPr/>
          <p:nvPr/>
        </p:nvSpPr>
        <p:spPr bwMode="auto">
          <a:xfrm>
            <a:off x="4169778" y="515719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04" name="直線コネクタ 103"/>
          <p:cNvCxnSpPr>
            <a:stCxn id="103" idx="6"/>
            <a:endCxn id="102" idx="2"/>
          </p:cNvCxnSpPr>
          <p:nvPr/>
        </p:nvCxnSpPr>
        <p:spPr bwMode="auto">
          <a:xfrm>
            <a:off x="4385802" y="526520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円/楕円 104"/>
          <p:cNvSpPr/>
          <p:nvPr/>
        </p:nvSpPr>
        <p:spPr bwMode="auto">
          <a:xfrm>
            <a:off x="6468850" y="4509120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6" name="円/楕円 105"/>
          <p:cNvSpPr/>
          <p:nvPr/>
        </p:nvSpPr>
        <p:spPr bwMode="auto">
          <a:xfrm>
            <a:off x="6972906" y="458112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07" name="円/楕円 106"/>
          <p:cNvSpPr/>
          <p:nvPr/>
        </p:nvSpPr>
        <p:spPr bwMode="auto">
          <a:xfrm>
            <a:off x="6540858" y="458112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08" name="直線コネクタ 107"/>
          <p:cNvCxnSpPr>
            <a:stCxn id="107" idx="6"/>
            <a:endCxn id="106" idx="2"/>
          </p:cNvCxnSpPr>
          <p:nvPr/>
        </p:nvCxnSpPr>
        <p:spPr bwMode="auto">
          <a:xfrm>
            <a:off x="6756882" y="4689140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円/楕円 108"/>
          <p:cNvSpPr/>
          <p:nvPr/>
        </p:nvSpPr>
        <p:spPr bwMode="auto">
          <a:xfrm>
            <a:off x="6324834" y="5589240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0" name="円/楕円 109"/>
          <p:cNvSpPr/>
          <p:nvPr/>
        </p:nvSpPr>
        <p:spPr bwMode="auto">
          <a:xfrm>
            <a:off x="6828890" y="566124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1" name="円/楕円 110"/>
          <p:cNvSpPr/>
          <p:nvPr/>
        </p:nvSpPr>
        <p:spPr bwMode="auto">
          <a:xfrm>
            <a:off x="6396842" y="566124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12" name="直線コネクタ 111"/>
          <p:cNvCxnSpPr>
            <a:stCxn id="111" idx="6"/>
            <a:endCxn id="110" idx="2"/>
          </p:cNvCxnSpPr>
          <p:nvPr/>
        </p:nvCxnSpPr>
        <p:spPr bwMode="auto">
          <a:xfrm>
            <a:off x="6612866" y="5769260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円/楕円 113"/>
          <p:cNvSpPr/>
          <p:nvPr/>
        </p:nvSpPr>
        <p:spPr bwMode="auto">
          <a:xfrm>
            <a:off x="2868450" y="5013176"/>
            <a:ext cx="639688" cy="63968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ahoma" pitchFamily="34" charset="0"/>
                <a:ea typeface="HGS創英角ｺﾞｼｯｸUB" pitchFamily="50" charset="-128"/>
              </a:rPr>
              <a:t>TF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5" name="円/楕円 114"/>
          <p:cNvSpPr/>
          <p:nvPr/>
        </p:nvSpPr>
        <p:spPr bwMode="auto">
          <a:xfrm>
            <a:off x="5388730" y="4869160"/>
            <a:ext cx="639688" cy="63968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ahoma" pitchFamily="34" charset="0"/>
                <a:ea typeface="HGS創英角ｺﾞｼｯｸUB" pitchFamily="50" charset="-128"/>
              </a:rPr>
              <a:t>TF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16" name="直線コネクタ 115"/>
          <p:cNvCxnSpPr>
            <a:endCxn id="114" idx="3"/>
          </p:cNvCxnSpPr>
          <p:nvPr/>
        </p:nvCxnSpPr>
        <p:spPr bwMode="auto">
          <a:xfrm flipV="1">
            <a:off x="2620790" y="5559184"/>
            <a:ext cx="341340" cy="4217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線コネクタ 118"/>
          <p:cNvCxnSpPr>
            <a:stCxn id="114" idx="2"/>
            <a:endCxn id="92" idx="6"/>
          </p:cNvCxnSpPr>
          <p:nvPr/>
        </p:nvCxnSpPr>
        <p:spPr bwMode="auto">
          <a:xfrm flipH="1" flipV="1">
            <a:off x="2364394" y="5049180"/>
            <a:ext cx="504056" cy="283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コネクタ 121"/>
          <p:cNvCxnSpPr>
            <a:stCxn id="114" idx="6"/>
            <a:endCxn id="103" idx="2"/>
          </p:cNvCxnSpPr>
          <p:nvPr/>
        </p:nvCxnSpPr>
        <p:spPr bwMode="auto">
          <a:xfrm flipV="1">
            <a:off x="3508138" y="5265204"/>
            <a:ext cx="661640" cy="678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コネクタ 124"/>
          <p:cNvCxnSpPr>
            <a:stCxn id="114" idx="5"/>
            <a:endCxn id="99" idx="1"/>
          </p:cNvCxnSpPr>
          <p:nvPr/>
        </p:nvCxnSpPr>
        <p:spPr bwMode="auto">
          <a:xfrm>
            <a:off x="3414458" y="5559184"/>
            <a:ext cx="205708" cy="4937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コネクタ 127"/>
          <p:cNvCxnSpPr>
            <a:stCxn id="115" idx="7"/>
            <a:endCxn id="107" idx="2"/>
          </p:cNvCxnSpPr>
          <p:nvPr/>
        </p:nvCxnSpPr>
        <p:spPr bwMode="auto">
          <a:xfrm flipV="1">
            <a:off x="5934738" y="4689140"/>
            <a:ext cx="606120" cy="2737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線コネクタ 130"/>
          <p:cNvCxnSpPr>
            <a:stCxn id="102" idx="6"/>
            <a:endCxn id="115" idx="2"/>
          </p:cNvCxnSpPr>
          <p:nvPr/>
        </p:nvCxnSpPr>
        <p:spPr bwMode="auto">
          <a:xfrm flipV="1">
            <a:off x="4817850" y="5189004"/>
            <a:ext cx="570880" cy="76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線コネクタ 133"/>
          <p:cNvCxnSpPr>
            <a:stCxn id="115" idx="5"/>
            <a:endCxn id="111" idx="2"/>
          </p:cNvCxnSpPr>
          <p:nvPr/>
        </p:nvCxnSpPr>
        <p:spPr bwMode="auto">
          <a:xfrm>
            <a:off x="5934738" y="5415168"/>
            <a:ext cx="462104" cy="354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テキスト ボックス 139"/>
          <p:cNvSpPr txBox="1"/>
          <p:nvPr/>
        </p:nvSpPr>
        <p:spPr>
          <a:xfrm>
            <a:off x="1068250" y="4725144"/>
            <a:ext cx="635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STPa</a:t>
            </a:r>
            <a:endParaRPr kumimoji="1" lang="ja-JP" altLang="en-US" sz="160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4279201" y="6114782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STPb</a:t>
            </a:r>
            <a:endParaRPr kumimoji="1" lang="ja-JP" altLang="en-US" sz="160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7260938" y="450912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STPd</a:t>
            </a:r>
            <a:endParaRPr kumimoji="1" lang="ja-JP" altLang="en-US" sz="160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7044914" y="5661248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STPc</a:t>
            </a:r>
            <a:endParaRPr kumimoji="1" lang="ja-JP" altLang="en-US" sz="160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2364394" y="4653136"/>
            <a:ext cx="635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STPe</a:t>
            </a:r>
            <a:endParaRPr kumimoji="1" lang="ja-JP" altLang="en-US" sz="160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3660538" y="494116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STPf</a:t>
            </a:r>
            <a:endParaRPr kumimoji="1" lang="ja-JP" altLang="en-US" sz="160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4740658" y="486916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STPg</a:t>
            </a:r>
            <a:endParaRPr kumimoji="1" lang="ja-JP" altLang="en-US" sz="160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987824" y="5877272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STPh</a:t>
            </a:r>
            <a:endParaRPr kumimoji="1" lang="ja-JP" altLang="en-US" sz="160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5892786" y="443711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STPi</a:t>
            </a:r>
            <a:endParaRPr kumimoji="1" lang="ja-JP" altLang="en-US" sz="160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5748770" y="558924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STPj</a:t>
            </a:r>
            <a:endParaRPr kumimoji="1" lang="ja-JP" altLang="en-US" sz="160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2699792" y="6237312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X</a:t>
            </a:r>
            <a:endParaRPr kumimoji="1" lang="ja-JP" altLang="en-US" sz="1600" b="1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5100698" y="5949280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Y</a:t>
            </a:r>
            <a:endParaRPr kumimoji="1" lang="ja-JP" altLang="en-US" sz="1600" b="1"/>
          </a:p>
        </p:txBody>
      </p:sp>
      <p:sp>
        <p:nvSpPr>
          <p:cNvPr id="161" name="円/楕円 160"/>
          <p:cNvSpPr/>
          <p:nvPr/>
        </p:nvSpPr>
        <p:spPr bwMode="auto">
          <a:xfrm>
            <a:off x="1212266" y="5517232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2" name="円/楕円 161"/>
          <p:cNvSpPr/>
          <p:nvPr/>
        </p:nvSpPr>
        <p:spPr bwMode="auto">
          <a:xfrm>
            <a:off x="1860338" y="580526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3" name="円/楕円 162"/>
          <p:cNvSpPr/>
          <p:nvPr/>
        </p:nvSpPr>
        <p:spPr bwMode="auto">
          <a:xfrm>
            <a:off x="2364394" y="587727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4" name="円/楕円 163"/>
          <p:cNvSpPr/>
          <p:nvPr/>
        </p:nvSpPr>
        <p:spPr bwMode="auto">
          <a:xfrm>
            <a:off x="1932346" y="587727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65" name="直線コネクタ 164"/>
          <p:cNvCxnSpPr>
            <a:stCxn id="164" idx="6"/>
            <a:endCxn id="163" idx="2"/>
          </p:cNvCxnSpPr>
          <p:nvPr/>
        </p:nvCxnSpPr>
        <p:spPr bwMode="auto">
          <a:xfrm>
            <a:off x="2148370" y="598528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" name="テキスト ボックス 165"/>
          <p:cNvSpPr txBox="1"/>
          <p:nvPr/>
        </p:nvSpPr>
        <p:spPr>
          <a:xfrm>
            <a:off x="1284274" y="5661248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STPk</a:t>
            </a:r>
            <a:endParaRPr kumimoji="1" lang="ja-JP" altLang="en-US" sz="160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195736" y="6114782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STPm</a:t>
            </a:r>
            <a:endParaRPr kumimoji="1" lang="ja-JP" altLang="en-US" sz="1600"/>
          </a:p>
        </p:txBody>
      </p:sp>
      <p:grpSp>
        <p:nvGrpSpPr>
          <p:cNvPr id="40" name="グループ化 39"/>
          <p:cNvGrpSpPr/>
          <p:nvPr/>
        </p:nvGrpSpPr>
        <p:grpSpPr>
          <a:xfrm>
            <a:off x="2868450" y="4869160"/>
            <a:ext cx="696024" cy="648072"/>
            <a:chOff x="2868450" y="4869160"/>
            <a:chExt cx="696024" cy="648072"/>
          </a:xfrm>
        </p:grpSpPr>
        <p:sp>
          <p:nvSpPr>
            <p:cNvPr id="113" name="円/楕円 112"/>
            <p:cNvSpPr/>
            <p:nvPr/>
          </p:nvSpPr>
          <p:spPr bwMode="auto">
            <a:xfrm>
              <a:off x="3012466" y="5229200"/>
              <a:ext cx="288032" cy="288032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2868450" y="4869160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rgbClr val="FF0000"/>
                  </a:solidFill>
                </a:rPr>
                <a:t>SP b</a:t>
              </a:r>
              <a:endParaRPr kumimoji="1" lang="ja-JP" altLang="en-US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18" name="直線コネクタ 117"/>
          <p:cNvCxnSpPr>
            <a:endCxn id="113" idx="2"/>
          </p:cNvCxnSpPr>
          <p:nvPr/>
        </p:nvCxnSpPr>
        <p:spPr bwMode="auto">
          <a:xfrm>
            <a:off x="2364394" y="5049180"/>
            <a:ext cx="648072" cy="324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コネクタ 119"/>
          <p:cNvCxnSpPr>
            <a:stCxn id="113" idx="5"/>
          </p:cNvCxnSpPr>
          <p:nvPr/>
        </p:nvCxnSpPr>
        <p:spPr bwMode="auto">
          <a:xfrm>
            <a:off x="3258317" y="5475051"/>
            <a:ext cx="361849" cy="5778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コネクタ 120"/>
          <p:cNvCxnSpPr>
            <a:stCxn id="113" idx="6"/>
          </p:cNvCxnSpPr>
          <p:nvPr/>
        </p:nvCxnSpPr>
        <p:spPr bwMode="auto">
          <a:xfrm flipV="1">
            <a:off x="3300498" y="5265204"/>
            <a:ext cx="869280" cy="1080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グループ化 28"/>
          <p:cNvGrpSpPr/>
          <p:nvPr/>
        </p:nvGrpSpPr>
        <p:grpSpPr>
          <a:xfrm>
            <a:off x="5388730" y="4653136"/>
            <a:ext cx="671979" cy="648072"/>
            <a:chOff x="5388730" y="4653136"/>
            <a:chExt cx="671979" cy="648072"/>
          </a:xfrm>
        </p:grpSpPr>
        <p:sp>
          <p:nvSpPr>
            <p:cNvPr id="123" name="円/楕円 122"/>
            <p:cNvSpPr/>
            <p:nvPr/>
          </p:nvSpPr>
          <p:spPr bwMode="auto">
            <a:xfrm>
              <a:off x="5532746" y="5013176"/>
              <a:ext cx="288032" cy="288032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5388730" y="465313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rgbClr val="FF0000"/>
                  </a:solidFill>
                </a:rPr>
                <a:t>SP c</a:t>
              </a:r>
              <a:endParaRPr kumimoji="1" lang="ja-JP" altLang="en-US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26" name="直線コネクタ 125"/>
          <p:cNvCxnSpPr>
            <a:endCxn id="123" idx="2"/>
          </p:cNvCxnSpPr>
          <p:nvPr/>
        </p:nvCxnSpPr>
        <p:spPr bwMode="auto">
          <a:xfrm flipV="1">
            <a:off x="4817850" y="5157192"/>
            <a:ext cx="714896" cy="1080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コネクタ 126"/>
          <p:cNvCxnSpPr>
            <a:stCxn id="123" idx="7"/>
          </p:cNvCxnSpPr>
          <p:nvPr/>
        </p:nvCxnSpPr>
        <p:spPr bwMode="auto">
          <a:xfrm flipV="1">
            <a:off x="5778597" y="4689140"/>
            <a:ext cx="762261" cy="3662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線コネクタ 128"/>
          <p:cNvCxnSpPr>
            <a:stCxn id="123" idx="5"/>
          </p:cNvCxnSpPr>
          <p:nvPr/>
        </p:nvCxnSpPr>
        <p:spPr bwMode="auto">
          <a:xfrm>
            <a:off x="5778597" y="5259027"/>
            <a:ext cx="649881" cy="4338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Freeform 7"/>
          <p:cNvSpPr>
            <a:spLocks/>
          </p:cNvSpPr>
          <p:nvPr/>
        </p:nvSpPr>
        <p:spPr bwMode="auto">
          <a:xfrm>
            <a:off x="1932346" y="1268760"/>
            <a:ext cx="5112568" cy="1872208"/>
          </a:xfrm>
          <a:custGeom>
            <a:avLst/>
            <a:gdLst>
              <a:gd name="T0" fmla="*/ 949 w 1174"/>
              <a:gd name="T1" fmla="*/ 80 h 634"/>
              <a:gd name="T2" fmla="*/ 879 w 1174"/>
              <a:gd name="T3" fmla="*/ 60 h 634"/>
              <a:gd name="T4" fmla="*/ 842 w 1174"/>
              <a:gd name="T5" fmla="*/ 69 h 634"/>
              <a:gd name="T6" fmla="*/ 815 w 1174"/>
              <a:gd name="T7" fmla="*/ 42 h 634"/>
              <a:gd name="T8" fmla="*/ 761 w 1174"/>
              <a:gd name="T9" fmla="*/ 19 h 634"/>
              <a:gd name="T10" fmla="*/ 705 w 1174"/>
              <a:gd name="T11" fmla="*/ 20 h 634"/>
              <a:gd name="T12" fmla="*/ 656 w 1174"/>
              <a:gd name="T13" fmla="*/ 22 h 634"/>
              <a:gd name="T14" fmla="*/ 602 w 1174"/>
              <a:gd name="T15" fmla="*/ 2 h 634"/>
              <a:gd name="T16" fmla="*/ 544 w 1174"/>
              <a:gd name="T17" fmla="*/ 7 h 634"/>
              <a:gd name="T18" fmla="*/ 495 w 1174"/>
              <a:gd name="T19" fmla="*/ 34 h 634"/>
              <a:gd name="T20" fmla="*/ 427 w 1174"/>
              <a:gd name="T21" fmla="*/ 17 h 634"/>
              <a:gd name="T22" fmla="*/ 358 w 1174"/>
              <a:gd name="T23" fmla="*/ 42 h 634"/>
              <a:gd name="T24" fmla="*/ 332 w 1174"/>
              <a:gd name="T25" fmla="*/ 69 h 634"/>
              <a:gd name="T26" fmla="*/ 277 w 1174"/>
              <a:gd name="T27" fmla="*/ 62 h 634"/>
              <a:gd name="T28" fmla="*/ 205 w 1174"/>
              <a:gd name="T29" fmla="*/ 94 h 634"/>
              <a:gd name="T30" fmla="*/ 171 w 1174"/>
              <a:gd name="T31" fmla="*/ 138 h 634"/>
              <a:gd name="T32" fmla="*/ 170 w 1174"/>
              <a:gd name="T33" fmla="*/ 141 h 634"/>
              <a:gd name="T34" fmla="*/ 135 w 1174"/>
              <a:gd name="T35" fmla="*/ 144 h 634"/>
              <a:gd name="T36" fmla="*/ 89 w 1174"/>
              <a:gd name="T37" fmla="*/ 175 h 634"/>
              <a:gd name="T38" fmla="*/ 66 w 1174"/>
              <a:gd name="T39" fmla="*/ 224 h 634"/>
              <a:gd name="T40" fmla="*/ 64 w 1174"/>
              <a:gd name="T41" fmla="*/ 242 h 634"/>
              <a:gd name="T42" fmla="*/ 26 w 1174"/>
              <a:gd name="T43" fmla="*/ 256 h 634"/>
              <a:gd name="T44" fmla="*/ 3 w 1174"/>
              <a:gd name="T45" fmla="*/ 293 h 634"/>
              <a:gd name="T46" fmla="*/ 3 w 1174"/>
              <a:gd name="T47" fmla="*/ 337 h 634"/>
              <a:gd name="T48" fmla="*/ 26 w 1174"/>
              <a:gd name="T49" fmla="*/ 374 h 634"/>
              <a:gd name="T50" fmla="*/ 64 w 1174"/>
              <a:gd name="T51" fmla="*/ 388 h 634"/>
              <a:gd name="T52" fmla="*/ 70 w 1174"/>
              <a:gd name="T53" fmla="*/ 426 h 634"/>
              <a:gd name="T54" fmla="*/ 101 w 1174"/>
              <a:gd name="T55" fmla="*/ 472 h 634"/>
              <a:gd name="T56" fmla="*/ 151 w 1174"/>
              <a:gd name="T57" fmla="*/ 495 h 634"/>
              <a:gd name="T58" fmla="*/ 171 w 1174"/>
              <a:gd name="T59" fmla="*/ 496 h 634"/>
              <a:gd name="T60" fmla="*/ 179 w 1174"/>
              <a:gd name="T61" fmla="*/ 512 h 634"/>
              <a:gd name="T62" fmla="*/ 220 w 1174"/>
              <a:gd name="T63" fmla="*/ 551 h 634"/>
              <a:gd name="T64" fmla="*/ 297 w 1174"/>
              <a:gd name="T65" fmla="*/ 574 h 634"/>
              <a:gd name="T66" fmla="*/ 333 w 1174"/>
              <a:gd name="T67" fmla="*/ 568 h 634"/>
              <a:gd name="T68" fmla="*/ 373 w 1174"/>
              <a:gd name="T69" fmla="*/ 603 h 634"/>
              <a:gd name="T70" fmla="*/ 445 w 1174"/>
              <a:gd name="T71" fmla="*/ 617 h 634"/>
              <a:gd name="T72" fmla="*/ 509 w 1174"/>
              <a:gd name="T73" fmla="*/ 611 h 634"/>
              <a:gd name="T74" fmla="*/ 564 w 1174"/>
              <a:gd name="T75" fmla="*/ 632 h 634"/>
              <a:gd name="T76" fmla="*/ 621 w 1174"/>
              <a:gd name="T77" fmla="*/ 628 h 634"/>
              <a:gd name="T78" fmla="*/ 670 w 1174"/>
              <a:gd name="T79" fmla="*/ 600 h 634"/>
              <a:gd name="T80" fmla="*/ 686 w 1174"/>
              <a:gd name="T81" fmla="*/ 609 h 634"/>
              <a:gd name="T82" fmla="*/ 761 w 1174"/>
              <a:gd name="T83" fmla="*/ 616 h 634"/>
              <a:gd name="T84" fmla="*/ 815 w 1174"/>
              <a:gd name="T85" fmla="*/ 593 h 634"/>
              <a:gd name="T86" fmla="*/ 842 w 1174"/>
              <a:gd name="T87" fmla="*/ 565 h 634"/>
              <a:gd name="T88" fmla="*/ 879 w 1174"/>
              <a:gd name="T89" fmla="*/ 574 h 634"/>
              <a:gd name="T90" fmla="*/ 936 w 1174"/>
              <a:gd name="T91" fmla="*/ 562 h 634"/>
              <a:gd name="T92" fmla="*/ 983 w 1174"/>
              <a:gd name="T93" fmla="*/ 527 h 634"/>
              <a:gd name="T94" fmla="*/ 1000 w 1174"/>
              <a:gd name="T95" fmla="*/ 496 h 634"/>
              <a:gd name="T96" fmla="*/ 1003 w 1174"/>
              <a:gd name="T97" fmla="*/ 496 h 634"/>
              <a:gd name="T98" fmla="*/ 1058 w 1174"/>
              <a:gd name="T99" fmla="*/ 482 h 634"/>
              <a:gd name="T100" fmla="*/ 1098 w 1174"/>
              <a:gd name="T101" fmla="*/ 443 h 634"/>
              <a:gd name="T102" fmla="*/ 1110 w 1174"/>
              <a:gd name="T103" fmla="*/ 389 h 634"/>
              <a:gd name="T104" fmla="*/ 1137 w 1174"/>
              <a:gd name="T105" fmla="*/ 381 h 634"/>
              <a:gd name="T106" fmla="*/ 1166 w 1174"/>
              <a:gd name="T107" fmla="*/ 351 h 634"/>
              <a:gd name="T108" fmla="*/ 1174 w 1174"/>
              <a:gd name="T109" fmla="*/ 306 h 634"/>
              <a:gd name="T110" fmla="*/ 1159 w 1174"/>
              <a:gd name="T111" fmla="*/ 267 h 634"/>
              <a:gd name="T112" fmla="*/ 1124 w 1174"/>
              <a:gd name="T113" fmla="*/ 244 h 634"/>
              <a:gd name="T114" fmla="*/ 1110 w 1174"/>
              <a:gd name="T115" fmla="*/ 242 h 634"/>
              <a:gd name="T116" fmla="*/ 1096 w 1174"/>
              <a:gd name="T117" fmla="*/ 190 h 634"/>
              <a:gd name="T118" fmla="*/ 1058 w 1174"/>
              <a:gd name="T119" fmla="*/ 152 h 634"/>
              <a:gd name="T120" fmla="*/ 1003 w 1174"/>
              <a:gd name="T121" fmla="*/ 138 h 634"/>
              <a:gd name="T122" fmla="*/ 1000 w 1174"/>
              <a:gd name="T123" fmla="*/ 138 h 634"/>
              <a:gd name="T124" fmla="*/ 983 w 1174"/>
              <a:gd name="T125" fmla="*/ 10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74" h="634">
                <a:moveTo>
                  <a:pt x="969" y="94"/>
                </a:moveTo>
                <a:lnTo>
                  <a:pt x="954" y="82"/>
                </a:lnTo>
                <a:lnTo>
                  <a:pt x="949" y="80"/>
                </a:lnTo>
                <a:lnTo>
                  <a:pt x="917" y="66"/>
                </a:lnTo>
                <a:lnTo>
                  <a:pt x="897" y="62"/>
                </a:lnTo>
                <a:lnTo>
                  <a:pt x="879" y="60"/>
                </a:lnTo>
                <a:lnTo>
                  <a:pt x="859" y="62"/>
                </a:lnTo>
                <a:lnTo>
                  <a:pt x="841" y="66"/>
                </a:lnTo>
                <a:lnTo>
                  <a:pt x="842" y="69"/>
                </a:lnTo>
                <a:lnTo>
                  <a:pt x="841" y="66"/>
                </a:lnTo>
                <a:lnTo>
                  <a:pt x="829" y="52"/>
                </a:lnTo>
                <a:lnTo>
                  <a:pt x="815" y="42"/>
                </a:lnTo>
                <a:lnTo>
                  <a:pt x="798" y="31"/>
                </a:lnTo>
                <a:lnTo>
                  <a:pt x="781" y="25"/>
                </a:lnTo>
                <a:lnTo>
                  <a:pt x="761" y="19"/>
                </a:lnTo>
                <a:lnTo>
                  <a:pt x="743" y="17"/>
                </a:lnTo>
                <a:lnTo>
                  <a:pt x="723" y="17"/>
                </a:lnTo>
                <a:lnTo>
                  <a:pt x="705" y="20"/>
                </a:lnTo>
                <a:lnTo>
                  <a:pt x="686" y="25"/>
                </a:lnTo>
                <a:lnTo>
                  <a:pt x="670" y="34"/>
                </a:lnTo>
                <a:lnTo>
                  <a:pt x="656" y="22"/>
                </a:lnTo>
                <a:lnTo>
                  <a:pt x="639" y="13"/>
                </a:lnTo>
                <a:lnTo>
                  <a:pt x="621" y="7"/>
                </a:lnTo>
                <a:lnTo>
                  <a:pt x="602" y="2"/>
                </a:lnTo>
                <a:lnTo>
                  <a:pt x="582" y="0"/>
                </a:lnTo>
                <a:lnTo>
                  <a:pt x="564" y="2"/>
                </a:lnTo>
                <a:lnTo>
                  <a:pt x="544" y="7"/>
                </a:lnTo>
                <a:lnTo>
                  <a:pt x="526" y="14"/>
                </a:lnTo>
                <a:lnTo>
                  <a:pt x="509" y="23"/>
                </a:lnTo>
                <a:lnTo>
                  <a:pt x="495" y="34"/>
                </a:lnTo>
                <a:lnTo>
                  <a:pt x="463" y="20"/>
                </a:lnTo>
                <a:lnTo>
                  <a:pt x="445" y="17"/>
                </a:lnTo>
                <a:lnTo>
                  <a:pt x="427" y="17"/>
                </a:lnTo>
                <a:lnTo>
                  <a:pt x="390" y="23"/>
                </a:lnTo>
                <a:lnTo>
                  <a:pt x="373" y="31"/>
                </a:lnTo>
                <a:lnTo>
                  <a:pt x="358" y="42"/>
                </a:lnTo>
                <a:lnTo>
                  <a:pt x="344" y="52"/>
                </a:lnTo>
                <a:lnTo>
                  <a:pt x="333" y="66"/>
                </a:lnTo>
                <a:lnTo>
                  <a:pt x="332" y="69"/>
                </a:lnTo>
                <a:lnTo>
                  <a:pt x="333" y="66"/>
                </a:lnTo>
                <a:lnTo>
                  <a:pt x="297" y="60"/>
                </a:lnTo>
                <a:lnTo>
                  <a:pt x="277" y="62"/>
                </a:lnTo>
                <a:lnTo>
                  <a:pt x="257" y="66"/>
                </a:lnTo>
                <a:lnTo>
                  <a:pt x="220" y="82"/>
                </a:lnTo>
                <a:lnTo>
                  <a:pt x="205" y="94"/>
                </a:lnTo>
                <a:lnTo>
                  <a:pt x="191" y="108"/>
                </a:lnTo>
                <a:lnTo>
                  <a:pt x="179" y="123"/>
                </a:lnTo>
                <a:lnTo>
                  <a:pt x="171" y="138"/>
                </a:lnTo>
                <a:lnTo>
                  <a:pt x="174" y="138"/>
                </a:lnTo>
                <a:lnTo>
                  <a:pt x="171" y="138"/>
                </a:lnTo>
                <a:lnTo>
                  <a:pt x="170" y="141"/>
                </a:lnTo>
                <a:lnTo>
                  <a:pt x="171" y="138"/>
                </a:lnTo>
                <a:lnTo>
                  <a:pt x="151" y="140"/>
                </a:lnTo>
                <a:lnTo>
                  <a:pt x="135" y="144"/>
                </a:lnTo>
                <a:lnTo>
                  <a:pt x="118" y="152"/>
                </a:lnTo>
                <a:lnTo>
                  <a:pt x="103" y="163"/>
                </a:lnTo>
                <a:lnTo>
                  <a:pt x="89" y="175"/>
                </a:lnTo>
                <a:lnTo>
                  <a:pt x="78" y="190"/>
                </a:lnTo>
                <a:lnTo>
                  <a:pt x="70" y="207"/>
                </a:lnTo>
                <a:lnTo>
                  <a:pt x="66" y="224"/>
                </a:lnTo>
                <a:lnTo>
                  <a:pt x="64" y="242"/>
                </a:lnTo>
                <a:lnTo>
                  <a:pt x="64" y="245"/>
                </a:lnTo>
                <a:lnTo>
                  <a:pt x="64" y="242"/>
                </a:lnTo>
                <a:lnTo>
                  <a:pt x="51" y="244"/>
                </a:lnTo>
                <a:lnTo>
                  <a:pt x="38" y="248"/>
                </a:lnTo>
                <a:lnTo>
                  <a:pt x="26" y="256"/>
                </a:lnTo>
                <a:lnTo>
                  <a:pt x="15" y="267"/>
                </a:lnTo>
                <a:lnTo>
                  <a:pt x="9" y="279"/>
                </a:lnTo>
                <a:lnTo>
                  <a:pt x="3" y="293"/>
                </a:lnTo>
                <a:lnTo>
                  <a:pt x="0" y="306"/>
                </a:lnTo>
                <a:lnTo>
                  <a:pt x="0" y="322"/>
                </a:lnTo>
                <a:lnTo>
                  <a:pt x="3" y="337"/>
                </a:lnTo>
                <a:lnTo>
                  <a:pt x="9" y="351"/>
                </a:lnTo>
                <a:lnTo>
                  <a:pt x="15" y="363"/>
                </a:lnTo>
                <a:lnTo>
                  <a:pt x="26" y="374"/>
                </a:lnTo>
                <a:lnTo>
                  <a:pt x="38" y="381"/>
                </a:lnTo>
                <a:lnTo>
                  <a:pt x="51" y="386"/>
                </a:lnTo>
                <a:lnTo>
                  <a:pt x="64" y="388"/>
                </a:lnTo>
                <a:lnTo>
                  <a:pt x="64" y="389"/>
                </a:lnTo>
                <a:lnTo>
                  <a:pt x="66" y="407"/>
                </a:lnTo>
                <a:lnTo>
                  <a:pt x="70" y="426"/>
                </a:lnTo>
                <a:lnTo>
                  <a:pt x="77" y="443"/>
                </a:lnTo>
                <a:lnTo>
                  <a:pt x="87" y="458"/>
                </a:lnTo>
                <a:lnTo>
                  <a:pt x="101" y="472"/>
                </a:lnTo>
                <a:lnTo>
                  <a:pt x="116" y="482"/>
                </a:lnTo>
                <a:lnTo>
                  <a:pt x="133" y="490"/>
                </a:lnTo>
                <a:lnTo>
                  <a:pt x="151" y="495"/>
                </a:lnTo>
                <a:lnTo>
                  <a:pt x="171" y="496"/>
                </a:lnTo>
                <a:lnTo>
                  <a:pt x="170" y="493"/>
                </a:lnTo>
                <a:lnTo>
                  <a:pt x="171" y="496"/>
                </a:lnTo>
                <a:lnTo>
                  <a:pt x="174" y="496"/>
                </a:lnTo>
                <a:lnTo>
                  <a:pt x="171" y="496"/>
                </a:lnTo>
                <a:lnTo>
                  <a:pt x="179" y="512"/>
                </a:lnTo>
                <a:lnTo>
                  <a:pt x="191" y="527"/>
                </a:lnTo>
                <a:lnTo>
                  <a:pt x="205" y="541"/>
                </a:lnTo>
                <a:lnTo>
                  <a:pt x="220" y="551"/>
                </a:lnTo>
                <a:lnTo>
                  <a:pt x="257" y="568"/>
                </a:lnTo>
                <a:lnTo>
                  <a:pt x="277" y="573"/>
                </a:lnTo>
                <a:lnTo>
                  <a:pt x="297" y="574"/>
                </a:lnTo>
                <a:lnTo>
                  <a:pt x="333" y="568"/>
                </a:lnTo>
                <a:lnTo>
                  <a:pt x="332" y="565"/>
                </a:lnTo>
                <a:lnTo>
                  <a:pt x="333" y="568"/>
                </a:lnTo>
                <a:lnTo>
                  <a:pt x="344" y="582"/>
                </a:lnTo>
                <a:lnTo>
                  <a:pt x="358" y="593"/>
                </a:lnTo>
                <a:lnTo>
                  <a:pt x="373" y="603"/>
                </a:lnTo>
                <a:lnTo>
                  <a:pt x="390" y="611"/>
                </a:lnTo>
                <a:lnTo>
                  <a:pt x="427" y="617"/>
                </a:lnTo>
                <a:lnTo>
                  <a:pt x="445" y="617"/>
                </a:lnTo>
                <a:lnTo>
                  <a:pt x="463" y="613"/>
                </a:lnTo>
                <a:lnTo>
                  <a:pt x="495" y="599"/>
                </a:lnTo>
                <a:lnTo>
                  <a:pt x="509" y="611"/>
                </a:lnTo>
                <a:lnTo>
                  <a:pt x="526" y="620"/>
                </a:lnTo>
                <a:lnTo>
                  <a:pt x="544" y="628"/>
                </a:lnTo>
                <a:lnTo>
                  <a:pt x="564" y="632"/>
                </a:lnTo>
                <a:lnTo>
                  <a:pt x="582" y="634"/>
                </a:lnTo>
                <a:lnTo>
                  <a:pt x="602" y="632"/>
                </a:lnTo>
                <a:lnTo>
                  <a:pt x="621" y="628"/>
                </a:lnTo>
                <a:lnTo>
                  <a:pt x="639" y="622"/>
                </a:lnTo>
                <a:lnTo>
                  <a:pt x="656" y="611"/>
                </a:lnTo>
                <a:lnTo>
                  <a:pt x="670" y="600"/>
                </a:lnTo>
                <a:lnTo>
                  <a:pt x="668" y="599"/>
                </a:lnTo>
                <a:lnTo>
                  <a:pt x="670" y="600"/>
                </a:lnTo>
                <a:lnTo>
                  <a:pt x="686" y="609"/>
                </a:lnTo>
                <a:lnTo>
                  <a:pt x="705" y="614"/>
                </a:lnTo>
                <a:lnTo>
                  <a:pt x="743" y="617"/>
                </a:lnTo>
                <a:lnTo>
                  <a:pt x="761" y="616"/>
                </a:lnTo>
                <a:lnTo>
                  <a:pt x="781" y="609"/>
                </a:lnTo>
                <a:lnTo>
                  <a:pt x="798" y="603"/>
                </a:lnTo>
                <a:lnTo>
                  <a:pt x="815" y="593"/>
                </a:lnTo>
                <a:lnTo>
                  <a:pt x="829" y="582"/>
                </a:lnTo>
                <a:lnTo>
                  <a:pt x="841" y="568"/>
                </a:lnTo>
                <a:lnTo>
                  <a:pt x="842" y="565"/>
                </a:lnTo>
                <a:lnTo>
                  <a:pt x="841" y="568"/>
                </a:lnTo>
                <a:lnTo>
                  <a:pt x="859" y="573"/>
                </a:lnTo>
                <a:lnTo>
                  <a:pt x="879" y="574"/>
                </a:lnTo>
                <a:lnTo>
                  <a:pt x="897" y="573"/>
                </a:lnTo>
                <a:lnTo>
                  <a:pt x="917" y="568"/>
                </a:lnTo>
                <a:lnTo>
                  <a:pt x="936" y="562"/>
                </a:lnTo>
                <a:lnTo>
                  <a:pt x="954" y="551"/>
                </a:lnTo>
                <a:lnTo>
                  <a:pt x="969" y="541"/>
                </a:lnTo>
                <a:lnTo>
                  <a:pt x="983" y="527"/>
                </a:lnTo>
                <a:lnTo>
                  <a:pt x="995" y="512"/>
                </a:lnTo>
                <a:lnTo>
                  <a:pt x="1003" y="496"/>
                </a:lnTo>
                <a:lnTo>
                  <a:pt x="1000" y="496"/>
                </a:lnTo>
                <a:lnTo>
                  <a:pt x="1003" y="496"/>
                </a:lnTo>
                <a:lnTo>
                  <a:pt x="1004" y="493"/>
                </a:lnTo>
                <a:lnTo>
                  <a:pt x="1003" y="496"/>
                </a:lnTo>
                <a:lnTo>
                  <a:pt x="1023" y="495"/>
                </a:lnTo>
                <a:lnTo>
                  <a:pt x="1041" y="490"/>
                </a:lnTo>
                <a:lnTo>
                  <a:pt x="1058" y="482"/>
                </a:lnTo>
                <a:lnTo>
                  <a:pt x="1073" y="472"/>
                </a:lnTo>
                <a:lnTo>
                  <a:pt x="1087" y="458"/>
                </a:lnTo>
                <a:lnTo>
                  <a:pt x="1098" y="443"/>
                </a:lnTo>
                <a:lnTo>
                  <a:pt x="1105" y="426"/>
                </a:lnTo>
                <a:lnTo>
                  <a:pt x="1110" y="407"/>
                </a:lnTo>
                <a:lnTo>
                  <a:pt x="1110" y="389"/>
                </a:lnTo>
                <a:lnTo>
                  <a:pt x="1110" y="388"/>
                </a:lnTo>
                <a:lnTo>
                  <a:pt x="1124" y="386"/>
                </a:lnTo>
                <a:lnTo>
                  <a:pt x="1137" y="381"/>
                </a:lnTo>
                <a:lnTo>
                  <a:pt x="1148" y="374"/>
                </a:lnTo>
                <a:lnTo>
                  <a:pt x="1159" y="363"/>
                </a:lnTo>
                <a:lnTo>
                  <a:pt x="1166" y="351"/>
                </a:lnTo>
                <a:lnTo>
                  <a:pt x="1171" y="337"/>
                </a:lnTo>
                <a:lnTo>
                  <a:pt x="1174" y="322"/>
                </a:lnTo>
                <a:lnTo>
                  <a:pt x="1174" y="306"/>
                </a:lnTo>
                <a:lnTo>
                  <a:pt x="1171" y="293"/>
                </a:lnTo>
                <a:lnTo>
                  <a:pt x="1166" y="279"/>
                </a:lnTo>
                <a:lnTo>
                  <a:pt x="1159" y="267"/>
                </a:lnTo>
                <a:lnTo>
                  <a:pt x="1148" y="256"/>
                </a:lnTo>
                <a:lnTo>
                  <a:pt x="1137" y="248"/>
                </a:lnTo>
                <a:lnTo>
                  <a:pt x="1124" y="244"/>
                </a:lnTo>
                <a:lnTo>
                  <a:pt x="1110" y="242"/>
                </a:lnTo>
                <a:lnTo>
                  <a:pt x="1110" y="245"/>
                </a:lnTo>
                <a:lnTo>
                  <a:pt x="1110" y="242"/>
                </a:lnTo>
                <a:lnTo>
                  <a:pt x="1110" y="224"/>
                </a:lnTo>
                <a:lnTo>
                  <a:pt x="1105" y="207"/>
                </a:lnTo>
                <a:lnTo>
                  <a:pt x="1096" y="190"/>
                </a:lnTo>
                <a:lnTo>
                  <a:pt x="1087" y="175"/>
                </a:lnTo>
                <a:lnTo>
                  <a:pt x="1073" y="163"/>
                </a:lnTo>
                <a:lnTo>
                  <a:pt x="1058" y="152"/>
                </a:lnTo>
                <a:lnTo>
                  <a:pt x="1039" y="144"/>
                </a:lnTo>
                <a:lnTo>
                  <a:pt x="1023" y="140"/>
                </a:lnTo>
                <a:lnTo>
                  <a:pt x="1003" y="138"/>
                </a:lnTo>
                <a:lnTo>
                  <a:pt x="1004" y="141"/>
                </a:lnTo>
                <a:lnTo>
                  <a:pt x="1003" y="138"/>
                </a:lnTo>
                <a:lnTo>
                  <a:pt x="1000" y="138"/>
                </a:lnTo>
                <a:lnTo>
                  <a:pt x="1003" y="138"/>
                </a:lnTo>
                <a:lnTo>
                  <a:pt x="995" y="123"/>
                </a:lnTo>
                <a:lnTo>
                  <a:pt x="983" y="108"/>
                </a:lnTo>
                <a:lnTo>
                  <a:pt x="969" y="94"/>
                </a:lnTo>
                <a:close/>
              </a:path>
            </a:pathLst>
          </a:custGeom>
          <a:solidFill>
            <a:schemeClr val="bg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2" name="円/楕円 131"/>
          <p:cNvSpPr/>
          <p:nvPr/>
        </p:nvSpPr>
        <p:spPr bwMode="auto">
          <a:xfrm>
            <a:off x="6972906" y="234049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33" name="円/楕円 132"/>
          <p:cNvSpPr/>
          <p:nvPr/>
        </p:nvSpPr>
        <p:spPr bwMode="auto">
          <a:xfrm>
            <a:off x="7188930" y="1268760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35" name="円/楕円 134"/>
          <p:cNvSpPr/>
          <p:nvPr/>
        </p:nvSpPr>
        <p:spPr bwMode="auto">
          <a:xfrm>
            <a:off x="1068250" y="1556792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59" name="円/楕円 158"/>
          <p:cNvSpPr/>
          <p:nvPr/>
        </p:nvSpPr>
        <p:spPr bwMode="auto">
          <a:xfrm>
            <a:off x="1788330" y="191683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0" name="円/楕円 159"/>
          <p:cNvSpPr/>
          <p:nvPr/>
        </p:nvSpPr>
        <p:spPr bwMode="auto">
          <a:xfrm>
            <a:off x="7044914" y="155679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8" name="円/楕円 167"/>
          <p:cNvSpPr/>
          <p:nvPr/>
        </p:nvSpPr>
        <p:spPr bwMode="auto">
          <a:xfrm>
            <a:off x="6900898" y="263691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140258" y="1700808"/>
            <a:ext cx="635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STPa</a:t>
            </a:r>
            <a:endParaRPr kumimoji="1" lang="ja-JP" altLang="en-US" sz="160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7332946" y="1484784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STPd</a:t>
            </a:r>
            <a:endParaRPr kumimoji="1" lang="ja-JP" altLang="en-US" sz="160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7116922" y="2636912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STPc</a:t>
            </a:r>
            <a:endParaRPr kumimoji="1" lang="ja-JP" altLang="en-US" sz="1600"/>
          </a:p>
        </p:txBody>
      </p:sp>
      <p:sp>
        <p:nvSpPr>
          <p:cNvPr id="172" name="円/楕円 171"/>
          <p:cNvSpPr/>
          <p:nvPr/>
        </p:nvSpPr>
        <p:spPr bwMode="auto">
          <a:xfrm>
            <a:off x="1521734" y="2420888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73" name="円/楕円 172"/>
          <p:cNvSpPr/>
          <p:nvPr/>
        </p:nvSpPr>
        <p:spPr bwMode="auto">
          <a:xfrm>
            <a:off x="2241814" y="2564904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1593742" y="256490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STPk</a:t>
            </a:r>
            <a:endParaRPr kumimoji="1" lang="ja-JP" altLang="en-US" sz="160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852226" y="1268760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X</a:t>
            </a:r>
            <a:endParaRPr kumimoji="1" lang="ja-JP" altLang="en-US" sz="1600" b="1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6684874" y="3089305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Y</a:t>
            </a:r>
            <a:endParaRPr kumimoji="1" lang="ja-JP" altLang="en-US" sz="1600" b="1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1305710" y="3187715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X</a:t>
            </a:r>
            <a:endParaRPr kumimoji="1" lang="ja-JP" altLang="en-US" sz="1600" b="1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7764994" y="1916832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Y</a:t>
            </a:r>
            <a:endParaRPr kumimoji="1" lang="ja-JP" altLang="en-US" sz="1600" b="1"/>
          </a:p>
        </p:txBody>
      </p:sp>
      <p:grpSp>
        <p:nvGrpSpPr>
          <p:cNvPr id="14" name="グループ化 13"/>
          <p:cNvGrpSpPr/>
          <p:nvPr/>
        </p:nvGrpSpPr>
        <p:grpSpPr>
          <a:xfrm>
            <a:off x="4236602" y="1844824"/>
            <a:ext cx="688009" cy="648072"/>
            <a:chOff x="4236602" y="1844824"/>
            <a:chExt cx="688009" cy="648072"/>
          </a:xfrm>
        </p:grpSpPr>
        <p:sp>
          <p:nvSpPr>
            <p:cNvPr id="179" name="円/楕円 178"/>
            <p:cNvSpPr/>
            <p:nvPr/>
          </p:nvSpPr>
          <p:spPr bwMode="auto">
            <a:xfrm>
              <a:off x="4380618" y="2204864"/>
              <a:ext cx="288032" cy="288032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4236602" y="184482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rgbClr val="FF0000"/>
                  </a:solidFill>
                </a:rPr>
                <a:t>SP a</a:t>
              </a:r>
              <a:endParaRPr kumimoji="1" lang="ja-JP" altLang="en-US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81" name="直線コネクタ 180"/>
          <p:cNvCxnSpPr>
            <a:stCxn id="159" idx="6"/>
            <a:endCxn id="179" idx="1"/>
          </p:cNvCxnSpPr>
          <p:nvPr/>
        </p:nvCxnSpPr>
        <p:spPr bwMode="auto">
          <a:xfrm>
            <a:off x="2004354" y="2024844"/>
            <a:ext cx="2418445" cy="222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直線コネクタ 181"/>
          <p:cNvCxnSpPr>
            <a:stCxn id="179" idx="7"/>
            <a:endCxn id="160" idx="2"/>
          </p:cNvCxnSpPr>
          <p:nvPr/>
        </p:nvCxnSpPr>
        <p:spPr bwMode="auto">
          <a:xfrm flipV="1">
            <a:off x="4626469" y="1664804"/>
            <a:ext cx="2418445" cy="5822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" name="直線コネクタ 182"/>
          <p:cNvCxnSpPr>
            <a:stCxn id="179" idx="6"/>
            <a:endCxn id="168" idx="2"/>
          </p:cNvCxnSpPr>
          <p:nvPr/>
        </p:nvCxnSpPr>
        <p:spPr bwMode="auto">
          <a:xfrm>
            <a:off x="4668650" y="2348880"/>
            <a:ext cx="2232248" cy="396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円/楕円 183"/>
          <p:cNvSpPr/>
          <p:nvPr/>
        </p:nvSpPr>
        <p:spPr bwMode="auto">
          <a:xfrm>
            <a:off x="4127263" y="306057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85" name="円/楕円 184"/>
          <p:cNvSpPr/>
          <p:nvPr/>
        </p:nvSpPr>
        <p:spPr bwMode="auto">
          <a:xfrm>
            <a:off x="4380618" y="299695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4308610" y="3212976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STPb</a:t>
            </a:r>
            <a:endParaRPr kumimoji="1" lang="ja-JP" altLang="en-US" sz="1600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2937252" y="3124726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X</a:t>
            </a:r>
            <a:endParaRPr kumimoji="1" lang="ja-JP" altLang="en-US" sz="1600" b="1"/>
          </a:p>
        </p:txBody>
      </p:sp>
      <p:cxnSp>
        <p:nvCxnSpPr>
          <p:cNvPr id="188" name="直線コネクタ 187"/>
          <p:cNvCxnSpPr>
            <a:stCxn id="185" idx="0"/>
            <a:endCxn id="179" idx="4"/>
          </p:cNvCxnSpPr>
          <p:nvPr/>
        </p:nvCxnSpPr>
        <p:spPr bwMode="auto">
          <a:xfrm flipV="1">
            <a:off x="4488630" y="2492896"/>
            <a:ext cx="36004" cy="5040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" name="角丸四角形吹き出し 188"/>
          <p:cNvSpPr/>
          <p:nvPr/>
        </p:nvSpPr>
        <p:spPr bwMode="auto">
          <a:xfrm>
            <a:off x="4020578" y="1340768"/>
            <a:ext cx="2448272" cy="468632"/>
          </a:xfrm>
          <a:prstGeom prst="wedgeRoundRectCallout">
            <a:avLst>
              <a:gd name="adj1" fmla="val -26533"/>
              <a:gd name="adj2" fmla="val 83842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1. Create a SP</a:t>
            </a:r>
            <a:r>
              <a:rPr kumimoji="1" lang="en-US" altLang="ja-JP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 via SS.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90" name="角丸四角形吹き出し 189"/>
          <p:cNvSpPr/>
          <p:nvPr/>
        </p:nvSpPr>
        <p:spPr bwMode="auto">
          <a:xfrm>
            <a:off x="395536" y="3212976"/>
            <a:ext cx="3024336" cy="879550"/>
          </a:xfrm>
          <a:prstGeom prst="wedgeRoundRectCallout">
            <a:avLst>
              <a:gd name="adj1" fmla="val 47895"/>
              <a:gd name="adj2" fmla="val -159475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mtClean="0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rPr>
              <a:t>2. Reserve and provision a path between SP and STP via CS.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884368" y="364502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bg2"/>
                </a:solidFill>
              </a:rPr>
              <a:t>Viewpoint A</a:t>
            </a:r>
            <a:endParaRPr kumimoji="1" lang="ja-JP" altLang="en-US" sz="1400">
              <a:solidFill>
                <a:schemeClr val="bg2"/>
              </a:solidFill>
            </a:endParaRPr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7884368" y="6093296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bg2"/>
                </a:solidFill>
              </a:rPr>
              <a:t>Viewpoint B</a:t>
            </a:r>
            <a:endParaRPr kumimoji="1" lang="ja-JP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Sequence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1412776"/>
            <a:ext cx="979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smtClean="0"/>
              <a:t>Requester</a:t>
            </a:r>
            <a:endParaRPr kumimoji="1" lang="ja-JP" altLang="en-US" sz="1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48264" y="1412776"/>
            <a:ext cx="9938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smtClean="0"/>
              <a:t>Provider X</a:t>
            </a:r>
            <a:endParaRPr kumimoji="1" lang="ja-JP" altLang="en-US" sz="14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40091" y="1412776"/>
            <a:ext cx="10638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smtClean="0"/>
              <a:t>Aggregator</a:t>
            </a:r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35696" y="1772816"/>
            <a:ext cx="1235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chemeClr val="accent2"/>
                </a:solidFill>
              </a:rPr>
              <a:t>Create SP a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72902" y="2442374"/>
            <a:ext cx="21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a – STP a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28384" y="1412776"/>
            <a:ext cx="9938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smtClean="0"/>
              <a:t>Provider Y</a:t>
            </a:r>
            <a:endParaRPr kumimoji="1" lang="ja-JP" altLang="en-US" sz="14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2492896"/>
            <a:ext cx="1241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chemeClr val="accent2"/>
                </a:solidFill>
              </a:rPr>
              <a:t>Create SP b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31640" y="3306470"/>
            <a:ext cx="21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a – STP b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04048" y="3429000"/>
            <a:ext cx="21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b – STP a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04048" y="3933056"/>
            <a:ext cx="21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b – STP b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03648" y="4509120"/>
            <a:ext cx="21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a – STP c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364088" y="4581128"/>
            <a:ext cx="1241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chemeClr val="accent2"/>
                </a:solidFill>
              </a:rPr>
              <a:t>Create SP c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60032" y="4869160"/>
            <a:ext cx="21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b – STP f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60032" y="5157192"/>
            <a:ext cx="21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c – STP g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0032" y="5445224"/>
            <a:ext cx="21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c – STP c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683568" y="1700808"/>
            <a:ext cx="7848872" cy="4752528"/>
            <a:chOff x="683568" y="1700808"/>
            <a:chExt cx="7848872" cy="4248472"/>
          </a:xfrm>
        </p:grpSpPr>
        <p:cxnSp>
          <p:nvCxnSpPr>
            <p:cNvPr id="20" name="直線コネクタ 19"/>
            <p:cNvCxnSpPr>
              <a:stCxn id="6" idx="2"/>
            </p:cNvCxnSpPr>
            <p:nvPr/>
          </p:nvCxnSpPr>
          <p:spPr bwMode="auto">
            <a:xfrm>
              <a:off x="4572000" y="1720553"/>
              <a:ext cx="0" cy="42287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20"/>
            <p:cNvCxnSpPr/>
            <p:nvPr/>
          </p:nvCxnSpPr>
          <p:spPr bwMode="auto">
            <a:xfrm>
              <a:off x="683568" y="1700808"/>
              <a:ext cx="0" cy="42287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コネクタ 21"/>
            <p:cNvCxnSpPr/>
            <p:nvPr/>
          </p:nvCxnSpPr>
          <p:spPr bwMode="auto">
            <a:xfrm>
              <a:off x="7380312" y="1700808"/>
              <a:ext cx="0" cy="42287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/>
            <p:cNvCxnSpPr/>
            <p:nvPr/>
          </p:nvCxnSpPr>
          <p:spPr bwMode="auto">
            <a:xfrm>
              <a:off x="8532440" y="1700808"/>
              <a:ext cx="0" cy="42287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4" name="直線コネクタ 23"/>
          <p:cNvCxnSpPr/>
          <p:nvPr/>
        </p:nvCxnSpPr>
        <p:spPr bwMode="auto">
          <a:xfrm>
            <a:off x="683568" y="2060848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/>
          <p:nvPr/>
        </p:nvCxnSpPr>
        <p:spPr bwMode="auto">
          <a:xfrm>
            <a:off x="683568" y="2708920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/>
          <p:nvPr/>
        </p:nvCxnSpPr>
        <p:spPr bwMode="auto">
          <a:xfrm>
            <a:off x="683568" y="3645024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/>
          <p:nvPr/>
        </p:nvCxnSpPr>
        <p:spPr bwMode="auto">
          <a:xfrm>
            <a:off x="4572000" y="2780928"/>
            <a:ext cx="28083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Group 266"/>
          <p:cNvGrpSpPr>
            <a:grpSpLocks/>
          </p:cNvGrpSpPr>
          <p:nvPr/>
        </p:nvGrpSpPr>
        <p:grpSpPr bwMode="auto">
          <a:xfrm>
            <a:off x="4239295" y="2348880"/>
            <a:ext cx="665410" cy="72009"/>
            <a:chOff x="1266415" y="1174897"/>
            <a:chExt cx="486261" cy="127016"/>
          </a:xfrm>
        </p:grpSpPr>
        <p:sp>
          <p:nvSpPr>
            <p:cNvPr id="32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5" name="Group 266"/>
          <p:cNvGrpSpPr>
            <a:grpSpLocks/>
          </p:cNvGrpSpPr>
          <p:nvPr/>
        </p:nvGrpSpPr>
        <p:grpSpPr bwMode="auto">
          <a:xfrm>
            <a:off x="323528" y="2348879"/>
            <a:ext cx="665410" cy="72009"/>
            <a:chOff x="1266415" y="1174897"/>
            <a:chExt cx="486261" cy="127016"/>
          </a:xfrm>
        </p:grpSpPr>
        <p:sp>
          <p:nvSpPr>
            <p:cNvPr id="36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9" name="Group 266"/>
          <p:cNvGrpSpPr>
            <a:grpSpLocks/>
          </p:cNvGrpSpPr>
          <p:nvPr/>
        </p:nvGrpSpPr>
        <p:grpSpPr bwMode="auto">
          <a:xfrm>
            <a:off x="323528" y="3068960"/>
            <a:ext cx="665410" cy="72009"/>
            <a:chOff x="1266415" y="1174897"/>
            <a:chExt cx="486261" cy="127016"/>
          </a:xfrm>
        </p:grpSpPr>
        <p:sp>
          <p:nvSpPr>
            <p:cNvPr id="40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3" name="Group 266"/>
          <p:cNvGrpSpPr>
            <a:grpSpLocks/>
          </p:cNvGrpSpPr>
          <p:nvPr/>
        </p:nvGrpSpPr>
        <p:grpSpPr bwMode="auto">
          <a:xfrm>
            <a:off x="4239295" y="3140968"/>
            <a:ext cx="665410" cy="72009"/>
            <a:chOff x="1266415" y="1174897"/>
            <a:chExt cx="486261" cy="127016"/>
          </a:xfrm>
        </p:grpSpPr>
        <p:sp>
          <p:nvSpPr>
            <p:cNvPr id="44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cxnSp>
        <p:nvCxnSpPr>
          <p:cNvPr id="47" name="直線コネクタ 46"/>
          <p:cNvCxnSpPr/>
          <p:nvPr/>
        </p:nvCxnSpPr>
        <p:spPr bwMode="auto">
          <a:xfrm>
            <a:off x="4572000" y="3789040"/>
            <a:ext cx="28083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/>
          <p:nvPr/>
        </p:nvCxnSpPr>
        <p:spPr bwMode="auto">
          <a:xfrm>
            <a:off x="4572000" y="4221088"/>
            <a:ext cx="28083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/>
          <p:nvPr/>
        </p:nvCxnSpPr>
        <p:spPr bwMode="auto">
          <a:xfrm>
            <a:off x="4572000" y="4869160"/>
            <a:ext cx="39604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/>
          <p:nvPr/>
        </p:nvCxnSpPr>
        <p:spPr bwMode="auto">
          <a:xfrm>
            <a:off x="4572000" y="5157192"/>
            <a:ext cx="28083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/>
          <p:nvPr/>
        </p:nvCxnSpPr>
        <p:spPr bwMode="auto">
          <a:xfrm>
            <a:off x="4572000" y="5445224"/>
            <a:ext cx="39604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>
            <a:off x="4572000" y="5733256"/>
            <a:ext cx="39604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/>
          <p:nvPr/>
        </p:nvCxnSpPr>
        <p:spPr bwMode="auto">
          <a:xfrm>
            <a:off x="683568" y="4797152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Group 266"/>
          <p:cNvGrpSpPr>
            <a:grpSpLocks/>
          </p:cNvGrpSpPr>
          <p:nvPr/>
        </p:nvGrpSpPr>
        <p:grpSpPr bwMode="auto">
          <a:xfrm>
            <a:off x="4139952" y="4437112"/>
            <a:ext cx="665410" cy="72009"/>
            <a:chOff x="1266415" y="1174897"/>
            <a:chExt cx="486261" cy="127016"/>
          </a:xfrm>
        </p:grpSpPr>
        <p:sp>
          <p:nvSpPr>
            <p:cNvPr id="56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9" name="Group 266"/>
          <p:cNvGrpSpPr>
            <a:grpSpLocks/>
          </p:cNvGrpSpPr>
          <p:nvPr/>
        </p:nvGrpSpPr>
        <p:grpSpPr bwMode="auto">
          <a:xfrm>
            <a:off x="323528" y="4365104"/>
            <a:ext cx="665410" cy="72009"/>
            <a:chOff x="1266415" y="1174897"/>
            <a:chExt cx="486261" cy="127016"/>
          </a:xfrm>
        </p:grpSpPr>
        <p:sp>
          <p:nvSpPr>
            <p:cNvPr id="60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1403648" y="5949280"/>
            <a:ext cx="21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a – STP d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cxnSp>
        <p:nvCxnSpPr>
          <p:cNvPr id="65" name="直線コネクタ 64"/>
          <p:cNvCxnSpPr/>
          <p:nvPr/>
        </p:nvCxnSpPr>
        <p:spPr bwMode="auto">
          <a:xfrm>
            <a:off x="683568" y="6237312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" name="Group 266"/>
          <p:cNvGrpSpPr>
            <a:grpSpLocks/>
          </p:cNvGrpSpPr>
          <p:nvPr/>
        </p:nvGrpSpPr>
        <p:grpSpPr bwMode="auto">
          <a:xfrm>
            <a:off x="4139952" y="5877272"/>
            <a:ext cx="665410" cy="72009"/>
            <a:chOff x="1266415" y="1174897"/>
            <a:chExt cx="486261" cy="127016"/>
          </a:xfrm>
        </p:grpSpPr>
        <p:sp>
          <p:nvSpPr>
            <p:cNvPr id="67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0" name="Group 266"/>
          <p:cNvGrpSpPr>
            <a:grpSpLocks/>
          </p:cNvGrpSpPr>
          <p:nvPr/>
        </p:nvGrpSpPr>
        <p:grpSpPr bwMode="auto">
          <a:xfrm>
            <a:off x="323528" y="5805264"/>
            <a:ext cx="665410" cy="72009"/>
            <a:chOff x="1266415" y="1174897"/>
            <a:chExt cx="486261" cy="127016"/>
          </a:xfrm>
        </p:grpSpPr>
        <p:sp>
          <p:nvSpPr>
            <p:cNvPr id="71" name="Freeform 267"/>
            <p:cNvSpPr>
              <a:spLocks/>
            </p:cNvSpPr>
            <p:nvPr/>
          </p:nvSpPr>
          <p:spPr bwMode="auto">
            <a:xfrm>
              <a:off x="1266415" y="1200300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268"/>
            <p:cNvSpPr>
              <a:spLocks/>
            </p:cNvSpPr>
            <p:nvPr/>
          </p:nvSpPr>
          <p:spPr bwMode="auto">
            <a:xfrm>
              <a:off x="1266415" y="1174897"/>
              <a:ext cx="486261" cy="76209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269"/>
            <p:cNvSpPr>
              <a:spLocks/>
            </p:cNvSpPr>
            <p:nvPr/>
          </p:nvSpPr>
          <p:spPr bwMode="auto">
            <a:xfrm>
              <a:off x="1266415" y="1225703"/>
              <a:ext cx="486261" cy="76210"/>
            </a:xfrm>
            <a:custGeom>
              <a:avLst/>
              <a:gdLst>
                <a:gd name="T0" fmla="*/ 0 w 485775"/>
                <a:gd name="T1" fmla="*/ 0 h 76200"/>
                <a:gd name="T2" fmla="*/ 60722 w 485775"/>
                <a:gd name="T3" fmla="*/ 76200 h 76200"/>
                <a:gd name="T4" fmla="*/ 121444 w 485775"/>
                <a:gd name="T5" fmla="*/ 0 h 76200"/>
                <a:gd name="T6" fmla="*/ 182166 w 485775"/>
                <a:gd name="T7" fmla="*/ 76200 h 76200"/>
                <a:gd name="T8" fmla="*/ 242888 w 485775"/>
                <a:gd name="T9" fmla="*/ 0 h 76200"/>
                <a:gd name="T10" fmla="*/ 303609 w 485775"/>
                <a:gd name="T11" fmla="*/ 76200 h 76200"/>
                <a:gd name="T12" fmla="*/ 364331 w 485775"/>
                <a:gd name="T13" fmla="*/ 0 h 76200"/>
                <a:gd name="T14" fmla="*/ 425053 w 485775"/>
                <a:gd name="T15" fmla="*/ 76200 h 76200"/>
                <a:gd name="T16" fmla="*/ 485775 w 485775"/>
                <a:gd name="T17" fmla="*/ 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775" h="76200">
                  <a:moveTo>
                    <a:pt x="0" y="0"/>
                  </a:moveTo>
                  <a:cubicBezTo>
                    <a:pt x="20240" y="38100"/>
                    <a:pt x="40481" y="76200"/>
                    <a:pt x="60722" y="76200"/>
                  </a:cubicBezTo>
                  <a:cubicBezTo>
                    <a:pt x="80963" y="76200"/>
                    <a:pt x="101203" y="0"/>
                    <a:pt x="121444" y="0"/>
                  </a:cubicBezTo>
                  <a:cubicBezTo>
                    <a:pt x="141685" y="0"/>
                    <a:pt x="161925" y="76200"/>
                    <a:pt x="182166" y="76200"/>
                  </a:cubicBezTo>
                  <a:cubicBezTo>
                    <a:pt x="202407" y="76200"/>
                    <a:pt x="222648" y="0"/>
                    <a:pt x="242888" y="0"/>
                  </a:cubicBezTo>
                  <a:cubicBezTo>
                    <a:pt x="263128" y="0"/>
                    <a:pt x="283369" y="76200"/>
                    <a:pt x="303609" y="76200"/>
                  </a:cubicBezTo>
                  <a:cubicBezTo>
                    <a:pt x="323849" y="76200"/>
                    <a:pt x="344090" y="0"/>
                    <a:pt x="364331" y="0"/>
                  </a:cubicBezTo>
                  <a:cubicBezTo>
                    <a:pt x="384572" y="0"/>
                    <a:pt x="404812" y="76200"/>
                    <a:pt x="425053" y="76200"/>
                  </a:cubicBezTo>
                  <a:cubicBezTo>
                    <a:pt x="445294" y="76200"/>
                    <a:pt x="465534" y="38100"/>
                    <a:pt x="485775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4860032" y="6042774"/>
            <a:ext cx="21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rgbClr val="00B050"/>
                </a:solidFill>
              </a:rPr>
              <a:t>Reserve SP c – STP d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  <p:cxnSp>
        <p:nvCxnSpPr>
          <p:cNvPr id="75" name="直線コネクタ 74"/>
          <p:cNvCxnSpPr/>
          <p:nvPr/>
        </p:nvCxnSpPr>
        <p:spPr bwMode="auto">
          <a:xfrm>
            <a:off x="4572000" y="6330806"/>
            <a:ext cx="39604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テキスト ボックス 75"/>
          <p:cNvSpPr txBox="1"/>
          <p:nvPr/>
        </p:nvSpPr>
        <p:spPr>
          <a:xfrm>
            <a:off x="6516216" y="404664"/>
            <a:ext cx="2288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solidFill>
                  <a:schemeClr val="accent2"/>
                </a:solidFill>
              </a:rPr>
              <a:t>Blue: Operation of SS</a:t>
            </a:r>
          </a:p>
          <a:p>
            <a:r>
              <a:rPr lang="en-US" altLang="ja-JP" sz="1600" smtClean="0">
                <a:solidFill>
                  <a:srgbClr val="00B050"/>
                </a:solidFill>
              </a:rPr>
              <a:t>Green: Operation of CS</a:t>
            </a:r>
            <a:endParaRPr kumimoji="1" lang="ja-JP" altLang="en-US" sz="1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mtClean="0"/>
              <a:t>Scenario 2. Mixed with non SS-enabled NW</a:t>
            </a:r>
            <a:endParaRPr kumimoji="1" lang="ja-JP" altLang="en-US"/>
          </a:p>
        </p:txBody>
      </p:sp>
      <p:sp>
        <p:nvSpPr>
          <p:cNvPr id="64" name="角丸四角形 63"/>
          <p:cNvSpPr/>
          <p:nvPr/>
        </p:nvSpPr>
        <p:spPr bwMode="auto">
          <a:xfrm>
            <a:off x="107504" y="1340768"/>
            <a:ext cx="8928992" cy="2664296"/>
          </a:xfrm>
          <a:prstGeom prst="roundRect">
            <a:avLst>
              <a:gd name="adj" fmla="val 6516"/>
            </a:avLst>
          </a:prstGeom>
          <a:noFill/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65" name="角丸四角形 64"/>
          <p:cNvSpPr/>
          <p:nvPr/>
        </p:nvSpPr>
        <p:spPr bwMode="auto">
          <a:xfrm>
            <a:off x="107504" y="4149080"/>
            <a:ext cx="8928992" cy="2448272"/>
          </a:xfrm>
          <a:prstGeom prst="roundRect">
            <a:avLst>
              <a:gd name="adj" fmla="val 6516"/>
            </a:avLst>
          </a:prstGeom>
          <a:noFill/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66" name="円/楕円 65"/>
          <p:cNvSpPr/>
          <p:nvPr/>
        </p:nvSpPr>
        <p:spPr bwMode="auto">
          <a:xfrm>
            <a:off x="2148370" y="4509120"/>
            <a:ext cx="2088232" cy="172819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67" name="円/楕円 66"/>
          <p:cNvSpPr/>
          <p:nvPr/>
        </p:nvSpPr>
        <p:spPr bwMode="auto">
          <a:xfrm>
            <a:off x="4668650" y="4293096"/>
            <a:ext cx="2088232" cy="172819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68" name="円/楕円 67"/>
          <p:cNvSpPr/>
          <p:nvPr/>
        </p:nvSpPr>
        <p:spPr bwMode="auto">
          <a:xfrm>
            <a:off x="6900898" y="5364832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69" name="円/楕円 68"/>
          <p:cNvSpPr/>
          <p:nvPr/>
        </p:nvSpPr>
        <p:spPr bwMode="auto">
          <a:xfrm>
            <a:off x="7116922" y="429309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0" name="円/楕円 69"/>
          <p:cNvSpPr/>
          <p:nvPr/>
        </p:nvSpPr>
        <p:spPr bwMode="auto">
          <a:xfrm>
            <a:off x="996242" y="4581128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1" name="円/楕円 70"/>
          <p:cNvSpPr/>
          <p:nvPr/>
        </p:nvSpPr>
        <p:spPr bwMode="auto">
          <a:xfrm>
            <a:off x="4055255" y="573325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2" name="円/楕円 71"/>
          <p:cNvSpPr/>
          <p:nvPr/>
        </p:nvSpPr>
        <p:spPr bwMode="auto">
          <a:xfrm>
            <a:off x="1644314" y="4869160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3" name="円/楕円 72"/>
          <p:cNvSpPr/>
          <p:nvPr/>
        </p:nvSpPr>
        <p:spPr bwMode="auto">
          <a:xfrm>
            <a:off x="2148370" y="494116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4" name="円/楕円 73"/>
          <p:cNvSpPr/>
          <p:nvPr/>
        </p:nvSpPr>
        <p:spPr bwMode="auto">
          <a:xfrm>
            <a:off x="1716322" y="494116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75" name="直線コネクタ 74"/>
          <p:cNvCxnSpPr>
            <a:stCxn id="74" idx="6"/>
            <a:endCxn id="73" idx="2"/>
          </p:cNvCxnSpPr>
          <p:nvPr/>
        </p:nvCxnSpPr>
        <p:spPr bwMode="auto">
          <a:xfrm>
            <a:off x="1932346" y="5049180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円/楕円 75"/>
          <p:cNvSpPr/>
          <p:nvPr/>
        </p:nvSpPr>
        <p:spPr bwMode="auto">
          <a:xfrm>
            <a:off x="3516522" y="5949280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7" name="円/楕円 76"/>
          <p:cNvSpPr/>
          <p:nvPr/>
        </p:nvSpPr>
        <p:spPr bwMode="auto">
          <a:xfrm>
            <a:off x="4020578" y="602128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8" name="円/楕円 77"/>
          <p:cNvSpPr/>
          <p:nvPr/>
        </p:nvSpPr>
        <p:spPr bwMode="auto">
          <a:xfrm>
            <a:off x="3588530" y="602128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79" name="直線コネクタ 78"/>
          <p:cNvCxnSpPr>
            <a:stCxn id="78" idx="6"/>
            <a:endCxn id="77" idx="2"/>
          </p:cNvCxnSpPr>
          <p:nvPr/>
        </p:nvCxnSpPr>
        <p:spPr bwMode="auto">
          <a:xfrm>
            <a:off x="3804554" y="6129300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円/楕円 79"/>
          <p:cNvSpPr/>
          <p:nvPr/>
        </p:nvSpPr>
        <p:spPr bwMode="auto">
          <a:xfrm>
            <a:off x="4097770" y="508518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1" name="円/楕円 80"/>
          <p:cNvSpPr/>
          <p:nvPr/>
        </p:nvSpPr>
        <p:spPr bwMode="auto">
          <a:xfrm>
            <a:off x="4601826" y="515719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4" name="円/楕円 83"/>
          <p:cNvSpPr/>
          <p:nvPr/>
        </p:nvSpPr>
        <p:spPr bwMode="auto">
          <a:xfrm>
            <a:off x="4169778" y="515719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85" name="直線コネクタ 84"/>
          <p:cNvCxnSpPr>
            <a:stCxn id="84" idx="6"/>
            <a:endCxn id="81" idx="2"/>
          </p:cNvCxnSpPr>
          <p:nvPr/>
        </p:nvCxnSpPr>
        <p:spPr bwMode="auto">
          <a:xfrm>
            <a:off x="4385802" y="526520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円/楕円 85"/>
          <p:cNvSpPr/>
          <p:nvPr/>
        </p:nvSpPr>
        <p:spPr bwMode="auto">
          <a:xfrm>
            <a:off x="6468850" y="4509120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5" name="円/楕円 94"/>
          <p:cNvSpPr/>
          <p:nvPr/>
        </p:nvSpPr>
        <p:spPr bwMode="auto">
          <a:xfrm>
            <a:off x="6972906" y="458112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96" name="円/楕円 95"/>
          <p:cNvSpPr/>
          <p:nvPr/>
        </p:nvSpPr>
        <p:spPr bwMode="auto">
          <a:xfrm>
            <a:off x="6540858" y="458112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23" name="直線コネクタ 122"/>
          <p:cNvCxnSpPr>
            <a:stCxn id="96" idx="6"/>
            <a:endCxn id="95" idx="2"/>
          </p:cNvCxnSpPr>
          <p:nvPr/>
        </p:nvCxnSpPr>
        <p:spPr bwMode="auto">
          <a:xfrm>
            <a:off x="6756882" y="4689140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円/楕円 123"/>
          <p:cNvSpPr/>
          <p:nvPr/>
        </p:nvSpPr>
        <p:spPr bwMode="auto">
          <a:xfrm>
            <a:off x="6324834" y="5589240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27" name="円/楕円 126"/>
          <p:cNvSpPr/>
          <p:nvPr/>
        </p:nvSpPr>
        <p:spPr bwMode="auto">
          <a:xfrm>
            <a:off x="6828890" y="566124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29" name="円/楕円 128"/>
          <p:cNvSpPr/>
          <p:nvPr/>
        </p:nvSpPr>
        <p:spPr bwMode="auto">
          <a:xfrm>
            <a:off x="6396842" y="566124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30" name="直線コネクタ 129"/>
          <p:cNvCxnSpPr>
            <a:stCxn id="129" idx="6"/>
            <a:endCxn id="127" idx="2"/>
          </p:cNvCxnSpPr>
          <p:nvPr/>
        </p:nvCxnSpPr>
        <p:spPr bwMode="auto">
          <a:xfrm>
            <a:off x="6612866" y="5769260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円/楕円 131"/>
          <p:cNvSpPr/>
          <p:nvPr/>
        </p:nvSpPr>
        <p:spPr bwMode="auto">
          <a:xfrm>
            <a:off x="2868450" y="5013176"/>
            <a:ext cx="639688" cy="63968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ahoma" pitchFamily="34" charset="0"/>
                <a:ea typeface="HGS創英角ｺﾞｼｯｸUB" pitchFamily="50" charset="-128"/>
              </a:rPr>
              <a:t>TF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33" name="円/楕円 132"/>
          <p:cNvSpPr/>
          <p:nvPr/>
        </p:nvSpPr>
        <p:spPr bwMode="auto">
          <a:xfrm>
            <a:off x="5388730" y="4869160"/>
            <a:ext cx="639688" cy="63968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ahoma" pitchFamily="34" charset="0"/>
                <a:ea typeface="HGS創英角ｺﾞｼｯｸUB" pitchFamily="50" charset="-128"/>
              </a:rPr>
              <a:t>TF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35" name="直線コネクタ 134"/>
          <p:cNvCxnSpPr>
            <a:endCxn id="132" idx="3"/>
          </p:cNvCxnSpPr>
          <p:nvPr/>
        </p:nvCxnSpPr>
        <p:spPr bwMode="auto">
          <a:xfrm flipV="1">
            <a:off x="2620790" y="5559184"/>
            <a:ext cx="341340" cy="4217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線コネクタ 136"/>
          <p:cNvCxnSpPr>
            <a:stCxn id="132" idx="2"/>
            <a:endCxn id="73" idx="6"/>
          </p:cNvCxnSpPr>
          <p:nvPr/>
        </p:nvCxnSpPr>
        <p:spPr bwMode="auto">
          <a:xfrm flipH="1" flipV="1">
            <a:off x="2364394" y="5049180"/>
            <a:ext cx="504056" cy="283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線コネクタ 137"/>
          <p:cNvCxnSpPr>
            <a:stCxn id="132" idx="6"/>
            <a:endCxn id="84" idx="2"/>
          </p:cNvCxnSpPr>
          <p:nvPr/>
        </p:nvCxnSpPr>
        <p:spPr bwMode="auto">
          <a:xfrm flipV="1">
            <a:off x="3508138" y="5265204"/>
            <a:ext cx="661640" cy="678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線コネクタ 138"/>
          <p:cNvCxnSpPr>
            <a:stCxn id="132" idx="5"/>
            <a:endCxn id="78" idx="1"/>
          </p:cNvCxnSpPr>
          <p:nvPr/>
        </p:nvCxnSpPr>
        <p:spPr bwMode="auto">
          <a:xfrm>
            <a:off x="3414458" y="5559184"/>
            <a:ext cx="205708" cy="4937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線コネクタ 140"/>
          <p:cNvCxnSpPr>
            <a:stCxn id="133" idx="7"/>
            <a:endCxn id="96" idx="2"/>
          </p:cNvCxnSpPr>
          <p:nvPr/>
        </p:nvCxnSpPr>
        <p:spPr bwMode="auto">
          <a:xfrm flipV="1">
            <a:off x="5934738" y="4689140"/>
            <a:ext cx="606120" cy="2737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コネクタ 141"/>
          <p:cNvCxnSpPr>
            <a:stCxn id="81" idx="6"/>
            <a:endCxn id="133" idx="2"/>
          </p:cNvCxnSpPr>
          <p:nvPr/>
        </p:nvCxnSpPr>
        <p:spPr bwMode="auto">
          <a:xfrm flipV="1">
            <a:off x="4817850" y="5189004"/>
            <a:ext cx="570880" cy="76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直線コネクタ 151"/>
          <p:cNvCxnSpPr>
            <a:stCxn id="133" idx="5"/>
            <a:endCxn id="129" idx="2"/>
          </p:cNvCxnSpPr>
          <p:nvPr/>
        </p:nvCxnSpPr>
        <p:spPr bwMode="auto">
          <a:xfrm>
            <a:off x="5934738" y="5415168"/>
            <a:ext cx="462104" cy="354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" name="テキスト ボックス 154"/>
          <p:cNvSpPr txBox="1"/>
          <p:nvPr/>
        </p:nvSpPr>
        <p:spPr>
          <a:xfrm>
            <a:off x="1068250" y="4725144"/>
            <a:ext cx="635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STPa</a:t>
            </a:r>
            <a:endParaRPr kumimoji="1" lang="ja-JP" altLang="en-US" sz="160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4279201" y="6114782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STPb</a:t>
            </a:r>
            <a:endParaRPr kumimoji="1" lang="ja-JP" altLang="en-US" sz="160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7260938" y="450912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STPd</a:t>
            </a:r>
            <a:endParaRPr kumimoji="1" lang="ja-JP" altLang="en-US" sz="160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7044914" y="5661248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STPc</a:t>
            </a:r>
            <a:endParaRPr kumimoji="1" lang="ja-JP" altLang="en-US" sz="160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364394" y="4653136"/>
            <a:ext cx="635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STPe</a:t>
            </a:r>
            <a:endParaRPr kumimoji="1" lang="ja-JP" altLang="en-US" sz="160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3660538" y="494116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STPf</a:t>
            </a:r>
            <a:endParaRPr kumimoji="1" lang="ja-JP" altLang="en-US" sz="160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4740658" y="486916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STPg</a:t>
            </a:r>
            <a:endParaRPr kumimoji="1" lang="ja-JP" altLang="en-US" sz="1600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2987824" y="5877272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STPh</a:t>
            </a:r>
            <a:endParaRPr kumimoji="1" lang="ja-JP" altLang="en-US" sz="160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5892786" y="443711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STPi</a:t>
            </a:r>
            <a:endParaRPr kumimoji="1" lang="ja-JP" altLang="en-US" sz="160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5748770" y="558924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STPj</a:t>
            </a:r>
            <a:endParaRPr kumimoji="1" lang="ja-JP" altLang="en-US" sz="160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2699792" y="6237312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X</a:t>
            </a:r>
            <a:endParaRPr kumimoji="1" lang="ja-JP" altLang="en-US" sz="1600" b="1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5100698" y="5949280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Y</a:t>
            </a:r>
            <a:endParaRPr kumimoji="1" lang="ja-JP" altLang="en-US" sz="1600" b="1"/>
          </a:p>
        </p:txBody>
      </p:sp>
      <p:sp>
        <p:nvSpPr>
          <p:cNvPr id="174" name="円/楕円 173"/>
          <p:cNvSpPr/>
          <p:nvPr/>
        </p:nvSpPr>
        <p:spPr bwMode="auto">
          <a:xfrm>
            <a:off x="1212266" y="5517232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75" name="円/楕円 174"/>
          <p:cNvSpPr/>
          <p:nvPr/>
        </p:nvSpPr>
        <p:spPr bwMode="auto">
          <a:xfrm>
            <a:off x="1860338" y="5805264"/>
            <a:ext cx="792088" cy="36004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76" name="円/楕円 175"/>
          <p:cNvSpPr/>
          <p:nvPr/>
        </p:nvSpPr>
        <p:spPr bwMode="auto">
          <a:xfrm>
            <a:off x="2364394" y="587727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77" name="円/楕円 176"/>
          <p:cNvSpPr/>
          <p:nvPr/>
        </p:nvSpPr>
        <p:spPr bwMode="auto">
          <a:xfrm>
            <a:off x="1932346" y="587727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78" name="直線コネクタ 177"/>
          <p:cNvCxnSpPr>
            <a:stCxn id="177" idx="6"/>
            <a:endCxn id="176" idx="2"/>
          </p:cNvCxnSpPr>
          <p:nvPr/>
        </p:nvCxnSpPr>
        <p:spPr bwMode="auto">
          <a:xfrm>
            <a:off x="2148370" y="598528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" name="テキスト ボックス 178"/>
          <p:cNvSpPr txBox="1"/>
          <p:nvPr/>
        </p:nvSpPr>
        <p:spPr>
          <a:xfrm>
            <a:off x="1284274" y="5661248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STPk</a:t>
            </a:r>
            <a:endParaRPr kumimoji="1" lang="ja-JP" altLang="en-US" sz="160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2195736" y="6114782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STPm</a:t>
            </a:r>
            <a:endParaRPr kumimoji="1" lang="ja-JP" altLang="en-US" sz="1600"/>
          </a:p>
        </p:txBody>
      </p:sp>
      <p:grpSp>
        <p:nvGrpSpPr>
          <p:cNvPr id="181" name="グループ化 180"/>
          <p:cNvGrpSpPr/>
          <p:nvPr/>
        </p:nvGrpSpPr>
        <p:grpSpPr>
          <a:xfrm>
            <a:off x="2868450" y="4869160"/>
            <a:ext cx="696024" cy="648072"/>
            <a:chOff x="2868450" y="4869160"/>
            <a:chExt cx="696024" cy="648072"/>
          </a:xfrm>
        </p:grpSpPr>
        <p:sp>
          <p:nvSpPr>
            <p:cNvPr id="182" name="円/楕円 181"/>
            <p:cNvSpPr/>
            <p:nvPr/>
          </p:nvSpPr>
          <p:spPr bwMode="auto">
            <a:xfrm>
              <a:off x="3012466" y="5229200"/>
              <a:ext cx="288032" cy="288032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183" name="テキスト ボックス 182"/>
            <p:cNvSpPr txBox="1"/>
            <p:nvPr/>
          </p:nvSpPr>
          <p:spPr>
            <a:xfrm>
              <a:off x="2868450" y="4869160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rgbClr val="FF0000"/>
                  </a:solidFill>
                </a:rPr>
                <a:t>SP b</a:t>
              </a:r>
              <a:endParaRPr kumimoji="1" lang="ja-JP" altLang="en-US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84" name="直線コネクタ 183"/>
          <p:cNvCxnSpPr>
            <a:endCxn id="182" idx="2"/>
          </p:cNvCxnSpPr>
          <p:nvPr/>
        </p:nvCxnSpPr>
        <p:spPr bwMode="auto">
          <a:xfrm>
            <a:off x="2364394" y="5049180"/>
            <a:ext cx="648072" cy="324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直線コネクタ 184"/>
          <p:cNvCxnSpPr>
            <a:stCxn id="182" idx="5"/>
          </p:cNvCxnSpPr>
          <p:nvPr/>
        </p:nvCxnSpPr>
        <p:spPr bwMode="auto">
          <a:xfrm>
            <a:off x="3258317" y="5475051"/>
            <a:ext cx="361849" cy="5778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線コネクタ 185"/>
          <p:cNvCxnSpPr>
            <a:stCxn id="182" idx="6"/>
          </p:cNvCxnSpPr>
          <p:nvPr/>
        </p:nvCxnSpPr>
        <p:spPr bwMode="auto">
          <a:xfrm flipV="1">
            <a:off x="3300498" y="5265204"/>
            <a:ext cx="869280" cy="1080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線コネクタ 189"/>
          <p:cNvCxnSpPr>
            <a:endCxn id="129" idx="2"/>
          </p:cNvCxnSpPr>
          <p:nvPr/>
        </p:nvCxnSpPr>
        <p:spPr bwMode="auto">
          <a:xfrm>
            <a:off x="4817850" y="5265204"/>
            <a:ext cx="1578992" cy="5040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" name="Freeform 7"/>
          <p:cNvSpPr>
            <a:spLocks/>
          </p:cNvSpPr>
          <p:nvPr/>
        </p:nvSpPr>
        <p:spPr bwMode="auto">
          <a:xfrm>
            <a:off x="1932346" y="1268760"/>
            <a:ext cx="5112568" cy="1872208"/>
          </a:xfrm>
          <a:custGeom>
            <a:avLst/>
            <a:gdLst>
              <a:gd name="T0" fmla="*/ 949 w 1174"/>
              <a:gd name="T1" fmla="*/ 80 h 634"/>
              <a:gd name="T2" fmla="*/ 879 w 1174"/>
              <a:gd name="T3" fmla="*/ 60 h 634"/>
              <a:gd name="T4" fmla="*/ 842 w 1174"/>
              <a:gd name="T5" fmla="*/ 69 h 634"/>
              <a:gd name="T6" fmla="*/ 815 w 1174"/>
              <a:gd name="T7" fmla="*/ 42 h 634"/>
              <a:gd name="T8" fmla="*/ 761 w 1174"/>
              <a:gd name="T9" fmla="*/ 19 h 634"/>
              <a:gd name="T10" fmla="*/ 705 w 1174"/>
              <a:gd name="T11" fmla="*/ 20 h 634"/>
              <a:gd name="T12" fmla="*/ 656 w 1174"/>
              <a:gd name="T13" fmla="*/ 22 h 634"/>
              <a:gd name="T14" fmla="*/ 602 w 1174"/>
              <a:gd name="T15" fmla="*/ 2 h 634"/>
              <a:gd name="T16" fmla="*/ 544 w 1174"/>
              <a:gd name="T17" fmla="*/ 7 h 634"/>
              <a:gd name="T18" fmla="*/ 495 w 1174"/>
              <a:gd name="T19" fmla="*/ 34 h 634"/>
              <a:gd name="T20" fmla="*/ 427 w 1174"/>
              <a:gd name="T21" fmla="*/ 17 h 634"/>
              <a:gd name="T22" fmla="*/ 358 w 1174"/>
              <a:gd name="T23" fmla="*/ 42 h 634"/>
              <a:gd name="T24" fmla="*/ 332 w 1174"/>
              <a:gd name="T25" fmla="*/ 69 h 634"/>
              <a:gd name="T26" fmla="*/ 277 w 1174"/>
              <a:gd name="T27" fmla="*/ 62 h 634"/>
              <a:gd name="T28" fmla="*/ 205 w 1174"/>
              <a:gd name="T29" fmla="*/ 94 h 634"/>
              <a:gd name="T30" fmla="*/ 171 w 1174"/>
              <a:gd name="T31" fmla="*/ 138 h 634"/>
              <a:gd name="T32" fmla="*/ 170 w 1174"/>
              <a:gd name="T33" fmla="*/ 141 h 634"/>
              <a:gd name="T34" fmla="*/ 135 w 1174"/>
              <a:gd name="T35" fmla="*/ 144 h 634"/>
              <a:gd name="T36" fmla="*/ 89 w 1174"/>
              <a:gd name="T37" fmla="*/ 175 h 634"/>
              <a:gd name="T38" fmla="*/ 66 w 1174"/>
              <a:gd name="T39" fmla="*/ 224 h 634"/>
              <a:gd name="T40" fmla="*/ 64 w 1174"/>
              <a:gd name="T41" fmla="*/ 242 h 634"/>
              <a:gd name="T42" fmla="*/ 26 w 1174"/>
              <a:gd name="T43" fmla="*/ 256 h 634"/>
              <a:gd name="T44" fmla="*/ 3 w 1174"/>
              <a:gd name="T45" fmla="*/ 293 h 634"/>
              <a:gd name="T46" fmla="*/ 3 w 1174"/>
              <a:gd name="T47" fmla="*/ 337 h 634"/>
              <a:gd name="T48" fmla="*/ 26 w 1174"/>
              <a:gd name="T49" fmla="*/ 374 h 634"/>
              <a:gd name="T50" fmla="*/ 64 w 1174"/>
              <a:gd name="T51" fmla="*/ 388 h 634"/>
              <a:gd name="T52" fmla="*/ 70 w 1174"/>
              <a:gd name="T53" fmla="*/ 426 h 634"/>
              <a:gd name="T54" fmla="*/ 101 w 1174"/>
              <a:gd name="T55" fmla="*/ 472 h 634"/>
              <a:gd name="T56" fmla="*/ 151 w 1174"/>
              <a:gd name="T57" fmla="*/ 495 h 634"/>
              <a:gd name="T58" fmla="*/ 171 w 1174"/>
              <a:gd name="T59" fmla="*/ 496 h 634"/>
              <a:gd name="T60" fmla="*/ 179 w 1174"/>
              <a:gd name="T61" fmla="*/ 512 h 634"/>
              <a:gd name="T62" fmla="*/ 220 w 1174"/>
              <a:gd name="T63" fmla="*/ 551 h 634"/>
              <a:gd name="T64" fmla="*/ 297 w 1174"/>
              <a:gd name="T65" fmla="*/ 574 h 634"/>
              <a:gd name="T66" fmla="*/ 333 w 1174"/>
              <a:gd name="T67" fmla="*/ 568 h 634"/>
              <a:gd name="T68" fmla="*/ 373 w 1174"/>
              <a:gd name="T69" fmla="*/ 603 h 634"/>
              <a:gd name="T70" fmla="*/ 445 w 1174"/>
              <a:gd name="T71" fmla="*/ 617 h 634"/>
              <a:gd name="T72" fmla="*/ 509 w 1174"/>
              <a:gd name="T73" fmla="*/ 611 h 634"/>
              <a:gd name="T74" fmla="*/ 564 w 1174"/>
              <a:gd name="T75" fmla="*/ 632 h 634"/>
              <a:gd name="T76" fmla="*/ 621 w 1174"/>
              <a:gd name="T77" fmla="*/ 628 h 634"/>
              <a:gd name="T78" fmla="*/ 670 w 1174"/>
              <a:gd name="T79" fmla="*/ 600 h 634"/>
              <a:gd name="T80" fmla="*/ 686 w 1174"/>
              <a:gd name="T81" fmla="*/ 609 h 634"/>
              <a:gd name="T82" fmla="*/ 761 w 1174"/>
              <a:gd name="T83" fmla="*/ 616 h 634"/>
              <a:gd name="T84" fmla="*/ 815 w 1174"/>
              <a:gd name="T85" fmla="*/ 593 h 634"/>
              <a:gd name="T86" fmla="*/ 842 w 1174"/>
              <a:gd name="T87" fmla="*/ 565 h 634"/>
              <a:gd name="T88" fmla="*/ 879 w 1174"/>
              <a:gd name="T89" fmla="*/ 574 h 634"/>
              <a:gd name="T90" fmla="*/ 936 w 1174"/>
              <a:gd name="T91" fmla="*/ 562 h 634"/>
              <a:gd name="T92" fmla="*/ 983 w 1174"/>
              <a:gd name="T93" fmla="*/ 527 h 634"/>
              <a:gd name="T94" fmla="*/ 1000 w 1174"/>
              <a:gd name="T95" fmla="*/ 496 h 634"/>
              <a:gd name="T96" fmla="*/ 1003 w 1174"/>
              <a:gd name="T97" fmla="*/ 496 h 634"/>
              <a:gd name="T98" fmla="*/ 1058 w 1174"/>
              <a:gd name="T99" fmla="*/ 482 h 634"/>
              <a:gd name="T100" fmla="*/ 1098 w 1174"/>
              <a:gd name="T101" fmla="*/ 443 h 634"/>
              <a:gd name="T102" fmla="*/ 1110 w 1174"/>
              <a:gd name="T103" fmla="*/ 389 h 634"/>
              <a:gd name="T104" fmla="*/ 1137 w 1174"/>
              <a:gd name="T105" fmla="*/ 381 h 634"/>
              <a:gd name="T106" fmla="*/ 1166 w 1174"/>
              <a:gd name="T107" fmla="*/ 351 h 634"/>
              <a:gd name="T108" fmla="*/ 1174 w 1174"/>
              <a:gd name="T109" fmla="*/ 306 h 634"/>
              <a:gd name="T110" fmla="*/ 1159 w 1174"/>
              <a:gd name="T111" fmla="*/ 267 h 634"/>
              <a:gd name="T112" fmla="*/ 1124 w 1174"/>
              <a:gd name="T113" fmla="*/ 244 h 634"/>
              <a:gd name="T114" fmla="*/ 1110 w 1174"/>
              <a:gd name="T115" fmla="*/ 242 h 634"/>
              <a:gd name="T116" fmla="*/ 1096 w 1174"/>
              <a:gd name="T117" fmla="*/ 190 h 634"/>
              <a:gd name="T118" fmla="*/ 1058 w 1174"/>
              <a:gd name="T119" fmla="*/ 152 h 634"/>
              <a:gd name="T120" fmla="*/ 1003 w 1174"/>
              <a:gd name="T121" fmla="*/ 138 h 634"/>
              <a:gd name="T122" fmla="*/ 1000 w 1174"/>
              <a:gd name="T123" fmla="*/ 138 h 634"/>
              <a:gd name="T124" fmla="*/ 983 w 1174"/>
              <a:gd name="T125" fmla="*/ 10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74" h="634">
                <a:moveTo>
                  <a:pt x="969" y="94"/>
                </a:moveTo>
                <a:lnTo>
                  <a:pt x="954" y="82"/>
                </a:lnTo>
                <a:lnTo>
                  <a:pt x="949" y="80"/>
                </a:lnTo>
                <a:lnTo>
                  <a:pt x="917" y="66"/>
                </a:lnTo>
                <a:lnTo>
                  <a:pt x="897" y="62"/>
                </a:lnTo>
                <a:lnTo>
                  <a:pt x="879" y="60"/>
                </a:lnTo>
                <a:lnTo>
                  <a:pt x="859" y="62"/>
                </a:lnTo>
                <a:lnTo>
                  <a:pt x="841" y="66"/>
                </a:lnTo>
                <a:lnTo>
                  <a:pt x="842" y="69"/>
                </a:lnTo>
                <a:lnTo>
                  <a:pt x="841" y="66"/>
                </a:lnTo>
                <a:lnTo>
                  <a:pt x="829" y="52"/>
                </a:lnTo>
                <a:lnTo>
                  <a:pt x="815" y="42"/>
                </a:lnTo>
                <a:lnTo>
                  <a:pt x="798" y="31"/>
                </a:lnTo>
                <a:lnTo>
                  <a:pt x="781" y="25"/>
                </a:lnTo>
                <a:lnTo>
                  <a:pt x="761" y="19"/>
                </a:lnTo>
                <a:lnTo>
                  <a:pt x="743" y="17"/>
                </a:lnTo>
                <a:lnTo>
                  <a:pt x="723" y="17"/>
                </a:lnTo>
                <a:lnTo>
                  <a:pt x="705" y="20"/>
                </a:lnTo>
                <a:lnTo>
                  <a:pt x="686" y="25"/>
                </a:lnTo>
                <a:lnTo>
                  <a:pt x="670" y="34"/>
                </a:lnTo>
                <a:lnTo>
                  <a:pt x="656" y="22"/>
                </a:lnTo>
                <a:lnTo>
                  <a:pt x="639" y="13"/>
                </a:lnTo>
                <a:lnTo>
                  <a:pt x="621" y="7"/>
                </a:lnTo>
                <a:lnTo>
                  <a:pt x="602" y="2"/>
                </a:lnTo>
                <a:lnTo>
                  <a:pt x="582" y="0"/>
                </a:lnTo>
                <a:lnTo>
                  <a:pt x="564" y="2"/>
                </a:lnTo>
                <a:lnTo>
                  <a:pt x="544" y="7"/>
                </a:lnTo>
                <a:lnTo>
                  <a:pt x="526" y="14"/>
                </a:lnTo>
                <a:lnTo>
                  <a:pt x="509" y="23"/>
                </a:lnTo>
                <a:lnTo>
                  <a:pt x="495" y="34"/>
                </a:lnTo>
                <a:lnTo>
                  <a:pt x="463" y="20"/>
                </a:lnTo>
                <a:lnTo>
                  <a:pt x="445" y="17"/>
                </a:lnTo>
                <a:lnTo>
                  <a:pt x="427" y="17"/>
                </a:lnTo>
                <a:lnTo>
                  <a:pt x="390" y="23"/>
                </a:lnTo>
                <a:lnTo>
                  <a:pt x="373" y="31"/>
                </a:lnTo>
                <a:lnTo>
                  <a:pt x="358" y="42"/>
                </a:lnTo>
                <a:lnTo>
                  <a:pt x="344" y="52"/>
                </a:lnTo>
                <a:lnTo>
                  <a:pt x="333" y="66"/>
                </a:lnTo>
                <a:lnTo>
                  <a:pt x="332" y="69"/>
                </a:lnTo>
                <a:lnTo>
                  <a:pt x="333" y="66"/>
                </a:lnTo>
                <a:lnTo>
                  <a:pt x="297" y="60"/>
                </a:lnTo>
                <a:lnTo>
                  <a:pt x="277" y="62"/>
                </a:lnTo>
                <a:lnTo>
                  <a:pt x="257" y="66"/>
                </a:lnTo>
                <a:lnTo>
                  <a:pt x="220" y="82"/>
                </a:lnTo>
                <a:lnTo>
                  <a:pt x="205" y="94"/>
                </a:lnTo>
                <a:lnTo>
                  <a:pt x="191" y="108"/>
                </a:lnTo>
                <a:lnTo>
                  <a:pt x="179" y="123"/>
                </a:lnTo>
                <a:lnTo>
                  <a:pt x="171" y="138"/>
                </a:lnTo>
                <a:lnTo>
                  <a:pt x="174" y="138"/>
                </a:lnTo>
                <a:lnTo>
                  <a:pt x="171" y="138"/>
                </a:lnTo>
                <a:lnTo>
                  <a:pt x="170" y="141"/>
                </a:lnTo>
                <a:lnTo>
                  <a:pt x="171" y="138"/>
                </a:lnTo>
                <a:lnTo>
                  <a:pt x="151" y="140"/>
                </a:lnTo>
                <a:lnTo>
                  <a:pt x="135" y="144"/>
                </a:lnTo>
                <a:lnTo>
                  <a:pt x="118" y="152"/>
                </a:lnTo>
                <a:lnTo>
                  <a:pt x="103" y="163"/>
                </a:lnTo>
                <a:lnTo>
                  <a:pt x="89" y="175"/>
                </a:lnTo>
                <a:lnTo>
                  <a:pt x="78" y="190"/>
                </a:lnTo>
                <a:lnTo>
                  <a:pt x="70" y="207"/>
                </a:lnTo>
                <a:lnTo>
                  <a:pt x="66" y="224"/>
                </a:lnTo>
                <a:lnTo>
                  <a:pt x="64" y="242"/>
                </a:lnTo>
                <a:lnTo>
                  <a:pt x="64" y="245"/>
                </a:lnTo>
                <a:lnTo>
                  <a:pt x="64" y="242"/>
                </a:lnTo>
                <a:lnTo>
                  <a:pt x="51" y="244"/>
                </a:lnTo>
                <a:lnTo>
                  <a:pt x="38" y="248"/>
                </a:lnTo>
                <a:lnTo>
                  <a:pt x="26" y="256"/>
                </a:lnTo>
                <a:lnTo>
                  <a:pt x="15" y="267"/>
                </a:lnTo>
                <a:lnTo>
                  <a:pt x="9" y="279"/>
                </a:lnTo>
                <a:lnTo>
                  <a:pt x="3" y="293"/>
                </a:lnTo>
                <a:lnTo>
                  <a:pt x="0" y="306"/>
                </a:lnTo>
                <a:lnTo>
                  <a:pt x="0" y="322"/>
                </a:lnTo>
                <a:lnTo>
                  <a:pt x="3" y="337"/>
                </a:lnTo>
                <a:lnTo>
                  <a:pt x="9" y="351"/>
                </a:lnTo>
                <a:lnTo>
                  <a:pt x="15" y="363"/>
                </a:lnTo>
                <a:lnTo>
                  <a:pt x="26" y="374"/>
                </a:lnTo>
                <a:lnTo>
                  <a:pt x="38" y="381"/>
                </a:lnTo>
                <a:lnTo>
                  <a:pt x="51" y="386"/>
                </a:lnTo>
                <a:lnTo>
                  <a:pt x="64" y="388"/>
                </a:lnTo>
                <a:lnTo>
                  <a:pt x="64" y="389"/>
                </a:lnTo>
                <a:lnTo>
                  <a:pt x="66" y="407"/>
                </a:lnTo>
                <a:lnTo>
                  <a:pt x="70" y="426"/>
                </a:lnTo>
                <a:lnTo>
                  <a:pt x="77" y="443"/>
                </a:lnTo>
                <a:lnTo>
                  <a:pt x="87" y="458"/>
                </a:lnTo>
                <a:lnTo>
                  <a:pt x="101" y="472"/>
                </a:lnTo>
                <a:lnTo>
                  <a:pt x="116" y="482"/>
                </a:lnTo>
                <a:lnTo>
                  <a:pt x="133" y="490"/>
                </a:lnTo>
                <a:lnTo>
                  <a:pt x="151" y="495"/>
                </a:lnTo>
                <a:lnTo>
                  <a:pt x="171" y="496"/>
                </a:lnTo>
                <a:lnTo>
                  <a:pt x="170" y="493"/>
                </a:lnTo>
                <a:lnTo>
                  <a:pt x="171" y="496"/>
                </a:lnTo>
                <a:lnTo>
                  <a:pt x="174" y="496"/>
                </a:lnTo>
                <a:lnTo>
                  <a:pt x="171" y="496"/>
                </a:lnTo>
                <a:lnTo>
                  <a:pt x="179" y="512"/>
                </a:lnTo>
                <a:lnTo>
                  <a:pt x="191" y="527"/>
                </a:lnTo>
                <a:lnTo>
                  <a:pt x="205" y="541"/>
                </a:lnTo>
                <a:lnTo>
                  <a:pt x="220" y="551"/>
                </a:lnTo>
                <a:lnTo>
                  <a:pt x="257" y="568"/>
                </a:lnTo>
                <a:lnTo>
                  <a:pt x="277" y="573"/>
                </a:lnTo>
                <a:lnTo>
                  <a:pt x="297" y="574"/>
                </a:lnTo>
                <a:lnTo>
                  <a:pt x="333" y="568"/>
                </a:lnTo>
                <a:lnTo>
                  <a:pt x="332" y="565"/>
                </a:lnTo>
                <a:lnTo>
                  <a:pt x="333" y="568"/>
                </a:lnTo>
                <a:lnTo>
                  <a:pt x="344" y="582"/>
                </a:lnTo>
                <a:lnTo>
                  <a:pt x="358" y="593"/>
                </a:lnTo>
                <a:lnTo>
                  <a:pt x="373" y="603"/>
                </a:lnTo>
                <a:lnTo>
                  <a:pt x="390" y="611"/>
                </a:lnTo>
                <a:lnTo>
                  <a:pt x="427" y="617"/>
                </a:lnTo>
                <a:lnTo>
                  <a:pt x="445" y="617"/>
                </a:lnTo>
                <a:lnTo>
                  <a:pt x="463" y="613"/>
                </a:lnTo>
                <a:lnTo>
                  <a:pt x="495" y="599"/>
                </a:lnTo>
                <a:lnTo>
                  <a:pt x="509" y="611"/>
                </a:lnTo>
                <a:lnTo>
                  <a:pt x="526" y="620"/>
                </a:lnTo>
                <a:lnTo>
                  <a:pt x="544" y="628"/>
                </a:lnTo>
                <a:lnTo>
                  <a:pt x="564" y="632"/>
                </a:lnTo>
                <a:lnTo>
                  <a:pt x="582" y="634"/>
                </a:lnTo>
                <a:lnTo>
                  <a:pt x="602" y="632"/>
                </a:lnTo>
                <a:lnTo>
                  <a:pt x="621" y="628"/>
                </a:lnTo>
                <a:lnTo>
                  <a:pt x="639" y="622"/>
                </a:lnTo>
                <a:lnTo>
                  <a:pt x="656" y="611"/>
                </a:lnTo>
                <a:lnTo>
                  <a:pt x="670" y="600"/>
                </a:lnTo>
                <a:lnTo>
                  <a:pt x="668" y="599"/>
                </a:lnTo>
                <a:lnTo>
                  <a:pt x="670" y="600"/>
                </a:lnTo>
                <a:lnTo>
                  <a:pt x="686" y="609"/>
                </a:lnTo>
                <a:lnTo>
                  <a:pt x="705" y="614"/>
                </a:lnTo>
                <a:lnTo>
                  <a:pt x="743" y="617"/>
                </a:lnTo>
                <a:lnTo>
                  <a:pt x="761" y="616"/>
                </a:lnTo>
                <a:lnTo>
                  <a:pt x="781" y="609"/>
                </a:lnTo>
                <a:lnTo>
                  <a:pt x="798" y="603"/>
                </a:lnTo>
                <a:lnTo>
                  <a:pt x="815" y="593"/>
                </a:lnTo>
                <a:lnTo>
                  <a:pt x="829" y="582"/>
                </a:lnTo>
                <a:lnTo>
                  <a:pt x="841" y="568"/>
                </a:lnTo>
                <a:lnTo>
                  <a:pt x="842" y="565"/>
                </a:lnTo>
                <a:lnTo>
                  <a:pt x="841" y="568"/>
                </a:lnTo>
                <a:lnTo>
                  <a:pt x="859" y="573"/>
                </a:lnTo>
                <a:lnTo>
                  <a:pt x="879" y="574"/>
                </a:lnTo>
                <a:lnTo>
                  <a:pt x="897" y="573"/>
                </a:lnTo>
                <a:lnTo>
                  <a:pt x="917" y="568"/>
                </a:lnTo>
                <a:lnTo>
                  <a:pt x="936" y="562"/>
                </a:lnTo>
                <a:lnTo>
                  <a:pt x="954" y="551"/>
                </a:lnTo>
                <a:lnTo>
                  <a:pt x="969" y="541"/>
                </a:lnTo>
                <a:lnTo>
                  <a:pt x="983" y="527"/>
                </a:lnTo>
                <a:lnTo>
                  <a:pt x="995" y="512"/>
                </a:lnTo>
                <a:lnTo>
                  <a:pt x="1003" y="496"/>
                </a:lnTo>
                <a:lnTo>
                  <a:pt x="1000" y="496"/>
                </a:lnTo>
                <a:lnTo>
                  <a:pt x="1003" y="496"/>
                </a:lnTo>
                <a:lnTo>
                  <a:pt x="1004" y="493"/>
                </a:lnTo>
                <a:lnTo>
                  <a:pt x="1003" y="496"/>
                </a:lnTo>
                <a:lnTo>
                  <a:pt x="1023" y="495"/>
                </a:lnTo>
                <a:lnTo>
                  <a:pt x="1041" y="490"/>
                </a:lnTo>
                <a:lnTo>
                  <a:pt x="1058" y="482"/>
                </a:lnTo>
                <a:lnTo>
                  <a:pt x="1073" y="472"/>
                </a:lnTo>
                <a:lnTo>
                  <a:pt x="1087" y="458"/>
                </a:lnTo>
                <a:lnTo>
                  <a:pt x="1098" y="443"/>
                </a:lnTo>
                <a:lnTo>
                  <a:pt x="1105" y="426"/>
                </a:lnTo>
                <a:lnTo>
                  <a:pt x="1110" y="407"/>
                </a:lnTo>
                <a:lnTo>
                  <a:pt x="1110" y="389"/>
                </a:lnTo>
                <a:lnTo>
                  <a:pt x="1110" y="388"/>
                </a:lnTo>
                <a:lnTo>
                  <a:pt x="1124" y="386"/>
                </a:lnTo>
                <a:lnTo>
                  <a:pt x="1137" y="381"/>
                </a:lnTo>
                <a:lnTo>
                  <a:pt x="1148" y="374"/>
                </a:lnTo>
                <a:lnTo>
                  <a:pt x="1159" y="363"/>
                </a:lnTo>
                <a:lnTo>
                  <a:pt x="1166" y="351"/>
                </a:lnTo>
                <a:lnTo>
                  <a:pt x="1171" y="337"/>
                </a:lnTo>
                <a:lnTo>
                  <a:pt x="1174" y="322"/>
                </a:lnTo>
                <a:lnTo>
                  <a:pt x="1174" y="306"/>
                </a:lnTo>
                <a:lnTo>
                  <a:pt x="1171" y="293"/>
                </a:lnTo>
                <a:lnTo>
                  <a:pt x="1166" y="279"/>
                </a:lnTo>
                <a:lnTo>
                  <a:pt x="1159" y="267"/>
                </a:lnTo>
                <a:lnTo>
                  <a:pt x="1148" y="256"/>
                </a:lnTo>
                <a:lnTo>
                  <a:pt x="1137" y="248"/>
                </a:lnTo>
                <a:lnTo>
                  <a:pt x="1124" y="244"/>
                </a:lnTo>
                <a:lnTo>
                  <a:pt x="1110" y="242"/>
                </a:lnTo>
                <a:lnTo>
                  <a:pt x="1110" y="245"/>
                </a:lnTo>
                <a:lnTo>
                  <a:pt x="1110" y="242"/>
                </a:lnTo>
                <a:lnTo>
                  <a:pt x="1110" y="224"/>
                </a:lnTo>
                <a:lnTo>
                  <a:pt x="1105" y="207"/>
                </a:lnTo>
                <a:lnTo>
                  <a:pt x="1096" y="190"/>
                </a:lnTo>
                <a:lnTo>
                  <a:pt x="1087" y="175"/>
                </a:lnTo>
                <a:lnTo>
                  <a:pt x="1073" y="163"/>
                </a:lnTo>
                <a:lnTo>
                  <a:pt x="1058" y="152"/>
                </a:lnTo>
                <a:lnTo>
                  <a:pt x="1039" y="144"/>
                </a:lnTo>
                <a:lnTo>
                  <a:pt x="1023" y="140"/>
                </a:lnTo>
                <a:lnTo>
                  <a:pt x="1003" y="138"/>
                </a:lnTo>
                <a:lnTo>
                  <a:pt x="1004" y="141"/>
                </a:lnTo>
                <a:lnTo>
                  <a:pt x="1003" y="138"/>
                </a:lnTo>
                <a:lnTo>
                  <a:pt x="1000" y="138"/>
                </a:lnTo>
                <a:lnTo>
                  <a:pt x="1003" y="138"/>
                </a:lnTo>
                <a:lnTo>
                  <a:pt x="995" y="123"/>
                </a:lnTo>
                <a:lnTo>
                  <a:pt x="983" y="108"/>
                </a:lnTo>
                <a:lnTo>
                  <a:pt x="969" y="94"/>
                </a:lnTo>
                <a:close/>
              </a:path>
            </a:pathLst>
          </a:custGeom>
          <a:solidFill>
            <a:schemeClr val="bg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" name="円/楕円 193"/>
          <p:cNvSpPr/>
          <p:nvPr/>
        </p:nvSpPr>
        <p:spPr bwMode="auto">
          <a:xfrm>
            <a:off x="6972906" y="234049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95" name="円/楕円 194"/>
          <p:cNvSpPr/>
          <p:nvPr/>
        </p:nvSpPr>
        <p:spPr bwMode="auto">
          <a:xfrm>
            <a:off x="7188930" y="1268760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96" name="円/楕円 195"/>
          <p:cNvSpPr/>
          <p:nvPr/>
        </p:nvSpPr>
        <p:spPr bwMode="auto">
          <a:xfrm>
            <a:off x="1068250" y="1556792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97" name="円/楕円 196"/>
          <p:cNvSpPr/>
          <p:nvPr/>
        </p:nvSpPr>
        <p:spPr bwMode="auto">
          <a:xfrm>
            <a:off x="1788330" y="191683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98" name="円/楕円 197"/>
          <p:cNvSpPr/>
          <p:nvPr/>
        </p:nvSpPr>
        <p:spPr bwMode="auto">
          <a:xfrm>
            <a:off x="7044914" y="155679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99" name="円/楕円 198"/>
          <p:cNvSpPr/>
          <p:nvPr/>
        </p:nvSpPr>
        <p:spPr bwMode="auto">
          <a:xfrm>
            <a:off x="6900898" y="263691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1140258" y="1700808"/>
            <a:ext cx="635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STPa</a:t>
            </a:r>
            <a:endParaRPr kumimoji="1" lang="ja-JP" altLang="en-US" sz="1600"/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7332946" y="1484784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STPd</a:t>
            </a:r>
            <a:endParaRPr kumimoji="1" lang="ja-JP" altLang="en-US" sz="1600"/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7116922" y="2636912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STPc</a:t>
            </a:r>
            <a:endParaRPr kumimoji="1" lang="ja-JP" altLang="en-US" sz="1600"/>
          </a:p>
        </p:txBody>
      </p:sp>
      <p:sp>
        <p:nvSpPr>
          <p:cNvPr id="203" name="円/楕円 202"/>
          <p:cNvSpPr/>
          <p:nvPr/>
        </p:nvSpPr>
        <p:spPr bwMode="auto">
          <a:xfrm>
            <a:off x="1521734" y="2420888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04" name="円/楕円 203"/>
          <p:cNvSpPr/>
          <p:nvPr/>
        </p:nvSpPr>
        <p:spPr bwMode="auto">
          <a:xfrm>
            <a:off x="2241814" y="2564904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1593742" y="256490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STPk</a:t>
            </a:r>
            <a:endParaRPr kumimoji="1" lang="ja-JP" altLang="en-US" sz="1600"/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852226" y="1268760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X</a:t>
            </a:r>
            <a:endParaRPr kumimoji="1" lang="ja-JP" altLang="en-US" sz="1600" b="1"/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6684874" y="3089305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Y</a:t>
            </a:r>
            <a:endParaRPr kumimoji="1" lang="ja-JP" altLang="en-US" sz="1600" b="1"/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1305710" y="3187715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X</a:t>
            </a:r>
            <a:endParaRPr kumimoji="1" lang="ja-JP" altLang="en-US" sz="1600" b="1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7764994" y="1916832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Y</a:t>
            </a:r>
            <a:endParaRPr kumimoji="1" lang="ja-JP" altLang="en-US" sz="1600" b="1"/>
          </a:p>
        </p:txBody>
      </p:sp>
      <p:grpSp>
        <p:nvGrpSpPr>
          <p:cNvPr id="210" name="グループ化 209"/>
          <p:cNvGrpSpPr/>
          <p:nvPr/>
        </p:nvGrpSpPr>
        <p:grpSpPr>
          <a:xfrm>
            <a:off x="4236602" y="1844824"/>
            <a:ext cx="688009" cy="648072"/>
            <a:chOff x="4236602" y="1844824"/>
            <a:chExt cx="688009" cy="648072"/>
          </a:xfrm>
        </p:grpSpPr>
        <p:sp>
          <p:nvSpPr>
            <p:cNvPr id="211" name="円/楕円 210"/>
            <p:cNvSpPr/>
            <p:nvPr/>
          </p:nvSpPr>
          <p:spPr bwMode="auto">
            <a:xfrm>
              <a:off x="4380618" y="2204864"/>
              <a:ext cx="288032" cy="288032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212" name="テキスト ボックス 211"/>
            <p:cNvSpPr txBox="1"/>
            <p:nvPr/>
          </p:nvSpPr>
          <p:spPr>
            <a:xfrm>
              <a:off x="4236602" y="184482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rgbClr val="FF0000"/>
                  </a:solidFill>
                </a:rPr>
                <a:t>SP a</a:t>
              </a:r>
              <a:endParaRPr kumimoji="1" lang="ja-JP" altLang="en-US" b="1">
                <a:solidFill>
                  <a:srgbClr val="FF0000"/>
                </a:solidFill>
              </a:endParaRPr>
            </a:p>
          </p:txBody>
        </p:sp>
      </p:grpSp>
      <p:cxnSp>
        <p:nvCxnSpPr>
          <p:cNvPr id="213" name="直線コネクタ 212"/>
          <p:cNvCxnSpPr>
            <a:stCxn id="197" idx="6"/>
            <a:endCxn id="211" idx="1"/>
          </p:cNvCxnSpPr>
          <p:nvPr/>
        </p:nvCxnSpPr>
        <p:spPr bwMode="auto">
          <a:xfrm>
            <a:off x="2004354" y="2024844"/>
            <a:ext cx="2418445" cy="222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直線コネクタ 214"/>
          <p:cNvCxnSpPr>
            <a:stCxn id="211" idx="6"/>
            <a:endCxn id="199" idx="2"/>
          </p:cNvCxnSpPr>
          <p:nvPr/>
        </p:nvCxnSpPr>
        <p:spPr bwMode="auto">
          <a:xfrm>
            <a:off x="4668650" y="2348880"/>
            <a:ext cx="2232248" cy="396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" name="円/楕円 215"/>
          <p:cNvSpPr/>
          <p:nvPr/>
        </p:nvSpPr>
        <p:spPr bwMode="auto">
          <a:xfrm>
            <a:off x="4127263" y="3060576"/>
            <a:ext cx="829419" cy="80047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17" name="円/楕円 216"/>
          <p:cNvSpPr/>
          <p:nvPr/>
        </p:nvSpPr>
        <p:spPr bwMode="auto">
          <a:xfrm>
            <a:off x="4380618" y="2996952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4308610" y="3212976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STPb</a:t>
            </a:r>
            <a:endParaRPr kumimoji="1" lang="ja-JP" altLang="en-US" sz="1600"/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2937252" y="3124726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smtClean="0"/>
              <a:t>Network X</a:t>
            </a:r>
            <a:endParaRPr kumimoji="1" lang="ja-JP" altLang="en-US" sz="1600" b="1"/>
          </a:p>
        </p:txBody>
      </p:sp>
      <p:cxnSp>
        <p:nvCxnSpPr>
          <p:cNvPr id="220" name="直線コネクタ 219"/>
          <p:cNvCxnSpPr>
            <a:stCxn id="217" idx="0"/>
            <a:endCxn id="211" idx="4"/>
          </p:cNvCxnSpPr>
          <p:nvPr/>
        </p:nvCxnSpPr>
        <p:spPr bwMode="auto">
          <a:xfrm flipV="1">
            <a:off x="4488630" y="2492896"/>
            <a:ext cx="36004" cy="5040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直線コネクタ 222"/>
          <p:cNvCxnSpPr/>
          <p:nvPr/>
        </p:nvCxnSpPr>
        <p:spPr bwMode="auto">
          <a:xfrm flipV="1">
            <a:off x="4626469" y="1664804"/>
            <a:ext cx="2418445" cy="5822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角丸四角形吹き出し 223"/>
          <p:cNvSpPr/>
          <p:nvPr/>
        </p:nvSpPr>
        <p:spPr bwMode="auto">
          <a:xfrm>
            <a:off x="4572000" y="1340768"/>
            <a:ext cx="1896850" cy="468632"/>
          </a:xfrm>
          <a:prstGeom prst="wedgeRoundRectCallout">
            <a:avLst>
              <a:gd name="adj1" fmla="val -11469"/>
              <a:gd name="adj2" fmla="val 86891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mtClean="0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rPr>
              <a:t>Cannot reserve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25" name="角丸四角形吹き出し 224"/>
          <p:cNvSpPr/>
          <p:nvPr/>
        </p:nvSpPr>
        <p:spPr bwMode="auto">
          <a:xfrm>
            <a:off x="4283968" y="4149080"/>
            <a:ext cx="1944216" cy="468632"/>
          </a:xfrm>
          <a:prstGeom prst="wedgeRoundRectCallout">
            <a:avLst>
              <a:gd name="adj1" fmla="val -18818"/>
              <a:gd name="adj2" fmla="val 150915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mtClean="0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rPr>
              <a:t>Already reserved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4" name="円/楕円 3"/>
          <p:cNvSpPr/>
          <p:nvPr/>
        </p:nvSpPr>
        <p:spPr bwMode="auto">
          <a:xfrm>
            <a:off x="4788024" y="5157192"/>
            <a:ext cx="288032" cy="2880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7884368" y="364502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bg2"/>
                </a:solidFill>
              </a:rPr>
              <a:t>Viewpoint A</a:t>
            </a:r>
            <a:endParaRPr kumimoji="1" lang="ja-JP" altLang="en-US" sz="1400">
              <a:solidFill>
                <a:schemeClr val="bg2"/>
              </a:solidFill>
            </a:endParaRPr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7884368" y="6093296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bg2"/>
                </a:solidFill>
              </a:rPr>
              <a:t>Viewpoint B</a:t>
            </a:r>
            <a:endParaRPr kumimoji="1" lang="ja-JP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0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5" grpId="0" animBg="1"/>
      <p:bldP spid="4" grpId="0" animBg="1"/>
    </p:bldLst>
  </p:timing>
</p:sld>
</file>

<file path=ppt/theme/theme1.xml><?xml version="1.0" encoding="utf-8"?>
<a:theme xmlns:a="http://schemas.openxmlformats.org/drawingml/2006/main" name="kddi">
  <a:themeElements>
    <a:clrScheme name="kddi 11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6699FF"/>
      </a:accent1>
      <a:accent2>
        <a:srgbClr val="0033CC"/>
      </a:accent2>
      <a:accent3>
        <a:srgbClr val="FFFFFF"/>
      </a:accent3>
      <a:accent4>
        <a:srgbClr val="000000"/>
      </a:accent4>
      <a:accent5>
        <a:srgbClr val="B8CAFF"/>
      </a:accent5>
      <a:accent6>
        <a:srgbClr val="002DB9"/>
      </a:accent6>
      <a:hlink>
        <a:srgbClr val="7E9CE8"/>
      </a:hlink>
      <a:folHlink>
        <a:srgbClr val="D8D8EC"/>
      </a:folHlink>
    </a:clrScheme>
    <a:fontScheme name="kddi">
      <a:majorFont>
        <a:latin typeface="Tahoma"/>
        <a:ea typeface="HGS創英角ｺﾞｼｯｸUB"/>
        <a:cs typeface=""/>
      </a:majorFont>
      <a:minorFont>
        <a:latin typeface="Tahoma"/>
        <a:ea typeface="HGS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S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S創英角ｺﾞｼｯｸUB" pitchFamily="50" charset="-128"/>
          </a:defRPr>
        </a:defPPr>
      </a:lstStyle>
    </a:lnDef>
  </a:objectDefaults>
  <a:extraClrSchemeLst>
    <a:extraClrScheme>
      <a:clrScheme name="kddi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66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2DB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2">
        <a:dk1>
          <a:srgbClr val="000000"/>
        </a:dk1>
        <a:lt1>
          <a:srgbClr val="FFFFFF"/>
        </a:lt1>
        <a:dk2>
          <a:srgbClr val="000066"/>
        </a:dk2>
        <a:lt2>
          <a:srgbClr val="5F5F5F"/>
        </a:lt2>
        <a:accent1>
          <a:srgbClr val="66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2DB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3">
        <a:dk1>
          <a:srgbClr val="4D4D4D"/>
        </a:dk1>
        <a:lt1>
          <a:srgbClr val="FFFFFF"/>
        </a:lt1>
        <a:dk2>
          <a:srgbClr val="000066"/>
        </a:dk2>
        <a:lt2>
          <a:srgbClr val="1C1C1C"/>
        </a:lt2>
        <a:accent1>
          <a:srgbClr val="6699FF"/>
        </a:accent1>
        <a:accent2>
          <a:srgbClr val="0033CC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002DB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4">
        <a:dk1>
          <a:srgbClr val="5F5F5F"/>
        </a:dk1>
        <a:lt1>
          <a:srgbClr val="FFFFFF"/>
        </a:lt1>
        <a:dk2>
          <a:srgbClr val="000099"/>
        </a:dk2>
        <a:lt2>
          <a:srgbClr val="1C1C1C"/>
        </a:lt2>
        <a:accent1>
          <a:srgbClr val="6699FF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B8CAFF"/>
        </a:accent5>
        <a:accent6>
          <a:srgbClr val="002DB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kddi</Template>
  <TotalTime>233</TotalTime>
  <Words>700</Words>
  <Application>Microsoft Office PowerPoint</Application>
  <PresentationFormat>On-screen Show (4:3)</PresentationFormat>
  <Paragraphs>262</Paragraphs>
  <Slides>17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kddi</vt:lpstr>
      <vt:lpstr>Proposal for SwitchingService (SS)</vt:lpstr>
      <vt:lpstr>Abstract</vt:lpstr>
      <vt:lpstr>SwitchingService (NSI-SS)</vt:lpstr>
      <vt:lpstr>Operations and parameters for SS</vt:lpstr>
      <vt:lpstr>Scenarios</vt:lpstr>
      <vt:lpstr>Sample NSA topology</vt:lpstr>
      <vt:lpstr>Scenario 1. All SS-enabled NSA</vt:lpstr>
      <vt:lpstr>Sequence</vt:lpstr>
      <vt:lpstr>Scenario 2. Mixed with non SS-enabled NW</vt:lpstr>
      <vt:lpstr>Sequence</vt:lpstr>
      <vt:lpstr>Impacts for NSI architecture and CS</vt:lpstr>
      <vt:lpstr>Impacts for implemantation of non SS-enabled NSA</vt:lpstr>
      <vt:lpstr>BACKUP</vt:lpstr>
      <vt:lpstr>Sample topology</vt:lpstr>
      <vt:lpstr>Example (viewpoint A)</vt:lpstr>
      <vt:lpstr>Scenario 1. All SS-enabled NSA</vt:lpstr>
      <vt:lpstr>Example (viewpoint B) 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SwitchingService (SS)</dc:title>
  <dc:creator>KDDI-miyamoto</dc:creator>
  <cp:lastModifiedBy>Guy</cp:lastModifiedBy>
  <cp:revision>26</cp:revision>
  <dcterms:created xsi:type="dcterms:W3CDTF">2012-06-08T13:35:14Z</dcterms:created>
  <dcterms:modified xsi:type="dcterms:W3CDTF">2012-06-18T15:52:14Z</dcterms:modified>
</cp:coreProperties>
</file>