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68" r:id="rId3"/>
    <p:sldId id="269" r:id="rId4"/>
    <p:sldId id="273" r:id="rId5"/>
    <p:sldId id="272" r:id="rId6"/>
    <p:sldId id="263" r:id="rId7"/>
    <p:sldId id="278" r:id="rId8"/>
    <p:sldId id="271" r:id="rId9"/>
    <p:sldId id="265" r:id="rId10"/>
    <p:sldId id="274" r:id="rId11"/>
    <p:sldId id="277" r:id="rId12"/>
    <p:sldId id="275" r:id="rId13"/>
    <p:sldId id="280" r:id="rId14"/>
    <p:sldId id="276" r:id="rId15"/>
    <p:sldId id="266" r:id="rId16"/>
    <p:sldId id="279" r:id="rId17"/>
    <p:sldId id="281" r:id="rId18"/>
    <p:sldId id="283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93" autoAdjust="0"/>
  </p:normalViewPr>
  <p:slideViewPr>
    <p:cSldViewPr snapToGrid="0" snapToObjects="1">
      <p:cViewPr>
        <p:scale>
          <a:sx n="150" d="100"/>
          <a:sy n="150" d="100"/>
        </p:scale>
        <p:origin x="-400" y="2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ja-JP" sz="600"/>
              <a:t>© 2006 Open Grid Forum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8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Click to edit Master subtitle style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Times" charset="0"/>
              <a:buNone/>
              <a:defRPr/>
            </a:pPr>
            <a:endParaRPr lang="ja-JP" altLang="en-US" sz="2800">
              <a:solidFill>
                <a:schemeClr val="bg1"/>
              </a:solidFill>
            </a:endParaRP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Titelmasterformat durch Klicken bearbeiten</a:t>
            </a:r>
          </a:p>
        </p:txBody>
      </p:sp>
      <p:sp>
        <p:nvSpPr>
          <p:cNvPr id="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85875"/>
            <a:ext cx="77724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Textmasterformate durch Klicken bearbeiten</a:t>
            </a:r>
          </a:p>
          <a:p>
            <a:pPr lvl="1"/>
            <a:r>
              <a:rPr lang="en-US" altLang="ja-JP"/>
              <a:t>Zweite Ebene</a:t>
            </a:r>
          </a:p>
          <a:p>
            <a:pPr lvl="2"/>
            <a:r>
              <a:rPr lang="en-US" altLang="ja-JP"/>
              <a:t>Dritte Ebene</a:t>
            </a:r>
          </a:p>
          <a:p>
            <a:pPr lvl="3"/>
            <a:r>
              <a:rPr lang="en-US" altLang="ja-JP"/>
              <a:t>Vierte Ebene</a:t>
            </a:r>
          </a:p>
          <a:p>
            <a:pPr lvl="4"/>
            <a:r>
              <a:rPr lang="en-US" altLang="ja-JP"/>
              <a:t>Fünfte Ebene</a:t>
            </a: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ja-JP" sz="600"/>
              <a:t>© 2006 Open Grid Forum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rval.grid.aau.dk:9443/NSI/services/ConnectionServi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rval.grid.aau.dk:9443/NSI/services/ConnectionServic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rval.grid.aau.dk:9443/NSI/services/ConnectionServic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rval.grid.aau.dk:9443/NSI/services/ConnectionServic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rval.grid.aau.dk:9443/NSI/services/ConnectionServi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1670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hierarchical, NSI compatible, topology proposal for NML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4267" y="4351867"/>
            <a:ext cx="2378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Jerry Sobieski</a:t>
            </a:r>
          </a:p>
          <a:p>
            <a:r>
              <a:rPr lang="en-US" dirty="0" smtClean="0"/>
              <a:t>NORDUnet</a:t>
            </a:r>
          </a:p>
          <a:p>
            <a:endParaRPr lang="en-US" dirty="0"/>
          </a:p>
          <a:p>
            <a:r>
              <a:rPr lang="en-US" dirty="0" smtClean="0"/>
              <a:t>Presented at OGF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1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766"/>
            <a:ext cx="8229600" cy="49953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Hierarchical </a:t>
            </a:r>
            <a:r>
              <a:rPr lang="en-US" sz="3200" dirty="0" err="1" smtClean="0"/>
              <a:t>Uni</a:t>
            </a:r>
            <a:r>
              <a:rPr lang="en-US" sz="3200" dirty="0" smtClean="0"/>
              <a:t>-directional</a:t>
            </a:r>
            <a:br>
              <a:rPr lang="en-US" sz="3200" dirty="0" smtClean="0"/>
            </a:br>
            <a:r>
              <a:rPr lang="en-US" sz="3200" dirty="0" smtClean="0"/>
              <a:t>Topology </a:t>
            </a:r>
            <a:r>
              <a:rPr lang="en-US" sz="3200" dirty="0" smtClean="0"/>
              <a:t>Proposal Example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70933" y="1260349"/>
            <a:ext cx="8568268" cy="5509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/>
                <a:cs typeface="Consolas"/>
              </a:rPr>
              <a:t>t</a:t>
            </a:r>
            <a:r>
              <a:rPr lang="en-US" sz="1100" dirty="0" err="1" smtClean="0">
                <a:latin typeface="Consolas"/>
                <a:cs typeface="Consolas"/>
              </a:rPr>
              <a:t>opo</a:t>
            </a:r>
            <a:r>
              <a:rPr lang="en-US" sz="1100" dirty="0" smtClean="0">
                <a:latin typeface="Consolas"/>
                <a:cs typeface="Consolas"/>
              </a:rPr>
              <a:t>{ name $L0$;     							/* level 0 is the universal space */</a:t>
            </a:r>
          </a:p>
          <a:p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topo</a:t>
            </a:r>
            <a:r>
              <a:rPr lang="en-US" sz="1100" dirty="0" smtClean="0">
                <a:latin typeface="Consolas"/>
                <a:cs typeface="Consolas"/>
              </a:rPr>
              <a:t>{ name NDN.EFDX;	version 2012-02-29-18:42:23				/</a:t>
            </a:r>
            <a:r>
              <a:rPr lang="en-US" sz="1100" dirty="0">
                <a:latin typeface="Consolas"/>
                <a:cs typeface="Consolas"/>
              </a:rPr>
              <a:t>* level 1 topology *</a:t>
            </a:r>
            <a:r>
              <a:rPr lang="en-US" sz="1100" dirty="0" smtClean="0">
                <a:latin typeface="Consolas"/>
                <a:cs typeface="Consolas"/>
              </a:rPr>
              <a:t>/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NSA </a:t>
            </a:r>
            <a:r>
              <a:rPr lang="en-US" sz="1100" dirty="0">
                <a:latin typeface="Consolas"/>
                <a:cs typeface="Consolas"/>
                <a:hlinkClick r:id="rId2"/>
              </a:rPr>
              <a:t>https://orval.grid.aau.dk:9443/NSI/services/</a:t>
            </a:r>
            <a:r>
              <a:rPr lang="en-US" sz="1100" dirty="0" smtClean="0">
                <a:latin typeface="Consolas"/>
                <a:cs typeface="Consolas"/>
                <a:hlinkClick r:id="rId2"/>
              </a:rPr>
              <a:t>ConnectionService</a:t>
            </a:r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port </a:t>
            </a:r>
            <a:r>
              <a:rPr lang="en-US" sz="1100" dirty="0" err="1" smtClean="0">
                <a:latin typeface="Consolas"/>
                <a:cs typeface="Consolas"/>
              </a:rPr>
              <a:t>Pionier-i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NetherLight-i</a:t>
            </a:r>
            <a:r>
              <a:rPr lang="en-US" sz="1100" dirty="0" smtClean="0">
                <a:latin typeface="Consolas"/>
                <a:cs typeface="Consolas"/>
              </a:rPr>
              <a:t>, Internet2-i inbound;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port </a:t>
            </a:r>
            <a:r>
              <a:rPr lang="en-US" sz="1100" dirty="0" err="1">
                <a:latin typeface="Consolas"/>
                <a:cs typeface="Consolas"/>
              </a:rPr>
              <a:t>Pionier</a:t>
            </a:r>
            <a:r>
              <a:rPr lang="en-US" sz="1100" dirty="0" smtClean="0">
                <a:latin typeface="Consolas"/>
                <a:cs typeface="Consolas"/>
              </a:rPr>
              <a:t>-o, </a:t>
            </a:r>
            <a:r>
              <a:rPr lang="en-US" sz="1100" dirty="0" err="1">
                <a:latin typeface="Consolas"/>
                <a:cs typeface="Consolas"/>
              </a:rPr>
              <a:t>NetherLight</a:t>
            </a:r>
            <a:r>
              <a:rPr lang="en-US" sz="1100" dirty="0" smtClean="0">
                <a:latin typeface="Consolas"/>
                <a:cs typeface="Consolas"/>
              </a:rPr>
              <a:t>-o, Internet2-o outbound</a:t>
            </a:r>
            <a:r>
              <a:rPr lang="en-US" sz="1100" dirty="0">
                <a:latin typeface="Consolas"/>
                <a:cs typeface="Consolas"/>
              </a:rPr>
              <a:t>;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topo</a:t>
            </a:r>
            <a:r>
              <a:rPr lang="en-US" sz="1100" dirty="0" smtClean="0">
                <a:latin typeface="Consolas"/>
                <a:cs typeface="Consolas"/>
              </a:rPr>
              <a:t>{ name CPH;  location </a:t>
            </a:r>
            <a:r>
              <a:rPr lang="en-US" sz="1100" dirty="0" err="1" smtClean="0">
                <a:latin typeface="Consolas"/>
                <a:cs typeface="Consolas"/>
              </a:rPr>
              <a:t>lat</a:t>
            </a:r>
            <a:r>
              <a:rPr lang="en-US" sz="1100" dirty="0" smtClean="0">
                <a:latin typeface="Consolas"/>
                <a:cs typeface="Consolas"/>
              </a:rPr>
              <a:t> 24.1234 </a:t>
            </a:r>
            <a:r>
              <a:rPr lang="en-US" sz="1100" dirty="0" err="1" smtClean="0">
                <a:latin typeface="Consolas"/>
                <a:cs typeface="Consolas"/>
              </a:rPr>
              <a:t>lon</a:t>
            </a:r>
            <a:r>
              <a:rPr lang="en-US" sz="1100" dirty="0" smtClean="0">
                <a:latin typeface="Consolas"/>
                <a:cs typeface="Consolas"/>
              </a:rPr>
              <a:t> -57.2345; 		/</a:t>
            </a:r>
            <a:r>
              <a:rPr lang="en-US" sz="1100" dirty="0">
                <a:latin typeface="Consolas"/>
                <a:cs typeface="Consolas"/>
              </a:rPr>
              <a:t>* level 2 topology *</a:t>
            </a:r>
            <a:r>
              <a:rPr lang="en-US" sz="1100" dirty="0" smtClean="0">
                <a:latin typeface="Consolas"/>
                <a:cs typeface="Consolas"/>
              </a:rPr>
              <a:t>/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	port </a:t>
            </a:r>
            <a:r>
              <a:rPr lang="en-US" sz="1100" dirty="0" err="1" smtClean="0">
                <a:latin typeface="Consolas"/>
                <a:cs typeface="Consolas"/>
              </a:rPr>
              <a:t>AMSi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POZi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NYCi</a:t>
            </a:r>
            <a:r>
              <a:rPr lang="en-US" sz="1100" dirty="0" smtClean="0">
                <a:latin typeface="Consolas"/>
                <a:cs typeface="Consolas"/>
              </a:rPr>
              <a:t> inbound;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	port </a:t>
            </a:r>
            <a:r>
              <a:rPr lang="en-US" sz="1100" dirty="0" err="1" smtClean="0">
                <a:latin typeface="Consolas"/>
                <a:cs typeface="Consolas"/>
              </a:rPr>
              <a:t>AMSo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POZo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NYCo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outbount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	}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topo</a:t>
            </a:r>
            <a:r>
              <a:rPr lang="en-US" sz="1100" dirty="0">
                <a:latin typeface="Consolas"/>
                <a:cs typeface="Consolas"/>
              </a:rPr>
              <a:t>{ </a:t>
            </a:r>
            <a:r>
              <a:rPr lang="en-US" sz="1100" dirty="0" smtClean="0">
                <a:latin typeface="Consolas"/>
                <a:cs typeface="Consolas"/>
              </a:rPr>
              <a:t>name NYC;  location </a:t>
            </a:r>
            <a:r>
              <a:rPr lang="en-US" sz="1100" dirty="0" err="1">
                <a:latin typeface="Consolas"/>
                <a:cs typeface="Consolas"/>
              </a:rPr>
              <a:t>lat</a:t>
            </a:r>
            <a:r>
              <a:rPr lang="en-US" sz="1100" dirty="0">
                <a:latin typeface="Consolas"/>
                <a:cs typeface="Consolas"/>
              </a:rPr>
              <a:t> 24.1234 </a:t>
            </a:r>
            <a:r>
              <a:rPr lang="en-US" sz="1100" dirty="0" err="1">
                <a:latin typeface="Consolas"/>
                <a:cs typeface="Consolas"/>
              </a:rPr>
              <a:t>lon</a:t>
            </a:r>
            <a:r>
              <a:rPr lang="en-US" sz="1100" dirty="0">
                <a:latin typeface="Consolas"/>
                <a:cs typeface="Consolas"/>
              </a:rPr>
              <a:t> -87.2345</a:t>
            </a:r>
            <a:r>
              <a:rPr lang="en-US" sz="1100" dirty="0" smtClean="0">
                <a:latin typeface="Consolas"/>
                <a:cs typeface="Consolas"/>
              </a:rPr>
              <a:t>;		/</a:t>
            </a:r>
            <a:r>
              <a:rPr lang="en-US" sz="1100" dirty="0">
                <a:latin typeface="Consolas"/>
                <a:cs typeface="Consolas"/>
              </a:rPr>
              <a:t>* level 2 topology *</a:t>
            </a:r>
            <a:r>
              <a:rPr lang="en-US" sz="1100" dirty="0" smtClean="0">
                <a:latin typeface="Consolas"/>
                <a:cs typeface="Consolas"/>
              </a:rPr>
              <a:t>/</a:t>
            </a:r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>
                <a:latin typeface="Consolas"/>
                <a:cs typeface="Consolas"/>
              </a:rPr>
              <a:t>	port </a:t>
            </a:r>
            <a:r>
              <a:rPr lang="en-US" sz="1100" dirty="0" err="1" smtClean="0">
                <a:latin typeface="Consolas"/>
                <a:cs typeface="Consolas"/>
              </a:rPr>
              <a:t>IONi</a:t>
            </a:r>
            <a:r>
              <a:rPr lang="en-US" sz="1100" dirty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CPHi</a:t>
            </a:r>
            <a:r>
              <a:rPr lang="en-US" sz="1100" dirty="0" smtClean="0">
                <a:latin typeface="Consolas"/>
                <a:cs typeface="Consolas"/>
              </a:rPr>
              <a:t> inbound</a:t>
            </a:r>
            <a:r>
              <a:rPr lang="en-US" sz="1100" dirty="0">
                <a:latin typeface="Consolas"/>
                <a:cs typeface="Consolas"/>
              </a:rPr>
              <a:t>;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>
                <a:latin typeface="Consolas"/>
                <a:cs typeface="Consolas"/>
              </a:rPr>
              <a:t>	port </a:t>
            </a:r>
            <a:r>
              <a:rPr lang="en-US" sz="1100" dirty="0" err="1" smtClean="0">
                <a:latin typeface="Consolas"/>
                <a:cs typeface="Consolas"/>
              </a:rPr>
              <a:t>IONo</a:t>
            </a:r>
            <a:r>
              <a:rPr lang="en-US" sz="1100" dirty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CPHo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outbount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}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link </a:t>
            </a:r>
            <a:r>
              <a:rPr lang="en-US" sz="1100" dirty="0" err="1" smtClean="0">
                <a:latin typeface="Consolas"/>
                <a:cs typeface="Consolas"/>
              </a:rPr>
              <a:t>NYC:CPHi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CPH:NYCo</a:t>
            </a:r>
            <a:r>
              <a:rPr lang="en-US" sz="1100" dirty="0" smtClean="0">
                <a:latin typeface="Consolas"/>
                <a:cs typeface="Consolas"/>
              </a:rPr>
              <a:t>;             		/* level 2 to level 2 */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link </a:t>
            </a:r>
            <a:r>
              <a:rPr lang="en-US" sz="1100" dirty="0" err="1" smtClean="0">
                <a:latin typeface="Consolas"/>
                <a:cs typeface="Consolas"/>
              </a:rPr>
              <a:t>NYC:CPHo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CPH:NYCi</a:t>
            </a:r>
            <a:r>
              <a:rPr lang="en-US" sz="1100" dirty="0" smtClean="0">
                <a:latin typeface="Consolas"/>
                <a:cs typeface="Consolas"/>
              </a:rPr>
              <a:t>;				/</a:t>
            </a:r>
            <a:r>
              <a:rPr lang="en-US" sz="1100" dirty="0">
                <a:latin typeface="Consolas"/>
                <a:cs typeface="Consolas"/>
              </a:rPr>
              <a:t>* </a:t>
            </a:r>
            <a:r>
              <a:rPr lang="en-US" sz="1100" dirty="0" smtClean="0">
                <a:latin typeface="Consolas"/>
                <a:cs typeface="Consolas"/>
              </a:rPr>
              <a:t>level 2 to level 2 */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alias </a:t>
            </a:r>
            <a:r>
              <a:rPr lang="en-US" sz="1100" dirty="0" err="1" smtClean="0">
                <a:latin typeface="Consolas"/>
                <a:cs typeface="Consolas"/>
              </a:rPr>
              <a:t>NDN.EFDX:Pionier-i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CPH:POZi</a:t>
            </a:r>
            <a:r>
              <a:rPr lang="en-US" sz="1100" dirty="0">
                <a:latin typeface="Consolas"/>
                <a:cs typeface="Consolas"/>
              </a:rPr>
              <a:t>;</a:t>
            </a:r>
            <a:r>
              <a:rPr lang="en-US" sz="1100" dirty="0" smtClean="0">
                <a:latin typeface="Consolas"/>
                <a:cs typeface="Consolas"/>
              </a:rPr>
              <a:t>		/* level 1 to level 2 boundary links  */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>
                <a:latin typeface="Consolas"/>
                <a:cs typeface="Consolas"/>
              </a:rPr>
              <a:t>alias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>
                <a:latin typeface="Consolas"/>
                <a:cs typeface="Consolas"/>
              </a:rPr>
              <a:t>NDN.EFDX:Pionier</a:t>
            </a:r>
            <a:r>
              <a:rPr lang="en-US" sz="1100" dirty="0" err="1" smtClean="0">
                <a:latin typeface="Consolas"/>
                <a:cs typeface="Consolas"/>
              </a:rPr>
              <a:t>-o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CPH:POZo</a:t>
            </a:r>
            <a:r>
              <a:rPr lang="en-US" sz="1100" dirty="0" smtClean="0">
                <a:latin typeface="Consolas"/>
                <a:cs typeface="Consolas"/>
              </a:rPr>
              <a:t>;		</a:t>
            </a:r>
            <a:r>
              <a:rPr lang="en-US" sz="1100" dirty="0">
                <a:latin typeface="Consolas"/>
                <a:cs typeface="Consolas"/>
              </a:rPr>
              <a:t>/* level 1 to level 2 boundary links  */</a:t>
            </a: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>
                <a:latin typeface="Consolas"/>
                <a:cs typeface="Consolas"/>
              </a:rPr>
              <a:t>alias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NDN.EFDX:NetherLight-</a:t>
            </a: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CPH:AMSi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>
                <a:latin typeface="Consolas"/>
                <a:cs typeface="Consolas"/>
              </a:rPr>
              <a:t>/* level 1 to level 2 boundary links  */</a:t>
            </a:r>
          </a:p>
          <a:p>
            <a:r>
              <a:rPr lang="en-US" sz="1100" dirty="0" smtClean="0">
                <a:latin typeface="Consolas"/>
                <a:cs typeface="Consolas"/>
              </a:rPr>
              <a:t>		</a:t>
            </a:r>
            <a:r>
              <a:rPr lang="en-US" sz="1100" dirty="0">
                <a:latin typeface="Consolas"/>
                <a:cs typeface="Consolas"/>
              </a:rPr>
              <a:t>alias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>
                <a:latin typeface="Consolas"/>
                <a:cs typeface="Consolas"/>
              </a:rPr>
              <a:t>NDN.EFDX:NetherLight</a:t>
            </a:r>
            <a:r>
              <a:rPr lang="en-US" sz="1100" dirty="0" err="1" smtClean="0">
                <a:latin typeface="Consolas"/>
                <a:cs typeface="Consolas"/>
              </a:rPr>
              <a:t>-o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CPH:AMSo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	/</a:t>
            </a:r>
            <a:r>
              <a:rPr lang="en-US" sz="1100" dirty="0">
                <a:latin typeface="Consolas"/>
                <a:cs typeface="Consolas"/>
              </a:rPr>
              <a:t>* level 1 to level </a:t>
            </a:r>
            <a:r>
              <a:rPr lang="en-US" sz="1100" dirty="0" smtClean="0">
                <a:latin typeface="Consolas"/>
                <a:cs typeface="Consolas"/>
              </a:rPr>
              <a:t>2 </a:t>
            </a:r>
            <a:r>
              <a:rPr lang="en-US" sz="1100" dirty="0">
                <a:latin typeface="Consolas"/>
                <a:cs typeface="Consolas"/>
              </a:rPr>
              <a:t>boundary links  *</a:t>
            </a:r>
            <a:r>
              <a:rPr lang="en-US" sz="1100" dirty="0" smtClean="0">
                <a:latin typeface="Consolas"/>
                <a:cs typeface="Consolas"/>
              </a:rPr>
              <a:t>/</a:t>
            </a:r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>
                <a:latin typeface="Consolas"/>
                <a:cs typeface="Consolas"/>
              </a:rPr>
              <a:t>alias</a:t>
            </a:r>
            <a:r>
              <a:rPr lang="en-US" sz="1100" dirty="0" smtClean="0">
                <a:latin typeface="Consolas"/>
                <a:cs typeface="Consolas"/>
              </a:rPr>
              <a:t> NDN.EFDX:Internet2-i, </a:t>
            </a:r>
            <a:r>
              <a:rPr lang="en-US" sz="1100" dirty="0" err="1" smtClean="0">
                <a:latin typeface="Consolas"/>
                <a:cs typeface="Consolas"/>
              </a:rPr>
              <a:t>NYC:IONi</a:t>
            </a:r>
            <a:r>
              <a:rPr lang="en-US" sz="1100" dirty="0" smtClean="0">
                <a:latin typeface="Consolas"/>
                <a:cs typeface="Consolas"/>
              </a:rPr>
              <a:t>;		/</a:t>
            </a:r>
            <a:r>
              <a:rPr lang="en-US" sz="1100" dirty="0">
                <a:latin typeface="Consolas"/>
                <a:cs typeface="Consolas"/>
              </a:rPr>
              <a:t>* level 1 to level </a:t>
            </a:r>
            <a:r>
              <a:rPr lang="en-US" sz="1100" dirty="0" smtClean="0">
                <a:latin typeface="Consolas"/>
                <a:cs typeface="Consolas"/>
              </a:rPr>
              <a:t>2 </a:t>
            </a:r>
            <a:r>
              <a:rPr lang="en-US" sz="1100" dirty="0">
                <a:latin typeface="Consolas"/>
                <a:cs typeface="Consolas"/>
              </a:rPr>
              <a:t>boundary links  *</a:t>
            </a:r>
            <a:r>
              <a:rPr lang="en-US" sz="1100" dirty="0" smtClean="0">
                <a:latin typeface="Consolas"/>
                <a:cs typeface="Consolas"/>
              </a:rPr>
              <a:t>/</a:t>
            </a:r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>
                <a:latin typeface="Consolas"/>
                <a:cs typeface="Consolas"/>
              </a:rPr>
              <a:t>alias</a:t>
            </a:r>
            <a:r>
              <a:rPr lang="en-US" sz="1100" dirty="0" smtClean="0">
                <a:latin typeface="Consolas"/>
                <a:cs typeface="Consolas"/>
              </a:rPr>
              <a:t> NDN.EFDX:Internet2-</a:t>
            </a:r>
            <a:r>
              <a:rPr lang="en-US" sz="1100" dirty="0">
                <a:latin typeface="Consolas"/>
                <a:cs typeface="Consolas"/>
              </a:rPr>
              <a:t>o, </a:t>
            </a:r>
            <a:r>
              <a:rPr lang="en-US" sz="1100" dirty="0" err="1" smtClean="0">
                <a:latin typeface="Consolas"/>
                <a:cs typeface="Consolas"/>
              </a:rPr>
              <a:t>NYC:IONo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		/</a:t>
            </a:r>
            <a:r>
              <a:rPr lang="en-US" sz="1100" dirty="0">
                <a:latin typeface="Consolas"/>
                <a:cs typeface="Consolas"/>
              </a:rPr>
              <a:t>* level 1 to level </a:t>
            </a:r>
            <a:r>
              <a:rPr lang="en-US" sz="1100" dirty="0" smtClean="0">
                <a:latin typeface="Consolas"/>
                <a:cs typeface="Consolas"/>
              </a:rPr>
              <a:t>2 </a:t>
            </a:r>
            <a:r>
              <a:rPr lang="en-US" sz="1100" dirty="0">
                <a:latin typeface="Consolas"/>
                <a:cs typeface="Consolas"/>
              </a:rPr>
              <a:t>boundary links  *</a:t>
            </a:r>
            <a:r>
              <a:rPr lang="en-US" sz="1100" dirty="0" smtClean="0">
                <a:latin typeface="Consolas"/>
                <a:cs typeface="Consolas"/>
              </a:rPr>
              <a:t>/</a:t>
            </a:r>
          </a:p>
          <a:p>
            <a:r>
              <a:rPr lang="en-US" sz="1100" dirty="0" smtClean="0">
                <a:latin typeface="Consolas"/>
                <a:cs typeface="Consolas"/>
              </a:rPr>
              <a:t>	}	</a:t>
            </a:r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	Link </a:t>
            </a:r>
            <a:r>
              <a:rPr lang="en-US" sz="1100" dirty="0" err="1" smtClean="0">
                <a:latin typeface="Consolas"/>
                <a:cs typeface="Consolas"/>
              </a:rPr>
              <a:t>NDN.EFDX:Pionier-i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Pionier.EFDX:NDNo</a:t>
            </a:r>
            <a:r>
              <a:rPr lang="en-US" sz="1100" dirty="0" smtClean="0">
                <a:latin typeface="Consolas"/>
                <a:cs typeface="Consolas"/>
              </a:rPr>
              <a:t>;    	/* NDN level 1 port to </a:t>
            </a:r>
            <a:r>
              <a:rPr lang="en-US" sz="1100" dirty="0" err="1" smtClean="0">
                <a:latin typeface="Consolas"/>
                <a:cs typeface="Consolas"/>
              </a:rPr>
              <a:t>Pionier</a:t>
            </a:r>
            <a:r>
              <a:rPr lang="en-US" sz="1100" dirty="0" smtClean="0">
                <a:latin typeface="Consolas"/>
                <a:cs typeface="Consolas"/>
              </a:rPr>
              <a:t> level 1 port *</a:t>
            </a:r>
          </a:p>
          <a:p>
            <a:r>
              <a:rPr lang="en-US" sz="1100" dirty="0" smtClean="0">
                <a:latin typeface="Consolas"/>
                <a:cs typeface="Consolas"/>
              </a:rPr>
              <a:t>	Link </a:t>
            </a:r>
            <a:r>
              <a:rPr lang="en-US" sz="1100" dirty="0" err="1" smtClean="0">
                <a:latin typeface="Consolas"/>
                <a:cs typeface="Consolas"/>
              </a:rPr>
              <a:t>NDN.EFDX:Pionier-o</a:t>
            </a:r>
            <a:r>
              <a:rPr lang="en-US" sz="1100" dirty="0" smtClean="0">
                <a:latin typeface="Consolas"/>
                <a:cs typeface="Consolas"/>
              </a:rPr>
              <a:t>, </a:t>
            </a:r>
            <a:r>
              <a:rPr lang="en-US" sz="1100" dirty="0" err="1">
                <a:latin typeface="Consolas"/>
                <a:cs typeface="Consolas"/>
              </a:rPr>
              <a:t>Pionier.EFDX:NDNi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</a:p>
          <a:p>
            <a:r>
              <a:rPr lang="en-US" sz="1100" dirty="0" smtClean="0">
                <a:latin typeface="Consolas"/>
                <a:cs typeface="Consolas"/>
              </a:rPr>
              <a:t>	Link </a:t>
            </a:r>
            <a:r>
              <a:rPr lang="en-US" sz="1100" dirty="0" err="1" smtClean="0">
                <a:latin typeface="Consolas"/>
                <a:cs typeface="Consolas"/>
              </a:rPr>
              <a:t>NDN.EFDX:NetherLight-</a:t>
            </a: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NetherLight.EFDX:NDNo</a:t>
            </a:r>
            <a:r>
              <a:rPr lang="en-US" sz="1100" dirty="0" smtClean="0">
                <a:latin typeface="Consolas"/>
                <a:cs typeface="Consolas"/>
              </a:rPr>
              <a:t>; /</a:t>
            </a:r>
            <a:r>
              <a:rPr lang="en-US" sz="1100" dirty="0">
                <a:latin typeface="Consolas"/>
                <a:cs typeface="Consolas"/>
              </a:rPr>
              <a:t>* </a:t>
            </a:r>
            <a:r>
              <a:rPr lang="en-US" sz="1100" dirty="0" smtClean="0">
                <a:latin typeface="Consolas"/>
                <a:cs typeface="Consolas"/>
              </a:rPr>
              <a:t>level </a:t>
            </a:r>
            <a:r>
              <a:rPr lang="en-US" sz="1100" dirty="0">
                <a:latin typeface="Consolas"/>
                <a:cs typeface="Consolas"/>
              </a:rPr>
              <a:t>1 port </a:t>
            </a:r>
            <a:r>
              <a:rPr lang="en-US" sz="1100" dirty="0" smtClean="0">
                <a:latin typeface="Consolas"/>
                <a:cs typeface="Consolas"/>
              </a:rPr>
              <a:t>to level </a:t>
            </a:r>
            <a:r>
              <a:rPr lang="en-US" sz="1100" dirty="0">
                <a:latin typeface="Consolas"/>
                <a:cs typeface="Consolas"/>
              </a:rPr>
              <a:t>1 port */</a:t>
            </a:r>
          </a:p>
          <a:p>
            <a:r>
              <a:rPr lang="en-US" sz="1100" dirty="0" smtClean="0">
                <a:latin typeface="Consolas"/>
                <a:cs typeface="Consolas"/>
              </a:rPr>
              <a:t>	Link </a:t>
            </a:r>
            <a:r>
              <a:rPr lang="en-US" sz="1100" dirty="0" err="1" smtClean="0">
                <a:latin typeface="Consolas"/>
                <a:cs typeface="Consolas"/>
              </a:rPr>
              <a:t>NDN.EFDX:NetherLight-</a:t>
            </a:r>
            <a:r>
              <a:rPr lang="en-US" sz="1100" dirty="0" err="1">
                <a:latin typeface="Consolas"/>
                <a:cs typeface="Consolas"/>
              </a:rPr>
              <a:t>o</a:t>
            </a:r>
            <a:r>
              <a:rPr lang="en-US" sz="1100" dirty="0">
                <a:latin typeface="Consolas"/>
                <a:cs typeface="Consolas"/>
              </a:rPr>
              <a:t>, </a:t>
            </a:r>
            <a:r>
              <a:rPr lang="en-US" sz="1100" dirty="0" err="1" smtClean="0">
                <a:latin typeface="Consolas"/>
                <a:cs typeface="Consolas"/>
              </a:rPr>
              <a:t>NetherLight.EFDX:NDNi</a:t>
            </a:r>
            <a:r>
              <a:rPr lang="en-US" sz="1100" dirty="0">
                <a:latin typeface="Consolas"/>
                <a:cs typeface="Consolas"/>
              </a:rPr>
              <a:t>;</a:t>
            </a:r>
          </a:p>
          <a:p>
            <a:r>
              <a:rPr lang="en-US" sz="1100" dirty="0" smtClean="0">
                <a:latin typeface="Consolas"/>
                <a:cs typeface="Consolas"/>
              </a:rPr>
              <a:t>	Link NDN.EFDX:Internet2-</a:t>
            </a:r>
            <a:r>
              <a:rPr lang="en-US" sz="1100" dirty="0">
                <a:latin typeface="Consolas"/>
                <a:cs typeface="Consolas"/>
              </a:rPr>
              <a:t>i, </a:t>
            </a:r>
            <a:r>
              <a:rPr lang="en-US" sz="1100" dirty="0" smtClean="0">
                <a:latin typeface="Consolas"/>
                <a:cs typeface="Consolas"/>
              </a:rPr>
              <a:t>Internet2.EFDX:NDNo</a:t>
            </a:r>
            <a:r>
              <a:rPr lang="en-US" sz="1100" dirty="0">
                <a:latin typeface="Consolas"/>
                <a:cs typeface="Consolas"/>
              </a:rPr>
              <a:t>; /* level 1 port to level 1 port */</a:t>
            </a:r>
          </a:p>
          <a:p>
            <a:r>
              <a:rPr lang="en-US" sz="1100" dirty="0" smtClean="0">
                <a:latin typeface="Consolas"/>
                <a:cs typeface="Consolas"/>
              </a:rPr>
              <a:t>	Link NDN.EFDX:Internet2-</a:t>
            </a:r>
            <a:r>
              <a:rPr lang="en-US" sz="1100" dirty="0">
                <a:latin typeface="Consolas"/>
                <a:cs typeface="Consolas"/>
              </a:rPr>
              <a:t>o, </a:t>
            </a:r>
            <a:r>
              <a:rPr lang="en-US" sz="1100" dirty="0" smtClean="0">
                <a:latin typeface="Consolas"/>
                <a:cs typeface="Consolas"/>
              </a:rPr>
              <a:t>Internet2.EFDX:NDNi;</a:t>
            </a:r>
          </a:p>
          <a:p>
            <a:r>
              <a:rPr lang="en-US" sz="1100" dirty="0" smtClean="0">
                <a:latin typeface="Consolas"/>
                <a:cs typeface="Consolas"/>
              </a:rPr>
              <a:t>} </a:t>
            </a:r>
            <a:endParaRPr lang="en-US" sz="1100" dirty="0">
              <a:latin typeface="Consolas"/>
              <a:cs typeface="Consolas"/>
            </a:endParaRPr>
          </a:p>
          <a:p>
            <a:endParaRPr lang="en-US" sz="1100" dirty="0">
              <a:latin typeface="Consolas"/>
              <a:cs typeface="Consolas"/>
            </a:endParaRPr>
          </a:p>
          <a:p>
            <a:endParaRPr lang="en-US" sz="1100" dirty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8059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NSI </a:t>
            </a:r>
            <a:r>
              <a:rPr lang="en-US" dirty="0" err="1" smtClean="0"/>
              <a:t>Uni</a:t>
            </a:r>
            <a:r>
              <a:rPr lang="en-US" dirty="0" smtClean="0"/>
              <a:t>-directional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875"/>
            <a:ext cx="7772400" cy="443759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Uni</a:t>
            </a:r>
            <a:r>
              <a:rPr lang="en-US" dirty="0" smtClean="0"/>
              <a:t> directional circuits do not conflict with existing bi-directional service</a:t>
            </a:r>
          </a:p>
          <a:p>
            <a:pPr lvl="1"/>
            <a:r>
              <a:rPr lang="en-US" dirty="0" smtClean="0"/>
              <a:t>Protocol remains the same.</a:t>
            </a:r>
          </a:p>
          <a:p>
            <a:pPr lvl="1"/>
            <a:r>
              <a:rPr lang="en-US" dirty="0" smtClean="0"/>
              <a:t>Some topology will need amending to reflect </a:t>
            </a:r>
            <a:r>
              <a:rPr lang="en-US" dirty="0" err="1" smtClean="0"/>
              <a:t>uni</a:t>
            </a:r>
            <a:r>
              <a:rPr lang="en-US" dirty="0" smtClean="0"/>
              <a:t>-directional STPs </a:t>
            </a:r>
          </a:p>
          <a:p>
            <a:pPr lvl="1"/>
            <a:r>
              <a:rPr lang="en-US" dirty="0" smtClean="0"/>
              <a:t>Reservation </a:t>
            </a:r>
            <a:r>
              <a:rPr lang="en-US" dirty="0" err="1" smtClean="0"/>
              <a:t>Req</a:t>
            </a:r>
            <a:r>
              <a:rPr lang="en-US" dirty="0" smtClean="0"/>
              <a:t> already has the directionality parameter – so this will make it useful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This will also cause the WG to think about  “compositional” services</a:t>
            </a:r>
          </a:p>
          <a:p>
            <a:pPr lvl="1"/>
            <a:r>
              <a:rPr lang="en-US" dirty="0" smtClean="0">
                <a:sym typeface="Wingdings"/>
              </a:rPr>
              <a:t>E.g. How do you define a bi-directional connection pair that is either asymmetric or diverse</a:t>
            </a:r>
          </a:p>
          <a:p>
            <a:pPr lvl="1"/>
            <a:r>
              <a:rPr lang="en-US" dirty="0" smtClean="0">
                <a:sym typeface="Wingdings"/>
              </a:rPr>
              <a:t>How do we reference other Connections to specify things like parallel but reversed, diverse, </a:t>
            </a:r>
            <a:r>
              <a:rPr lang="en-US" dirty="0" err="1" smtClean="0">
                <a:sym typeface="Wingdings"/>
              </a:rPr>
              <a:t>etc</a:t>
            </a:r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60298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Topological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NML: Syntactic and name formalizations can be defined as make sense…just need to maintain NSI conceptual functionality.</a:t>
            </a:r>
          </a:p>
          <a:p>
            <a:pPr lvl="1"/>
            <a:r>
              <a:rPr lang="en-US" sz="2000" dirty="0" smtClean="0"/>
              <a:t>This is looking very good (Thanks to NML </a:t>
            </a:r>
            <a:r>
              <a:rPr lang="en-US" sz="2000" dirty="0" err="1" smtClean="0"/>
              <a:t>Freek</a:t>
            </a:r>
            <a:r>
              <a:rPr lang="en-US" sz="2000" dirty="0" smtClean="0"/>
              <a:t>, </a:t>
            </a:r>
            <a:r>
              <a:rPr lang="en-US" sz="2000" dirty="0" err="1" smtClean="0"/>
              <a:t>JdvH</a:t>
            </a:r>
            <a:r>
              <a:rPr lang="en-US" sz="2000" dirty="0" smtClean="0"/>
              <a:t>, Roman, Jason)</a:t>
            </a:r>
          </a:p>
          <a:p>
            <a:pPr lvl="1"/>
            <a:r>
              <a:rPr lang="en-US" sz="2000" dirty="0" smtClean="0"/>
              <a:t>We need to resolve some specification issues regarding topologies (e.g. do we nest them, or list them..)  - not religious issues</a:t>
            </a:r>
          </a:p>
          <a:p>
            <a:r>
              <a:rPr lang="en-US" sz="2400" dirty="0" smtClean="0"/>
              <a:t>NML: How do we map </a:t>
            </a:r>
            <a:r>
              <a:rPr lang="en-US" sz="2400" dirty="0" err="1" smtClean="0"/>
              <a:t>seemlessly</a:t>
            </a:r>
            <a:r>
              <a:rPr lang="en-US" sz="2400" dirty="0" smtClean="0"/>
              <a:t> from the abstract NSI constructs to the existing NML information? </a:t>
            </a:r>
          </a:p>
          <a:p>
            <a:pPr lvl="1"/>
            <a:r>
              <a:rPr lang="en-US" sz="2000" dirty="0" smtClean="0"/>
              <a:t>Again, I think this is syntactic mechanics…not a moral or theological issue</a:t>
            </a:r>
          </a:p>
        </p:txBody>
      </p:sp>
    </p:spTree>
    <p:extLst>
      <p:ext uri="{BB962C8B-B14F-4D97-AF65-F5344CB8AC3E}">
        <p14:creationId xmlns:p14="http://schemas.microsoft.com/office/powerpoint/2010/main" val="230343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8" y="286682"/>
            <a:ext cx="8229600" cy="1000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Mapping NSI STPs to local detail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70933" y="1361948"/>
            <a:ext cx="8568268" cy="470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/>
                <a:cs typeface="Consolas"/>
              </a:rPr>
              <a:t>t</a:t>
            </a:r>
            <a:r>
              <a:rPr lang="en-US" sz="1200" dirty="0" err="1" smtClean="0">
                <a:latin typeface="Consolas"/>
                <a:cs typeface="Consolas"/>
              </a:rPr>
              <a:t>opo</a:t>
            </a:r>
            <a:r>
              <a:rPr lang="en-US" sz="1200" dirty="0" smtClean="0">
                <a:latin typeface="Consolas"/>
                <a:cs typeface="Consolas"/>
              </a:rPr>
              <a:t>{ name $L0$;     							/* level 0 is the universal space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 smtClean="0">
                <a:latin typeface="Consolas"/>
                <a:cs typeface="Consolas"/>
              </a:rPr>
              <a:t>{ name NDN.EFDX;	version 2012-02-29-18:42:23				/</a:t>
            </a:r>
            <a:r>
              <a:rPr lang="en-US" sz="1200" dirty="0">
                <a:latin typeface="Consolas"/>
                <a:cs typeface="Consolas"/>
              </a:rPr>
              <a:t>* level 1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NSA </a:t>
            </a:r>
            <a:r>
              <a:rPr lang="en-US" sz="1200" dirty="0">
                <a:latin typeface="Consolas"/>
                <a:cs typeface="Consolas"/>
                <a:hlinkClick r:id="rId2"/>
              </a:rPr>
              <a:t>https://orval.grid.aau.dk:9443/NSI/services/</a:t>
            </a:r>
            <a:r>
              <a:rPr lang="en-US" sz="1200" dirty="0" smtClean="0">
                <a:latin typeface="Consolas"/>
                <a:cs typeface="Consolas"/>
                <a:hlinkClick r:id="rId2"/>
              </a:rPr>
              <a:t>ConnectionService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err="1" smtClean="0">
                <a:latin typeface="Consolas"/>
                <a:cs typeface="Consolas"/>
              </a:rPr>
              <a:t>Pionier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</a:t>
            </a:r>
            <a:r>
              <a:rPr lang="en-US" sz="1200" dirty="0" smtClean="0">
                <a:latin typeface="Consolas"/>
                <a:cs typeface="Consolas"/>
              </a:rPr>
              <a:t>, Internet2 bidirectional;</a:t>
            </a:r>
          </a:p>
          <a:p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 smtClean="0">
                <a:latin typeface="Consolas"/>
                <a:cs typeface="Consolas"/>
              </a:rPr>
              <a:t>{ name CPH;  location </a:t>
            </a:r>
            <a:r>
              <a:rPr lang="en-US" sz="1200" dirty="0" err="1" smtClean="0">
                <a:latin typeface="Consolas"/>
                <a:cs typeface="Consolas"/>
              </a:rPr>
              <a:t>lat</a:t>
            </a:r>
            <a:r>
              <a:rPr lang="en-US" sz="1200" dirty="0" smtClean="0">
                <a:latin typeface="Consolas"/>
                <a:cs typeface="Consolas"/>
              </a:rPr>
              <a:t>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-57.2345; 		/</a:t>
            </a:r>
            <a:r>
              <a:rPr lang="en-US" sz="1200" dirty="0">
                <a:latin typeface="Consolas"/>
                <a:cs typeface="Consolas"/>
              </a:rPr>
              <a:t>* level 2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>
                <a:latin typeface="Consolas"/>
                <a:cs typeface="Consolas"/>
              </a:rPr>
              <a:t>port{ name</a:t>
            </a:r>
            <a:r>
              <a:rPr lang="en-US" sz="1200" dirty="0" smtClean="0">
                <a:latin typeface="Consolas"/>
                <a:cs typeface="Consolas"/>
              </a:rPr>
              <a:t>=AMS; </a:t>
            </a:r>
            <a:r>
              <a:rPr lang="en-US" sz="1200" dirty="0">
                <a:latin typeface="Consolas"/>
                <a:cs typeface="Consolas"/>
              </a:rPr>
              <a:t>mode=</a:t>
            </a:r>
            <a:r>
              <a:rPr lang="en-US" sz="1200" dirty="0" smtClean="0">
                <a:latin typeface="Consolas"/>
                <a:cs typeface="Consolas"/>
              </a:rPr>
              <a:t>bidirectional } 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		port{ name</a:t>
            </a:r>
            <a:r>
              <a:rPr lang="en-US" sz="1200" dirty="0" smtClean="0">
                <a:latin typeface="Consolas"/>
                <a:cs typeface="Consolas"/>
              </a:rPr>
              <a:t>=POZ; </a:t>
            </a:r>
            <a:r>
              <a:rPr lang="en-US" sz="1200" dirty="0">
                <a:latin typeface="Consolas"/>
                <a:cs typeface="Consolas"/>
              </a:rPr>
              <a:t>mode=</a:t>
            </a:r>
            <a:r>
              <a:rPr lang="en-US" sz="1200" dirty="0" smtClean="0">
                <a:latin typeface="Consolas"/>
                <a:cs typeface="Consolas"/>
              </a:rPr>
              <a:t>bidirectional } 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		</a:t>
            </a:r>
            <a:r>
              <a:rPr lang="en-US" sz="1200" dirty="0" smtClean="0">
                <a:latin typeface="Consolas"/>
                <a:cs typeface="Consolas"/>
              </a:rPr>
              <a:t>port</a:t>
            </a:r>
            <a:r>
              <a:rPr lang="en-US" sz="1200" dirty="0">
                <a:latin typeface="Consolas"/>
                <a:cs typeface="Consolas"/>
              </a:rPr>
              <a:t>{ name</a:t>
            </a:r>
            <a:r>
              <a:rPr lang="en-US" sz="1200" dirty="0" smtClean="0">
                <a:latin typeface="Consolas"/>
                <a:cs typeface="Consolas"/>
              </a:rPr>
              <a:t>=NYC; </a:t>
            </a:r>
            <a:r>
              <a:rPr lang="en-US" sz="1200" dirty="0">
                <a:latin typeface="Consolas"/>
                <a:cs typeface="Consolas"/>
              </a:rPr>
              <a:t>mode=</a:t>
            </a:r>
            <a:r>
              <a:rPr lang="en-US" sz="1200" dirty="0" smtClean="0">
                <a:latin typeface="Consolas"/>
                <a:cs typeface="Consolas"/>
              </a:rPr>
              <a:t>bidirectional } 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}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>
                <a:latin typeface="Consolas"/>
                <a:cs typeface="Consolas"/>
              </a:rPr>
              <a:t>{ </a:t>
            </a:r>
            <a:r>
              <a:rPr lang="en-US" sz="1200" dirty="0" smtClean="0">
                <a:latin typeface="Consolas"/>
                <a:cs typeface="Consolas"/>
              </a:rPr>
              <a:t>name NYC;  location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24.1234 </a:t>
            </a:r>
            <a:r>
              <a:rPr lang="en-US" sz="1200" dirty="0" err="1">
                <a:latin typeface="Consolas"/>
                <a:cs typeface="Consolas"/>
              </a:rPr>
              <a:t>lon</a:t>
            </a:r>
            <a:r>
              <a:rPr lang="en-US" sz="1200" dirty="0">
                <a:latin typeface="Consolas"/>
                <a:cs typeface="Consolas"/>
              </a:rPr>
              <a:t> -87.2345</a:t>
            </a:r>
            <a:r>
              <a:rPr lang="en-US" sz="1200" dirty="0" smtClean="0">
                <a:latin typeface="Consolas"/>
                <a:cs typeface="Consolas"/>
              </a:rPr>
              <a:t>;		/</a:t>
            </a:r>
            <a:r>
              <a:rPr lang="en-US" sz="1200" dirty="0">
                <a:latin typeface="Consolas"/>
                <a:cs typeface="Consolas"/>
              </a:rPr>
              <a:t>* level 2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port{ name=ION; </a:t>
            </a:r>
            <a:r>
              <a:rPr lang="en-US" sz="1200" dirty="0" smtClean="0">
                <a:latin typeface="Consolas"/>
                <a:cs typeface="Consolas"/>
              </a:rPr>
              <a:t>mode=bidirectional }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	port</a:t>
            </a:r>
            <a:r>
              <a:rPr lang="en-US" sz="1200" dirty="0">
                <a:latin typeface="Consolas"/>
                <a:cs typeface="Consolas"/>
              </a:rPr>
              <a:t>{ name</a:t>
            </a:r>
            <a:r>
              <a:rPr lang="en-US" sz="1200" dirty="0" smtClean="0">
                <a:latin typeface="Consolas"/>
                <a:cs typeface="Consolas"/>
              </a:rPr>
              <a:t>=CPH; </a:t>
            </a:r>
            <a:r>
              <a:rPr lang="en-US" sz="1200" dirty="0">
                <a:latin typeface="Consolas"/>
                <a:cs typeface="Consolas"/>
              </a:rPr>
              <a:t>mode=</a:t>
            </a:r>
            <a:r>
              <a:rPr lang="en-US" sz="1200" dirty="0" smtClean="0">
                <a:latin typeface="Consolas"/>
                <a:cs typeface="Consolas"/>
              </a:rPr>
              <a:t>bidirectional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smtClean="0">
                <a:latin typeface="Consolas"/>
                <a:cs typeface="Consolas"/>
              </a:rPr>
              <a:t>NYC:CPH, CPH:NYC;             </a:t>
            </a:r>
            <a:r>
              <a:rPr lang="en-US" sz="1200" dirty="0" smtClean="0">
                <a:latin typeface="Consolas"/>
                <a:cs typeface="Consolas"/>
              </a:rPr>
              <a:t>		/* level 2 to level 2 */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alias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, 	CPH:POZ;</a:t>
            </a:r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smtClean="0">
                <a:latin typeface="Consolas"/>
                <a:cs typeface="Consolas"/>
              </a:rPr>
              <a:t>* level 1 to level 2 boundary links 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alias </a:t>
            </a:r>
            <a:r>
              <a:rPr lang="en-US" sz="1200" dirty="0" err="1" smtClean="0">
                <a:latin typeface="Consolas"/>
                <a:cs typeface="Consolas"/>
              </a:rPr>
              <a:t>NDN.EFDX:NetherLight</a:t>
            </a:r>
            <a:r>
              <a:rPr lang="en-US" sz="1200" dirty="0" smtClean="0">
                <a:latin typeface="Consolas"/>
                <a:cs typeface="Consolas"/>
              </a:rPr>
              <a:t>, CPH:AMS;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/</a:t>
            </a:r>
            <a:r>
              <a:rPr lang="en-US" sz="1200" dirty="0">
                <a:latin typeface="Consolas"/>
                <a:cs typeface="Consolas"/>
              </a:rPr>
              <a:t>* level 1 to level 2 boundary </a:t>
            </a:r>
            <a:r>
              <a:rPr lang="en-US" sz="1200" dirty="0" smtClean="0">
                <a:latin typeface="Consolas"/>
                <a:cs typeface="Consolas"/>
              </a:rPr>
              <a:t>links  </a:t>
            </a:r>
            <a:r>
              <a:rPr lang="en-US" sz="1200" dirty="0">
                <a:latin typeface="Consolas"/>
                <a:cs typeface="Consolas"/>
              </a:rPr>
              <a:t>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>
                <a:latin typeface="Consolas"/>
                <a:cs typeface="Consolas"/>
              </a:rPr>
              <a:t>alias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NDN.EFDX:Internet2, 	NYC:ION;</a:t>
            </a:r>
            <a:r>
              <a:rPr lang="en-US" sz="1200" dirty="0" smtClean="0">
                <a:latin typeface="Consolas"/>
                <a:cs typeface="Consolas"/>
              </a:rPr>
              <a:t>		/</a:t>
            </a:r>
            <a:r>
              <a:rPr lang="en-US" sz="1200" dirty="0">
                <a:latin typeface="Consolas"/>
                <a:cs typeface="Consolas"/>
              </a:rPr>
              <a:t>* level 1 to level </a:t>
            </a:r>
            <a:r>
              <a:rPr lang="en-US" sz="1200" dirty="0" smtClean="0">
                <a:latin typeface="Consolas"/>
                <a:cs typeface="Consolas"/>
              </a:rPr>
              <a:t>2 </a:t>
            </a:r>
            <a:r>
              <a:rPr lang="en-US" sz="1200" dirty="0">
                <a:latin typeface="Consolas"/>
                <a:cs typeface="Consolas"/>
              </a:rPr>
              <a:t>boundary links 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}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;    </a:t>
            </a:r>
            <a:r>
              <a:rPr lang="en-US" sz="1200" dirty="0" smtClean="0">
                <a:latin typeface="Consolas"/>
                <a:cs typeface="Consolas"/>
              </a:rPr>
              <a:t>	/* NDN level 1 port to </a:t>
            </a:r>
            <a:r>
              <a:rPr lang="en-US" sz="1200" dirty="0" err="1" smtClean="0">
                <a:latin typeface="Consolas"/>
                <a:cs typeface="Consolas"/>
              </a:rPr>
              <a:t>Pionier</a:t>
            </a:r>
            <a:r>
              <a:rPr lang="en-US" sz="1200" dirty="0" smtClean="0">
                <a:latin typeface="Consolas"/>
                <a:cs typeface="Consolas"/>
              </a:rPr>
              <a:t> level 1 port </a:t>
            </a:r>
            <a:r>
              <a:rPr lang="en-US" sz="1200" dirty="0" smtClean="0">
                <a:latin typeface="Consolas"/>
                <a:cs typeface="Consolas"/>
              </a:rPr>
              <a:t>*/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NDN.EFDX:NetherLight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NetherLight.EFDX:NDN</a:t>
            </a:r>
            <a:r>
              <a:rPr lang="en-US" sz="1200" dirty="0" smtClean="0">
                <a:latin typeface="Consolas"/>
                <a:cs typeface="Consolas"/>
              </a:rPr>
              <a:t>; 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>
                <a:latin typeface="Consolas"/>
                <a:cs typeface="Consolas"/>
              </a:rPr>
              <a:t>* </a:t>
            </a:r>
            <a:r>
              <a:rPr lang="en-US" sz="1200" dirty="0" smtClean="0">
                <a:latin typeface="Consolas"/>
                <a:cs typeface="Consolas"/>
              </a:rPr>
              <a:t>level </a:t>
            </a:r>
            <a:r>
              <a:rPr lang="en-US" sz="1200" dirty="0">
                <a:latin typeface="Consolas"/>
                <a:cs typeface="Consolas"/>
              </a:rPr>
              <a:t>1 port </a:t>
            </a:r>
            <a:r>
              <a:rPr lang="en-US" sz="1200" dirty="0" smtClean="0">
                <a:latin typeface="Consolas"/>
                <a:cs typeface="Consolas"/>
              </a:rPr>
              <a:t>to level </a:t>
            </a:r>
            <a:r>
              <a:rPr lang="en-US" sz="1200" dirty="0">
                <a:latin typeface="Consolas"/>
                <a:cs typeface="Consolas"/>
              </a:rPr>
              <a:t>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smtClean="0">
                <a:latin typeface="Consolas"/>
                <a:cs typeface="Consolas"/>
              </a:rPr>
              <a:t>NDN.EFDX:Internet2, </a:t>
            </a:r>
            <a:r>
              <a:rPr lang="en-US" sz="1200" dirty="0" smtClean="0">
                <a:latin typeface="Consolas"/>
                <a:cs typeface="Consolas"/>
              </a:rPr>
              <a:t>Internet2.</a:t>
            </a:r>
            <a:r>
              <a:rPr lang="en-US" sz="1200" dirty="0" smtClean="0">
                <a:latin typeface="Consolas"/>
                <a:cs typeface="Consolas"/>
              </a:rPr>
              <a:t>EFDX:NDN; 	/</a:t>
            </a:r>
            <a:r>
              <a:rPr lang="en-US" sz="1200" dirty="0">
                <a:latin typeface="Consolas"/>
                <a:cs typeface="Consolas"/>
              </a:rPr>
              <a:t>* level 1 port to level 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 </a:t>
            </a:r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803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Topological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NSI: How does an NSA learn global topology…</a:t>
            </a:r>
          </a:p>
          <a:p>
            <a:r>
              <a:rPr lang="en-US" sz="2400" dirty="0" smtClean="0"/>
              <a:t>NSI: How does an NSA announces or distribute their [public] topology…</a:t>
            </a:r>
          </a:p>
          <a:p>
            <a:r>
              <a:rPr lang="en-US" sz="2400" dirty="0" smtClean="0"/>
              <a:t>NSI Decision point: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 we agree in principle to implement an “alias” [</a:t>
            </a:r>
            <a:r>
              <a:rPr lang="en-US" dirty="0" err="1" smtClean="0">
                <a:solidFill>
                  <a:srgbClr val="FF0000"/>
                </a:solidFill>
              </a:rPr>
              <a:t>sdp</a:t>
            </a:r>
            <a:r>
              <a:rPr lang="en-US" dirty="0" smtClean="0">
                <a:solidFill>
                  <a:srgbClr val="FF0000"/>
                </a:solidFill>
              </a:rPr>
              <a:t>] functionality in V2.0 ? 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 we agree in principle to implement </a:t>
            </a:r>
            <a:r>
              <a:rPr lang="en-US" dirty="0" err="1" smtClean="0">
                <a:solidFill>
                  <a:srgbClr val="FF0000"/>
                </a:solidFill>
              </a:rPr>
              <a:t>uni</a:t>
            </a:r>
            <a:r>
              <a:rPr lang="en-US" dirty="0" smtClean="0">
                <a:solidFill>
                  <a:srgbClr val="FF0000"/>
                </a:solidFill>
              </a:rPr>
              <a:t>-directional Connections in V2.0 ?  (details TBD)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2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 topologies- Intelligent </a:t>
            </a:r>
            <a:r>
              <a:rPr lang="en-US" dirty="0" smtClean="0"/>
              <a:t>semantic analysis of topology descriptions is necessary when merging two topologies:</a:t>
            </a:r>
          </a:p>
          <a:p>
            <a:pPr lvl="1"/>
            <a:r>
              <a:rPr lang="en-US" dirty="0" smtClean="0"/>
              <a:t>E.g. “link aruba:a1, bonaire:b1” is equivalent to “link  bonaire:b1, aruba:a1”</a:t>
            </a:r>
          </a:p>
          <a:p>
            <a:pPr lvl="1"/>
            <a:r>
              <a:rPr lang="en-US" dirty="0" smtClean="0"/>
              <a:t>E.g. “port a1, a2, a3 inbound;” is equivalent to “port a1 inbound; port a3, a2 inbound;” </a:t>
            </a:r>
          </a:p>
          <a:p>
            <a:pPr lvl="1"/>
            <a:r>
              <a:rPr lang="en-US" dirty="0" smtClean="0"/>
              <a:t>E.g. “</a:t>
            </a:r>
            <a:r>
              <a:rPr lang="en-US" dirty="0" err="1" smtClean="0"/>
              <a:t>topo</a:t>
            </a:r>
            <a:r>
              <a:rPr lang="en-US" dirty="0" smtClean="0"/>
              <a:t>{ link </a:t>
            </a:r>
            <a:r>
              <a:rPr lang="en-US" dirty="0" err="1" smtClean="0"/>
              <a:t>a,b</a:t>
            </a:r>
            <a:r>
              <a:rPr lang="en-US" dirty="0" smtClean="0"/>
              <a:t>; </a:t>
            </a:r>
            <a:r>
              <a:rPr lang="en-US" dirty="0" err="1" smtClean="0"/>
              <a:t>topo</a:t>
            </a:r>
            <a:r>
              <a:rPr lang="en-US" dirty="0" smtClean="0"/>
              <a:t>{…}; }” is equivalent to “</a:t>
            </a:r>
            <a:r>
              <a:rPr lang="en-US" dirty="0" err="1" smtClean="0"/>
              <a:t>topo</a:t>
            </a:r>
            <a:r>
              <a:rPr lang="en-US" dirty="0" smtClean="0"/>
              <a:t>{ </a:t>
            </a:r>
            <a:r>
              <a:rPr lang="en-US" dirty="0" err="1" smtClean="0"/>
              <a:t>topo</a:t>
            </a:r>
            <a:r>
              <a:rPr lang="en-US" dirty="0" smtClean="0"/>
              <a:t>{…}; link a, b;}”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2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issues addressed BTR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Value pairs</a:t>
            </a:r>
          </a:p>
          <a:p>
            <a:pPr lvl="1"/>
            <a:r>
              <a:rPr lang="en-US" dirty="0" smtClean="0"/>
              <a:t>The issue was how to express “other information” associated with STPs </a:t>
            </a:r>
          </a:p>
          <a:p>
            <a:pPr lvl="1"/>
            <a:r>
              <a:rPr lang="en-US" dirty="0" smtClean="0"/>
              <a:t>Proposed: field separators are </a:t>
            </a:r>
            <a:r>
              <a:rPr lang="en-US" dirty="0" err="1" smtClean="0"/>
              <a:t>tbd</a:t>
            </a:r>
            <a:endParaRPr lang="en-US" dirty="0" smtClean="0"/>
          </a:p>
          <a:p>
            <a:pPr lvl="2"/>
            <a:r>
              <a:rPr lang="en-US" dirty="0" smtClean="0"/>
              <a:t>&lt;STP&gt; := &lt;network&gt; “:” &lt;</a:t>
            </a:r>
            <a:r>
              <a:rPr lang="en-US" dirty="0" err="1" smtClean="0"/>
              <a:t>locid</a:t>
            </a:r>
            <a:r>
              <a:rPr lang="en-US" dirty="0" smtClean="0"/>
              <a:t>&gt; [“,” &lt;TVP</a:t>
            </a:r>
            <a:r>
              <a:rPr lang="en-US" dirty="0"/>
              <a:t>&gt;</a:t>
            </a:r>
            <a:r>
              <a:rPr lang="en-US" dirty="0" smtClean="0"/>
              <a:t> ]* </a:t>
            </a:r>
          </a:p>
          <a:p>
            <a:pPr lvl="2"/>
            <a:r>
              <a:rPr lang="en-US" dirty="0" smtClean="0"/>
              <a:t>&lt;TVP&gt; := &lt;type&gt; “=“ &lt;string&gt;</a:t>
            </a:r>
          </a:p>
          <a:p>
            <a:pPr lvl="2"/>
            <a:r>
              <a:rPr lang="en-US" dirty="0" smtClean="0"/>
              <a:t>Example:  esnet.ets:ps80,vlan=1780</a:t>
            </a:r>
          </a:p>
          <a:p>
            <a:pPr lvl="1"/>
            <a:r>
              <a:rPr lang="en-US" dirty="0" smtClean="0"/>
              <a:t>STPs are *still* identifiers – how the TVP types and associated values are used is a service specific </a:t>
            </a:r>
          </a:p>
          <a:p>
            <a:pPr lvl="1"/>
            <a:r>
              <a:rPr lang="en-US" dirty="0" smtClean="0"/>
              <a:t>Thus, a Reservation </a:t>
            </a:r>
            <a:r>
              <a:rPr lang="en-US" dirty="0" err="1" smtClean="0"/>
              <a:t>Req</a:t>
            </a:r>
            <a:r>
              <a:rPr lang="en-US" dirty="0" smtClean="0"/>
              <a:t> could submit:</a:t>
            </a:r>
          </a:p>
          <a:p>
            <a:pPr lvl="3"/>
            <a:r>
              <a:rPr lang="en-US" dirty="0" smtClean="0"/>
              <a:t>Source= “nl:cph1,port=ge0/1/4,vlan=4000”</a:t>
            </a:r>
          </a:p>
          <a:p>
            <a:pPr lvl="3"/>
            <a:r>
              <a:rPr lang="en-US" dirty="0" err="1" smtClean="0"/>
              <a:t>Dest</a:t>
            </a:r>
            <a:r>
              <a:rPr lang="en-US" dirty="0" smtClean="0"/>
              <a:t>= “ndn:cph2-xe3/2/1.2001”</a:t>
            </a:r>
          </a:p>
        </p:txBody>
      </p:sp>
    </p:spTree>
    <p:extLst>
      <p:ext uri="{BB962C8B-B14F-4D97-AF65-F5344CB8AC3E}">
        <p14:creationId xmlns:p14="http://schemas.microsoft.com/office/powerpoint/2010/main" val="201428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8" y="286682"/>
            <a:ext cx="8229600" cy="1000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Mapping NSI STPs to local detail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40266" y="2133600"/>
            <a:ext cx="85682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NSI Network{ </a:t>
            </a:r>
            <a:r>
              <a:rPr lang="en-US" sz="1200" dirty="0" smtClean="0">
                <a:latin typeface="Consolas"/>
                <a:cs typeface="Consolas"/>
              </a:rPr>
              <a:t>name NDN.EFDX;	</a:t>
            </a:r>
            <a:r>
              <a:rPr lang="en-US" sz="1200" dirty="0" smtClean="0">
                <a:latin typeface="Consolas"/>
                <a:cs typeface="Consolas"/>
              </a:rPr>
              <a:t>   version </a:t>
            </a:r>
            <a:r>
              <a:rPr lang="en-US" sz="1200" dirty="0" smtClean="0">
                <a:latin typeface="Consolas"/>
                <a:cs typeface="Consolas"/>
              </a:rPr>
              <a:t>2012-02-29-18:42:23		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NSA </a:t>
            </a:r>
            <a:r>
              <a:rPr lang="en-US" sz="1200" dirty="0">
                <a:latin typeface="Consolas"/>
                <a:cs typeface="Consolas"/>
                <a:hlinkClick r:id="rId2"/>
              </a:rPr>
              <a:t>https://orval.grid.aau.dk:9443/NSI/services/</a:t>
            </a:r>
            <a:r>
              <a:rPr lang="en-US" sz="1200" dirty="0" smtClean="0">
                <a:latin typeface="Consolas"/>
                <a:cs typeface="Consolas"/>
                <a:hlinkClick r:id="rId2"/>
              </a:rPr>
              <a:t>ConnectionService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STP</a:t>
            </a:r>
            <a:r>
              <a:rPr lang="en-US" sz="1200" dirty="0" smtClean="0">
                <a:latin typeface="Consolas"/>
                <a:cs typeface="Consolas"/>
              </a:rPr>
              <a:t>{ name=“</a:t>
            </a:r>
            <a:r>
              <a:rPr lang="en-US" sz="1200" dirty="0" err="1" smtClean="0">
                <a:latin typeface="Consolas"/>
                <a:cs typeface="Consolas"/>
              </a:rPr>
              <a:t>NDN.EFDX:Pionier,vlan</a:t>
            </a:r>
            <a:r>
              <a:rPr lang="en-US" sz="1200" dirty="0" smtClean="0">
                <a:latin typeface="Consolas"/>
                <a:cs typeface="Consolas"/>
              </a:rPr>
              <a:t>=4000</a:t>
            </a:r>
            <a:r>
              <a:rPr lang="en-US" sz="1200" dirty="0">
                <a:latin typeface="Consolas"/>
                <a:cs typeface="Consolas"/>
              </a:rPr>
              <a:t>” </a:t>
            </a:r>
            <a:r>
              <a:rPr lang="en-US" sz="1200" dirty="0" smtClean="0">
                <a:latin typeface="Consolas"/>
                <a:cs typeface="Consolas"/>
              </a:rPr>
              <a:t>bidirectional     }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	STP{ name=“</a:t>
            </a:r>
            <a:r>
              <a:rPr lang="en-US" sz="1200" dirty="0" err="1" smtClean="0">
                <a:latin typeface="Consolas"/>
                <a:cs typeface="Consolas"/>
              </a:rPr>
              <a:t>NDN.EFDX:NetherLight,</a:t>
            </a:r>
            <a:r>
              <a:rPr lang="en-US" sz="1200" dirty="0" err="1">
                <a:latin typeface="Consolas"/>
                <a:cs typeface="Consolas"/>
              </a:rPr>
              <a:t>vlan</a:t>
            </a:r>
            <a:r>
              <a:rPr lang="en-US" sz="1200" dirty="0">
                <a:latin typeface="Consolas"/>
                <a:cs typeface="Consolas"/>
              </a:rPr>
              <a:t>=</a:t>
            </a:r>
            <a:r>
              <a:rPr lang="en-US" sz="1200" dirty="0" smtClean="0">
                <a:latin typeface="Consolas"/>
                <a:cs typeface="Consolas"/>
              </a:rPr>
              <a:t>4001” </a:t>
            </a:r>
            <a:r>
              <a:rPr lang="en-US" sz="1200" dirty="0">
                <a:latin typeface="Consolas"/>
                <a:cs typeface="Consolas"/>
              </a:rPr>
              <a:t>bidirectional }</a:t>
            </a:r>
          </a:p>
          <a:p>
            <a:r>
              <a:rPr lang="en-US" sz="1200" dirty="0">
                <a:latin typeface="Consolas"/>
                <a:cs typeface="Consolas"/>
              </a:rPr>
              <a:t>		STP{ name=“</a:t>
            </a:r>
            <a:r>
              <a:rPr lang="en-US" sz="1200" dirty="0" smtClean="0">
                <a:latin typeface="Consolas"/>
                <a:cs typeface="Consolas"/>
              </a:rPr>
              <a:t>NDN.EFDX:Internet2,</a:t>
            </a:r>
            <a:r>
              <a:rPr lang="en-US" sz="1200" dirty="0">
                <a:latin typeface="Consolas"/>
                <a:cs typeface="Consolas"/>
              </a:rPr>
              <a:t>vlan=</a:t>
            </a:r>
            <a:r>
              <a:rPr lang="en-US" sz="1200" dirty="0" smtClean="0">
                <a:latin typeface="Consolas"/>
                <a:cs typeface="Consolas"/>
              </a:rPr>
              <a:t>4002” </a:t>
            </a:r>
            <a:r>
              <a:rPr lang="en-US" sz="1200" dirty="0">
                <a:latin typeface="Consolas"/>
                <a:cs typeface="Consolas"/>
              </a:rPr>
              <a:t>bidirectional </a:t>
            </a:r>
            <a:r>
              <a:rPr lang="en-US" sz="1200" dirty="0" smtClean="0">
                <a:latin typeface="Consolas"/>
                <a:cs typeface="Consolas"/>
              </a:rPr>
              <a:t>  }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</a:p>
          <a:p>
            <a:r>
              <a:rPr lang="en-US" sz="1200" dirty="0">
                <a:latin typeface="Consolas"/>
                <a:cs typeface="Consolas"/>
              </a:rPr>
              <a:t>		</a:t>
            </a:r>
            <a:r>
              <a:rPr lang="en-US" sz="1200" dirty="0" smtClean="0">
                <a:latin typeface="Consolas"/>
                <a:cs typeface="Consolas"/>
              </a:rPr>
              <a:t>SDP </a:t>
            </a:r>
            <a:r>
              <a:rPr lang="en-US" sz="1200" dirty="0">
                <a:latin typeface="Consolas"/>
                <a:cs typeface="Consolas"/>
              </a:rPr>
              <a:t>“</a:t>
            </a:r>
            <a:r>
              <a:rPr lang="en-US" sz="1200" dirty="0" err="1">
                <a:latin typeface="Consolas"/>
                <a:cs typeface="Consolas"/>
              </a:rPr>
              <a:t>NDN.EFDX:Pionier,vlan</a:t>
            </a:r>
            <a:r>
              <a:rPr lang="en-US" sz="1200" dirty="0">
                <a:latin typeface="Consolas"/>
                <a:cs typeface="Consolas"/>
              </a:rPr>
              <a:t>=4000”, Pionier:CPH1;</a:t>
            </a:r>
          </a:p>
          <a:p>
            <a:r>
              <a:rPr lang="en-US" sz="1200" dirty="0">
                <a:latin typeface="Consolas"/>
                <a:cs typeface="Consolas"/>
              </a:rPr>
              <a:t>		</a:t>
            </a:r>
            <a:r>
              <a:rPr lang="en-US" sz="1200" dirty="0" smtClean="0">
                <a:latin typeface="Consolas"/>
                <a:cs typeface="Consolas"/>
              </a:rPr>
              <a:t>SDP </a:t>
            </a:r>
            <a:r>
              <a:rPr lang="en-US" sz="1200" dirty="0">
                <a:latin typeface="Consolas"/>
                <a:cs typeface="Consolas"/>
              </a:rPr>
              <a:t>“</a:t>
            </a:r>
            <a:r>
              <a:rPr lang="en-US" sz="1200" dirty="0" err="1" smtClean="0">
                <a:latin typeface="Consolas"/>
                <a:cs typeface="Consolas"/>
              </a:rPr>
              <a:t>NDN.EFDX:NetherLight,</a:t>
            </a:r>
            <a:r>
              <a:rPr lang="en-US" sz="1200" dirty="0" err="1">
                <a:latin typeface="Consolas"/>
                <a:cs typeface="Consolas"/>
              </a:rPr>
              <a:t>vlan</a:t>
            </a:r>
            <a:r>
              <a:rPr lang="en-US" sz="1200" dirty="0">
                <a:latin typeface="Consolas"/>
                <a:cs typeface="Consolas"/>
              </a:rPr>
              <a:t>=</a:t>
            </a:r>
            <a:r>
              <a:rPr lang="en-US" sz="1200" dirty="0" smtClean="0">
                <a:latin typeface="Consolas"/>
                <a:cs typeface="Consolas"/>
              </a:rPr>
              <a:t>4001”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smtClean="0">
                <a:latin typeface="Consolas"/>
                <a:cs typeface="Consolas"/>
              </a:rPr>
              <a:t>Netherlight.EFDX:CPH4001;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SDP</a:t>
            </a:r>
            <a:r>
              <a:rPr lang="en-US" sz="1200" dirty="0" smtClean="0">
                <a:latin typeface="Consolas"/>
                <a:cs typeface="Consolas"/>
              </a:rPr>
              <a:t> “NDN.EFDX:Internet2,vlan=4002”, ION.EFDX:NDN-NYC;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}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816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8" y="286682"/>
            <a:ext cx="8229600" cy="1000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Mapping NSI STPs to local detail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70933" y="1361948"/>
            <a:ext cx="8568268" cy="581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/>
                <a:cs typeface="Consolas"/>
              </a:rPr>
              <a:t>t</a:t>
            </a:r>
            <a:r>
              <a:rPr lang="en-US" sz="1200" dirty="0" err="1" smtClean="0">
                <a:latin typeface="Consolas"/>
                <a:cs typeface="Consolas"/>
              </a:rPr>
              <a:t>opo</a:t>
            </a:r>
            <a:r>
              <a:rPr lang="en-US" sz="1200" dirty="0" smtClean="0">
                <a:latin typeface="Consolas"/>
                <a:cs typeface="Consolas"/>
              </a:rPr>
              <a:t>{ name $L0$;     							/* level 0 is the universal space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 smtClean="0">
                <a:latin typeface="Consolas"/>
                <a:cs typeface="Consolas"/>
              </a:rPr>
              <a:t>{ name NDN.EFDX;	version 2012-02-29-18:42:23				/</a:t>
            </a:r>
            <a:r>
              <a:rPr lang="en-US" sz="1200" dirty="0">
                <a:latin typeface="Consolas"/>
                <a:cs typeface="Consolas"/>
              </a:rPr>
              <a:t>* level 1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NSA </a:t>
            </a:r>
            <a:r>
              <a:rPr lang="en-US" sz="1200" dirty="0">
                <a:latin typeface="Consolas"/>
                <a:cs typeface="Consolas"/>
                <a:hlinkClick r:id="rId2"/>
              </a:rPr>
              <a:t>https://orval.grid.aau.dk:9443/NSI/services/</a:t>
            </a:r>
            <a:r>
              <a:rPr lang="en-US" sz="1200" dirty="0" smtClean="0">
                <a:latin typeface="Consolas"/>
                <a:cs typeface="Consolas"/>
                <a:hlinkClick r:id="rId2"/>
              </a:rPr>
              <a:t>ConnectionService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err="1" smtClean="0">
                <a:latin typeface="Consolas"/>
                <a:cs typeface="Consolas"/>
              </a:rPr>
              <a:t>Pionier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</a:t>
            </a:r>
            <a:r>
              <a:rPr lang="en-US" sz="1200" dirty="0" smtClean="0">
                <a:latin typeface="Consolas"/>
                <a:cs typeface="Consolas"/>
              </a:rPr>
              <a:t>, Internet2 bidirectional;</a:t>
            </a:r>
          </a:p>
          <a:p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 smtClean="0">
                <a:latin typeface="Consolas"/>
                <a:cs typeface="Consolas"/>
              </a:rPr>
              <a:t>{ name CPH;  location </a:t>
            </a:r>
            <a:r>
              <a:rPr lang="en-US" sz="1200" dirty="0" err="1" smtClean="0">
                <a:latin typeface="Consolas"/>
                <a:cs typeface="Consolas"/>
              </a:rPr>
              <a:t>lat</a:t>
            </a:r>
            <a:r>
              <a:rPr lang="en-US" sz="1200" dirty="0" smtClean="0">
                <a:latin typeface="Consolas"/>
                <a:cs typeface="Consolas"/>
              </a:rPr>
              <a:t>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-57.2345; 		/</a:t>
            </a:r>
            <a:r>
              <a:rPr lang="en-US" sz="1200" dirty="0">
                <a:latin typeface="Consolas"/>
                <a:cs typeface="Consolas"/>
              </a:rPr>
              <a:t>* level 2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>
                <a:latin typeface="Consolas"/>
                <a:cs typeface="Consolas"/>
              </a:rPr>
              <a:t>port{ name</a:t>
            </a:r>
            <a:r>
              <a:rPr lang="en-US" sz="1200" dirty="0" smtClean="0">
                <a:latin typeface="Consolas"/>
                <a:cs typeface="Consolas"/>
              </a:rPr>
              <a:t>=AMS, </a:t>
            </a:r>
            <a:r>
              <a:rPr lang="en-US" sz="1200" dirty="0">
                <a:latin typeface="Consolas"/>
                <a:cs typeface="Consolas"/>
              </a:rPr>
              <a:t>mode=bidirectional, </a:t>
            </a:r>
          </a:p>
          <a:p>
            <a:r>
              <a:rPr lang="en-US" sz="1200" dirty="0">
                <a:latin typeface="Consolas"/>
                <a:cs typeface="Consolas"/>
              </a:rPr>
              <a:t>				</a:t>
            </a:r>
            <a:r>
              <a:rPr lang="en-US" sz="1200" dirty="0" err="1">
                <a:latin typeface="Consolas"/>
                <a:cs typeface="Consolas"/>
              </a:rPr>
              <a:t>mapsTo</a:t>
            </a:r>
            <a:r>
              <a:rPr lang="en-US" sz="1200" dirty="0">
                <a:latin typeface="Consolas"/>
                <a:cs typeface="Consolas"/>
              </a:rPr>
              <a:t>=“router</a:t>
            </a:r>
            <a:r>
              <a:rPr lang="en-US" sz="1200" dirty="0" smtClean="0">
                <a:latin typeface="Consolas"/>
                <a:cs typeface="Consolas"/>
              </a:rPr>
              <a:t>=</a:t>
            </a:r>
            <a:r>
              <a:rPr lang="en-US" sz="1200" dirty="0" err="1" smtClean="0">
                <a:latin typeface="Consolas"/>
                <a:cs typeface="Consolas"/>
              </a:rPr>
              <a:t>cph-</a:t>
            </a:r>
            <a:r>
              <a:rPr lang="en-US" sz="1200" dirty="0" err="1">
                <a:latin typeface="Consolas"/>
                <a:cs typeface="Consolas"/>
              </a:rPr>
              <a:t>nsi.nordu.net</a:t>
            </a:r>
            <a:r>
              <a:rPr lang="en-US" sz="1200" dirty="0">
                <a:latin typeface="Consolas"/>
                <a:cs typeface="Consolas"/>
              </a:rPr>
              <a:t>, port=</a:t>
            </a:r>
            <a:r>
              <a:rPr lang="en-US" sz="1200" dirty="0" smtClean="0">
                <a:latin typeface="Consolas"/>
                <a:cs typeface="Consolas"/>
              </a:rPr>
              <a:t>ge0/0/10, </a:t>
            </a:r>
            <a:r>
              <a:rPr lang="en-US" sz="1200" dirty="0">
                <a:latin typeface="Consolas"/>
                <a:cs typeface="Consolas"/>
              </a:rPr>
              <a:t>unit=1780”;</a:t>
            </a:r>
          </a:p>
          <a:p>
            <a:r>
              <a:rPr lang="en-US" sz="1200" dirty="0">
                <a:latin typeface="Consolas"/>
                <a:cs typeface="Consolas"/>
              </a:rPr>
              <a:t>			port{ name</a:t>
            </a:r>
            <a:r>
              <a:rPr lang="en-US" sz="1200" dirty="0" smtClean="0">
                <a:latin typeface="Consolas"/>
                <a:cs typeface="Consolas"/>
              </a:rPr>
              <a:t>=POZ, </a:t>
            </a:r>
            <a:r>
              <a:rPr lang="en-US" sz="1200" dirty="0">
                <a:latin typeface="Consolas"/>
                <a:cs typeface="Consolas"/>
              </a:rPr>
              <a:t>mode=bidirectional, </a:t>
            </a:r>
          </a:p>
          <a:p>
            <a:r>
              <a:rPr lang="en-US" sz="1200" dirty="0">
                <a:latin typeface="Consolas"/>
                <a:cs typeface="Consolas"/>
              </a:rPr>
              <a:t>				</a:t>
            </a:r>
            <a:r>
              <a:rPr lang="en-US" sz="1200" dirty="0" err="1">
                <a:latin typeface="Consolas"/>
                <a:cs typeface="Consolas"/>
              </a:rPr>
              <a:t>mapsTo</a:t>
            </a:r>
            <a:r>
              <a:rPr lang="en-US" sz="1200" dirty="0">
                <a:latin typeface="Consolas"/>
                <a:cs typeface="Consolas"/>
              </a:rPr>
              <a:t>=“router</a:t>
            </a:r>
            <a:r>
              <a:rPr lang="en-US" sz="1200" dirty="0" smtClean="0">
                <a:latin typeface="Consolas"/>
                <a:cs typeface="Consolas"/>
              </a:rPr>
              <a:t>=</a:t>
            </a:r>
            <a:r>
              <a:rPr lang="en-US" sz="1200" dirty="0" err="1" smtClean="0">
                <a:latin typeface="Consolas"/>
                <a:cs typeface="Consolas"/>
              </a:rPr>
              <a:t>cph-</a:t>
            </a:r>
            <a:r>
              <a:rPr lang="en-US" sz="1200" dirty="0" err="1">
                <a:latin typeface="Consolas"/>
                <a:cs typeface="Consolas"/>
              </a:rPr>
              <a:t>nsi.nordu.net</a:t>
            </a:r>
            <a:r>
              <a:rPr lang="en-US" sz="1200" dirty="0">
                <a:latin typeface="Consolas"/>
                <a:cs typeface="Consolas"/>
              </a:rPr>
              <a:t>, port</a:t>
            </a:r>
            <a:r>
              <a:rPr lang="en-US" sz="1200" dirty="0" smtClean="0">
                <a:latin typeface="Consolas"/>
                <a:cs typeface="Consolas"/>
              </a:rPr>
              <a:t>=ge0/2/0, </a:t>
            </a:r>
            <a:r>
              <a:rPr lang="en-US" sz="1200" dirty="0">
                <a:latin typeface="Consolas"/>
                <a:cs typeface="Consolas"/>
              </a:rPr>
              <a:t>unit=1780”;</a:t>
            </a:r>
          </a:p>
          <a:p>
            <a:r>
              <a:rPr lang="en-US" sz="1200" dirty="0">
                <a:latin typeface="Consolas"/>
                <a:cs typeface="Consolas"/>
              </a:rPr>
              <a:t>			port{ name</a:t>
            </a:r>
            <a:r>
              <a:rPr lang="en-US" sz="1200" dirty="0" smtClean="0">
                <a:latin typeface="Consolas"/>
                <a:cs typeface="Consolas"/>
              </a:rPr>
              <a:t>=NYC, </a:t>
            </a:r>
            <a:r>
              <a:rPr lang="en-US" sz="1200" dirty="0">
                <a:latin typeface="Consolas"/>
                <a:cs typeface="Consolas"/>
              </a:rPr>
              <a:t>mode=bidirectional, </a:t>
            </a:r>
          </a:p>
          <a:p>
            <a:r>
              <a:rPr lang="en-US" sz="1200" dirty="0">
                <a:latin typeface="Consolas"/>
                <a:cs typeface="Consolas"/>
              </a:rPr>
              <a:t>				</a:t>
            </a:r>
            <a:r>
              <a:rPr lang="en-US" sz="1200" dirty="0" err="1">
                <a:latin typeface="Consolas"/>
                <a:cs typeface="Consolas"/>
              </a:rPr>
              <a:t>mapsTo</a:t>
            </a:r>
            <a:r>
              <a:rPr lang="en-US" sz="1200" dirty="0">
                <a:latin typeface="Consolas"/>
                <a:cs typeface="Consolas"/>
              </a:rPr>
              <a:t>=</a:t>
            </a:r>
            <a:r>
              <a:rPr lang="en-US" sz="1200" dirty="0" smtClean="0">
                <a:latin typeface="Consolas"/>
                <a:cs typeface="Consolas"/>
              </a:rPr>
              <a:t>“cph2-nsi.nordu.net eth0.1780”;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}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>
                <a:latin typeface="Consolas"/>
                <a:cs typeface="Consolas"/>
              </a:rPr>
              <a:t>{ </a:t>
            </a:r>
            <a:r>
              <a:rPr lang="en-US" sz="1200" dirty="0" smtClean="0">
                <a:latin typeface="Consolas"/>
                <a:cs typeface="Consolas"/>
              </a:rPr>
              <a:t>name NYC;  location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24.1234 </a:t>
            </a:r>
            <a:r>
              <a:rPr lang="en-US" sz="1200" dirty="0" err="1">
                <a:latin typeface="Consolas"/>
                <a:cs typeface="Consolas"/>
              </a:rPr>
              <a:t>lon</a:t>
            </a:r>
            <a:r>
              <a:rPr lang="en-US" sz="1200" dirty="0">
                <a:latin typeface="Consolas"/>
                <a:cs typeface="Consolas"/>
              </a:rPr>
              <a:t> -87.2345</a:t>
            </a:r>
            <a:r>
              <a:rPr lang="en-US" sz="1200" dirty="0" smtClean="0">
                <a:latin typeface="Consolas"/>
                <a:cs typeface="Consolas"/>
              </a:rPr>
              <a:t>;		/</a:t>
            </a:r>
            <a:r>
              <a:rPr lang="en-US" sz="1200" dirty="0">
                <a:latin typeface="Consolas"/>
                <a:cs typeface="Consolas"/>
              </a:rPr>
              <a:t>* level 2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port{ name=ION, </a:t>
            </a:r>
            <a:r>
              <a:rPr lang="en-US" sz="1200" dirty="0" smtClean="0">
                <a:latin typeface="Consolas"/>
                <a:cs typeface="Consolas"/>
              </a:rPr>
              <a:t>mode=bidirectional, 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		</a:t>
            </a:r>
            <a:r>
              <a:rPr lang="en-US" sz="1200" dirty="0" err="1" smtClean="0">
                <a:latin typeface="Consolas"/>
                <a:cs typeface="Consolas"/>
              </a:rPr>
              <a:t>mapsTo</a:t>
            </a:r>
            <a:r>
              <a:rPr lang="en-US" sz="1200" dirty="0" smtClean="0">
                <a:latin typeface="Consolas"/>
                <a:cs typeface="Consolas"/>
              </a:rPr>
              <a:t>=“router=</a:t>
            </a:r>
            <a:r>
              <a:rPr lang="en-US" sz="1200" dirty="0" err="1" smtClean="0">
                <a:latin typeface="Consolas"/>
                <a:cs typeface="Consolas"/>
              </a:rPr>
              <a:t>nyc-nsi.nordu.net</a:t>
            </a:r>
            <a:r>
              <a:rPr lang="en-US" sz="1200" dirty="0" smtClean="0">
                <a:latin typeface="Consolas"/>
                <a:cs typeface="Consolas"/>
              </a:rPr>
              <a:t>, port=ge2/19, unit=1780”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	port</a:t>
            </a:r>
            <a:r>
              <a:rPr lang="en-US" sz="1200" dirty="0">
                <a:latin typeface="Consolas"/>
                <a:cs typeface="Consolas"/>
              </a:rPr>
              <a:t>{ name</a:t>
            </a:r>
            <a:r>
              <a:rPr lang="en-US" sz="1200" dirty="0" smtClean="0">
                <a:latin typeface="Consolas"/>
                <a:cs typeface="Consolas"/>
              </a:rPr>
              <a:t>=CPH, </a:t>
            </a:r>
            <a:r>
              <a:rPr lang="en-US" sz="1200" dirty="0">
                <a:latin typeface="Consolas"/>
                <a:cs typeface="Consolas"/>
              </a:rPr>
              <a:t>mode=bidirectional, </a:t>
            </a:r>
          </a:p>
          <a:p>
            <a:r>
              <a:rPr lang="en-US" sz="1200" dirty="0">
                <a:latin typeface="Consolas"/>
                <a:cs typeface="Consolas"/>
              </a:rPr>
              <a:t>				</a:t>
            </a:r>
            <a:r>
              <a:rPr lang="en-US" sz="1200" dirty="0" err="1">
                <a:latin typeface="Consolas"/>
                <a:cs typeface="Consolas"/>
              </a:rPr>
              <a:t>mapsTo</a:t>
            </a:r>
            <a:r>
              <a:rPr lang="en-US" sz="1200" dirty="0">
                <a:latin typeface="Consolas"/>
                <a:cs typeface="Consolas"/>
              </a:rPr>
              <a:t>=“router=</a:t>
            </a:r>
            <a:r>
              <a:rPr lang="en-US" sz="1200" dirty="0" err="1">
                <a:latin typeface="Consolas"/>
                <a:cs typeface="Consolas"/>
              </a:rPr>
              <a:t>nyc-nsi.nordu.net</a:t>
            </a:r>
            <a:r>
              <a:rPr lang="en-US" sz="1200" dirty="0">
                <a:latin typeface="Consolas"/>
                <a:cs typeface="Consolas"/>
              </a:rPr>
              <a:t>, port=</a:t>
            </a:r>
            <a:r>
              <a:rPr lang="en-US" sz="1200" dirty="0" smtClean="0">
                <a:latin typeface="Consolas"/>
                <a:cs typeface="Consolas"/>
              </a:rPr>
              <a:t>ge2/12, </a:t>
            </a:r>
            <a:r>
              <a:rPr lang="en-US" sz="1200" dirty="0">
                <a:latin typeface="Consolas"/>
                <a:cs typeface="Consolas"/>
              </a:rPr>
              <a:t>unit=1780”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smtClean="0">
                <a:latin typeface="Consolas"/>
                <a:cs typeface="Consolas"/>
              </a:rPr>
              <a:t>NYC:CPH, CPH:NYC;             </a:t>
            </a:r>
            <a:r>
              <a:rPr lang="en-US" sz="1200" dirty="0" smtClean="0">
                <a:latin typeface="Consolas"/>
                <a:cs typeface="Consolas"/>
              </a:rPr>
              <a:t>		/* level 2 to level 2 */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alias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, 	CPH:POZ;</a:t>
            </a:r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smtClean="0">
                <a:latin typeface="Consolas"/>
                <a:cs typeface="Consolas"/>
              </a:rPr>
              <a:t>* level 1 to level 2 boundary links 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alias </a:t>
            </a:r>
            <a:r>
              <a:rPr lang="en-US" sz="1200" dirty="0" err="1" smtClean="0">
                <a:latin typeface="Consolas"/>
                <a:cs typeface="Consolas"/>
              </a:rPr>
              <a:t>NDN.EFDX:NetherLight</a:t>
            </a:r>
            <a:r>
              <a:rPr lang="en-US" sz="1200" dirty="0" smtClean="0">
                <a:latin typeface="Consolas"/>
                <a:cs typeface="Consolas"/>
              </a:rPr>
              <a:t>, CPH:AMS;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/</a:t>
            </a:r>
            <a:r>
              <a:rPr lang="en-US" sz="1200" dirty="0">
                <a:latin typeface="Consolas"/>
                <a:cs typeface="Consolas"/>
              </a:rPr>
              <a:t>* level 1 to level 2 boundary </a:t>
            </a:r>
            <a:r>
              <a:rPr lang="en-US" sz="1200" dirty="0" smtClean="0">
                <a:latin typeface="Consolas"/>
                <a:cs typeface="Consolas"/>
              </a:rPr>
              <a:t>links  </a:t>
            </a:r>
            <a:r>
              <a:rPr lang="en-US" sz="1200" dirty="0">
                <a:latin typeface="Consolas"/>
                <a:cs typeface="Consolas"/>
              </a:rPr>
              <a:t>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>
                <a:latin typeface="Consolas"/>
                <a:cs typeface="Consolas"/>
              </a:rPr>
              <a:t>alias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NDN.EFDX:Internet2, 	NYC:ION;</a:t>
            </a:r>
            <a:r>
              <a:rPr lang="en-US" sz="1200" dirty="0" smtClean="0">
                <a:latin typeface="Consolas"/>
                <a:cs typeface="Consolas"/>
              </a:rPr>
              <a:t>		/</a:t>
            </a:r>
            <a:r>
              <a:rPr lang="en-US" sz="1200" dirty="0">
                <a:latin typeface="Consolas"/>
                <a:cs typeface="Consolas"/>
              </a:rPr>
              <a:t>* level 1 to level </a:t>
            </a:r>
            <a:r>
              <a:rPr lang="en-US" sz="1200" dirty="0" smtClean="0">
                <a:latin typeface="Consolas"/>
                <a:cs typeface="Consolas"/>
              </a:rPr>
              <a:t>2 </a:t>
            </a:r>
            <a:r>
              <a:rPr lang="en-US" sz="1200" dirty="0">
                <a:latin typeface="Consolas"/>
                <a:cs typeface="Consolas"/>
              </a:rPr>
              <a:t>boundary links 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}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;    </a:t>
            </a:r>
            <a:r>
              <a:rPr lang="en-US" sz="1200" dirty="0" smtClean="0">
                <a:latin typeface="Consolas"/>
                <a:cs typeface="Consolas"/>
              </a:rPr>
              <a:t>	/* NDN level 1 port to </a:t>
            </a:r>
            <a:r>
              <a:rPr lang="en-US" sz="1200" dirty="0" err="1" smtClean="0">
                <a:latin typeface="Consolas"/>
                <a:cs typeface="Consolas"/>
              </a:rPr>
              <a:t>Pionier</a:t>
            </a:r>
            <a:r>
              <a:rPr lang="en-US" sz="1200" dirty="0" smtClean="0">
                <a:latin typeface="Consolas"/>
                <a:cs typeface="Consolas"/>
              </a:rPr>
              <a:t> level 1 port </a:t>
            </a:r>
            <a:r>
              <a:rPr lang="en-US" sz="1200" dirty="0" smtClean="0">
                <a:latin typeface="Consolas"/>
                <a:cs typeface="Consolas"/>
              </a:rPr>
              <a:t>*/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NDN.EFDX:NetherLight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NetherLight.EFDX:NDN</a:t>
            </a:r>
            <a:r>
              <a:rPr lang="en-US" sz="1200" dirty="0" smtClean="0">
                <a:latin typeface="Consolas"/>
                <a:cs typeface="Consolas"/>
              </a:rPr>
              <a:t>; 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>
                <a:latin typeface="Consolas"/>
                <a:cs typeface="Consolas"/>
              </a:rPr>
              <a:t>* </a:t>
            </a:r>
            <a:r>
              <a:rPr lang="en-US" sz="1200" dirty="0" smtClean="0">
                <a:latin typeface="Consolas"/>
                <a:cs typeface="Consolas"/>
              </a:rPr>
              <a:t>level </a:t>
            </a:r>
            <a:r>
              <a:rPr lang="en-US" sz="1200" dirty="0">
                <a:latin typeface="Consolas"/>
                <a:cs typeface="Consolas"/>
              </a:rPr>
              <a:t>1 port </a:t>
            </a:r>
            <a:r>
              <a:rPr lang="en-US" sz="1200" dirty="0" smtClean="0">
                <a:latin typeface="Consolas"/>
                <a:cs typeface="Consolas"/>
              </a:rPr>
              <a:t>to level </a:t>
            </a:r>
            <a:r>
              <a:rPr lang="en-US" sz="1200" dirty="0">
                <a:latin typeface="Consolas"/>
                <a:cs typeface="Consolas"/>
              </a:rPr>
              <a:t>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smtClean="0">
                <a:latin typeface="Consolas"/>
                <a:cs typeface="Consolas"/>
              </a:rPr>
              <a:t>NDN.EFDX:Internet2, </a:t>
            </a:r>
            <a:r>
              <a:rPr lang="en-US" sz="1200" dirty="0" smtClean="0">
                <a:latin typeface="Consolas"/>
                <a:cs typeface="Consolas"/>
              </a:rPr>
              <a:t>Internet2.</a:t>
            </a:r>
            <a:r>
              <a:rPr lang="en-US" sz="1200" dirty="0" smtClean="0">
                <a:latin typeface="Consolas"/>
                <a:cs typeface="Consolas"/>
              </a:rPr>
              <a:t>EFDX:NDN; 	/</a:t>
            </a:r>
            <a:r>
              <a:rPr lang="en-US" sz="1200" dirty="0">
                <a:latin typeface="Consolas"/>
                <a:cs typeface="Consolas"/>
              </a:rPr>
              <a:t>* level 1 port to level 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 </a:t>
            </a:r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0483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Related STP/SDP issues TBD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6267"/>
            <a:ext cx="7772400" cy="45889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Enumeration:</a:t>
            </a:r>
          </a:p>
          <a:p>
            <a:pPr lvl="1"/>
            <a:r>
              <a:rPr lang="en-US" dirty="0" smtClean="0"/>
              <a:t>How do we define large sets of similar STPs?</a:t>
            </a:r>
          </a:p>
          <a:p>
            <a:pPr lvl="1"/>
            <a:r>
              <a:rPr lang="en-US" dirty="0" smtClean="0"/>
              <a:t>&lt;network&gt;&lt;</a:t>
            </a:r>
            <a:r>
              <a:rPr lang="en-US" dirty="0" err="1" smtClean="0"/>
              <a:t>locid</a:t>
            </a:r>
            <a:r>
              <a:rPr lang="en-US" dirty="0" smtClean="0"/>
              <a:t>&gt; [ , &lt;TVP&gt;]*</a:t>
            </a:r>
          </a:p>
          <a:p>
            <a:pPr lvl="1"/>
            <a:r>
              <a:rPr lang="en-US" dirty="0" smtClean="0"/>
              <a:t>&lt;TVP&gt; := &lt;type&gt; “=“ &lt;value&gt; [“..” &lt;value&gt;]*</a:t>
            </a:r>
          </a:p>
          <a:p>
            <a:r>
              <a:rPr lang="en-US" dirty="0" smtClean="0"/>
              <a:t>Path Guidance (</a:t>
            </a:r>
            <a:r>
              <a:rPr lang="en-US" dirty="0" err="1" smtClean="0"/>
              <a:t>anypoint</a:t>
            </a:r>
            <a:r>
              <a:rPr lang="en-US" dirty="0" smtClean="0"/>
              <a:t> guidance)</a:t>
            </a:r>
          </a:p>
          <a:p>
            <a:pPr lvl="1"/>
            <a:r>
              <a:rPr lang="en-US" dirty="0" smtClean="0"/>
              <a:t>Source/</a:t>
            </a:r>
            <a:r>
              <a:rPr lang="en-US" dirty="0" err="1" smtClean="0"/>
              <a:t>Dest</a:t>
            </a:r>
            <a:r>
              <a:rPr lang="en-US" dirty="0" smtClean="0"/>
              <a:t> set specification</a:t>
            </a:r>
          </a:p>
          <a:p>
            <a:pPr lvl="2"/>
            <a:r>
              <a:rPr lang="en-US" dirty="0" smtClean="0"/>
              <a:t>Ex: destination= </a:t>
            </a:r>
            <a:r>
              <a:rPr lang="en-US" dirty="0" err="1" smtClean="0"/>
              <a:t>esnet:ps</a:t>
            </a:r>
            <a:r>
              <a:rPr lang="en-US" dirty="0" smtClean="0"/>
              <a:t>[0..100,102,104,177]   any *one* of these STPs is acceptable</a:t>
            </a:r>
          </a:p>
          <a:p>
            <a:pPr lvl="1"/>
            <a:r>
              <a:rPr lang="en-US" dirty="0" smtClean="0"/>
              <a:t>Loosen the endpoint constraints</a:t>
            </a:r>
          </a:p>
          <a:p>
            <a:pPr lvl="2"/>
            <a:r>
              <a:rPr lang="en-US" dirty="0" smtClean="0"/>
              <a:t>Ex:  destination= </a:t>
            </a:r>
            <a:r>
              <a:rPr lang="en-US" dirty="0" err="1" smtClean="0"/>
              <a:t>esnet</a:t>
            </a:r>
            <a:r>
              <a:rPr lang="en-US" dirty="0" smtClean="0"/>
              <a:t>:*     (any available STP in </a:t>
            </a:r>
            <a:r>
              <a:rPr lang="en-US" dirty="0" err="1" smtClean="0"/>
              <a:t>esnet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	</a:t>
            </a:r>
            <a:r>
              <a:rPr lang="en-US" dirty="0" err="1" smtClean="0"/>
              <a:t>esnet</a:t>
            </a:r>
            <a:r>
              <a:rPr lang="en-US" dirty="0"/>
              <a:t>:</a:t>
            </a:r>
            <a:r>
              <a:rPr lang="en-US" dirty="0" smtClean="0"/>
              <a:t>*!    (first available STP inside </a:t>
            </a:r>
            <a:r>
              <a:rPr lang="en-US" dirty="0" err="1" smtClean="0"/>
              <a:t>esnet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	</a:t>
            </a:r>
            <a:r>
              <a:rPr lang="en-US" dirty="0" err="1" smtClean="0"/>
              <a:t>esnet</a:t>
            </a:r>
            <a:r>
              <a:rPr lang="en-US" dirty="0" smtClean="0"/>
              <a:t>:~   (transit </a:t>
            </a:r>
            <a:r>
              <a:rPr lang="en-US" dirty="0" err="1" smtClean="0"/>
              <a:t>esnet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Some of these require an “</a:t>
            </a:r>
            <a:r>
              <a:rPr lang="en-US" dirty="0" err="1" smtClean="0"/>
              <a:t>ero</a:t>
            </a:r>
            <a:r>
              <a:rPr lang="en-US" dirty="0" smtClean="0"/>
              <a:t>” style capability</a:t>
            </a:r>
          </a:p>
          <a:p>
            <a:pPr lvl="1"/>
            <a:r>
              <a:rPr lang="en-US" dirty="0" smtClean="0"/>
              <a:t>These are critical to solving exhaustive search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ierarchical topology…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existing NSI topology model does not provide a consistent mechanism for exposing intra-domain topological structure.</a:t>
            </a:r>
          </a:p>
          <a:p>
            <a:pPr lvl="1"/>
            <a:r>
              <a:rPr lang="en-US" dirty="0" smtClean="0"/>
              <a:t>The base model hides all internal structure…which is good in </a:t>
            </a:r>
            <a:r>
              <a:rPr lang="en-US" dirty="0" smtClean="0"/>
              <a:t>many (most) high level </a:t>
            </a:r>
            <a:r>
              <a:rPr lang="en-US" dirty="0" smtClean="0"/>
              <a:t>cases….  But…</a:t>
            </a:r>
          </a:p>
          <a:p>
            <a:pPr lvl="1"/>
            <a:r>
              <a:rPr lang="en-US" dirty="0" smtClean="0"/>
              <a:t>Where a network wishes to do so, it should be able to expose additional internal structure or state in a measured and graduated degree…down to the hardware minutia if </a:t>
            </a:r>
            <a:r>
              <a:rPr lang="en-US" dirty="0" smtClean="0"/>
              <a:t>so desired.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NML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proposal retains the NSI abstractions at the highest topological layer, </a:t>
            </a:r>
          </a:p>
          <a:p>
            <a:r>
              <a:rPr lang="en-US" dirty="0" smtClean="0"/>
              <a:t>and retains the NSI model </a:t>
            </a:r>
            <a:r>
              <a:rPr lang="en-US" dirty="0" smtClean="0"/>
              <a:t>internally </a:t>
            </a:r>
            <a:r>
              <a:rPr lang="en-US" dirty="0" smtClean="0"/>
              <a:t>as smaller NSI domains are defined</a:t>
            </a:r>
          </a:p>
          <a:p>
            <a:r>
              <a:rPr lang="en-US" dirty="0" smtClean="0"/>
              <a:t>A key relation called an “alias” is defined to link STPs (NML Ports) at </a:t>
            </a:r>
            <a:r>
              <a:rPr lang="en-US" dirty="0" smtClean="0"/>
              <a:t>any desired </a:t>
            </a:r>
            <a:r>
              <a:rPr lang="en-US" dirty="0" smtClean="0"/>
              <a:t>level to STPs at the next lower (more detailed) level.</a:t>
            </a:r>
          </a:p>
          <a:p>
            <a:pPr lvl="1"/>
            <a:r>
              <a:rPr lang="en-US" dirty="0" smtClean="0"/>
              <a:t>An Alias is an internal topological construct that </a:t>
            </a:r>
            <a:r>
              <a:rPr lang="en-US" dirty="0" smtClean="0"/>
              <a:t>should probably be </a:t>
            </a:r>
            <a:r>
              <a:rPr lang="en-US" dirty="0" smtClean="0"/>
              <a:t>stored </a:t>
            </a:r>
            <a:r>
              <a:rPr lang="en-US" dirty="0" smtClean="0"/>
              <a:t>at the lower level (more detailed level). 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 smtClean="0"/>
              <a:t>therefore stays private until/unless that level is announced externally.  </a:t>
            </a:r>
            <a:r>
              <a:rPr lang="en-US" dirty="0" smtClean="0"/>
              <a:t>(local agents will not have a problem using this relation.)</a:t>
            </a:r>
            <a:endParaRPr lang="en-US" dirty="0" smtClean="0"/>
          </a:p>
          <a:p>
            <a:r>
              <a:rPr lang="en-US" dirty="0" smtClean="0"/>
              <a:t>An Alias </a:t>
            </a:r>
            <a:r>
              <a:rPr lang="en-US" dirty="0" smtClean="0"/>
              <a:t>could</a:t>
            </a:r>
            <a:r>
              <a:rPr lang="en-US" dirty="0" smtClean="0"/>
              <a:t> [alternatively] reference </a:t>
            </a:r>
            <a:r>
              <a:rPr lang="en-US" dirty="0" smtClean="0"/>
              <a:t>a conventional NML topological object – thus mapping the NSI </a:t>
            </a:r>
            <a:r>
              <a:rPr lang="en-US" dirty="0" smtClean="0"/>
              <a:t>topology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appropriate </a:t>
            </a:r>
            <a:r>
              <a:rPr lang="en-US" dirty="0" smtClean="0"/>
              <a:t>NML </a:t>
            </a:r>
            <a:r>
              <a:rPr lang="en-US" dirty="0" smtClean="0"/>
              <a:t>object as the local topology manager deems appropriate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6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16624" y="465613"/>
            <a:ext cx="8978900" cy="6515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381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76288" y="1742954"/>
            <a:ext cx="3722337" cy="33075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802" y="562505"/>
            <a:ext cx="5113867" cy="88529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NSI Topology Example</a:t>
            </a:r>
            <a:br>
              <a:rPr lang="en-US" sz="3200" dirty="0" smtClean="0"/>
            </a:br>
            <a:r>
              <a:rPr lang="en-US" sz="1800" dirty="0" smtClean="0"/>
              <a:t>Current existing NSI topology model: </a:t>
            </a:r>
            <a:br>
              <a:rPr lang="en-US" sz="1800" dirty="0" smtClean="0"/>
            </a:br>
            <a:r>
              <a:rPr lang="en-US" sz="1800" dirty="0" smtClean="0"/>
              <a:t>only L0 has structure, L1+ is </a:t>
            </a:r>
            <a:r>
              <a:rPr lang="en-US" sz="1800" dirty="0" smtClean="0"/>
              <a:t>opaque (private)</a:t>
            </a:r>
            <a:endParaRPr lang="en-US" sz="1800" dirty="0"/>
          </a:p>
        </p:txBody>
      </p:sp>
      <p:sp>
        <p:nvSpPr>
          <p:cNvPr id="5" name="Oval 4"/>
          <p:cNvSpPr/>
          <p:nvPr/>
        </p:nvSpPr>
        <p:spPr>
          <a:xfrm>
            <a:off x="6535579" y="1673956"/>
            <a:ext cx="1543930" cy="14120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PSNC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6083364" y="4930141"/>
            <a:ext cx="1498599" cy="1434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/>
              <a:t>NetherLight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058351" y="4110386"/>
            <a:ext cx="1526501" cy="15371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Internet2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691466" y="1810671"/>
            <a:ext cx="1710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NDN.EFDX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Opaque internal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Topo</a:t>
            </a:r>
            <a:r>
              <a:rPr lang="en-US" dirty="0" smtClean="0">
                <a:solidFill>
                  <a:schemeClr val="bg1"/>
                </a:solidFill>
              </a:rPr>
              <a:t> level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37646" y="2568363"/>
            <a:ext cx="1647206" cy="646331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Universal space</a:t>
            </a:r>
          </a:p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Topo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level 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856605" y="4067273"/>
            <a:ext cx="1201571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NetherLight</a:t>
            </a:r>
            <a:r>
              <a:rPr lang="en-US" sz="1400" dirty="0" smtClean="0"/>
              <a:t>-o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505765" y="3585896"/>
            <a:ext cx="91563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Internet2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39692" y="2300725"/>
            <a:ext cx="74892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Pionier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990310" y="6246421"/>
            <a:ext cx="61430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ION-o</a:t>
            </a:r>
            <a:endParaRPr lang="en-US" sz="1400" dirty="0"/>
          </a:p>
        </p:txBody>
      </p:sp>
      <p:cxnSp>
        <p:nvCxnSpPr>
          <p:cNvPr id="159" name="Straight Connector 33"/>
          <p:cNvCxnSpPr>
            <a:stCxn id="51" idx="7"/>
            <a:endCxn id="52" idx="2"/>
          </p:cNvCxnSpPr>
          <p:nvPr/>
        </p:nvCxnSpPr>
        <p:spPr>
          <a:xfrm rot="5400000" flipH="1" flipV="1">
            <a:off x="2283997" y="4055770"/>
            <a:ext cx="492035" cy="100107"/>
          </a:xfrm>
          <a:prstGeom prst="curvedConnector2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33"/>
          <p:cNvCxnSpPr>
            <a:stCxn id="59" idx="5"/>
            <a:endCxn id="60" idx="0"/>
          </p:cNvCxnSpPr>
          <p:nvPr/>
        </p:nvCxnSpPr>
        <p:spPr>
          <a:xfrm rot="16200000" flipH="1">
            <a:off x="5866651" y="4580623"/>
            <a:ext cx="543208" cy="395595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33"/>
          <p:cNvCxnSpPr>
            <a:stCxn id="55" idx="6"/>
            <a:endCxn id="56" idx="2"/>
          </p:cNvCxnSpPr>
          <p:nvPr/>
        </p:nvCxnSpPr>
        <p:spPr>
          <a:xfrm flipV="1">
            <a:off x="6184341" y="2416334"/>
            <a:ext cx="265311" cy="23534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331831" y="2066222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NDN</a:t>
            </a:r>
            <a:endParaRPr lang="en-US" sz="14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801182" y="4121977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NDN</a:t>
            </a:r>
            <a:endParaRPr lang="en-US" sz="1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6388111" y="4896623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NDN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30669" y="4483607"/>
            <a:ext cx="1478940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SDPs (NML Links)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764199" y="3432007"/>
            <a:ext cx="147350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STPs (NML Ports)</a:t>
            </a:r>
            <a:endParaRPr lang="en-US" sz="1400" dirty="0"/>
          </a:p>
        </p:txBody>
      </p:sp>
      <p:cxnSp>
        <p:nvCxnSpPr>
          <p:cNvPr id="108" name="Straight Arrow Connector 107"/>
          <p:cNvCxnSpPr>
            <a:stCxn id="107" idx="1"/>
          </p:cNvCxnSpPr>
          <p:nvPr/>
        </p:nvCxnSpPr>
        <p:spPr>
          <a:xfrm flipH="1" flipV="1">
            <a:off x="6258023" y="2759165"/>
            <a:ext cx="506176" cy="82673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7" idx="1"/>
          </p:cNvCxnSpPr>
          <p:nvPr/>
        </p:nvCxnSpPr>
        <p:spPr>
          <a:xfrm flipH="1">
            <a:off x="5879699" y="3585896"/>
            <a:ext cx="884500" cy="826564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333275" y="4329232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52" name="Oval 51"/>
          <p:cNvSpPr/>
          <p:nvPr/>
        </p:nvSpPr>
        <p:spPr>
          <a:xfrm>
            <a:off x="2580068" y="3782617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012488" y="2574493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56" name="Oval 55"/>
          <p:cNvSpPr/>
          <p:nvPr/>
        </p:nvSpPr>
        <p:spPr>
          <a:xfrm>
            <a:off x="6449652" y="2339146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5793772" y="4375050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60" name="Oval 59"/>
          <p:cNvSpPr/>
          <p:nvPr/>
        </p:nvSpPr>
        <p:spPr>
          <a:xfrm>
            <a:off x="6250126" y="5050025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631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16624" y="465613"/>
            <a:ext cx="8978900" cy="6515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381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84715" y="1767619"/>
            <a:ext cx="3722337" cy="33075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34" y="327178"/>
            <a:ext cx="8815385" cy="13968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Proposed Hierarchical NSI Topology Example</a:t>
            </a:r>
            <a:br>
              <a:rPr lang="en-US" sz="3200" dirty="0" smtClean="0"/>
            </a:br>
            <a:r>
              <a:rPr lang="en-US" sz="1800" dirty="0" smtClean="0"/>
              <a:t>Proposed </a:t>
            </a:r>
            <a:r>
              <a:rPr lang="en-US" sz="1800" dirty="0" err="1" smtClean="0"/>
              <a:t>NorthernLight</a:t>
            </a:r>
            <a:r>
              <a:rPr lang="en-US" sz="1800" dirty="0" smtClean="0"/>
              <a:t> topology:  L0 &amp; internal L1 objects are publically announced by </a:t>
            </a:r>
            <a:r>
              <a:rPr lang="en-US" sz="1800" dirty="0" err="1" smtClean="0"/>
              <a:t>NorthernLight</a:t>
            </a:r>
            <a:r>
              <a:rPr lang="en-US" sz="1800" dirty="0" smtClean="0"/>
              <a:t>;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As a Worldview, this </a:t>
            </a:r>
            <a:r>
              <a:rPr lang="en-US" sz="1800" dirty="0" err="1" smtClean="0"/>
              <a:t>topo</a:t>
            </a:r>
            <a:r>
              <a:rPr lang="en-US" sz="1800" dirty="0" smtClean="0"/>
              <a:t> would say I2, PSNC, and NL only announced L0 information.</a:t>
            </a:r>
            <a:br>
              <a:rPr lang="en-US" sz="1800" dirty="0" smtClean="0"/>
            </a:br>
            <a:r>
              <a:rPr lang="en-US" sz="1800" dirty="0" smtClean="0"/>
              <a:t>As a Local Topology from NDN, this is the only L0 information that </a:t>
            </a:r>
            <a:r>
              <a:rPr lang="en-US" sz="1800" dirty="0" err="1" smtClean="0"/>
              <a:t>NorthernLight</a:t>
            </a:r>
            <a:r>
              <a:rPr lang="en-US" sz="1800" dirty="0" smtClean="0"/>
              <a:t> can  provide (i.e. its direct  adjacencies)</a:t>
            </a:r>
          </a:p>
        </p:txBody>
      </p:sp>
      <p:sp>
        <p:nvSpPr>
          <p:cNvPr id="5" name="Oval 4"/>
          <p:cNvSpPr/>
          <p:nvPr/>
        </p:nvSpPr>
        <p:spPr>
          <a:xfrm>
            <a:off x="6544006" y="1698621"/>
            <a:ext cx="1543930" cy="14120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PSNC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6091791" y="4954806"/>
            <a:ext cx="1498599" cy="1434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/>
              <a:t>NetherLight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066778" y="4135051"/>
            <a:ext cx="1526501" cy="15371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Internet2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106" idx="6"/>
            <a:endCxn id="108" idx="2"/>
          </p:cNvCxnSpPr>
          <p:nvPr/>
        </p:nvCxnSpPr>
        <p:spPr>
          <a:xfrm flipV="1">
            <a:off x="2747010" y="3374283"/>
            <a:ext cx="251727" cy="515883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99893" y="1835336"/>
            <a:ext cx="132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NDN.EFDX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Topo</a:t>
            </a:r>
            <a:r>
              <a:rPr lang="en-US" dirty="0" smtClean="0">
                <a:solidFill>
                  <a:schemeClr val="bg1"/>
                </a:solidFill>
              </a:rPr>
              <a:t> level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4272" y="2478724"/>
            <a:ext cx="1647206" cy="646331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Universal space</a:t>
            </a:r>
          </a:p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Topo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level 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970007" y="2553253"/>
            <a:ext cx="1015922" cy="98461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NYC</a:t>
            </a:r>
            <a:r>
              <a:rPr lang="en-US" sz="1400" dirty="0" smtClean="0"/>
              <a:t> Level 2</a:t>
            </a:r>
            <a:endParaRPr lang="en-US" sz="1400" dirty="0"/>
          </a:p>
        </p:txBody>
      </p:sp>
      <p:sp>
        <p:nvSpPr>
          <p:cNvPr id="42" name="Oval 41"/>
          <p:cNvSpPr/>
          <p:nvPr/>
        </p:nvSpPr>
        <p:spPr>
          <a:xfrm>
            <a:off x="4524201" y="2957108"/>
            <a:ext cx="985653" cy="9185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CPH</a:t>
            </a:r>
          </a:p>
          <a:p>
            <a:pPr algn="ctr"/>
            <a:r>
              <a:rPr lang="en-US" sz="1400" dirty="0" smtClean="0"/>
              <a:t>Level 2</a:t>
            </a:r>
            <a:endParaRPr lang="en-US" sz="1400" dirty="0"/>
          </a:p>
        </p:txBody>
      </p:sp>
      <p:cxnSp>
        <p:nvCxnSpPr>
          <p:cNvPr id="112" name="Straight Connector 33"/>
          <p:cNvCxnSpPr>
            <a:stCxn id="110" idx="6"/>
            <a:endCxn id="111" idx="2"/>
          </p:cNvCxnSpPr>
          <p:nvPr/>
        </p:nvCxnSpPr>
        <p:spPr>
          <a:xfrm>
            <a:off x="4071855" y="3088443"/>
            <a:ext cx="366419" cy="33760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33"/>
          <p:cNvCxnSpPr>
            <a:stCxn id="113" idx="6"/>
            <a:endCxn id="114" idx="2"/>
          </p:cNvCxnSpPr>
          <p:nvPr/>
        </p:nvCxnSpPr>
        <p:spPr>
          <a:xfrm flipV="1">
            <a:off x="5559528" y="2676498"/>
            <a:ext cx="451893" cy="62727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33"/>
          <p:cNvCxnSpPr>
            <a:stCxn id="116" idx="4"/>
            <a:endCxn id="117" idx="1"/>
          </p:cNvCxnSpPr>
          <p:nvPr/>
        </p:nvCxnSpPr>
        <p:spPr>
          <a:xfrm rot="16200000" flipH="1">
            <a:off x="5320233" y="3878431"/>
            <a:ext cx="535221" cy="50759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826596" y="4354383"/>
            <a:ext cx="105192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NetherLight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752371" y="3813464"/>
            <a:ext cx="91563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Internet2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527938" y="2308456"/>
            <a:ext cx="74892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Pionier</a:t>
            </a:r>
            <a:endParaRPr lang="en-US" sz="1400" dirty="0"/>
          </a:p>
        </p:txBody>
      </p:sp>
      <p:cxnSp>
        <p:nvCxnSpPr>
          <p:cNvPr id="159" name="Straight Connector 33"/>
          <p:cNvCxnSpPr>
            <a:stCxn id="107" idx="6"/>
            <a:endCxn id="106" idx="2"/>
          </p:cNvCxnSpPr>
          <p:nvPr/>
        </p:nvCxnSpPr>
        <p:spPr>
          <a:xfrm flipV="1">
            <a:off x="2513555" y="3890166"/>
            <a:ext cx="61602" cy="54091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33"/>
          <p:cNvCxnSpPr>
            <a:stCxn id="117" idx="4"/>
            <a:endCxn id="120" idx="0"/>
          </p:cNvCxnSpPr>
          <p:nvPr/>
        </p:nvCxnSpPr>
        <p:spPr>
          <a:xfrm rot="16200000" flipH="1">
            <a:off x="5851180" y="4582826"/>
            <a:ext cx="537970" cy="435530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33"/>
          <p:cNvCxnSpPr>
            <a:stCxn id="114" idx="6"/>
            <a:endCxn id="119" idx="2"/>
          </p:cNvCxnSpPr>
          <p:nvPr/>
        </p:nvCxnSpPr>
        <p:spPr>
          <a:xfrm flipV="1">
            <a:off x="6183274" y="2472889"/>
            <a:ext cx="280179" cy="20360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085762" y="3492214"/>
            <a:ext cx="52436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NYC</a:t>
            </a:r>
            <a:endParaRPr lang="en-US" sz="1400" dirty="0"/>
          </a:p>
        </p:txBody>
      </p:sp>
      <p:sp>
        <p:nvSpPr>
          <p:cNvPr id="193" name="TextBox 192"/>
          <p:cNvSpPr txBox="1"/>
          <p:nvPr/>
        </p:nvSpPr>
        <p:spPr>
          <a:xfrm>
            <a:off x="5417458" y="3582389"/>
            <a:ext cx="565129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AMS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152000" y="2927592"/>
            <a:ext cx="53091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POZ</a:t>
            </a:r>
            <a:endParaRPr lang="en-US" sz="14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400875" y="2122283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NDN</a:t>
            </a:r>
            <a:endParaRPr lang="en-US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3760570" y="2703964"/>
            <a:ext cx="525592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CPH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2593279" y="3066506"/>
            <a:ext cx="505254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ION</a:t>
            </a:r>
            <a:endParaRPr lang="en-US" sz="14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809609" y="4146642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NDN</a:t>
            </a:r>
            <a:endParaRPr lang="en-US" sz="1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6397046" y="4971627"/>
            <a:ext cx="5674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NDN</a:t>
            </a:r>
            <a:endParaRPr lang="en-US" sz="1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6463453" y="3011741"/>
            <a:ext cx="2471633" cy="1384995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Blue links are “</a:t>
            </a:r>
            <a:r>
              <a:rPr lang="en-US" sz="1400" b="1" dirty="0" smtClean="0">
                <a:solidFill>
                  <a:srgbClr val="0000FF"/>
                </a:solidFill>
              </a:rPr>
              <a:t>aliases</a:t>
            </a:r>
            <a:r>
              <a:rPr lang="en-US" sz="1400" dirty="0" smtClean="0"/>
              <a:t>” indicating an </a:t>
            </a:r>
            <a:r>
              <a:rPr lang="en-US" sz="1400" dirty="0" smtClean="0"/>
              <a:t>level </a:t>
            </a:r>
            <a:r>
              <a:rPr lang="en-US" sz="1400" dirty="0" smtClean="0"/>
              <a:t>transition in the </a:t>
            </a:r>
            <a:r>
              <a:rPr lang="en-US" sz="1400" dirty="0" smtClean="0"/>
              <a:t>topology.  (Aliases act similarly to SDPs, so red and blue relations are simple logical links.)</a:t>
            </a:r>
            <a:endParaRPr lang="en-US" sz="1400" dirty="0"/>
          </a:p>
        </p:txBody>
      </p:sp>
      <p:cxnSp>
        <p:nvCxnSpPr>
          <p:cNvPr id="207" name="Straight Arrow Connector 206"/>
          <p:cNvCxnSpPr>
            <a:stCxn id="205" idx="1"/>
          </p:cNvCxnSpPr>
          <p:nvPr/>
        </p:nvCxnSpPr>
        <p:spPr>
          <a:xfrm flipH="1" flipV="1">
            <a:off x="5888126" y="2977710"/>
            <a:ext cx="575327" cy="726529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5" idx="1"/>
          </p:cNvCxnSpPr>
          <p:nvPr/>
        </p:nvCxnSpPr>
        <p:spPr>
          <a:xfrm flipH="1">
            <a:off x="5731933" y="3704239"/>
            <a:ext cx="731520" cy="417002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2575157" y="3812978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07" name="Oval 106"/>
          <p:cNvSpPr/>
          <p:nvPr/>
        </p:nvSpPr>
        <p:spPr>
          <a:xfrm>
            <a:off x="2341702" y="4353897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/>
          <p:cNvSpPr/>
          <p:nvPr/>
        </p:nvSpPr>
        <p:spPr>
          <a:xfrm>
            <a:off x="2998737" y="3297095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0" name="Oval 109"/>
          <p:cNvSpPr/>
          <p:nvPr/>
        </p:nvSpPr>
        <p:spPr>
          <a:xfrm>
            <a:off x="3900002" y="3011255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1" name="Oval 110"/>
          <p:cNvSpPr/>
          <p:nvPr/>
        </p:nvSpPr>
        <p:spPr>
          <a:xfrm>
            <a:off x="4438274" y="3348862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3" name="Oval 112"/>
          <p:cNvSpPr/>
          <p:nvPr/>
        </p:nvSpPr>
        <p:spPr>
          <a:xfrm>
            <a:off x="5387675" y="3226581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4" name="Oval 113"/>
          <p:cNvSpPr/>
          <p:nvPr/>
        </p:nvSpPr>
        <p:spPr>
          <a:xfrm>
            <a:off x="6011421" y="2599310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6" name="Oval 115"/>
          <p:cNvSpPr/>
          <p:nvPr/>
        </p:nvSpPr>
        <p:spPr>
          <a:xfrm>
            <a:off x="5248119" y="3710243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7" name="Oval 116"/>
          <p:cNvSpPr/>
          <p:nvPr/>
        </p:nvSpPr>
        <p:spPr>
          <a:xfrm>
            <a:off x="5816473" y="4377231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9" name="Oval 118"/>
          <p:cNvSpPr/>
          <p:nvPr/>
        </p:nvSpPr>
        <p:spPr>
          <a:xfrm>
            <a:off x="6463453" y="2395701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20" name="Oval 119"/>
          <p:cNvSpPr/>
          <p:nvPr/>
        </p:nvSpPr>
        <p:spPr>
          <a:xfrm>
            <a:off x="6252003" y="5069576"/>
            <a:ext cx="171853" cy="154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406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8" y="286682"/>
            <a:ext cx="8229600" cy="100025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Hierarchical Topology Proposal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Bi-directional Example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70933" y="1709082"/>
            <a:ext cx="856826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/>
                <a:cs typeface="Consolas"/>
              </a:rPr>
              <a:t>t</a:t>
            </a:r>
            <a:r>
              <a:rPr lang="en-US" sz="1200" dirty="0" err="1" smtClean="0">
                <a:latin typeface="Consolas"/>
                <a:cs typeface="Consolas"/>
              </a:rPr>
              <a:t>opo</a:t>
            </a:r>
            <a:r>
              <a:rPr lang="en-US" sz="1200" dirty="0" smtClean="0">
                <a:latin typeface="Consolas"/>
                <a:cs typeface="Consolas"/>
              </a:rPr>
              <a:t>{ name $L0$;     							/* level 0 is the universal space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 smtClean="0">
                <a:latin typeface="Consolas"/>
                <a:cs typeface="Consolas"/>
              </a:rPr>
              <a:t>{ name NDN.EFDX;	version 2012-02-29-18:42:23				/</a:t>
            </a:r>
            <a:r>
              <a:rPr lang="en-US" sz="1200" dirty="0">
                <a:latin typeface="Consolas"/>
                <a:cs typeface="Consolas"/>
              </a:rPr>
              <a:t>* level 1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NSA </a:t>
            </a:r>
            <a:r>
              <a:rPr lang="en-US" sz="1200" dirty="0">
                <a:latin typeface="Consolas"/>
                <a:cs typeface="Consolas"/>
                <a:hlinkClick r:id="rId2"/>
              </a:rPr>
              <a:t>https://orval.grid.aau.dk:9443/NSI/services/</a:t>
            </a:r>
            <a:r>
              <a:rPr lang="en-US" sz="1200" dirty="0" smtClean="0">
                <a:latin typeface="Consolas"/>
                <a:cs typeface="Consolas"/>
                <a:hlinkClick r:id="rId2"/>
              </a:rPr>
              <a:t>ConnectionService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port </a:t>
            </a:r>
            <a:r>
              <a:rPr lang="en-US" sz="1200" dirty="0" err="1" smtClean="0">
                <a:latin typeface="Consolas"/>
                <a:cs typeface="Consolas"/>
              </a:rPr>
              <a:t>Pionier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</a:t>
            </a:r>
            <a:r>
              <a:rPr lang="en-US" sz="1200" dirty="0" smtClean="0">
                <a:latin typeface="Consolas"/>
                <a:cs typeface="Consolas"/>
              </a:rPr>
              <a:t>, Internet2 bidirectional;</a:t>
            </a:r>
          </a:p>
          <a:p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 smtClean="0">
                <a:latin typeface="Consolas"/>
                <a:cs typeface="Consolas"/>
              </a:rPr>
              <a:t>{ name CPH;  location </a:t>
            </a:r>
            <a:r>
              <a:rPr lang="en-US" sz="1200" dirty="0" err="1" smtClean="0">
                <a:latin typeface="Consolas"/>
                <a:cs typeface="Consolas"/>
              </a:rPr>
              <a:t>lat</a:t>
            </a:r>
            <a:r>
              <a:rPr lang="en-US" sz="1200" dirty="0" smtClean="0">
                <a:latin typeface="Consolas"/>
                <a:cs typeface="Consolas"/>
              </a:rPr>
              <a:t> 24.1234 </a:t>
            </a:r>
            <a:r>
              <a:rPr lang="en-US" sz="1200" dirty="0" err="1" smtClean="0">
                <a:latin typeface="Consolas"/>
                <a:cs typeface="Consolas"/>
              </a:rPr>
              <a:t>lon</a:t>
            </a:r>
            <a:r>
              <a:rPr lang="en-US" sz="1200" dirty="0" smtClean="0">
                <a:latin typeface="Consolas"/>
                <a:cs typeface="Consolas"/>
              </a:rPr>
              <a:t> -57.2345; 		/</a:t>
            </a:r>
            <a:r>
              <a:rPr lang="en-US" sz="1200" dirty="0">
                <a:latin typeface="Consolas"/>
                <a:cs typeface="Consolas"/>
              </a:rPr>
              <a:t>* level 2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	port </a:t>
            </a:r>
            <a:r>
              <a:rPr lang="en-US" sz="1200" dirty="0" smtClean="0">
                <a:latin typeface="Consolas"/>
                <a:cs typeface="Consolas"/>
              </a:rPr>
              <a:t>AMS, POZ, NYC bidirectional;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}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topo</a:t>
            </a:r>
            <a:r>
              <a:rPr lang="en-US" sz="1200" dirty="0">
                <a:latin typeface="Consolas"/>
                <a:cs typeface="Consolas"/>
              </a:rPr>
              <a:t>{ </a:t>
            </a:r>
            <a:r>
              <a:rPr lang="en-US" sz="1200" dirty="0" smtClean="0">
                <a:latin typeface="Consolas"/>
                <a:cs typeface="Consolas"/>
              </a:rPr>
              <a:t>name NYC;  location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24.1234 </a:t>
            </a:r>
            <a:r>
              <a:rPr lang="en-US" sz="1200" dirty="0" err="1">
                <a:latin typeface="Consolas"/>
                <a:cs typeface="Consolas"/>
              </a:rPr>
              <a:t>lon</a:t>
            </a:r>
            <a:r>
              <a:rPr lang="en-US" sz="1200" dirty="0">
                <a:latin typeface="Consolas"/>
                <a:cs typeface="Consolas"/>
              </a:rPr>
              <a:t> -87.2345</a:t>
            </a:r>
            <a:r>
              <a:rPr lang="en-US" sz="1200" dirty="0" smtClean="0">
                <a:latin typeface="Consolas"/>
                <a:cs typeface="Consolas"/>
              </a:rPr>
              <a:t>;		/</a:t>
            </a:r>
            <a:r>
              <a:rPr lang="en-US" sz="1200" dirty="0">
                <a:latin typeface="Consolas"/>
                <a:cs typeface="Consolas"/>
              </a:rPr>
              <a:t>* level 2 topology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>
                <a:latin typeface="Consolas"/>
                <a:cs typeface="Consolas"/>
              </a:rPr>
              <a:t>	port </a:t>
            </a:r>
            <a:r>
              <a:rPr lang="en-US" sz="1200" dirty="0" smtClean="0">
                <a:latin typeface="Consolas"/>
                <a:cs typeface="Consolas"/>
              </a:rPr>
              <a:t>ION, CPH </a:t>
            </a:r>
            <a:r>
              <a:rPr lang="en-US" sz="1200" dirty="0" smtClean="0">
                <a:latin typeface="Consolas"/>
                <a:cs typeface="Consolas"/>
              </a:rPr>
              <a:t>bidirectional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smtClean="0">
                <a:latin typeface="Consolas"/>
                <a:cs typeface="Consolas"/>
              </a:rPr>
              <a:t>NYC:CPH, CPH:NYC;             </a:t>
            </a:r>
            <a:r>
              <a:rPr lang="en-US" sz="1200" dirty="0" smtClean="0">
                <a:latin typeface="Consolas"/>
                <a:cs typeface="Consolas"/>
              </a:rPr>
              <a:t>		/* level 2 to level 2 */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alias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, 	CPH:POZ;</a:t>
            </a:r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smtClean="0">
                <a:latin typeface="Consolas"/>
                <a:cs typeface="Consolas"/>
              </a:rPr>
              <a:t>* level 1 to level 2 boundary links 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	alias </a:t>
            </a:r>
            <a:r>
              <a:rPr lang="en-US" sz="1200" dirty="0" err="1" smtClean="0">
                <a:latin typeface="Consolas"/>
                <a:cs typeface="Consolas"/>
              </a:rPr>
              <a:t>NDN.EFDX:NetherLight</a:t>
            </a:r>
            <a:r>
              <a:rPr lang="en-US" sz="1200" dirty="0" smtClean="0">
                <a:latin typeface="Consolas"/>
                <a:cs typeface="Consolas"/>
              </a:rPr>
              <a:t>, CPH:AMS;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/</a:t>
            </a:r>
            <a:r>
              <a:rPr lang="en-US" sz="1200" dirty="0">
                <a:latin typeface="Consolas"/>
                <a:cs typeface="Consolas"/>
              </a:rPr>
              <a:t>* level 1 to level 2 boundary </a:t>
            </a:r>
            <a:r>
              <a:rPr lang="en-US" sz="1200" dirty="0" smtClean="0">
                <a:latin typeface="Consolas"/>
                <a:cs typeface="Consolas"/>
              </a:rPr>
              <a:t>links  </a:t>
            </a:r>
            <a:r>
              <a:rPr lang="en-US" sz="1200" dirty="0">
                <a:latin typeface="Consolas"/>
                <a:cs typeface="Consolas"/>
              </a:rPr>
              <a:t>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>
                <a:latin typeface="Consolas"/>
                <a:cs typeface="Consolas"/>
              </a:rPr>
              <a:t>alias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NDN.EFDX:Internet2, 	NYC:ION;</a:t>
            </a:r>
            <a:r>
              <a:rPr lang="en-US" sz="1200" dirty="0" smtClean="0">
                <a:latin typeface="Consolas"/>
                <a:cs typeface="Consolas"/>
              </a:rPr>
              <a:t>		/</a:t>
            </a:r>
            <a:r>
              <a:rPr lang="en-US" sz="1200" dirty="0">
                <a:latin typeface="Consolas"/>
                <a:cs typeface="Consolas"/>
              </a:rPr>
              <a:t>* level 1 to level </a:t>
            </a:r>
            <a:r>
              <a:rPr lang="en-US" sz="1200" dirty="0" smtClean="0">
                <a:latin typeface="Consolas"/>
                <a:cs typeface="Consolas"/>
              </a:rPr>
              <a:t>2 </a:t>
            </a:r>
            <a:r>
              <a:rPr lang="en-US" sz="1200" dirty="0">
                <a:latin typeface="Consolas"/>
                <a:cs typeface="Consolas"/>
              </a:rPr>
              <a:t>boundary links  *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}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NDN.EFDX:Pionier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Pionier.EFDX:NDN</a:t>
            </a:r>
            <a:r>
              <a:rPr lang="en-US" sz="1200" dirty="0" smtClean="0">
                <a:latin typeface="Consolas"/>
                <a:cs typeface="Consolas"/>
              </a:rPr>
              <a:t>;    </a:t>
            </a:r>
            <a:r>
              <a:rPr lang="en-US" sz="1200" dirty="0" smtClean="0">
                <a:latin typeface="Consolas"/>
                <a:cs typeface="Consolas"/>
              </a:rPr>
              <a:t>	/* NDN level 1 port to </a:t>
            </a:r>
            <a:r>
              <a:rPr lang="en-US" sz="1200" dirty="0" err="1" smtClean="0">
                <a:latin typeface="Consolas"/>
                <a:cs typeface="Consolas"/>
              </a:rPr>
              <a:t>Pionier</a:t>
            </a:r>
            <a:r>
              <a:rPr lang="en-US" sz="1200" dirty="0" smtClean="0">
                <a:latin typeface="Consolas"/>
                <a:cs typeface="Consolas"/>
              </a:rPr>
              <a:t> level 1 port </a:t>
            </a:r>
            <a:r>
              <a:rPr lang="en-US" sz="1200" dirty="0" smtClean="0">
                <a:latin typeface="Consolas"/>
                <a:cs typeface="Consolas"/>
              </a:rPr>
              <a:t>*/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err="1" smtClean="0">
                <a:latin typeface="Consolas"/>
                <a:cs typeface="Consolas"/>
              </a:rPr>
              <a:t>NDN.EFDX:NetherLight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NetherLight.EFDX:NDN</a:t>
            </a:r>
            <a:r>
              <a:rPr lang="en-US" sz="1200" dirty="0" smtClean="0">
                <a:latin typeface="Consolas"/>
                <a:cs typeface="Consolas"/>
              </a:rPr>
              <a:t>; 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>
                <a:latin typeface="Consolas"/>
                <a:cs typeface="Consolas"/>
              </a:rPr>
              <a:t>* </a:t>
            </a:r>
            <a:r>
              <a:rPr lang="en-US" sz="1200" dirty="0" smtClean="0">
                <a:latin typeface="Consolas"/>
                <a:cs typeface="Consolas"/>
              </a:rPr>
              <a:t>level </a:t>
            </a:r>
            <a:r>
              <a:rPr lang="en-US" sz="1200" dirty="0">
                <a:latin typeface="Consolas"/>
                <a:cs typeface="Consolas"/>
              </a:rPr>
              <a:t>1 port </a:t>
            </a:r>
            <a:r>
              <a:rPr lang="en-US" sz="1200" dirty="0" smtClean="0">
                <a:latin typeface="Consolas"/>
                <a:cs typeface="Consolas"/>
              </a:rPr>
              <a:t>to level </a:t>
            </a:r>
            <a:r>
              <a:rPr lang="en-US" sz="1200" dirty="0">
                <a:latin typeface="Consolas"/>
                <a:cs typeface="Consolas"/>
              </a:rPr>
              <a:t>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	Link </a:t>
            </a:r>
            <a:r>
              <a:rPr lang="en-US" sz="1200" dirty="0" smtClean="0">
                <a:latin typeface="Consolas"/>
                <a:cs typeface="Consolas"/>
              </a:rPr>
              <a:t>NDN.EFDX:Internet2, </a:t>
            </a:r>
            <a:r>
              <a:rPr lang="en-US" sz="1200" dirty="0" smtClean="0">
                <a:latin typeface="Consolas"/>
                <a:cs typeface="Consolas"/>
              </a:rPr>
              <a:t>Internet2.</a:t>
            </a:r>
            <a:r>
              <a:rPr lang="en-US" sz="1200" dirty="0" smtClean="0">
                <a:latin typeface="Consolas"/>
                <a:cs typeface="Consolas"/>
              </a:rPr>
              <a:t>EFDX:NDN; 	/</a:t>
            </a:r>
            <a:r>
              <a:rPr lang="en-US" sz="1200" dirty="0">
                <a:latin typeface="Consolas"/>
                <a:cs typeface="Consolas"/>
              </a:rPr>
              <a:t>* level 1 port to level 1 port */</a:t>
            </a:r>
          </a:p>
          <a:p>
            <a:r>
              <a:rPr lang="en-US" sz="1200" dirty="0" smtClean="0">
                <a:latin typeface="Consolas"/>
                <a:cs typeface="Consolas"/>
              </a:rPr>
              <a:t>} </a:t>
            </a:r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0965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</a:t>
            </a:r>
            <a:r>
              <a:rPr lang="en-US" dirty="0" smtClean="0"/>
              <a:t>-directional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876"/>
            <a:ext cx="8026400" cy="45307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Bi-directional and symmetric notions of “connections” are based in historical </a:t>
            </a:r>
            <a:r>
              <a:rPr lang="en-US" sz="2000" dirty="0" smtClean="0"/>
              <a:t>design </a:t>
            </a:r>
            <a:r>
              <a:rPr lang="en-US" sz="2000" dirty="0"/>
              <a:t>of analog voice circuits where the same signal capacity was required in both directions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This is clearly no longer the case with digital data telecommunications and networking.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Asymmetric flows </a:t>
            </a:r>
            <a:r>
              <a:rPr lang="en-US" sz="2000" dirty="0" smtClean="0"/>
              <a:t>(different BW requirements forward and reverse) have </a:t>
            </a:r>
            <a:r>
              <a:rPr lang="en-US" sz="2000" dirty="0"/>
              <a:t>largely been ignored in conventional IP </a:t>
            </a:r>
            <a:r>
              <a:rPr lang="en-US" sz="2000" dirty="0" smtClean="0"/>
              <a:t>network engineering </a:t>
            </a:r>
            <a:r>
              <a:rPr lang="en-US" sz="2000" dirty="0"/>
              <a:t>due to statistical multiplexing </a:t>
            </a:r>
            <a:r>
              <a:rPr lang="en-US" sz="2000" dirty="0" smtClean="0"/>
              <a:t>and assumption of balanced client-server distributions 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MPLS TE development has addressed issues of asymmetric loads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As applications </a:t>
            </a:r>
            <a:r>
              <a:rPr lang="en-US" sz="2000" dirty="0"/>
              <a:t>begin to leverage NSI </a:t>
            </a:r>
            <a:r>
              <a:rPr lang="en-US" sz="2000" dirty="0" smtClean="0"/>
              <a:t>for performance </a:t>
            </a:r>
            <a:r>
              <a:rPr lang="en-US" sz="2000" dirty="0"/>
              <a:t>guarantees, symmetric bi-directional connections will </a:t>
            </a:r>
            <a:r>
              <a:rPr lang="en-US" sz="2000" dirty="0" smtClean="0"/>
              <a:t>prove to be </a:t>
            </a:r>
            <a:r>
              <a:rPr lang="en-US" sz="2000" dirty="0"/>
              <a:t>very inefficient use of transit </a:t>
            </a:r>
            <a:r>
              <a:rPr lang="en-US" sz="2000" dirty="0" smtClean="0"/>
              <a:t>resources and potentially limiting for 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b="1" dirty="0" err="1"/>
              <a:t>Uni</a:t>
            </a:r>
            <a:r>
              <a:rPr lang="en-US" sz="2000" b="1" dirty="0"/>
              <a:t>-directional “connections” provide a more atomic service element for Connection Services such as NSI.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1935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16624" y="465613"/>
            <a:ext cx="8978900" cy="6515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381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76288" y="1624416"/>
            <a:ext cx="3722337" cy="33075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NSI Topology Example</a:t>
            </a:r>
            <a:br>
              <a:rPr lang="en-US" sz="3200" dirty="0" smtClean="0"/>
            </a:br>
            <a:r>
              <a:rPr lang="en-US" sz="1800" dirty="0" smtClean="0"/>
              <a:t>Current existing NSI topology model: </a:t>
            </a:r>
            <a:br>
              <a:rPr lang="en-US" sz="1800" dirty="0" smtClean="0"/>
            </a:br>
            <a:r>
              <a:rPr lang="en-US" sz="1800" dirty="0" smtClean="0"/>
              <a:t>only L0 has structure, L1+ is opaque</a:t>
            </a:r>
            <a:endParaRPr lang="en-US" sz="1800" dirty="0"/>
          </a:p>
        </p:txBody>
      </p:sp>
      <p:sp>
        <p:nvSpPr>
          <p:cNvPr id="5" name="Oval 4"/>
          <p:cNvSpPr/>
          <p:nvPr/>
        </p:nvSpPr>
        <p:spPr>
          <a:xfrm>
            <a:off x="6535579" y="1555418"/>
            <a:ext cx="1543930" cy="14120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PSNC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6083364" y="4811603"/>
            <a:ext cx="1498599" cy="1434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/>
              <a:t>NetherLight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058351" y="3991848"/>
            <a:ext cx="1526501" cy="15371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Internet2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691466" y="1692133"/>
            <a:ext cx="1710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NDN.EFDX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Opaque internal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Topo</a:t>
            </a:r>
            <a:r>
              <a:rPr lang="en-US" dirty="0" smtClean="0">
                <a:solidFill>
                  <a:schemeClr val="bg1"/>
                </a:solidFill>
              </a:rPr>
              <a:t> level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2939" y="1388006"/>
            <a:ext cx="1647206" cy="646331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Universal space</a:t>
            </a:r>
          </a:p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Topo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level 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52497" y="2714650"/>
            <a:ext cx="911702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Pionier-i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659950" y="4307460"/>
            <a:ext cx="11480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NetherLight-i</a:t>
            </a:r>
            <a:endParaRPr 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856605" y="3948735"/>
            <a:ext cx="1201571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NetherLight</a:t>
            </a:r>
            <a:r>
              <a:rPr lang="en-US" sz="1400" dirty="0" smtClean="0"/>
              <a:t>-o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505765" y="3467358"/>
            <a:ext cx="100783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Internet2-i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702563" y="3824150"/>
            <a:ext cx="106130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Internet2-o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39692" y="2182187"/>
            <a:ext cx="890977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Pionier</a:t>
            </a:r>
            <a:r>
              <a:rPr lang="en-US" sz="1400" dirty="0" smtClean="0"/>
              <a:t>-o</a:t>
            </a:r>
            <a:endParaRPr lang="en-US" sz="1400" dirty="0"/>
          </a:p>
        </p:txBody>
      </p:sp>
      <p:grpSp>
        <p:nvGrpSpPr>
          <p:cNvPr id="82" name="Group 81"/>
          <p:cNvGrpSpPr/>
          <p:nvPr/>
        </p:nvGrpSpPr>
        <p:grpSpPr>
          <a:xfrm rot="4166048">
            <a:off x="2549296" y="3734072"/>
            <a:ext cx="282664" cy="180318"/>
            <a:chOff x="1019206" y="4259802"/>
            <a:chExt cx="282664" cy="180318"/>
          </a:xfrm>
        </p:grpSpPr>
        <p:sp>
          <p:nvSpPr>
            <p:cNvPr id="83" name="Isosceles Triangle 82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 rot="4315409">
            <a:off x="6007320" y="2505947"/>
            <a:ext cx="282664" cy="180318"/>
            <a:chOff x="1019206" y="4259802"/>
            <a:chExt cx="282664" cy="180318"/>
          </a:xfrm>
        </p:grpSpPr>
        <p:sp>
          <p:nvSpPr>
            <p:cNvPr id="98" name="Isosceles Triangle 97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 rot="8186671">
            <a:off x="5684349" y="4280135"/>
            <a:ext cx="282664" cy="180318"/>
            <a:chOff x="1019206" y="4259802"/>
            <a:chExt cx="282664" cy="180318"/>
          </a:xfrm>
        </p:grpSpPr>
        <p:sp>
          <p:nvSpPr>
            <p:cNvPr id="104" name="Isosceles Triangle 103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990310" y="6246421"/>
            <a:ext cx="61430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ION-o</a:t>
            </a:r>
            <a:endParaRPr lang="en-US" sz="1400" dirty="0"/>
          </a:p>
        </p:txBody>
      </p:sp>
      <p:grpSp>
        <p:nvGrpSpPr>
          <p:cNvPr id="150" name="Group 149"/>
          <p:cNvGrpSpPr/>
          <p:nvPr/>
        </p:nvGrpSpPr>
        <p:grpSpPr>
          <a:xfrm rot="5400000">
            <a:off x="6394247" y="2248305"/>
            <a:ext cx="282664" cy="180318"/>
            <a:chOff x="1019206" y="4259802"/>
            <a:chExt cx="282664" cy="180318"/>
          </a:xfrm>
        </p:grpSpPr>
        <p:sp>
          <p:nvSpPr>
            <p:cNvPr id="151" name="Isosceles Triangle 150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 rot="8291363">
            <a:off x="6105509" y="4998123"/>
            <a:ext cx="282664" cy="180318"/>
            <a:chOff x="1019206" y="4259802"/>
            <a:chExt cx="282664" cy="180318"/>
          </a:xfrm>
        </p:grpSpPr>
        <p:sp>
          <p:nvSpPr>
            <p:cNvPr id="157" name="Isosceles Triangle 156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Straight Connector 33"/>
          <p:cNvCxnSpPr>
            <a:stCxn id="162" idx="0"/>
            <a:endCxn id="83" idx="3"/>
          </p:cNvCxnSpPr>
          <p:nvPr/>
        </p:nvCxnSpPr>
        <p:spPr>
          <a:xfrm flipV="1">
            <a:off x="2470931" y="3784502"/>
            <a:ext cx="108495" cy="434915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33"/>
          <p:cNvCxnSpPr>
            <a:stCxn id="163" idx="3"/>
            <a:endCxn id="84" idx="0"/>
          </p:cNvCxnSpPr>
          <p:nvPr/>
        </p:nvCxnSpPr>
        <p:spPr>
          <a:xfrm flipV="1">
            <a:off x="2550783" y="3927302"/>
            <a:ext cx="82221" cy="42206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 rot="3505759">
            <a:off x="2292710" y="4241434"/>
            <a:ext cx="282664" cy="180318"/>
            <a:chOff x="1019206" y="4259802"/>
            <a:chExt cx="282664" cy="180318"/>
          </a:xfrm>
        </p:grpSpPr>
        <p:sp>
          <p:nvSpPr>
            <p:cNvPr id="162" name="Isosceles Triangle 161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0" name="Straight Connector 33"/>
          <p:cNvCxnSpPr>
            <a:stCxn id="104" idx="0"/>
            <a:endCxn id="157" idx="3"/>
          </p:cNvCxnSpPr>
          <p:nvPr/>
        </p:nvCxnSpPr>
        <p:spPr>
          <a:xfrm rot="16200000" flipH="1">
            <a:off x="5799746" y="4526412"/>
            <a:ext cx="587156" cy="30050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33"/>
          <p:cNvCxnSpPr>
            <a:stCxn id="105" idx="3"/>
            <a:endCxn id="158" idx="0"/>
          </p:cNvCxnSpPr>
          <p:nvPr/>
        </p:nvCxnSpPr>
        <p:spPr>
          <a:xfrm rot="16200000" flipH="1">
            <a:off x="5689346" y="4631374"/>
            <a:ext cx="583742" cy="29735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33"/>
          <p:cNvCxnSpPr>
            <a:stCxn id="99" idx="3"/>
            <a:endCxn id="152" idx="0"/>
          </p:cNvCxnSpPr>
          <p:nvPr/>
        </p:nvCxnSpPr>
        <p:spPr>
          <a:xfrm flipV="1">
            <a:off x="6258023" y="2414724"/>
            <a:ext cx="187397" cy="225903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33"/>
          <p:cNvCxnSpPr>
            <a:stCxn id="98" idx="0"/>
            <a:endCxn id="151" idx="3"/>
          </p:cNvCxnSpPr>
          <p:nvPr/>
        </p:nvCxnSpPr>
        <p:spPr>
          <a:xfrm flipV="1">
            <a:off x="6210699" y="2262204"/>
            <a:ext cx="234721" cy="23343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230891" y="1947684"/>
            <a:ext cx="60869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NDNi</a:t>
            </a:r>
            <a:endParaRPr lang="en-US" sz="14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59850" y="2406873"/>
            <a:ext cx="66217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NDNo</a:t>
            </a:r>
            <a:endParaRPr lang="en-US" sz="1400" dirty="0"/>
          </a:p>
        </p:txBody>
      </p:sp>
      <p:sp>
        <p:nvSpPr>
          <p:cNvPr id="201" name="TextBox 200"/>
          <p:cNvSpPr txBox="1"/>
          <p:nvPr/>
        </p:nvSpPr>
        <p:spPr>
          <a:xfrm>
            <a:off x="2132143" y="4383085"/>
            <a:ext cx="60869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NDNi</a:t>
            </a:r>
            <a:endParaRPr lang="en-US" sz="14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801182" y="4003439"/>
            <a:ext cx="66217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NDNo</a:t>
            </a:r>
            <a:endParaRPr lang="en-US" sz="1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6236719" y="4829739"/>
            <a:ext cx="60869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NDNi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714740" y="5148024"/>
            <a:ext cx="66217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NDNo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943072" y="4392874"/>
            <a:ext cx="1478940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SDPs (NML Links)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764199" y="3313469"/>
            <a:ext cx="147350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STPs (NML Ports)</a:t>
            </a:r>
            <a:endParaRPr lang="en-US" sz="1400" dirty="0"/>
          </a:p>
        </p:txBody>
      </p:sp>
      <p:cxnSp>
        <p:nvCxnSpPr>
          <p:cNvPr id="108" name="Straight Arrow Connector 107"/>
          <p:cNvCxnSpPr>
            <a:stCxn id="107" idx="1"/>
            <a:endCxn id="99" idx="3"/>
          </p:cNvCxnSpPr>
          <p:nvPr/>
        </p:nvCxnSpPr>
        <p:spPr>
          <a:xfrm flipH="1" flipV="1">
            <a:off x="6258023" y="2640627"/>
            <a:ext cx="506176" cy="82673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7" idx="1"/>
          </p:cNvCxnSpPr>
          <p:nvPr/>
        </p:nvCxnSpPr>
        <p:spPr>
          <a:xfrm flipH="1">
            <a:off x="5879699" y="3467358"/>
            <a:ext cx="884500" cy="826564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72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16624" y="465613"/>
            <a:ext cx="8978900" cy="6515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381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76288" y="1878426"/>
            <a:ext cx="3722337" cy="3307558"/>
          </a:xfrm>
          <a:prstGeom prst="ellipse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64000">
                <a:schemeClr val="accent5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052" y="604823"/>
            <a:ext cx="7865533" cy="88529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Proposed Hierarchical NSI Topology Example</a:t>
            </a:r>
            <a:br>
              <a:rPr lang="en-US" sz="3200" dirty="0" smtClean="0"/>
            </a:br>
            <a:r>
              <a:rPr lang="en-US" sz="1800" dirty="0" smtClean="0"/>
              <a:t>Proposed </a:t>
            </a:r>
            <a:r>
              <a:rPr lang="en-US" sz="1800" dirty="0" err="1" smtClean="0"/>
              <a:t>NorthernLight</a:t>
            </a:r>
            <a:r>
              <a:rPr lang="en-US" sz="1800" dirty="0" smtClean="0"/>
              <a:t> topology: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smtClean="0"/>
              <a:t>L0 &amp; internal L1 objects are publically announced by </a:t>
            </a:r>
            <a:r>
              <a:rPr lang="en-US" sz="1800" dirty="0" err="1" smtClean="0"/>
              <a:t>NorthernLight</a:t>
            </a:r>
            <a:r>
              <a:rPr lang="en-US" sz="1800" dirty="0" smtClean="0"/>
              <a:t>;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As a Worldview, this </a:t>
            </a:r>
            <a:r>
              <a:rPr lang="en-US" sz="1800" dirty="0" err="1" smtClean="0"/>
              <a:t>topo</a:t>
            </a:r>
            <a:r>
              <a:rPr lang="en-US" sz="1800" dirty="0" smtClean="0"/>
              <a:t> would say I2, PSNC, and NL only announced L0 information.</a:t>
            </a:r>
            <a:br>
              <a:rPr lang="en-US" sz="1800" dirty="0" smtClean="0"/>
            </a:br>
            <a:r>
              <a:rPr lang="en-US" sz="1800" dirty="0" smtClean="0"/>
              <a:t>As a Local Topology from NDN, this is the only L0 information that </a:t>
            </a:r>
            <a:r>
              <a:rPr lang="en-US" sz="1800" dirty="0" err="1" smtClean="0"/>
              <a:t>NorthernLight</a:t>
            </a:r>
            <a:r>
              <a:rPr lang="en-US" sz="1800" dirty="0" smtClean="0"/>
              <a:t> can  provide (i.e. its direct  adjacencies)</a:t>
            </a:r>
          </a:p>
        </p:txBody>
      </p:sp>
      <p:sp>
        <p:nvSpPr>
          <p:cNvPr id="5" name="Oval 4"/>
          <p:cNvSpPr/>
          <p:nvPr/>
        </p:nvSpPr>
        <p:spPr>
          <a:xfrm>
            <a:off x="6535579" y="1809428"/>
            <a:ext cx="1543930" cy="14120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PSNC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6083364" y="5065613"/>
            <a:ext cx="1498599" cy="1434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/>
              <a:t>NetherLight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058351" y="4245858"/>
            <a:ext cx="1526501" cy="15371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Internet2</a:t>
            </a:r>
          </a:p>
          <a:p>
            <a:pPr algn="ctr"/>
            <a:r>
              <a:rPr lang="en-US" sz="1400" dirty="0" err="1" smtClean="0"/>
              <a:t>Topo</a:t>
            </a:r>
            <a:r>
              <a:rPr lang="en-US" sz="1400" dirty="0" smtClean="0"/>
              <a:t> level 1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83" idx="0"/>
            <a:endCxn id="86" idx="3"/>
          </p:cNvCxnSpPr>
          <p:nvPr/>
        </p:nvCxnSpPr>
        <p:spPr>
          <a:xfrm flipV="1">
            <a:off x="2748252" y="3454824"/>
            <a:ext cx="217414" cy="520346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91466" y="1946143"/>
            <a:ext cx="132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NDN.EFDX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Topo</a:t>
            </a:r>
            <a:r>
              <a:rPr lang="en-US" dirty="0" smtClean="0">
                <a:solidFill>
                  <a:schemeClr val="bg1"/>
                </a:solidFill>
              </a:rPr>
              <a:t> level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3621" y="2520489"/>
            <a:ext cx="1647206" cy="646331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Universal space</a:t>
            </a:r>
          </a:p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Topo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level 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961580" y="2664060"/>
            <a:ext cx="1057599" cy="984618"/>
            <a:chOff x="3149217" y="2700869"/>
            <a:chExt cx="1057599" cy="984618"/>
          </a:xfrm>
        </p:grpSpPr>
        <p:sp>
          <p:nvSpPr>
            <p:cNvPr id="41" name="Oval 40"/>
            <p:cNvSpPr/>
            <p:nvPr/>
          </p:nvSpPr>
          <p:spPr>
            <a:xfrm>
              <a:off x="3149217" y="2700869"/>
              <a:ext cx="1015922" cy="984618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NYC</a:t>
              </a:r>
              <a:r>
                <a:rPr lang="en-US" sz="1400" dirty="0" smtClean="0"/>
                <a:t> Level 2</a:t>
              </a:r>
              <a:endParaRPr lang="en-US" sz="1400" dirty="0"/>
            </a:p>
          </p:txBody>
        </p:sp>
        <p:grpSp>
          <p:nvGrpSpPr>
            <p:cNvPr id="85" name="Group 84"/>
            <p:cNvGrpSpPr/>
            <p:nvPr/>
          </p:nvGrpSpPr>
          <p:grpSpPr>
            <a:xfrm rot="3505759">
              <a:off x="3128712" y="3419244"/>
              <a:ext cx="282664" cy="180318"/>
              <a:chOff x="1019206" y="4259802"/>
              <a:chExt cx="282664" cy="180318"/>
            </a:xfrm>
          </p:grpSpPr>
          <p:sp>
            <p:nvSpPr>
              <p:cNvPr id="86" name="Isosceles Triangle 85"/>
              <p:cNvSpPr/>
              <p:nvPr/>
            </p:nvSpPr>
            <p:spPr>
              <a:xfrm>
                <a:off x="101920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flipV="1">
                <a:off x="117172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 rot="5400000">
              <a:off x="3975325" y="3156989"/>
              <a:ext cx="282664" cy="180318"/>
              <a:chOff x="1019206" y="4259802"/>
              <a:chExt cx="282664" cy="180318"/>
            </a:xfrm>
          </p:grpSpPr>
          <p:sp>
            <p:nvSpPr>
              <p:cNvPr id="89" name="Isosceles Triangle 88"/>
              <p:cNvSpPr/>
              <p:nvPr/>
            </p:nvSpPr>
            <p:spPr>
              <a:xfrm>
                <a:off x="101920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Isosceles Triangle 89"/>
              <p:cNvSpPr/>
              <p:nvPr/>
            </p:nvSpPr>
            <p:spPr>
              <a:xfrm flipV="1">
                <a:off x="117172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4456672" y="3067915"/>
            <a:ext cx="1123636" cy="927549"/>
            <a:chOff x="4602255" y="2794467"/>
            <a:chExt cx="1123636" cy="927549"/>
          </a:xfrm>
        </p:grpSpPr>
        <p:sp>
          <p:nvSpPr>
            <p:cNvPr id="42" name="Oval 41"/>
            <p:cNvSpPr/>
            <p:nvPr/>
          </p:nvSpPr>
          <p:spPr>
            <a:xfrm>
              <a:off x="4661357" y="2794467"/>
              <a:ext cx="985653" cy="918536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CPH</a:t>
              </a:r>
            </a:p>
            <a:p>
              <a:pPr algn="ctr"/>
              <a:r>
                <a:rPr lang="en-US" sz="1400" dirty="0" smtClean="0"/>
                <a:t>Level 2</a:t>
              </a:r>
              <a:endParaRPr lang="en-US" sz="1400" dirty="0"/>
            </a:p>
          </p:txBody>
        </p:sp>
        <p:grpSp>
          <p:nvGrpSpPr>
            <p:cNvPr id="91" name="Group 90"/>
            <p:cNvGrpSpPr/>
            <p:nvPr/>
          </p:nvGrpSpPr>
          <p:grpSpPr>
            <a:xfrm rot="5400000">
              <a:off x="4551082" y="3154111"/>
              <a:ext cx="282664" cy="180318"/>
              <a:chOff x="1019206" y="4259802"/>
              <a:chExt cx="282664" cy="180318"/>
            </a:xfrm>
          </p:grpSpPr>
          <p:sp>
            <p:nvSpPr>
              <p:cNvPr id="92" name="Isosceles Triangle 91"/>
              <p:cNvSpPr/>
              <p:nvPr/>
            </p:nvSpPr>
            <p:spPr>
              <a:xfrm>
                <a:off x="101920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Isosceles Triangle 92"/>
              <p:cNvSpPr/>
              <p:nvPr/>
            </p:nvSpPr>
            <p:spPr>
              <a:xfrm flipV="1">
                <a:off x="117172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 rot="5400000">
              <a:off x="5494400" y="3110295"/>
              <a:ext cx="282664" cy="180318"/>
              <a:chOff x="1019206" y="4259802"/>
              <a:chExt cx="282664" cy="180318"/>
            </a:xfrm>
          </p:grpSpPr>
          <p:sp>
            <p:nvSpPr>
              <p:cNvPr id="95" name="Isosceles Triangle 94"/>
              <p:cNvSpPr/>
              <p:nvPr/>
            </p:nvSpPr>
            <p:spPr>
              <a:xfrm>
                <a:off x="101920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Isosceles Triangle 95"/>
              <p:cNvSpPr/>
              <p:nvPr/>
            </p:nvSpPr>
            <p:spPr>
              <a:xfrm flipV="1">
                <a:off x="117172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 rot="8977894">
              <a:off x="5301904" y="3541698"/>
              <a:ext cx="282664" cy="180318"/>
              <a:chOff x="1019206" y="4259802"/>
              <a:chExt cx="282664" cy="180318"/>
            </a:xfrm>
          </p:grpSpPr>
          <p:sp>
            <p:nvSpPr>
              <p:cNvPr id="101" name="Isosceles Triangle 100"/>
              <p:cNvSpPr/>
              <p:nvPr/>
            </p:nvSpPr>
            <p:spPr>
              <a:xfrm>
                <a:off x="101920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Isosceles Triangle 101"/>
              <p:cNvSpPr/>
              <p:nvPr/>
            </p:nvSpPr>
            <p:spPr>
              <a:xfrm flipV="1">
                <a:off x="1171726" y="4259802"/>
                <a:ext cx="130144" cy="180318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9" name="Straight Connector 33"/>
          <p:cNvCxnSpPr>
            <a:stCxn id="84" idx="3"/>
            <a:endCxn id="87" idx="0"/>
          </p:cNvCxnSpPr>
          <p:nvPr/>
        </p:nvCxnSpPr>
        <p:spPr>
          <a:xfrm flipV="1">
            <a:off x="2801830" y="3584770"/>
            <a:ext cx="243688" cy="533200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33"/>
          <p:cNvCxnSpPr>
            <a:stCxn id="89" idx="0"/>
            <a:endCxn id="92" idx="3"/>
          </p:cNvCxnSpPr>
          <p:nvPr/>
        </p:nvCxnSpPr>
        <p:spPr>
          <a:xfrm>
            <a:off x="4019179" y="3134079"/>
            <a:ext cx="437493" cy="30737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33"/>
          <p:cNvCxnSpPr>
            <a:stCxn id="90" idx="3"/>
            <a:endCxn id="93" idx="0"/>
          </p:cNvCxnSpPr>
          <p:nvPr/>
        </p:nvCxnSpPr>
        <p:spPr>
          <a:xfrm>
            <a:off x="4019179" y="3286599"/>
            <a:ext cx="437493" cy="30737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33"/>
          <p:cNvCxnSpPr>
            <a:stCxn id="95" idx="0"/>
            <a:endCxn id="98" idx="3"/>
          </p:cNvCxnSpPr>
          <p:nvPr/>
        </p:nvCxnSpPr>
        <p:spPr>
          <a:xfrm flipV="1">
            <a:off x="5580308" y="2805595"/>
            <a:ext cx="458973" cy="59204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33"/>
          <p:cNvCxnSpPr>
            <a:stCxn id="96" idx="3"/>
            <a:endCxn id="99" idx="0"/>
          </p:cNvCxnSpPr>
          <p:nvPr/>
        </p:nvCxnSpPr>
        <p:spPr>
          <a:xfrm flipV="1">
            <a:off x="5580308" y="2950587"/>
            <a:ext cx="506297" cy="599575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33"/>
          <p:cNvCxnSpPr>
            <a:stCxn id="101" idx="0"/>
            <a:endCxn id="104" idx="3"/>
          </p:cNvCxnSpPr>
          <p:nvPr/>
        </p:nvCxnSpPr>
        <p:spPr>
          <a:xfrm rot="16200000" flipH="1">
            <a:off x="5332987" y="4020582"/>
            <a:ext cx="561879" cy="40979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33"/>
          <p:cNvCxnSpPr>
            <a:stCxn id="102" idx="3"/>
            <a:endCxn id="105" idx="0"/>
          </p:cNvCxnSpPr>
          <p:nvPr/>
        </p:nvCxnSpPr>
        <p:spPr>
          <a:xfrm rot="16200000" flipH="1">
            <a:off x="5197931" y="4101152"/>
            <a:ext cx="589865" cy="430853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852497" y="2968660"/>
            <a:ext cx="911702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Pionier-i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659950" y="4561470"/>
            <a:ext cx="114809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NetherLight-i</a:t>
            </a:r>
            <a:endParaRPr 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856605" y="4202745"/>
            <a:ext cx="1201571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NetherLight</a:t>
            </a:r>
            <a:r>
              <a:rPr lang="en-US" sz="1400" dirty="0" smtClean="0"/>
              <a:t>-o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505765" y="3721368"/>
            <a:ext cx="100783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Internet2-i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702563" y="4078160"/>
            <a:ext cx="106130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Internet2-o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39692" y="2436197"/>
            <a:ext cx="890977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Pionier</a:t>
            </a:r>
            <a:r>
              <a:rPr lang="en-US" sz="1400" dirty="0" smtClean="0"/>
              <a:t>-o</a:t>
            </a:r>
            <a:endParaRPr lang="en-US" sz="1400" dirty="0"/>
          </a:p>
        </p:txBody>
      </p:sp>
      <p:grpSp>
        <p:nvGrpSpPr>
          <p:cNvPr id="82" name="Group 81"/>
          <p:cNvGrpSpPr/>
          <p:nvPr/>
        </p:nvGrpSpPr>
        <p:grpSpPr>
          <a:xfrm rot="4166048">
            <a:off x="2549296" y="3988082"/>
            <a:ext cx="282664" cy="180318"/>
            <a:chOff x="1019206" y="4259802"/>
            <a:chExt cx="282664" cy="180318"/>
          </a:xfrm>
        </p:grpSpPr>
        <p:sp>
          <p:nvSpPr>
            <p:cNvPr id="83" name="Isosceles Triangle 82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 rot="4315409">
            <a:off x="6007320" y="2759957"/>
            <a:ext cx="282664" cy="180318"/>
            <a:chOff x="1019206" y="4259802"/>
            <a:chExt cx="282664" cy="180318"/>
          </a:xfrm>
        </p:grpSpPr>
        <p:sp>
          <p:nvSpPr>
            <p:cNvPr id="98" name="Isosceles Triangle 97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 rot="8186671">
            <a:off x="5684349" y="4534145"/>
            <a:ext cx="282664" cy="180318"/>
            <a:chOff x="1019206" y="4259802"/>
            <a:chExt cx="282664" cy="180318"/>
          </a:xfrm>
        </p:grpSpPr>
        <p:sp>
          <p:nvSpPr>
            <p:cNvPr id="104" name="Isosceles Triangle 103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 rot="5400000">
            <a:off x="6394247" y="2502315"/>
            <a:ext cx="282664" cy="180318"/>
            <a:chOff x="1019206" y="4259802"/>
            <a:chExt cx="282664" cy="180318"/>
          </a:xfrm>
        </p:grpSpPr>
        <p:sp>
          <p:nvSpPr>
            <p:cNvPr id="151" name="Isosceles Triangle 150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 rot="8291363">
            <a:off x="6105509" y="5252133"/>
            <a:ext cx="282664" cy="180318"/>
            <a:chOff x="1019206" y="4259802"/>
            <a:chExt cx="282664" cy="180318"/>
          </a:xfrm>
        </p:grpSpPr>
        <p:sp>
          <p:nvSpPr>
            <p:cNvPr id="157" name="Isosceles Triangle 156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Straight Connector 33"/>
          <p:cNvCxnSpPr>
            <a:stCxn id="162" idx="0"/>
            <a:endCxn id="83" idx="3"/>
          </p:cNvCxnSpPr>
          <p:nvPr/>
        </p:nvCxnSpPr>
        <p:spPr>
          <a:xfrm flipV="1">
            <a:off x="2470931" y="4038512"/>
            <a:ext cx="108495" cy="434915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33"/>
          <p:cNvCxnSpPr>
            <a:stCxn id="163" idx="3"/>
            <a:endCxn id="84" idx="0"/>
          </p:cNvCxnSpPr>
          <p:nvPr/>
        </p:nvCxnSpPr>
        <p:spPr>
          <a:xfrm flipV="1">
            <a:off x="2550783" y="4181312"/>
            <a:ext cx="82221" cy="42206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 rot="3505759">
            <a:off x="2292710" y="4495444"/>
            <a:ext cx="282664" cy="180318"/>
            <a:chOff x="1019206" y="4259802"/>
            <a:chExt cx="282664" cy="180318"/>
          </a:xfrm>
        </p:grpSpPr>
        <p:sp>
          <p:nvSpPr>
            <p:cNvPr id="162" name="Isosceles Triangle 161"/>
            <p:cNvSpPr/>
            <p:nvPr/>
          </p:nvSpPr>
          <p:spPr>
            <a:xfrm>
              <a:off x="101920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/>
          </p:nvSpPr>
          <p:spPr>
            <a:xfrm flipV="1">
              <a:off x="1171726" y="4259802"/>
              <a:ext cx="130144" cy="180318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0" name="Straight Connector 33"/>
          <p:cNvCxnSpPr>
            <a:stCxn id="104" idx="0"/>
            <a:endCxn id="157" idx="3"/>
          </p:cNvCxnSpPr>
          <p:nvPr/>
        </p:nvCxnSpPr>
        <p:spPr>
          <a:xfrm rot="16200000" flipH="1">
            <a:off x="5799746" y="4780422"/>
            <a:ext cx="587156" cy="30050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33"/>
          <p:cNvCxnSpPr>
            <a:stCxn id="105" idx="3"/>
            <a:endCxn id="158" idx="0"/>
          </p:cNvCxnSpPr>
          <p:nvPr/>
        </p:nvCxnSpPr>
        <p:spPr>
          <a:xfrm rot="16200000" flipH="1">
            <a:off x="5689346" y="4885384"/>
            <a:ext cx="583742" cy="29735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33"/>
          <p:cNvCxnSpPr>
            <a:stCxn id="99" idx="3"/>
            <a:endCxn id="152" idx="0"/>
          </p:cNvCxnSpPr>
          <p:nvPr/>
        </p:nvCxnSpPr>
        <p:spPr>
          <a:xfrm flipV="1">
            <a:off x="6258023" y="2668734"/>
            <a:ext cx="187397" cy="225903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33"/>
          <p:cNvCxnSpPr>
            <a:stCxn id="98" idx="0"/>
            <a:endCxn id="151" idx="3"/>
          </p:cNvCxnSpPr>
          <p:nvPr/>
        </p:nvCxnSpPr>
        <p:spPr>
          <a:xfrm flipV="1">
            <a:off x="6210699" y="2516214"/>
            <a:ext cx="234721" cy="23343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4643725" y="3835558"/>
            <a:ext cx="606331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AMSi</a:t>
            </a:r>
            <a:endParaRPr lang="en-US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5496028" y="3494789"/>
            <a:ext cx="56214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POZi</a:t>
            </a:r>
            <a:endParaRPr lang="en-US" sz="1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252602" y="3106799"/>
            <a:ext cx="565567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NYCi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114748" y="3606466"/>
            <a:ext cx="741857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NYCo</a:t>
            </a:r>
            <a:endParaRPr lang="en-US" sz="1400" dirty="0"/>
          </a:p>
        </p:txBody>
      </p:sp>
      <p:sp>
        <p:nvSpPr>
          <p:cNvPr id="193" name="TextBox 192"/>
          <p:cNvSpPr txBox="1"/>
          <p:nvPr/>
        </p:nvSpPr>
        <p:spPr>
          <a:xfrm>
            <a:off x="5283266" y="3730637"/>
            <a:ext cx="65980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AMSo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052507" y="3089865"/>
            <a:ext cx="61562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POZo</a:t>
            </a:r>
            <a:endParaRPr lang="en-US" sz="14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230891" y="2201694"/>
            <a:ext cx="60869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NDNi</a:t>
            </a:r>
            <a:endParaRPr lang="en-US" sz="14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59850" y="2660883"/>
            <a:ext cx="66217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NDNo</a:t>
            </a:r>
            <a:endParaRPr lang="en-US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3752143" y="2814771"/>
            <a:ext cx="62068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CPHo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3562024" y="3286201"/>
            <a:ext cx="690577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CPHi</a:t>
            </a:r>
            <a:endParaRPr lang="en-US" sz="14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045517" y="3505161"/>
            <a:ext cx="706625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IONo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2566730" y="3122548"/>
            <a:ext cx="546456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IONi</a:t>
            </a:r>
            <a:endParaRPr lang="en-US" sz="1400" dirty="0"/>
          </a:p>
        </p:txBody>
      </p:sp>
      <p:sp>
        <p:nvSpPr>
          <p:cNvPr id="201" name="TextBox 200"/>
          <p:cNvSpPr txBox="1"/>
          <p:nvPr/>
        </p:nvSpPr>
        <p:spPr>
          <a:xfrm>
            <a:off x="2132143" y="4637095"/>
            <a:ext cx="60869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NDNi</a:t>
            </a:r>
            <a:endParaRPr lang="en-US" sz="14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801182" y="4257449"/>
            <a:ext cx="66217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NDNo</a:t>
            </a:r>
            <a:endParaRPr lang="en-US" sz="1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6236719" y="5083749"/>
            <a:ext cx="608698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NDNi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714740" y="5402034"/>
            <a:ext cx="662173" cy="307777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NDNo</a:t>
            </a:r>
            <a:endParaRPr lang="en-US" sz="1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6672367" y="3537373"/>
            <a:ext cx="2471633" cy="738664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Blue links are “</a:t>
            </a:r>
            <a:r>
              <a:rPr lang="en-US" sz="1400" b="1" dirty="0" smtClean="0">
                <a:solidFill>
                  <a:srgbClr val="0000FF"/>
                </a:solidFill>
              </a:rPr>
              <a:t>aliases</a:t>
            </a:r>
            <a:r>
              <a:rPr lang="en-US" sz="1400" dirty="0" smtClean="0"/>
              <a:t>” indicating an external level transition in the topology</a:t>
            </a:r>
            <a:endParaRPr lang="en-US" sz="1400" dirty="0"/>
          </a:p>
        </p:txBody>
      </p:sp>
      <p:cxnSp>
        <p:nvCxnSpPr>
          <p:cNvPr id="207" name="Straight Arrow Connector 206"/>
          <p:cNvCxnSpPr/>
          <p:nvPr/>
        </p:nvCxnSpPr>
        <p:spPr>
          <a:xfrm flipH="1" flipV="1">
            <a:off x="5879698" y="3351671"/>
            <a:ext cx="792669" cy="546567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>
            <a:off x="5661132" y="3898238"/>
            <a:ext cx="1011235" cy="283074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53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SI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5DAD41"/>
      </a:accent1>
      <a:accent2>
        <a:srgbClr val="176D89"/>
      </a:accent2>
      <a:accent3>
        <a:srgbClr val="FFFFFF"/>
      </a:accent3>
      <a:accent4>
        <a:srgbClr val="000000"/>
      </a:accent4>
      <a:accent5>
        <a:srgbClr val="B6D3B0"/>
      </a:accent5>
      <a:accent6>
        <a:srgbClr val="14627C"/>
      </a:accent6>
      <a:hlink>
        <a:srgbClr val="009999"/>
      </a:hlink>
      <a:folHlink>
        <a:srgbClr val="99CC00"/>
      </a:folHlink>
    </a:clrScheme>
    <a:fontScheme name="OGF PowerPoint Template v1.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GF PowerPoint Template v1.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NSI.thmx</Template>
  <TotalTime>7364</TotalTime>
  <Words>1328</Words>
  <Application>Microsoft Macintosh PowerPoint</Application>
  <PresentationFormat>On-screen Show (4:3)</PresentationFormat>
  <Paragraphs>301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NSI</vt:lpstr>
      <vt:lpstr>A hierarchical, NSI compatible, topology proposal for NML</vt:lpstr>
      <vt:lpstr>Hierarchical topology…</vt:lpstr>
      <vt:lpstr>NML recommendations</vt:lpstr>
      <vt:lpstr>NSI Topology Example Current existing NSI topology model:  only L0 has structure, L1+ is opaque (private)</vt:lpstr>
      <vt:lpstr>Proposed Hierarchical NSI Topology Example Proposed NorthernLight topology:  L0 &amp; internal L1 objects are publically announced by NorthernLight;   As a Worldview, this topo would say I2, PSNC, and NL only announced L0 information. As a Local Topology from NDN, this is the only L0 information that NorthernLight can  provide (i.e. its direct  adjacencies)</vt:lpstr>
      <vt:lpstr>Hierarchical Topology Proposal  Bi-directional Example </vt:lpstr>
      <vt:lpstr>Uni-directional Circuits</vt:lpstr>
      <vt:lpstr>NSI Topology Example Current existing NSI topology model:  only L0 has structure, L1+ is opaque</vt:lpstr>
      <vt:lpstr>Proposed Hierarchical NSI Topology Example Proposed NorthernLight topology:   L0 &amp; internal L1 objects are publically announced by NorthernLight;   As a Worldview, this topo would say I2, PSNC, and NL only announced L0 information. As a Local Topology from NDN, this is the only L0 information that NorthernLight can  provide (i.e. its direct  adjacencies)</vt:lpstr>
      <vt:lpstr>Hierarchical Uni-directional Topology Proposal Example</vt:lpstr>
      <vt:lpstr>Notes on NSI Uni-directional</vt:lpstr>
      <vt:lpstr>Other Topological considerations</vt:lpstr>
      <vt:lpstr>Mapping NSI STPs to local detail</vt:lpstr>
      <vt:lpstr>Other Topological considerations</vt:lpstr>
      <vt:lpstr>Merging topologies</vt:lpstr>
      <vt:lpstr>Topology issues addressed BTR</vt:lpstr>
      <vt:lpstr>Mapping NSI STPs to local detail</vt:lpstr>
      <vt:lpstr>Mapping NSI STPs to local detail</vt:lpstr>
      <vt:lpstr>Other Related STP/SDP issues TBD</vt:lpstr>
    </vt:vector>
  </TitlesOfParts>
  <Company>NORDUnet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NML Examples </dc:title>
  <dc:creator>Jerry Sobieski</dc:creator>
  <cp:lastModifiedBy>Jerry Sobieski</cp:lastModifiedBy>
  <cp:revision>141</cp:revision>
  <dcterms:created xsi:type="dcterms:W3CDTF">2012-02-27T12:06:03Z</dcterms:created>
  <dcterms:modified xsi:type="dcterms:W3CDTF">2012-03-13T18:03:37Z</dcterms:modified>
</cp:coreProperties>
</file>