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69" r:id="rId4"/>
    <p:sldId id="273" r:id="rId5"/>
    <p:sldId id="272" r:id="rId6"/>
    <p:sldId id="263" r:id="rId7"/>
    <p:sldId id="284" r:id="rId8"/>
    <p:sldId id="285" r:id="rId9"/>
    <p:sldId id="286" r:id="rId10"/>
    <p:sldId id="278" r:id="rId11"/>
    <p:sldId id="271" r:id="rId12"/>
    <p:sldId id="265" r:id="rId13"/>
    <p:sldId id="274" r:id="rId14"/>
    <p:sldId id="277" r:id="rId15"/>
    <p:sldId id="275" r:id="rId16"/>
    <p:sldId id="280" r:id="rId17"/>
    <p:sldId id="276" r:id="rId18"/>
    <p:sldId id="266" r:id="rId19"/>
    <p:sldId id="279" r:id="rId20"/>
    <p:sldId id="281" r:id="rId21"/>
    <p:sldId id="283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93" autoAdjust="0"/>
  </p:normalViewPr>
  <p:slideViewPr>
    <p:cSldViewPr snapToGrid="0" snapToObjects="1">
      <p:cViewPr varScale="1">
        <p:scale>
          <a:sx n="89" d="100"/>
          <a:sy n="89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  <a:defRPr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5875"/>
            <a:ext cx="77724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rval.grid.aau.dk:9443/NSI/services/ConnectionServi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rval.grid.aau.dk:9443/NSI/services/ConnectionServi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rval.grid.aau.dk:9443/NSI/services/ConnectionServi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rval.grid.aau.dk:9443/NSI/services/ConnectionServi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rval.grid.aau.dk:9443/NSI/services/ConnectionServi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167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hierarchical, NSI compatible, topology proposal for NML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267" y="4351867"/>
            <a:ext cx="2378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Jerry Sobieski</a:t>
            </a:r>
          </a:p>
          <a:p>
            <a:r>
              <a:rPr lang="en-US" dirty="0" smtClean="0"/>
              <a:t>NORDUnet</a:t>
            </a:r>
          </a:p>
          <a:p>
            <a:endParaRPr lang="en-US" dirty="0"/>
          </a:p>
          <a:p>
            <a:r>
              <a:rPr lang="en-US" dirty="0" smtClean="0"/>
              <a:t>Presented at OGF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3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-directional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76"/>
            <a:ext cx="8026400" cy="4530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Bi-directional and symmetric notions of “connections” are based in historical </a:t>
            </a:r>
            <a:r>
              <a:rPr lang="en-US" sz="2000" dirty="0" smtClean="0"/>
              <a:t>design </a:t>
            </a:r>
            <a:r>
              <a:rPr lang="en-US" sz="2000" dirty="0"/>
              <a:t>of analog voice circuits where the same signal capacity was required in both directions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This is clearly no longer the case with digital data telecommunications and networking.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Asymmetric flows </a:t>
            </a:r>
            <a:r>
              <a:rPr lang="en-US" sz="2000" dirty="0" smtClean="0"/>
              <a:t>(different BW requirements forward and reverse) have </a:t>
            </a:r>
            <a:r>
              <a:rPr lang="en-US" sz="2000" dirty="0"/>
              <a:t>largely been ignored in conventional IP </a:t>
            </a:r>
            <a:r>
              <a:rPr lang="en-US" sz="2000" dirty="0" smtClean="0"/>
              <a:t>network engineering </a:t>
            </a:r>
            <a:r>
              <a:rPr lang="en-US" sz="2000" dirty="0"/>
              <a:t>due to statistical multiplexing </a:t>
            </a:r>
            <a:r>
              <a:rPr lang="en-US" sz="2000" dirty="0" smtClean="0"/>
              <a:t>and assumption of balanced client-server distributions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MPLS TE development has addressed issues of asymmetric loads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As applications </a:t>
            </a:r>
            <a:r>
              <a:rPr lang="en-US" sz="2000" dirty="0"/>
              <a:t>begin to leverage NSI </a:t>
            </a:r>
            <a:r>
              <a:rPr lang="en-US" sz="2000" dirty="0" smtClean="0"/>
              <a:t>for performance </a:t>
            </a:r>
            <a:r>
              <a:rPr lang="en-US" sz="2000" dirty="0"/>
              <a:t>guarantees, symmetric bi-directional connections will </a:t>
            </a:r>
            <a:r>
              <a:rPr lang="en-US" sz="2000" dirty="0" smtClean="0"/>
              <a:t>prove to be </a:t>
            </a:r>
            <a:r>
              <a:rPr lang="en-US" sz="2000" dirty="0"/>
              <a:t>very inefficient use of transit </a:t>
            </a:r>
            <a:r>
              <a:rPr lang="en-US" sz="2000" dirty="0" smtClean="0"/>
              <a:t>resources and potentially limiting for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 err="1"/>
              <a:t>Uni</a:t>
            </a:r>
            <a:r>
              <a:rPr lang="en-US" sz="2000" b="1" dirty="0"/>
              <a:t>-directional “connections” provide a more atomic service element for Connection Services such as NSI.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93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624416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NSI Topology Example</a:t>
            </a:r>
            <a:br>
              <a:rPr lang="en-US" sz="3200" dirty="0" smtClean="0"/>
            </a:br>
            <a:r>
              <a:rPr lang="en-US" sz="1800" dirty="0" smtClean="0"/>
              <a:t>Current existing NSI topology model: </a:t>
            </a:r>
            <a:br>
              <a:rPr lang="en-US" sz="1800" dirty="0" smtClean="0"/>
            </a:br>
            <a:r>
              <a:rPr lang="en-US" sz="1800" dirty="0" smtClean="0"/>
              <a:t>only L0 has structure, L1+ is opaque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6535579" y="1555418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4811603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3991848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1466" y="1692133"/>
            <a:ext cx="171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Opaque internal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2939" y="1388006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52497" y="2714650"/>
            <a:ext cx="91170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Pionier-i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59950" y="4307460"/>
            <a:ext cx="11480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NetherLight-i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856605" y="3948735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467358"/>
            <a:ext cx="100783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Internet2-i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02563" y="3824150"/>
            <a:ext cx="1061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182187"/>
            <a:ext cx="89097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grpSp>
        <p:nvGrpSpPr>
          <p:cNvPr id="82" name="Group 81"/>
          <p:cNvGrpSpPr/>
          <p:nvPr/>
        </p:nvGrpSpPr>
        <p:grpSpPr>
          <a:xfrm rot="4166048">
            <a:off x="2549296" y="3734072"/>
            <a:ext cx="282664" cy="180318"/>
            <a:chOff x="1019206" y="4259802"/>
            <a:chExt cx="282664" cy="180318"/>
          </a:xfrm>
        </p:grpSpPr>
        <p:sp>
          <p:nvSpPr>
            <p:cNvPr id="83" name="Isosceles Triangle 82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4315409">
            <a:off x="6007320" y="2505947"/>
            <a:ext cx="282664" cy="180318"/>
            <a:chOff x="1019206" y="4259802"/>
            <a:chExt cx="282664" cy="180318"/>
          </a:xfrm>
        </p:grpSpPr>
        <p:sp>
          <p:nvSpPr>
            <p:cNvPr id="98" name="Isosceles Triangle 97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rot="8186671">
            <a:off x="5684349" y="4280135"/>
            <a:ext cx="282664" cy="180318"/>
            <a:chOff x="1019206" y="4259802"/>
            <a:chExt cx="282664" cy="180318"/>
          </a:xfrm>
        </p:grpSpPr>
        <p:sp>
          <p:nvSpPr>
            <p:cNvPr id="104" name="Isosceles Triangle 103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990310" y="6246421"/>
            <a:ext cx="614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ION-o</a:t>
            </a:r>
            <a:endParaRPr lang="en-US" sz="1400" dirty="0"/>
          </a:p>
        </p:txBody>
      </p:sp>
      <p:grpSp>
        <p:nvGrpSpPr>
          <p:cNvPr id="150" name="Group 149"/>
          <p:cNvGrpSpPr/>
          <p:nvPr/>
        </p:nvGrpSpPr>
        <p:grpSpPr>
          <a:xfrm rot="5400000">
            <a:off x="6394247" y="2248305"/>
            <a:ext cx="282664" cy="180318"/>
            <a:chOff x="1019206" y="4259802"/>
            <a:chExt cx="282664" cy="180318"/>
          </a:xfrm>
        </p:grpSpPr>
        <p:sp>
          <p:nvSpPr>
            <p:cNvPr id="151" name="Isosceles Triangle 150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 rot="8291363">
            <a:off x="6105509" y="4998123"/>
            <a:ext cx="282664" cy="180318"/>
            <a:chOff x="1019206" y="4259802"/>
            <a:chExt cx="282664" cy="180318"/>
          </a:xfrm>
        </p:grpSpPr>
        <p:sp>
          <p:nvSpPr>
            <p:cNvPr id="157" name="Isosceles Triangle 156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33"/>
          <p:cNvCxnSpPr>
            <a:stCxn id="162" idx="0"/>
            <a:endCxn id="83" idx="3"/>
          </p:cNvCxnSpPr>
          <p:nvPr/>
        </p:nvCxnSpPr>
        <p:spPr>
          <a:xfrm flipV="1">
            <a:off x="2470931" y="3784502"/>
            <a:ext cx="108495" cy="43491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33"/>
          <p:cNvCxnSpPr>
            <a:stCxn id="163" idx="3"/>
            <a:endCxn id="84" idx="0"/>
          </p:cNvCxnSpPr>
          <p:nvPr/>
        </p:nvCxnSpPr>
        <p:spPr>
          <a:xfrm flipV="1">
            <a:off x="2550783" y="3927302"/>
            <a:ext cx="82221" cy="42206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3505759">
            <a:off x="2292710" y="4241434"/>
            <a:ext cx="282664" cy="180318"/>
            <a:chOff x="1019206" y="4259802"/>
            <a:chExt cx="282664" cy="180318"/>
          </a:xfrm>
        </p:grpSpPr>
        <p:sp>
          <p:nvSpPr>
            <p:cNvPr id="162" name="Isosceles Triangle 161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0" name="Straight Connector 33"/>
          <p:cNvCxnSpPr>
            <a:stCxn id="104" idx="0"/>
            <a:endCxn id="157" idx="3"/>
          </p:cNvCxnSpPr>
          <p:nvPr/>
        </p:nvCxnSpPr>
        <p:spPr>
          <a:xfrm rot="16200000" flipH="1">
            <a:off x="5799746" y="4526412"/>
            <a:ext cx="587156" cy="30050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33"/>
          <p:cNvCxnSpPr>
            <a:stCxn id="105" idx="3"/>
            <a:endCxn id="158" idx="0"/>
          </p:cNvCxnSpPr>
          <p:nvPr/>
        </p:nvCxnSpPr>
        <p:spPr>
          <a:xfrm rot="16200000" flipH="1">
            <a:off x="5689346" y="4631374"/>
            <a:ext cx="583742" cy="29735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33"/>
          <p:cNvCxnSpPr>
            <a:stCxn id="99" idx="3"/>
            <a:endCxn id="152" idx="0"/>
          </p:cNvCxnSpPr>
          <p:nvPr/>
        </p:nvCxnSpPr>
        <p:spPr>
          <a:xfrm flipV="1">
            <a:off x="6258023" y="2414724"/>
            <a:ext cx="187397" cy="22590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98" idx="0"/>
            <a:endCxn id="151" idx="3"/>
          </p:cNvCxnSpPr>
          <p:nvPr/>
        </p:nvCxnSpPr>
        <p:spPr>
          <a:xfrm flipV="1">
            <a:off x="6210699" y="2262204"/>
            <a:ext cx="234721" cy="233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230891" y="1947684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59850" y="2406873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32143" y="4383085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003439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236719" y="4829739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714740" y="5148024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3072" y="4392874"/>
            <a:ext cx="1478940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SDPs (NML Links)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4199" y="3313469"/>
            <a:ext cx="147350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STPs (NML Ports)</a:t>
            </a:r>
            <a:endParaRPr lang="en-US" sz="1400" dirty="0"/>
          </a:p>
        </p:txBody>
      </p:sp>
      <p:cxnSp>
        <p:nvCxnSpPr>
          <p:cNvPr id="108" name="Straight Arrow Connector 107"/>
          <p:cNvCxnSpPr>
            <a:stCxn id="107" idx="1"/>
            <a:endCxn id="99" idx="3"/>
          </p:cNvCxnSpPr>
          <p:nvPr/>
        </p:nvCxnSpPr>
        <p:spPr>
          <a:xfrm flipH="1" flipV="1">
            <a:off x="6258023" y="2640627"/>
            <a:ext cx="506176" cy="826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>
            <a:off x="5879699" y="3467358"/>
            <a:ext cx="884500" cy="82656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77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878426"/>
            <a:ext cx="3722337" cy="3307558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64000">
                <a:schemeClr val="accent5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52" y="604823"/>
            <a:ext cx="7865533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Proposed Hierarchical NSI Topology Example</a:t>
            </a:r>
            <a:br>
              <a:rPr lang="en-US" sz="3200" dirty="0" smtClean="0"/>
            </a:br>
            <a:r>
              <a:rPr lang="en-US" sz="1800" dirty="0" smtClean="0"/>
              <a:t>Proposed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topology: </a:t>
            </a:r>
            <a:br>
              <a:rPr lang="en-US" sz="1800" dirty="0" smtClean="0"/>
            </a:br>
            <a:r>
              <a:rPr lang="en-US" sz="1800" dirty="0" smtClean="0"/>
              <a:t> L0 &amp; internal L1 objects are publically announced by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;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As a Worldview, this </a:t>
            </a:r>
            <a:r>
              <a:rPr lang="en-US" sz="1800" dirty="0" err="1" smtClean="0"/>
              <a:t>topo</a:t>
            </a:r>
            <a:r>
              <a:rPr lang="en-US" sz="1800" dirty="0" smtClean="0"/>
              <a:t> would say I2, PSNC, and NL only announced L0 information.</a:t>
            </a:r>
            <a:br>
              <a:rPr lang="en-US" sz="1800" dirty="0" smtClean="0"/>
            </a:br>
            <a:r>
              <a:rPr lang="en-US" sz="1800" dirty="0" smtClean="0"/>
              <a:t>As a Local Topology from NDN, this is the only L0 information that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can  provide (i.e. its direct  adjacencies)</a:t>
            </a:r>
          </a:p>
        </p:txBody>
      </p:sp>
      <p:sp>
        <p:nvSpPr>
          <p:cNvPr id="5" name="Oval 4"/>
          <p:cNvSpPr/>
          <p:nvPr/>
        </p:nvSpPr>
        <p:spPr>
          <a:xfrm>
            <a:off x="6535579" y="1809428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5065613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4245858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83" idx="0"/>
            <a:endCxn id="86" idx="3"/>
          </p:cNvCxnSpPr>
          <p:nvPr/>
        </p:nvCxnSpPr>
        <p:spPr>
          <a:xfrm flipV="1">
            <a:off x="2748252" y="3454824"/>
            <a:ext cx="217414" cy="520346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1466" y="1946143"/>
            <a:ext cx="132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3621" y="2520489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961580" y="2664060"/>
            <a:ext cx="1057599" cy="984618"/>
            <a:chOff x="3149217" y="2700869"/>
            <a:chExt cx="1057599" cy="984618"/>
          </a:xfrm>
        </p:grpSpPr>
        <p:sp>
          <p:nvSpPr>
            <p:cNvPr id="41" name="Oval 40"/>
            <p:cNvSpPr/>
            <p:nvPr/>
          </p:nvSpPr>
          <p:spPr>
            <a:xfrm>
              <a:off x="3149217" y="2700869"/>
              <a:ext cx="1015922" cy="984618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NYC</a:t>
              </a:r>
              <a:r>
                <a:rPr lang="en-US" sz="1400" dirty="0" smtClean="0"/>
                <a:t> Level 2</a:t>
              </a:r>
              <a:endParaRPr lang="en-US" sz="1400" dirty="0"/>
            </a:p>
          </p:txBody>
        </p:sp>
        <p:grpSp>
          <p:nvGrpSpPr>
            <p:cNvPr id="85" name="Group 84"/>
            <p:cNvGrpSpPr/>
            <p:nvPr/>
          </p:nvGrpSpPr>
          <p:grpSpPr>
            <a:xfrm rot="3505759">
              <a:off x="3128712" y="3419244"/>
              <a:ext cx="282664" cy="180318"/>
              <a:chOff x="1019206" y="4259802"/>
              <a:chExt cx="282664" cy="180318"/>
            </a:xfrm>
          </p:grpSpPr>
          <p:sp>
            <p:nvSpPr>
              <p:cNvPr id="86" name="Isosceles Triangle 85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5400000">
              <a:off x="3975325" y="3156989"/>
              <a:ext cx="282664" cy="180318"/>
              <a:chOff x="1019206" y="4259802"/>
              <a:chExt cx="282664" cy="180318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4456672" y="3067915"/>
            <a:ext cx="1123636" cy="927549"/>
            <a:chOff x="4602255" y="2794467"/>
            <a:chExt cx="1123636" cy="927549"/>
          </a:xfrm>
        </p:grpSpPr>
        <p:sp>
          <p:nvSpPr>
            <p:cNvPr id="42" name="Oval 41"/>
            <p:cNvSpPr/>
            <p:nvPr/>
          </p:nvSpPr>
          <p:spPr>
            <a:xfrm>
              <a:off x="4661357" y="2794467"/>
              <a:ext cx="985653" cy="918536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CPH</a:t>
              </a:r>
            </a:p>
            <a:p>
              <a:pPr algn="ctr"/>
              <a:r>
                <a:rPr lang="en-US" sz="1400" dirty="0" smtClean="0"/>
                <a:t>Level 2</a:t>
              </a:r>
              <a:endParaRPr lang="en-US" sz="1400" dirty="0"/>
            </a:p>
          </p:txBody>
        </p:sp>
        <p:grpSp>
          <p:nvGrpSpPr>
            <p:cNvPr id="91" name="Group 90"/>
            <p:cNvGrpSpPr/>
            <p:nvPr/>
          </p:nvGrpSpPr>
          <p:grpSpPr>
            <a:xfrm rot="5400000">
              <a:off x="4551082" y="3154111"/>
              <a:ext cx="282664" cy="180318"/>
              <a:chOff x="1019206" y="4259802"/>
              <a:chExt cx="282664" cy="180318"/>
            </a:xfrm>
          </p:grpSpPr>
          <p:sp>
            <p:nvSpPr>
              <p:cNvPr id="92" name="Isosceles Triangle 91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Isosceles Triangle 92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5400000">
              <a:off x="5494400" y="3110295"/>
              <a:ext cx="282664" cy="180318"/>
              <a:chOff x="1019206" y="4259802"/>
              <a:chExt cx="282664" cy="180318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8977894">
              <a:off x="5301904" y="3541698"/>
              <a:ext cx="282664" cy="180318"/>
              <a:chOff x="1019206" y="4259802"/>
              <a:chExt cx="282664" cy="180318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9" name="Straight Connector 33"/>
          <p:cNvCxnSpPr>
            <a:stCxn id="84" idx="3"/>
            <a:endCxn id="87" idx="0"/>
          </p:cNvCxnSpPr>
          <p:nvPr/>
        </p:nvCxnSpPr>
        <p:spPr>
          <a:xfrm flipV="1">
            <a:off x="2801830" y="3584770"/>
            <a:ext cx="243688" cy="53320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3"/>
          <p:cNvCxnSpPr>
            <a:stCxn id="89" idx="0"/>
            <a:endCxn id="92" idx="3"/>
          </p:cNvCxnSpPr>
          <p:nvPr/>
        </p:nvCxnSpPr>
        <p:spPr>
          <a:xfrm>
            <a:off x="4019179" y="3134079"/>
            <a:ext cx="437493" cy="30737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3"/>
          <p:cNvCxnSpPr>
            <a:stCxn id="90" idx="3"/>
            <a:endCxn id="93" idx="0"/>
          </p:cNvCxnSpPr>
          <p:nvPr/>
        </p:nvCxnSpPr>
        <p:spPr>
          <a:xfrm>
            <a:off x="4019179" y="3286599"/>
            <a:ext cx="437493" cy="30737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33"/>
          <p:cNvCxnSpPr>
            <a:stCxn id="95" idx="0"/>
            <a:endCxn id="98" idx="3"/>
          </p:cNvCxnSpPr>
          <p:nvPr/>
        </p:nvCxnSpPr>
        <p:spPr>
          <a:xfrm flipV="1">
            <a:off x="5580308" y="2805595"/>
            <a:ext cx="458973" cy="59204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33"/>
          <p:cNvCxnSpPr>
            <a:stCxn id="96" idx="3"/>
            <a:endCxn id="99" idx="0"/>
          </p:cNvCxnSpPr>
          <p:nvPr/>
        </p:nvCxnSpPr>
        <p:spPr>
          <a:xfrm flipV="1">
            <a:off x="5580308" y="2950587"/>
            <a:ext cx="506297" cy="59957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33"/>
          <p:cNvCxnSpPr>
            <a:stCxn id="101" idx="0"/>
            <a:endCxn id="104" idx="3"/>
          </p:cNvCxnSpPr>
          <p:nvPr/>
        </p:nvCxnSpPr>
        <p:spPr>
          <a:xfrm rot="16200000" flipH="1">
            <a:off x="5332987" y="4020582"/>
            <a:ext cx="561879" cy="40979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33"/>
          <p:cNvCxnSpPr>
            <a:stCxn id="102" idx="3"/>
            <a:endCxn id="105" idx="0"/>
          </p:cNvCxnSpPr>
          <p:nvPr/>
        </p:nvCxnSpPr>
        <p:spPr>
          <a:xfrm rot="16200000" flipH="1">
            <a:off x="5197931" y="4101152"/>
            <a:ext cx="589865" cy="43085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52497" y="2968660"/>
            <a:ext cx="91170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Pionier-i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59950" y="4561470"/>
            <a:ext cx="11480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NetherLight-i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856605" y="4202745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721368"/>
            <a:ext cx="100783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Internet2-i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02563" y="4078160"/>
            <a:ext cx="1061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436197"/>
            <a:ext cx="89097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grpSp>
        <p:nvGrpSpPr>
          <p:cNvPr id="82" name="Group 81"/>
          <p:cNvGrpSpPr/>
          <p:nvPr/>
        </p:nvGrpSpPr>
        <p:grpSpPr>
          <a:xfrm rot="4166048">
            <a:off x="2549296" y="3988082"/>
            <a:ext cx="282664" cy="180318"/>
            <a:chOff x="1019206" y="4259802"/>
            <a:chExt cx="282664" cy="180318"/>
          </a:xfrm>
        </p:grpSpPr>
        <p:sp>
          <p:nvSpPr>
            <p:cNvPr id="83" name="Isosceles Triangle 82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4315409">
            <a:off x="6007320" y="2759957"/>
            <a:ext cx="282664" cy="180318"/>
            <a:chOff x="1019206" y="4259802"/>
            <a:chExt cx="282664" cy="180318"/>
          </a:xfrm>
        </p:grpSpPr>
        <p:sp>
          <p:nvSpPr>
            <p:cNvPr id="98" name="Isosceles Triangle 97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rot="8186671">
            <a:off x="5684349" y="4534145"/>
            <a:ext cx="282664" cy="180318"/>
            <a:chOff x="1019206" y="4259802"/>
            <a:chExt cx="282664" cy="180318"/>
          </a:xfrm>
        </p:grpSpPr>
        <p:sp>
          <p:nvSpPr>
            <p:cNvPr id="104" name="Isosceles Triangle 103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 rot="5400000">
            <a:off x="6394247" y="2502315"/>
            <a:ext cx="282664" cy="180318"/>
            <a:chOff x="1019206" y="4259802"/>
            <a:chExt cx="282664" cy="180318"/>
          </a:xfrm>
        </p:grpSpPr>
        <p:sp>
          <p:nvSpPr>
            <p:cNvPr id="151" name="Isosceles Triangle 150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 rot="8291363">
            <a:off x="6105509" y="5252133"/>
            <a:ext cx="282664" cy="180318"/>
            <a:chOff x="1019206" y="4259802"/>
            <a:chExt cx="282664" cy="180318"/>
          </a:xfrm>
        </p:grpSpPr>
        <p:sp>
          <p:nvSpPr>
            <p:cNvPr id="157" name="Isosceles Triangle 156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33"/>
          <p:cNvCxnSpPr>
            <a:stCxn id="162" idx="0"/>
            <a:endCxn id="83" idx="3"/>
          </p:cNvCxnSpPr>
          <p:nvPr/>
        </p:nvCxnSpPr>
        <p:spPr>
          <a:xfrm flipV="1">
            <a:off x="2470931" y="4038512"/>
            <a:ext cx="108495" cy="43491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33"/>
          <p:cNvCxnSpPr>
            <a:stCxn id="163" idx="3"/>
            <a:endCxn id="84" idx="0"/>
          </p:cNvCxnSpPr>
          <p:nvPr/>
        </p:nvCxnSpPr>
        <p:spPr>
          <a:xfrm flipV="1">
            <a:off x="2550783" y="4181312"/>
            <a:ext cx="82221" cy="42206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3505759">
            <a:off x="2292710" y="4495444"/>
            <a:ext cx="282664" cy="180318"/>
            <a:chOff x="1019206" y="4259802"/>
            <a:chExt cx="282664" cy="180318"/>
          </a:xfrm>
        </p:grpSpPr>
        <p:sp>
          <p:nvSpPr>
            <p:cNvPr id="162" name="Isosceles Triangle 161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0" name="Straight Connector 33"/>
          <p:cNvCxnSpPr>
            <a:stCxn id="104" idx="0"/>
            <a:endCxn id="157" idx="3"/>
          </p:cNvCxnSpPr>
          <p:nvPr/>
        </p:nvCxnSpPr>
        <p:spPr>
          <a:xfrm rot="16200000" flipH="1">
            <a:off x="5799746" y="4780422"/>
            <a:ext cx="587156" cy="30050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33"/>
          <p:cNvCxnSpPr>
            <a:stCxn id="105" idx="3"/>
            <a:endCxn id="158" idx="0"/>
          </p:cNvCxnSpPr>
          <p:nvPr/>
        </p:nvCxnSpPr>
        <p:spPr>
          <a:xfrm rot="16200000" flipH="1">
            <a:off x="5689346" y="4885384"/>
            <a:ext cx="583742" cy="29735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33"/>
          <p:cNvCxnSpPr>
            <a:stCxn id="99" idx="3"/>
            <a:endCxn id="152" idx="0"/>
          </p:cNvCxnSpPr>
          <p:nvPr/>
        </p:nvCxnSpPr>
        <p:spPr>
          <a:xfrm flipV="1">
            <a:off x="6258023" y="2668734"/>
            <a:ext cx="187397" cy="22590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98" idx="0"/>
            <a:endCxn id="151" idx="3"/>
          </p:cNvCxnSpPr>
          <p:nvPr/>
        </p:nvCxnSpPr>
        <p:spPr>
          <a:xfrm flipV="1">
            <a:off x="6210699" y="2516214"/>
            <a:ext cx="234721" cy="233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643725" y="3835558"/>
            <a:ext cx="60633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AMSi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496028" y="3494789"/>
            <a:ext cx="56214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POZi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252602" y="3106799"/>
            <a:ext cx="56556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NYCi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114748" y="3606466"/>
            <a:ext cx="74185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NYCo</a:t>
            </a:r>
            <a:endParaRPr 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283266" y="3730637"/>
            <a:ext cx="65980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AMSo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052507" y="3089865"/>
            <a:ext cx="6156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POZo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230891" y="2201694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59850" y="2660883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752143" y="2814771"/>
            <a:ext cx="62068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CPHo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562024" y="3286201"/>
            <a:ext cx="69057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CPHi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045517" y="3505161"/>
            <a:ext cx="70662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IONo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566730" y="3122548"/>
            <a:ext cx="54645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IONi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32143" y="4637095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257449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236719" y="5083749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714740" y="5402034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672367" y="3537373"/>
            <a:ext cx="2471633" cy="738664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 links are “</a:t>
            </a:r>
            <a:r>
              <a:rPr lang="en-US" sz="1400" b="1" dirty="0" smtClean="0">
                <a:solidFill>
                  <a:srgbClr val="0000FF"/>
                </a:solidFill>
              </a:rPr>
              <a:t>aliases</a:t>
            </a:r>
            <a:r>
              <a:rPr lang="en-US" sz="1400" dirty="0" smtClean="0"/>
              <a:t>” indicating an external level transition in the topology</a:t>
            </a:r>
            <a:endParaRPr lang="en-US" sz="14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 flipV="1">
            <a:off x="5879698" y="3351671"/>
            <a:ext cx="792669" cy="54656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5661132" y="3898238"/>
            <a:ext cx="1011235" cy="28307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5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766"/>
            <a:ext cx="8229600" cy="49953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Hierarchical </a:t>
            </a:r>
            <a:r>
              <a:rPr lang="en-US" sz="3200" dirty="0" err="1" smtClean="0"/>
              <a:t>Uni</a:t>
            </a:r>
            <a:r>
              <a:rPr lang="en-US" sz="3200" dirty="0" smtClean="0"/>
              <a:t>-directional</a:t>
            </a:r>
            <a:br>
              <a:rPr lang="en-US" sz="3200" dirty="0" smtClean="0"/>
            </a:br>
            <a:r>
              <a:rPr lang="en-US" sz="3200" dirty="0" smtClean="0"/>
              <a:t>Topology Proposal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260349"/>
            <a:ext cx="8568268" cy="550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t</a:t>
            </a:r>
            <a:r>
              <a:rPr lang="en-US" sz="1100" dirty="0" err="1" smtClean="0">
                <a:latin typeface="Consolas"/>
                <a:cs typeface="Consolas"/>
              </a:rPr>
              <a:t>opo</a:t>
            </a:r>
            <a:r>
              <a:rPr lang="en-US" sz="11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topo</a:t>
            </a:r>
            <a:r>
              <a:rPr lang="en-US" sz="11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100" dirty="0">
                <a:latin typeface="Consolas"/>
                <a:cs typeface="Consolas"/>
              </a:rPr>
              <a:t>* level 1 topology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NSA </a:t>
            </a:r>
            <a:r>
              <a:rPr lang="en-US" sz="11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1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port </a:t>
            </a:r>
            <a:r>
              <a:rPr lang="en-US" sz="1100" dirty="0" err="1" smtClean="0">
                <a:latin typeface="Consolas"/>
                <a:cs typeface="Consolas"/>
              </a:rPr>
              <a:t>Pionier-i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NetherLight-i</a:t>
            </a:r>
            <a:r>
              <a:rPr lang="en-US" sz="1100" dirty="0" smtClean="0">
                <a:latin typeface="Consolas"/>
                <a:cs typeface="Consolas"/>
              </a:rPr>
              <a:t>, Internet2-i inbound;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port </a:t>
            </a:r>
            <a:r>
              <a:rPr lang="en-US" sz="1100" dirty="0" err="1">
                <a:latin typeface="Consolas"/>
                <a:cs typeface="Consolas"/>
              </a:rPr>
              <a:t>Pionier</a:t>
            </a:r>
            <a:r>
              <a:rPr lang="en-US" sz="1100" dirty="0" smtClean="0">
                <a:latin typeface="Consolas"/>
                <a:cs typeface="Consolas"/>
              </a:rPr>
              <a:t>-o, </a:t>
            </a:r>
            <a:r>
              <a:rPr lang="en-US" sz="1100" dirty="0" err="1">
                <a:latin typeface="Consolas"/>
                <a:cs typeface="Consolas"/>
              </a:rPr>
              <a:t>NetherLight</a:t>
            </a:r>
            <a:r>
              <a:rPr lang="en-US" sz="1100" dirty="0" smtClean="0">
                <a:latin typeface="Consolas"/>
                <a:cs typeface="Consolas"/>
              </a:rPr>
              <a:t>-o, Internet2-o outbound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topo</a:t>
            </a:r>
            <a:r>
              <a:rPr lang="en-US" sz="1100" dirty="0" smtClean="0">
                <a:latin typeface="Consolas"/>
                <a:cs typeface="Consolas"/>
              </a:rPr>
              <a:t>{ name CPH;  location </a:t>
            </a:r>
            <a:r>
              <a:rPr lang="en-US" sz="1100" dirty="0" err="1" smtClean="0">
                <a:latin typeface="Consolas"/>
                <a:cs typeface="Consolas"/>
              </a:rPr>
              <a:t>lat</a:t>
            </a:r>
            <a:r>
              <a:rPr lang="en-US" sz="1100" dirty="0" smtClean="0">
                <a:latin typeface="Consolas"/>
                <a:cs typeface="Consolas"/>
              </a:rPr>
              <a:t> 24.1234 </a:t>
            </a:r>
            <a:r>
              <a:rPr lang="en-US" sz="1100" dirty="0" err="1" smtClean="0">
                <a:latin typeface="Consolas"/>
                <a:cs typeface="Consolas"/>
              </a:rPr>
              <a:t>lon</a:t>
            </a:r>
            <a:r>
              <a:rPr lang="en-US" sz="1100" dirty="0" smtClean="0">
                <a:latin typeface="Consolas"/>
                <a:cs typeface="Consolas"/>
              </a:rPr>
              <a:t> -57.2345; 		/</a:t>
            </a:r>
            <a:r>
              <a:rPr lang="en-US" sz="1100" dirty="0">
                <a:latin typeface="Consolas"/>
                <a:cs typeface="Consolas"/>
              </a:rPr>
              <a:t>* level 2 topology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	port </a:t>
            </a:r>
            <a:r>
              <a:rPr lang="en-US" sz="1100" dirty="0" err="1" smtClean="0">
                <a:latin typeface="Consolas"/>
                <a:cs typeface="Consolas"/>
              </a:rPr>
              <a:t>AMSi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POZi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NYCi</a:t>
            </a:r>
            <a:r>
              <a:rPr lang="en-US" sz="1100" dirty="0" smtClean="0">
                <a:latin typeface="Consolas"/>
                <a:cs typeface="Consolas"/>
              </a:rPr>
              <a:t> inbound;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	port </a:t>
            </a:r>
            <a:r>
              <a:rPr lang="en-US" sz="1100" dirty="0" err="1" smtClean="0">
                <a:latin typeface="Consolas"/>
                <a:cs typeface="Consolas"/>
              </a:rPr>
              <a:t>AMSo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POZo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NYCo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outbount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topo</a:t>
            </a:r>
            <a:r>
              <a:rPr lang="en-US" sz="1100" dirty="0">
                <a:latin typeface="Consolas"/>
                <a:cs typeface="Consolas"/>
              </a:rPr>
              <a:t>{ </a:t>
            </a:r>
            <a:r>
              <a:rPr lang="en-US" sz="1100" dirty="0" smtClean="0">
                <a:latin typeface="Consolas"/>
                <a:cs typeface="Consolas"/>
              </a:rPr>
              <a:t>name NYC;  location </a:t>
            </a:r>
            <a:r>
              <a:rPr lang="en-US" sz="1100" dirty="0" err="1">
                <a:latin typeface="Consolas"/>
                <a:cs typeface="Consolas"/>
              </a:rPr>
              <a:t>lat</a:t>
            </a:r>
            <a:r>
              <a:rPr lang="en-US" sz="1100" dirty="0">
                <a:latin typeface="Consolas"/>
                <a:cs typeface="Consolas"/>
              </a:rPr>
              <a:t> 24.1234 </a:t>
            </a:r>
            <a:r>
              <a:rPr lang="en-US" sz="1100" dirty="0" err="1">
                <a:latin typeface="Consolas"/>
                <a:cs typeface="Consolas"/>
              </a:rPr>
              <a:t>lon</a:t>
            </a:r>
            <a:r>
              <a:rPr lang="en-US" sz="1100" dirty="0">
                <a:latin typeface="Consolas"/>
                <a:cs typeface="Consolas"/>
              </a:rPr>
              <a:t> -87.2345</a:t>
            </a:r>
            <a:r>
              <a:rPr lang="en-US" sz="1100" dirty="0" smtClean="0">
                <a:latin typeface="Consolas"/>
                <a:cs typeface="Consolas"/>
              </a:rPr>
              <a:t>;		/</a:t>
            </a:r>
            <a:r>
              <a:rPr lang="en-US" sz="1100" dirty="0">
                <a:latin typeface="Consolas"/>
                <a:cs typeface="Consolas"/>
              </a:rPr>
              <a:t>* level 2 topology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	port </a:t>
            </a:r>
            <a:r>
              <a:rPr lang="en-US" sz="1100" dirty="0" err="1" smtClean="0">
                <a:latin typeface="Consolas"/>
                <a:cs typeface="Consolas"/>
              </a:rPr>
              <a:t>IONi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CPHi</a:t>
            </a:r>
            <a:r>
              <a:rPr lang="en-US" sz="1100" dirty="0" smtClean="0">
                <a:latin typeface="Consolas"/>
                <a:cs typeface="Consolas"/>
              </a:rPr>
              <a:t> inbound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	port </a:t>
            </a:r>
            <a:r>
              <a:rPr lang="en-US" sz="1100" dirty="0" err="1" smtClean="0">
                <a:latin typeface="Consolas"/>
                <a:cs typeface="Consolas"/>
              </a:rPr>
              <a:t>IONo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CPHo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outbount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}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NYC:CPHi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CPH:NYCo</a:t>
            </a:r>
            <a:r>
              <a:rPr lang="en-US" sz="1100" dirty="0" smtClean="0">
                <a:latin typeface="Consolas"/>
                <a:cs typeface="Consolas"/>
              </a:rPr>
              <a:t>;             		/* level 2 to level 2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NYC:CPHo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CPH:NYCi</a:t>
            </a:r>
            <a:r>
              <a:rPr lang="en-US" sz="1100" dirty="0" smtClean="0">
                <a:latin typeface="Consolas"/>
                <a:cs typeface="Consolas"/>
              </a:rPr>
              <a:t>;				/</a:t>
            </a:r>
            <a:r>
              <a:rPr lang="en-US" sz="1100" dirty="0">
                <a:latin typeface="Consolas"/>
                <a:cs typeface="Consolas"/>
              </a:rPr>
              <a:t>* </a:t>
            </a:r>
            <a:r>
              <a:rPr lang="en-US" sz="1100" dirty="0" smtClean="0">
                <a:latin typeface="Consolas"/>
                <a:cs typeface="Consolas"/>
              </a:rPr>
              <a:t>level 2 to level 2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alias </a:t>
            </a:r>
            <a:r>
              <a:rPr lang="en-US" sz="1100" dirty="0" err="1" smtClean="0">
                <a:latin typeface="Consolas"/>
                <a:cs typeface="Consolas"/>
              </a:rPr>
              <a:t>NDN.EFDX:Pionier-i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CPH:POZi</a:t>
            </a:r>
            <a:r>
              <a:rPr lang="en-US" sz="1100" dirty="0">
                <a:latin typeface="Consolas"/>
                <a:cs typeface="Consolas"/>
              </a:rPr>
              <a:t>;</a:t>
            </a:r>
            <a:r>
              <a:rPr lang="en-US" sz="1100" dirty="0" smtClean="0">
                <a:latin typeface="Consolas"/>
                <a:cs typeface="Consolas"/>
              </a:rPr>
              <a:t>		/* level 1 to level 2 boundary links 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NDN.EFDX:Pionier</a:t>
            </a:r>
            <a:r>
              <a:rPr lang="en-US" sz="1100" dirty="0" err="1" smtClean="0">
                <a:latin typeface="Consolas"/>
                <a:cs typeface="Consolas"/>
              </a:rPr>
              <a:t>-o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CPH:POZo</a:t>
            </a:r>
            <a:r>
              <a:rPr lang="en-US" sz="1100" dirty="0" smtClean="0">
                <a:latin typeface="Consolas"/>
                <a:cs typeface="Consolas"/>
              </a:rPr>
              <a:t>;		</a:t>
            </a:r>
            <a:r>
              <a:rPr lang="en-US" sz="1100" dirty="0">
                <a:latin typeface="Consolas"/>
                <a:cs typeface="Consolas"/>
              </a:rPr>
              <a:t>/* level 1 to level 2 boundary links 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NDN.EFDX:NetherLight-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CPH:AMSi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/* level 1 to level 2 boundary links 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NDN.EFDX:NetherLight</a:t>
            </a:r>
            <a:r>
              <a:rPr lang="en-US" sz="1100" dirty="0" err="1" smtClean="0">
                <a:latin typeface="Consolas"/>
                <a:cs typeface="Consolas"/>
              </a:rPr>
              <a:t>-o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CPH:AMSo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	/</a:t>
            </a:r>
            <a:r>
              <a:rPr lang="en-US" sz="1100" dirty="0">
                <a:latin typeface="Consolas"/>
                <a:cs typeface="Consolas"/>
              </a:rPr>
              <a:t>* level 1 to level </a:t>
            </a:r>
            <a:r>
              <a:rPr lang="en-US" sz="1100" dirty="0" smtClean="0">
                <a:latin typeface="Consolas"/>
                <a:cs typeface="Consolas"/>
              </a:rPr>
              <a:t>2 </a:t>
            </a:r>
            <a:r>
              <a:rPr lang="en-US" sz="1100" dirty="0">
                <a:latin typeface="Consolas"/>
                <a:cs typeface="Consolas"/>
              </a:rPr>
              <a:t>boundary links 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NDN.EFDX:Internet2-i, </a:t>
            </a:r>
            <a:r>
              <a:rPr lang="en-US" sz="1100" dirty="0" err="1" smtClean="0">
                <a:latin typeface="Consolas"/>
                <a:cs typeface="Consolas"/>
              </a:rPr>
              <a:t>NYC:IONi</a:t>
            </a:r>
            <a:r>
              <a:rPr lang="en-US" sz="1100" dirty="0" smtClean="0">
                <a:latin typeface="Consolas"/>
                <a:cs typeface="Consolas"/>
              </a:rPr>
              <a:t>;		/</a:t>
            </a:r>
            <a:r>
              <a:rPr lang="en-US" sz="1100" dirty="0">
                <a:latin typeface="Consolas"/>
                <a:cs typeface="Consolas"/>
              </a:rPr>
              <a:t>* level 1 to level </a:t>
            </a:r>
            <a:r>
              <a:rPr lang="en-US" sz="1100" dirty="0" smtClean="0">
                <a:latin typeface="Consolas"/>
                <a:cs typeface="Consolas"/>
              </a:rPr>
              <a:t>2 </a:t>
            </a:r>
            <a:r>
              <a:rPr lang="en-US" sz="1100" dirty="0">
                <a:latin typeface="Consolas"/>
                <a:cs typeface="Consolas"/>
              </a:rPr>
              <a:t>boundary links 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NDN.EFDX:Internet2-</a:t>
            </a:r>
            <a:r>
              <a:rPr lang="en-US" sz="1100" dirty="0">
                <a:latin typeface="Consolas"/>
                <a:cs typeface="Consolas"/>
              </a:rPr>
              <a:t>o, </a:t>
            </a:r>
            <a:r>
              <a:rPr lang="en-US" sz="1100" dirty="0" err="1" smtClean="0">
                <a:latin typeface="Consolas"/>
                <a:cs typeface="Consolas"/>
              </a:rPr>
              <a:t>NYC:IONo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		/</a:t>
            </a:r>
            <a:r>
              <a:rPr lang="en-US" sz="1100" dirty="0">
                <a:latin typeface="Consolas"/>
                <a:cs typeface="Consolas"/>
              </a:rPr>
              <a:t>* level 1 to level </a:t>
            </a:r>
            <a:r>
              <a:rPr lang="en-US" sz="1100" dirty="0" smtClean="0">
                <a:latin typeface="Consolas"/>
                <a:cs typeface="Consolas"/>
              </a:rPr>
              <a:t>2 </a:t>
            </a:r>
            <a:r>
              <a:rPr lang="en-US" sz="1100" dirty="0">
                <a:latin typeface="Consolas"/>
                <a:cs typeface="Consolas"/>
              </a:rPr>
              <a:t>boundary links 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}	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NDN.EFDX:Pionier-i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Pionier.EFDX:NDNo</a:t>
            </a:r>
            <a:r>
              <a:rPr lang="en-US" sz="1100" dirty="0" smtClean="0">
                <a:latin typeface="Consolas"/>
                <a:cs typeface="Consolas"/>
              </a:rPr>
              <a:t>;    	/* NDN level 1 port to </a:t>
            </a:r>
            <a:r>
              <a:rPr lang="en-US" sz="1100" dirty="0" err="1" smtClean="0">
                <a:latin typeface="Consolas"/>
                <a:cs typeface="Consolas"/>
              </a:rPr>
              <a:t>Pionier</a:t>
            </a:r>
            <a:r>
              <a:rPr lang="en-US" sz="1100" dirty="0" smtClean="0">
                <a:latin typeface="Consolas"/>
                <a:cs typeface="Consolas"/>
              </a:rPr>
              <a:t> level 1 port *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NDN.EFDX:Pionier-o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>
                <a:latin typeface="Consolas"/>
                <a:cs typeface="Consolas"/>
              </a:rPr>
              <a:t>Pionier.EFDX:NDNi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NDN.EFDX:NetherLight-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NetherLight.EFDX:NDNo</a:t>
            </a:r>
            <a:r>
              <a:rPr lang="en-US" sz="1100" dirty="0" smtClean="0">
                <a:latin typeface="Consolas"/>
                <a:cs typeface="Consolas"/>
              </a:rPr>
              <a:t>; /</a:t>
            </a:r>
            <a:r>
              <a:rPr lang="en-US" sz="1100" dirty="0">
                <a:latin typeface="Consolas"/>
                <a:cs typeface="Consolas"/>
              </a:rPr>
              <a:t>* </a:t>
            </a:r>
            <a:r>
              <a:rPr lang="en-US" sz="1100" dirty="0" smtClean="0">
                <a:latin typeface="Consolas"/>
                <a:cs typeface="Consolas"/>
              </a:rPr>
              <a:t>level </a:t>
            </a:r>
            <a:r>
              <a:rPr lang="en-US" sz="1100" dirty="0">
                <a:latin typeface="Consolas"/>
                <a:cs typeface="Consolas"/>
              </a:rPr>
              <a:t>1 port </a:t>
            </a:r>
            <a:r>
              <a:rPr lang="en-US" sz="1100" dirty="0" smtClean="0">
                <a:latin typeface="Consolas"/>
                <a:cs typeface="Consolas"/>
              </a:rPr>
              <a:t>to level </a:t>
            </a:r>
            <a:r>
              <a:rPr lang="en-US" sz="1100" dirty="0">
                <a:latin typeface="Consolas"/>
                <a:cs typeface="Consolas"/>
              </a:rPr>
              <a:t>1 port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NDN.EFDX:NetherLight-</a:t>
            </a:r>
            <a:r>
              <a:rPr lang="en-US" sz="1100" dirty="0" err="1">
                <a:latin typeface="Consolas"/>
                <a:cs typeface="Consolas"/>
              </a:rPr>
              <a:t>o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NetherLight.EFDX:NDNi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NDN.EFDX:Internet2-</a:t>
            </a:r>
            <a:r>
              <a:rPr lang="en-US" sz="1100" dirty="0">
                <a:latin typeface="Consolas"/>
                <a:cs typeface="Consolas"/>
              </a:rPr>
              <a:t>i, </a:t>
            </a:r>
            <a:r>
              <a:rPr lang="en-US" sz="1100" dirty="0" smtClean="0">
                <a:latin typeface="Consolas"/>
                <a:cs typeface="Consolas"/>
              </a:rPr>
              <a:t>Internet2.EFDX:NDNo</a:t>
            </a:r>
            <a:r>
              <a:rPr lang="en-US" sz="1100" dirty="0">
                <a:latin typeface="Consolas"/>
                <a:cs typeface="Consolas"/>
              </a:rPr>
              <a:t>; /* level 1 port to level 1 port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NDN.EFDX:Internet2-</a:t>
            </a:r>
            <a:r>
              <a:rPr lang="en-US" sz="1100" dirty="0">
                <a:latin typeface="Consolas"/>
                <a:cs typeface="Consolas"/>
              </a:rPr>
              <a:t>o, </a:t>
            </a:r>
            <a:r>
              <a:rPr lang="en-US" sz="1100" dirty="0" smtClean="0">
                <a:latin typeface="Consolas"/>
                <a:cs typeface="Consolas"/>
              </a:rPr>
              <a:t>Internet2.EFDX:NDNi;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 </a:t>
            </a:r>
            <a:endParaRPr lang="en-US" sz="1100" dirty="0">
              <a:latin typeface="Consolas"/>
              <a:cs typeface="Consolas"/>
            </a:endParaRPr>
          </a:p>
          <a:p>
            <a:endParaRPr lang="en-US" sz="1100" dirty="0">
              <a:latin typeface="Consolas"/>
              <a:cs typeface="Consolas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5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NSI </a:t>
            </a:r>
            <a:r>
              <a:rPr lang="en-US" dirty="0" err="1" smtClean="0"/>
              <a:t>Uni</a:t>
            </a:r>
            <a:r>
              <a:rPr lang="en-US" dirty="0" smtClean="0"/>
              <a:t>-directional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75"/>
            <a:ext cx="7772400" cy="44375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Uni</a:t>
            </a:r>
            <a:r>
              <a:rPr lang="en-US" dirty="0" smtClean="0"/>
              <a:t> directional circuits do not conflict with existing bi-directional service</a:t>
            </a:r>
          </a:p>
          <a:p>
            <a:pPr lvl="1"/>
            <a:r>
              <a:rPr lang="en-US" dirty="0" smtClean="0"/>
              <a:t>Protocol remains the same.</a:t>
            </a:r>
          </a:p>
          <a:p>
            <a:pPr lvl="1"/>
            <a:r>
              <a:rPr lang="en-US" dirty="0" smtClean="0"/>
              <a:t>Some topology will need amending to reflect </a:t>
            </a:r>
            <a:r>
              <a:rPr lang="en-US" dirty="0" err="1" smtClean="0"/>
              <a:t>uni</a:t>
            </a:r>
            <a:r>
              <a:rPr lang="en-US" dirty="0" smtClean="0"/>
              <a:t>-directional STPs </a:t>
            </a:r>
          </a:p>
          <a:p>
            <a:pPr lvl="1"/>
            <a:r>
              <a:rPr lang="en-US" dirty="0" smtClean="0"/>
              <a:t>Reservation </a:t>
            </a:r>
            <a:r>
              <a:rPr lang="en-US" dirty="0" err="1" smtClean="0"/>
              <a:t>Req</a:t>
            </a:r>
            <a:r>
              <a:rPr lang="en-US" dirty="0" smtClean="0"/>
              <a:t> already has the directionality parameter – so this will make it useful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This will also cause the WG to think about  “compositional” services</a:t>
            </a:r>
          </a:p>
          <a:p>
            <a:pPr lvl="1"/>
            <a:r>
              <a:rPr lang="en-US" dirty="0" smtClean="0">
                <a:sym typeface="Wingdings"/>
              </a:rPr>
              <a:t>E.g. How do you define a bi-directional connection pair that is either asymmetric or diverse</a:t>
            </a:r>
          </a:p>
          <a:p>
            <a:pPr lvl="1"/>
            <a:r>
              <a:rPr lang="en-US" dirty="0" smtClean="0">
                <a:sym typeface="Wingdings"/>
              </a:rPr>
              <a:t>How do we reference other Connections to specify things like parallel but reversed, diverse, </a:t>
            </a:r>
            <a:r>
              <a:rPr lang="en-US" dirty="0" err="1" smtClean="0">
                <a:sym typeface="Wingdings"/>
              </a:rPr>
              <a:t>etc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9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Topological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NML: Syntactic and name formalizations can be defined as make sense…just need to maintain NSI conceptual functionality.</a:t>
            </a:r>
          </a:p>
          <a:p>
            <a:pPr lvl="1"/>
            <a:r>
              <a:rPr lang="en-US" sz="2000" dirty="0" smtClean="0"/>
              <a:t>This is looking very good (Thanks to NML </a:t>
            </a:r>
            <a:r>
              <a:rPr lang="en-US" sz="2000" dirty="0" err="1" smtClean="0"/>
              <a:t>Freek</a:t>
            </a:r>
            <a:r>
              <a:rPr lang="en-US" sz="2000" dirty="0" smtClean="0"/>
              <a:t>, </a:t>
            </a:r>
            <a:r>
              <a:rPr lang="en-US" sz="2000" dirty="0" err="1" smtClean="0"/>
              <a:t>JdvH</a:t>
            </a:r>
            <a:r>
              <a:rPr lang="en-US" sz="2000" dirty="0" smtClean="0"/>
              <a:t>, Roman, Jason)</a:t>
            </a:r>
          </a:p>
          <a:p>
            <a:pPr lvl="1"/>
            <a:r>
              <a:rPr lang="en-US" sz="2000" dirty="0" smtClean="0"/>
              <a:t>We need to resolve some specification issues regarding topologies (e.g. do we nest them, or list them..)  - not religious issues</a:t>
            </a:r>
          </a:p>
          <a:p>
            <a:r>
              <a:rPr lang="en-US" sz="2400" dirty="0" smtClean="0"/>
              <a:t>NML: How do we map </a:t>
            </a:r>
            <a:r>
              <a:rPr lang="en-US" sz="2400" dirty="0" err="1" smtClean="0"/>
              <a:t>seemlessly</a:t>
            </a:r>
            <a:r>
              <a:rPr lang="en-US" sz="2400" dirty="0" smtClean="0"/>
              <a:t> from the abstract NSI constructs to the existing NML information? </a:t>
            </a:r>
          </a:p>
          <a:p>
            <a:pPr lvl="1"/>
            <a:r>
              <a:rPr lang="en-US" sz="2000" dirty="0" smtClean="0"/>
              <a:t>Again, I think this is syntactic mechanics…not a moral or theological issue</a:t>
            </a:r>
          </a:p>
        </p:txBody>
      </p:sp>
    </p:spTree>
    <p:extLst>
      <p:ext uri="{BB962C8B-B14F-4D97-AF65-F5344CB8AC3E}">
        <p14:creationId xmlns:p14="http://schemas.microsoft.com/office/powerpoint/2010/main" xmlns="" val="23034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NSI STPs to local detail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361948"/>
            <a:ext cx="8568268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>
                <a:latin typeface="Consolas"/>
                <a:cs typeface="Consolas"/>
              </a:rPr>
              <a:t>port{ name</a:t>
            </a:r>
            <a:r>
              <a:rPr lang="en-US" sz="1200" dirty="0" smtClean="0">
                <a:latin typeface="Consolas"/>
                <a:cs typeface="Consolas"/>
              </a:rPr>
              <a:t>=AMS;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 } 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		port{ name</a:t>
            </a:r>
            <a:r>
              <a:rPr lang="en-US" sz="1200" dirty="0" smtClean="0">
                <a:latin typeface="Consolas"/>
                <a:cs typeface="Consolas"/>
              </a:rPr>
              <a:t>=POZ;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 } 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		</a:t>
            </a:r>
            <a:r>
              <a:rPr lang="en-US" sz="1200" dirty="0" smtClean="0">
                <a:latin typeface="Consolas"/>
                <a:cs typeface="Consolas"/>
              </a:rPr>
              <a:t>port</a:t>
            </a:r>
            <a:r>
              <a:rPr lang="en-US" sz="1200" dirty="0">
                <a:latin typeface="Consolas"/>
                <a:cs typeface="Consolas"/>
              </a:rPr>
              <a:t>{ name</a:t>
            </a:r>
            <a:r>
              <a:rPr lang="en-US" sz="1200" dirty="0" smtClean="0">
                <a:latin typeface="Consolas"/>
                <a:cs typeface="Consolas"/>
              </a:rPr>
              <a:t>=NYC;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 } 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port{ name=ION; mode=bidirectional }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	port</a:t>
            </a:r>
            <a:r>
              <a:rPr lang="en-US" sz="1200" dirty="0">
                <a:latin typeface="Consolas"/>
                <a:cs typeface="Consolas"/>
              </a:rPr>
              <a:t>{ name</a:t>
            </a:r>
            <a:r>
              <a:rPr lang="en-US" sz="1200" dirty="0" smtClean="0">
                <a:latin typeface="Consolas"/>
                <a:cs typeface="Consolas"/>
              </a:rPr>
              <a:t>=CPH;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NYC:CPH, CPH:NYC;             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		/* level 1 to level 2 boundary links  */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	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NDN.EFDX:Internet2, 	NYC:ION;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	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0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Topological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NSI: How does an NSA learn global topology…</a:t>
            </a:r>
          </a:p>
          <a:p>
            <a:r>
              <a:rPr lang="en-US" sz="2400" dirty="0" smtClean="0"/>
              <a:t>NSI: How does an NSA announces or distribute their [public] topology…</a:t>
            </a:r>
          </a:p>
          <a:p>
            <a:r>
              <a:rPr lang="en-US" sz="2400" dirty="0" smtClean="0"/>
              <a:t>NSI Decision point: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we agree in principle to implement an “alias” [</a:t>
            </a:r>
            <a:r>
              <a:rPr lang="en-US" dirty="0" err="1" smtClean="0">
                <a:solidFill>
                  <a:srgbClr val="FF0000"/>
                </a:solidFill>
              </a:rPr>
              <a:t>sdp</a:t>
            </a:r>
            <a:r>
              <a:rPr lang="en-US" dirty="0" smtClean="0">
                <a:solidFill>
                  <a:srgbClr val="FF0000"/>
                </a:solidFill>
              </a:rPr>
              <a:t>] functionality in V2.0 ?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we agree in principle to implement </a:t>
            </a:r>
            <a:r>
              <a:rPr lang="en-US" dirty="0" err="1" smtClean="0">
                <a:solidFill>
                  <a:srgbClr val="FF0000"/>
                </a:solidFill>
              </a:rPr>
              <a:t>uni</a:t>
            </a:r>
            <a:r>
              <a:rPr lang="en-US" dirty="0" smtClean="0">
                <a:solidFill>
                  <a:srgbClr val="FF0000"/>
                </a:solidFill>
              </a:rPr>
              <a:t>-directional Connections in V2.0 ?  (details TBD)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9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topologies- Intelligent semantic analysis of topology descriptions is necessary when merging two topologies:</a:t>
            </a:r>
          </a:p>
          <a:p>
            <a:pPr lvl="1"/>
            <a:r>
              <a:rPr lang="en-US" dirty="0" smtClean="0"/>
              <a:t>E.g. “link aruba:a1, bonaire:b1” is equivalent to “link  bonaire:b1, aruba:a1”</a:t>
            </a:r>
          </a:p>
          <a:p>
            <a:pPr lvl="1"/>
            <a:r>
              <a:rPr lang="en-US" dirty="0" smtClean="0"/>
              <a:t>E.g. “port a1, a2, a3 inbound;” is equivalent to “port a1 inbound; port a3, a2 inbound;” 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topo</a:t>
            </a:r>
            <a:r>
              <a:rPr lang="en-US" dirty="0" smtClean="0"/>
              <a:t>{ link </a:t>
            </a:r>
            <a:r>
              <a:rPr lang="en-US" dirty="0" err="1" smtClean="0"/>
              <a:t>a,b</a:t>
            </a:r>
            <a:r>
              <a:rPr lang="en-US" dirty="0" smtClean="0"/>
              <a:t>; </a:t>
            </a:r>
            <a:r>
              <a:rPr lang="en-US" dirty="0" err="1" smtClean="0"/>
              <a:t>topo</a:t>
            </a:r>
            <a:r>
              <a:rPr lang="en-US" dirty="0" smtClean="0"/>
              <a:t>{…}; }” is equivalent to “</a:t>
            </a:r>
            <a:r>
              <a:rPr lang="en-US" dirty="0" err="1" smtClean="0"/>
              <a:t>topo</a:t>
            </a:r>
            <a:r>
              <a:rPr lang="en-US" dirty="0" smtClean="0"/>
              <a:t>{ </a:t>
            </a:r>
            <a:r>
              <a:rPr lang="en-US" dirty="0" err="1" smtClean="0"/>
              <a:t>topo</a:t>
            </a:r>
            <a:r>
              <a:rPr lang="en-US" dirty="0" smtClean="0"/>
              <a:t>{…}; link a, b;}”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9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issues addressed BTR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Value pairs</a:t>
            </a:r>
          </a:p>
          <a:p>
            <a:pPr lvl="1"/>
            <a:r>
              <a:rPr lang="en-US" dirty="0" smtClean="0"/>
              <a:t>The issue was how to express “other information” associated with STPs </a:t>
            </a:r>
          </a:p>
          <a:p>
            <a:pPr lvl="1"/>
            <a:r>
              <a:rPr lang="en-US" dirty="0" smtClean="0"/>
              <a:t>Proposed: field separators are </a:t>
            </a:r>
            <a:r>
              <a:rPr lang="en-US" dirty="0" err="1" smtClean="0"/>
              <a:t>tbd</a:t>
            </a:r>
            <a:endParaRPr lang="en-US" dirty="0" smtClean="0"/>
          </a:p>
          <a:p>
            <a:pPr lvl="2"/>
            <a:r>
              <a:rPr lang="en-US" dirty="0" smtClean="0"/>
              <a:t>&lt;STP&gt; := &lt;network&gt; “:” &lt;</a:t>
            </a:r>
            <a:r>
              <a:rPr lang="en-US" dirty="0" err="1" smtClean="0"/>
              <a:t>locid</a:t>
            </a:r>
            <a:r>
              <a:rPr lang="en-US" dirty="0" smtClean="0"/>
              <a:t>&gt; [“,” &lt;TVP</a:t>
            </a:r>
            <a:r>
              <a:rPr lang="en-US" dirty="0"/>
              <a:t>&gt;</a:t>
            </a:r>
            <a:r>
              <a:rPr lang="en-US" dirty="0" smtClean="0"/>
              <a:t> ]* </a:t>
            </a:r>
          </a:p>
          <a:p>
            <a:pPr lvl="2"/>
            <a:r>
              <a:rPr lang="en-US" dirty="0" smtClean="0"/>
              <a:t>&lt;TVP&gt; := &lt;type&gt; “=“ &lt;string&gt;</a:t>
            </a:r>
          </a:p>
          <a:p>
            <a:pPr lvl="2"/>
            <a:r>
              <a:rPr lang="en-US" dirty="0" smtClean="0"/>
              <a:t>Example:  esnet.ets:ps80,vlan=1780</a:t>
            </a:r>
          </a:p>
          <a:p>
            <a:pPr lvl="1"/>
            <a:r>
              <a:rPr lang="en-US" dirty="0" smtClean="0"/>
              <a:t>STPs are *still* identifiers – how the TVP types and associated values are used is a service specific </a:t>
            </a:r>
          </a:p>
          <a:p>
            <a:pPr lvl="1"/>
            <a:r>
              <a:rPr lang="en-US" dirty="0" smtClean="0"/>
              <a:t>Thus, a Reservation </a:t>
            </a:r>
            <a:r>
              <a:rPr lang="en-US" dirty="0" err="1" smtClean="0"/>
              <a:t>Req</a:t>
            </a:r>
            <a:r>
              <a:rPr lang="en-US" dirty="0" smtClean="0"/>
              <a:t> could submit:</a:t>
            </a:r>
          </a:p>
          <a:p>
            <a:pPr lvl="3"/>
            <a:r>
              <a:rPr lang="en-US" dirty="0" smtClean="0"/>
              <a:t>Source= “nl:cph1,port=ge0/1/4,vlan=4000”</a:t>
            </a:r>
          </a:p>
          <a:p>
            <a:pPr lvl="3"/>
            <a:r>
              <a:rPr lang="en-US" dirty="0" err="1" smtClean="0"/>
              <a:t>Dest</a:t>
            </a:r>
            <a:r>
              <a:rPr lang="en-US" dirty="0" smtClean="0"/>
              <a:t>= “ndn:cph2-xe3/2/1.2001”</a:t>
            </a:r>
          </a:p>
        </p:txBody>
      </p:sp>
    </p:spTree>
    <p:extLst>
      <p:ext uri="{BB962C8B-B14F-4D97-AF65-F5344CB8AC3E}">
        <p14:creationId xmlns:p14="http://schemas.microsoft.com/office/powerpoint/2010/main" xmlns="" val="2014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topology…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existing NSI topology model does not provide a consistent mechanism for exposing intra-domain topological structure.</a:t>
            </a:r>
          </a:p>
          <a:p>
            <a:pPr lvl="1"/>
            <a:r>
              <a:rPr lang="en-US" dirty="0" smtClean="0"/>
              <a:t>The base model hides all internal structure…which is good in many (most) high level cases….  But…</a:t>
            </a:r>
          </a:p>
          <a:p>
            <a:pPr lvl="1"/>
            <a:r>
              <a:rPr lang="en-US" dirty="0" smtClean="0"/>
              <a:t>Where a network wishes to do so, it should be able to expose additional internal structure or state in a measured and graduated degree…down to the hardware minutia if so desired.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2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NSI STPs to local detail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0266" y="2133600"/>
            <a:ext cx="8568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	NSI Network{ name NDN.EFDX;	   version 2012-02-29-18:42:23		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STP{ name=“</a:t>
            </a:r>
            <a:r>
              <a:rPr lang="en-US" sz="1200" dirty="0" err="1" smtClean="0">
                <a:latin typeface="Consolas"/>
                <a:cs typeface="Consolas"/>
              </a:rPr>
              <a:t>NDN.EFDX:Pionier,vlan</a:t>
            </a:r>
            <a:r>
              <a:rPr lang="en-US" sz="1200" dirty="0" smtClean="0">
                <a:latin typeface="Consolas"/>
                <a:cs typeface="Consolas"/>
              </a:rPr>
              <a:t>=4000</a:t>
            </a:r>
            <a:r>
              <a:rPr lang="en-US" sz="1200" dirty="0">
                <a:latin typeface="Consolas"/>
                <a:cs typeface="Consolas"/>
              </a:rPr>
              <a:t>” </a:t>
            </a:r>
            <a:r>
              <a:rPr lang="en-US" sz="1200" dirty="0" smtClean="0">
                <a:latin typeface="Consolas"/>
                <a:cs typeface="Consolas"/>
              </a:rPr>
              <a:t>bidirectional     }</a:t>
            </a:r>
          </a:p>
          <a:p>
            <a:r>
              <a:rPr lang="en-US" sz="1200" dirty="0">
                <a:latin typeface="Consolas"/>
                <a:cs typeface="Consolas"/>
              </a:rPr>
              <a:t>		STP{ name=“</a:t>
            </a:r>
            <a:r>
              <a:rPr lang="en-US" sz="1200" dirty="0" err="1" smtClean="0">
                <a:latin typeface="Consolas"/>
                <a:cs typeface="Consolas"/>
              </a:rPr>
              <a:t>NDN.EFDX:NetherLight,</a:t>
            </a:r>
            <a:r>
              <a:rPr lang="en-US" sz="1200" dirty="0" err="1">
                <a:latin typeface="Consolas"/>
                <a:cs typeface="Consolas"/>
              </a:rPr>
              <a:t>vlan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sz="1200" dirty="0" smtClean="0">
                <a:latin typeface="Consolas"/>
                <a:cs typeface="Consolas"/>
              </a:rPr>
              <a:t>4001” </a:t>
            </a:r>
            <a:r>
              <a:rPr lang="en-US" sz="1200" dirty="0">
                <a:latin typeface="Consolas"/>
                <a:cs typeface="Consolas"/>
              </a:rPr>
              <a:t>bidirectional }</a:t>
            </a:r>
          </a:p>
          <a:p>
            <a:r>
              <a:rPr lang="en-US" sz="1200" dirty="0">
                <a:latin typeface="Consolas"/>
                <a:cs typeface="Consolas"/>
              </a:rPr>
              <a:t>		STP{ name=“</a:t>
            </a:r>
            <a:r>
              <a:rPr lang="en-US" sz="1200" dirty="0" smtClean="0">
                <a:latin typeface="Consolas"/>
                <a:cs typeface="Consolas"/>
              </a:rPr>
              <a:t>NDN.EFDX:Internet2,</a:t>
            </a:r>
            <a:r>
              <a:rPr lang="en-US" sz="1200" dirty="0">
                <a:latin typeface="Consolas"/>
                <a:cs typeface="Consolas"/>
              </a:rPr>
              <a:t>vlan=</a:t>
            </a:r>
            <a:r>
              <a:rPr lang="en-US" sz="1200" dirty="0" smtClean="0">
                <a:latin typeface="Consolas"/>
                <a:cs typeface="Consolas"/>
              </a:rPr>
              <a:t>4002” </a:t>
            </a:r>
            <a:r>
              <a:rPr lang="en-US" sz="1200" dirty="0">
                <a:latin typeface="Consolas"/>
                <a:cs typeface="Consolas"/>
              </a:rPr>
              <a:t>bidirectional </a:t>
            </a:r>
            <a:r>
              <a:rPr lang="en-US" sz="1200" dirty="0" smtClean="0">
                <a:latin typeface="Consolas"/>
                <a:cs typeface="Consolas"/>
              </a:rPr>
              <a:t>  }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</a:p>
          <a:p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SDP </a:t>
            </a:r>
            <a:r>
              <a:rPr lang="en-US" sz="1200" dirty="0">
                <a:latin typeface="Consolas"/>
                <a:cs typeface="Consolas"/>
              </a:rPr>
              <a:t>“</a:t>
            </a:r>
            <a:r>
              <a:rPr lang="en-US" sz="1200" dirty="0" err="1">
                <a:latin typeface="Consolas"/>
                <a:cs typeface="Consolas"/>
              </a:rPr>
              <a:t>NDN.EFDX:Pionier,vlan</a:t>
            </a:r>
            <a:r>
              <a:rPr lang="en-US" sz="1200" dirty="0">
                <a:latin typeface="Consolas"/>
                <a:cs typeface="Consolas"/>
              </a:rPr>
              <a:t>=4000”, Pionier:CPH1;</a:t>
            </a:r>
          </a:p>
          <a:p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SDP </a:t>
            </a:r>
            <a:r>
              <a:rPr lang="en-US" sz="1200" dirty="0">
                <a:latin typeface="Consolas"/>
                <a:cs typeface="Consolas"/>
              </a:rPr>
              <a:t>“</a:t>
            </a:r>
            <a:r>
              <a:rPr lang="en-US" sz="1200" dirty="0" err="1" smtClean="0">
                <a:latin typeface="Consolas"/>
                <a:cs typeface="Consolas"/>
              </a:rPr>
              <a:t>NDN.EFDX:NetherLight,</a:t>
            </a:r>
            <a:r>
              <a:rPr lang="en-US" sz="1200" dirty="0" err="1">
                <a:latin typeface="Consolas"/>
                <a:cs typeface="Consolas"/>
              </a:rPr>
              <a:t>vlan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sz="1200" dirty="0" smtClean="0">
                <a:latin typeface="Consolas"/>
                <a:cs typeface="Consolas"/>
              </a:rPr>
              <a:t>4001”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smtClean="0">
                <a:latin typeface="Consolas"/>
                <a:cs typeface="Consolas"/>
              </a:rPr>
              <a:t>Netherlight.EFDX:CPH4001;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SDP “NDN.EFDX:Internet2,vlan=4002”, ION.EFDX:NDN-NYC;</a:t>
            </a:r>
          </a:p>
          <a:p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}	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NSI STPs to local detail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361948"/>
            <a:ext cx="8568268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>
                <a:latin typeface="Consolas"/>
                <a:cs typeface="Consolas"/>
              </a:rPr>
              <a:t>port{ name</a:t>
            </a:r>
            <a:r>
              <a:rPr lang="en-US" sz="1200" dirty="0" smtClean="0">
                <a:latin typeface="Consolas"/>
                <a:cs typeface="Consolas"/>
              </a:rPr>
              <a:t>=AMS,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=“router</a:t>
            </a:r>
            <a:r>
              <a:rPr lang="en-US" sz="1200" dirty="0" smtClean="0">
                <a:latin typeface="Consolas"/>
                <a:cs typeface="Consolas"/>
              </a:rPr>
              <a:t>=</a:t>
            </a:r>
            <a:r>
              <a:rPr lang="en-US" sz="1200" dirty="0" err="1" smtClean="0">
                <a:latin typeface="Consolas"/>
                <a:cs typeface="Consolas"/>
              </a:rPr>
              <a:t>cph-</a:t>
            </a:r>
            <a:r>
              <a:rPr lang="en-US" sz="1200" dirty="0" err="1">
                <a:latin typeface="Consolas"/>
                <a:cs typeface="Consolas"/>
              </a:rPr>
              <a:t>nsi.nordu.net</a:t>
            </a:r>
            <a:r>
              <a:rPr lang="en-US" sz="1200" dirty="0">
                <a:latin typeface="Consolas"/>
                <a:cs typeface="Consolas"/>
              </a:rPr>
              <a:t>, port=</a:t>
            </a:r>
            <a:r>
              <a:rPr lang="en-US" sz="1200" dirty="0" smtClean="0">
                <a:latin typeface="Consolas"/>
                <a:cs typeface="Consolas"/>
              </a:rPr>
              <a:t>ge0/0/10, </a:t>
            </a:r>
            <a:r>
              <a:rPr lang="en-US" sz="1200" dirty="0">
                <a:latin typeface="Consolas"/>
                <a:cs typeface="Consolas"/>
              </a:rPr>
              <a:t>unit=1780”;</a:t>
            </a:r>
          </a:p>
          <a:p>
            <a:r>
              <a:rPr lang="en-US" sz="1200" dirty="0">
                <a:latin typeface="Consolas"/>
                <a:cs typeface="Consolas"/>
              </a:rPr>
              <a:t>			port{ name</a:t>
            </a:r>
            <a:r>
              <a:rPr lang="en-US" sz="1200" dirty="0" smtClean="0">
                <a:latin typeface="Consolas"/>
                <a:cs typeface="Consolas"/>
              </a:rPr>
              <a:t>=POZ,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=“router</a:t>
            </a:r>
            <a:r>
              <a:rPr lang="en-US" sz="1200" dirty="0" smtClean="0">
                <a:latin typeface="Consolas"/>
                <a:cs typeface="Consolas"/>
              </a:rPr>
              <a:t>=</a:t>
            </a:r>
            <a:r>
              <a:rPr lang="en-US" sz="1200" dirty="0" err="1" smtClean="0">
                <a:latin typeface="Consolas"/>
                <a:cs typeface="Consolas"/>
              </a:rPr>
              <a:t>cph-</a:t>
            </a:r>
            <a:r>
              <a:rPr lang="en-US" sz="1200" dirty="0" err="1">
                <a:latin typeface="Consolas"/>
                <a:cs typeface="Consolas"/>
              </a:rPr>
              <a:t>nsi.nordu.net</a:t>
            </a:r>
            <a:r>
              <a:rPr lang="en-US" sz="1200" dirty="0">
                <a:latin typeface="Consolas"/>
                <a:cs typeface="Consolas"/>
              </a:rPr>
              <a:t>, port</a:t>
            </a:r>
            <a:r>
              <a:rPr lang="en-US" sz="1200" dirty="0" smtClean="0">
                <a:latin typeface="Consolas"/>
                <a:cs typeface="Consolas"/>
              </a:rPr>
              <a:t>=ge0/2/0, </a:t>
            </a:r>
            <a:r>
              <a:rPr lang="en-US" sz="1200" dirty="0">
                <a:latin typeface="Consolas"/>
                <a:cs typeface="Consolas"/>
              </a:rPr>
              <a:t>unit=1780”;</a:t>
            </a:r>
          </a:p>
          <a:p>
            <a:r>
              <a:rPr lang="en-US" sz="1200" dirty="0">
                <a:latin typeface="Consolas"/>
                <a:cs typeface="Consolas"/>
              </a:rPr>
              <a:t>			port{ name</a:t>
            </a:r>
            <a:r>
              <a:rPr lang="en-US" sz="1200" dirty="0" smtClean="0">
                <a:latin typeface="Consolas"/>
                <a:cs typeface="Consolas"/>
              </a:rPr>
              <a:t>=NYC,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sz="1200" dirty="0" smtClean="0">
                <a:latin typeface="Consolas"/>
                <a:cs typeface="Consolas"/>
              </a:rPr>
              <a:t>“cph2-nsi.nordu.net eth0.1780”;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port{ name=ION, 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	</a:t>
            </a:r>
            <a:r>
              <a:rPr lang="en-US" sz="1200" dirty="0" err="1" smtClean="0">
                <a:latin typeface="Consolas"/>
                <a:cs typeface="Consolas"/>
              </a:rPr>
              <a:t>mapsTo</a:t>
            </a:r>
            <a:r>
              <a:rPr lang="en-US" sz="1200" dirty="0" smtClean="0">
                <a:latin typeface="Consolas"/>
                <a:cs typeface="Consolas"/>
              </a:rPr>
              <a:t>=“router=</a:t>
            </a:r>
            <a:r>
              <a:rPr lang="en-US" sz="1200" dirty="0" err="1" smtClean="0">
                <a:latin typeface="Consolas"/>
                <a:cs typeface="Consolas"/>
              </a:rPr>
              <a:t>nyc-nsi.nordu.net</a:t>
            </a:r>
            <a:r>
              <a:rPr lang="en-US" sz="1200" dirty="0" smtClean="0">
                <a:latin typeface="Consolas"/>
                <a:cs typeface="Consolas"/>
              </a:rPr>
              <a:t>, port=ge2/19, unit=1780”;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	port</a:t>
            </a:r>
            <a:r>
              <a:rPr lang="en-US" sz="1200" dirty="0">
                <a:latin typeface="Consolas"/>
                <a:cs typeface="Consolas"/>
              </a:rPr>
              <a:t>{ name</a:t>
            </a:r>
            <a:r>
              <a:rPr lang="en-US" sz="1200" dirty="0" smtClean="0">
                <a:latin typeface="Consolas"/>
                <a:cs typeface="Consolas"/>
              </a:rPr>
              <a:t>=CPH,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=“router=</a:t>
            </a:r>
            <a:r>
              <a:rPr lang="en-US" sz="1200" dirty="0" err="1">
                <a:latin typeface="Consolas"/>
                <a:cs typeface="Consolas"/>
              </a:rPr>
              <a:t>nyc-nsi.nordu.net</a:t>
            </a:r>
            <a:r>
              <a:rPr lang="en-US" sz="1200" dirty="0">
                <a:latin typeface="Consolas"/>
                <a:cs typeface="Consolas"/>
              </a:rPr>
              <a:t>, port=</a:t>
            </a:r>
            <a:r>
              <a:rPr lang="en-US" sz="1200" dirty="0" smtClean="0">
                <a:latin typeface="Consolas"/>
                <a:cs typeface="Consolas"/>
              </a:rPr>
              <a:t>ge2/12, </a:t>
            </a:r>
            <a:r>
              <a:rPr lang="en-US" sz="1200" dirty="0">
                <a:latin typeface="Consolas"/>
                <a:cs typeface="Consolas"/>
              </a:rPr>
              <a:t>unit=1780”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NYC:CPH, CPH:NYC;             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		/* level 1 to level 2 boundary links  */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	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NDN.EFDX:Internet2, 	NYC:ION;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	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8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STP/SDP issues TBD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6267"/>
            <a:ext cx="7772400" cy="45889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How do we define large sets of similar STPs?</a:t>
            </a:r>
          </a:p>
          <a:p>
            <a:pPr lvl="1"/>
            <a:r>
              <a:rPr lang="en-US" dirty="0" smtClean="0"/>
              <a:t>&lt;network&gt;&lt;</a:t>
            </a:r>
            <a:r>
              <a:rPr lang="en-US" dirty="0" err="1" smtClean="0"/>
              <a:t>locid</a:t>
            </a:r>
            <a:r>
              <a:rPr lang="en-US" dirty="0" smtClean="0"/>
              <a:t>&gt; [ , &lt;TVP&gt;]*</a:t>
            </a:r>
          </a:p>
          <a:p>
            <a:pPr lvl="1"/>
            <a:r>
              <a:rPr lang="en-US" dirty="0" smtClean="0"/>
              <a:t>&lt;TVP&gt; := &lt;type&gt; “=“ &lt;value&gt; [“..” &lt;value&gt;]*</a:t>
            </a:r>
          </a:p>
          <a:p>
            <a:r>
              <a:rPr lang="en-US" dirty="0" smtClean="0"/>
              <a:t>Path Guidance (</a:t>
            </a:r>
            <a:r>
              <a:rPr lang="en-US" dirty="0" err="1" smtClean="0"/>
              <a:t>anypoint</a:t>
            </a:r>
            <a:r>
              <a:rPr lang="en-US" dirty="0" smtClean="0"/>
              <a:t> guidance)</a:t>
            </a:r>
          </a:p>
          <a:p>
            <a:pPr lvl="1"/>
            <a:r>
              <a:rPr lang="en-US" dirty="0" smtClean="0"/>
              <a:t>Source/</a:t>
            </a:r>
            <a:r>
              <a:rPr lang="en-US" dirty="0" err="1" smtClean="0"/>
              <a:t>Dest</a:t>
            </a:r>
            <a:r>
              <a:rPr lang="en-US" dirty="0" smtClean="0"/>
              <a:t> set specification</a:t>
            </a:r>
          </a:p>
          <a:p>
            <a:pPr lvl="2"/>
            <a:r>
              <a:rPr lang="en-US" dirty="0" smtClean="0"/>
              <a:t>Ex: destination= </a:t>
            </a:r>
            <a:r>
              <a:rPr lang="en-US" dirty="0" err="1" smtClean="0"/>
              <a:t>esnet:ps</a:t>
            </a:r>
            <a:r>
              <a:rPr lang="en-US" dirty="0" smtClean="0"/>
              <a:t>[0..100,102,104,177]   any *one* of these STPs is acceptable</a:t>
            </a:r>
          </a:p>
          <a:p>
            <a:pPr lvl="1"/>
            <a:r>
              <a:rPr lang="en-US" dirty="0" smtClean="0"/>
              <a:t>Loosen the endpoint constraints</a:t>
            </a:r>
          </a:p>
          <a:p>
            <a:pPr lvl="2"/>
            <a:r>
              <a:rPr lang="en-US" dirty="0" smtClean="0"/>
              <a:t>Ex:  destination= </a:t>
            </a:r>
            <a:r>
              <a:rPr lang="en-US" dirty="0" err="1" smtClean="0"/>
              <a:t>esnet</a:t>
            </a:r>
            <a:r>
              <a:rPr lang="en-US" dirty="0" smtClean="0"/>
              <a:t>:*     (any available STP in </a:t>
            </a:r>
            <a:r>
              <a:rPr lang="en-US" dirty="0" err="1" smtClean="0"/>
              <a:t>esnet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	</a:t>
            </a:r>
            <a:r>
              <a:rPr lang="en-US" dirty="0" err="1" smtClean="0"/>
              <a:t>esnet</a:t>
            </a:r>
            <a:r>
              <a:rPr lang="en-US" dirty="0"/>
              <a:t>:</a:t>
            </a:r>
            <a:r>
              <a:rPr lang="en-US" dirty="0" smtClean="0"/>
              <a:t>*!    (first available STP inside </a:t>
            </a:r>
            <a:r>
              <a:rPr lang="en-US" dirty="0" err="1" smtClean="0"/>
              <a:t>esnet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	</a:t>
            </a:r>
            <a:r>
              <a:rPr lang="en-US" dirty="0" err="1" smtClean="0"/>
              <a:t>esnet</a:t>
            </a:r>
            <a:r>
              <a:rPr lang="en-US" dirty="0" smtClean="0"/>
              <a:t>:~   (transit </a:t>
            </a:r>
            <a:r>
              <a:rPr lang="en-US" dirty="0" err="1" smtClean="0"/>
              <a:t>esnet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Some of these require an “</a:t>
            </a:r>
            <a:r>
              <a:rPr lang="en-US" dirty="0" err="1" smtClean="0"/>
              <a:t>ero</a:t>
            </a:r>
            <a:r>
              <a:rPr lang="en-US" dirty="0" smtClean="0"/>
              <a:t>” style capability</a:t>
            </a:r>
          </a:p>
          <a:p>
            <a:pPr lvl="1"/>
            <a:r>
              <a:rPr lang="en-US" dirty="0" smtClean="0"/>
              <a:t>These are critical to solving exhaustive search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5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proposal retains the NSI abstractions at the highest topological layer, </a:t>
            </a:r>
          </a:p>
          <a:p>
            <a:r>
              <a:rPr lang="en-US" dirty="0" smtClean="0"/>
              <a:t>and retains the NSI model internally as smaller NSI domains are defined</a:t>
            </a:r>
          </a:p>
          <a:p>
            <a:r>
              <a:rPr lang="en-US" dirty="0" smtClean="0"/>
              <a:t>A key relation called an “alias” is defined to link STPs (NML Ports) at any desired level to STPs at the next lower (more detailed) level.</a:t>
            </a:r>
          </a:p>
          <a:p>
            <a:pPr lvl="1"/>
            <a:r>
              <a:rPr lang="en-US" dirty="0" smtClean="0"/>
              <a:t>An Alias is an internal topological construct that should probably be stored at the lower level (more detailed level).  </a:t>
            </a:r>
          </a:p>
          <a:p>
            <a:pPr lvl="1"/>
            <a:r>
              <a:rPr lang="en-US" dirty="0" smtClean="0"/>
              <a:t>It therefore stays private until/unless that level is announced externally.  (local agents will not have a problem using this relation.)</a:t>
            </a:r>
          </a:p>
          <a:p>
            <a:r>
              <a:rPr lang="en-US" dirty="0" smtClean="0"/>
              <a:t>An Alias could [alternatively] reference a conventional NML topological object – thus mapping the NSI topology to appropriate NML object as the local topology manager deems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742954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2" y="562505"/>
            <a:ext cx="5113867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NSI Topology Example</a:t>
            </a:r>
            <a:br>
              <a:rPr lang="en-US" sz="3200" dirty="0" smtClean="0"/>
            </a:br>
            <a:r>
              <a:rPr lang="en-US" sz="1800" dirty="0" smtClean="0"/>
              <a:t>Current existing NSI topology model: </a:t>
            </a:r>
            <a:br>
              <a:rPr lang="en-US" sz="1800" dirty="0" smtClean="0"/>
            </a:br>
            <a:r>
              <a:rPr lang="en-US" sz="1800" dirty="0" smtClean="0"/>
              <a:t>only L0 has structure, L1+ is opaque (private)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6535579" y="1673956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4930141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4110386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1466" y="1810671"/>
            <a:ext cx="171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Opaque internal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7646" y="2568363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56605" y="4067273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585896"/>
            <a:ext cx="91563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300725"/>
            <a:ext cx="7489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990310" y="6246421"/>
            <a:ext cx="614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ION-o</a:t>
            </a:r>
            <a:endParaRPr lang="en-US" sz="1400" dirty="0"/>
          </a:p>
        </p:txBody>
      </p:sp>
      <p:cxnSp>
        <p:nvCxnSpPr>
          <p:cNvPr id="159" name="Straight Connector 33"/>
          <p:cNvCxnSpPr>
            <a:stCxn id="51" idx="7"/>
            <a:endCxn id="52" idx="2"/>
          </p:cNvCxnSpPr>
          <p:nvPr/>
        </p:nvCxnSpPr>
        <p:spPr>
          <a:xfrm rot="5400000" flipH="1" flipV="1">
            <a:off x="2283997" y="4055770"/>
            <a:ext cx="492035" cy="100107"/>
          </a:xfrm>
          <a:prstGeom prst="curvedConnector2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33"/>
          <p:cNvCxnSpPr>
            <a:stCxn id="59" idx="5"/>
            <a:endCxn id="60" idx="0"/>
          </p:cNvCxnSpPr>
          <p:nvPr/>
        </p:nvCxnSpPr>
        <p:spPr>
          <a:xfrm rot="16200000" flipH="1">
            <a:off x="5866651" y="4580623"/>
            <a:ext cx="543208" cy="39559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55" idx="6"/>
            <a:endCxn id="56" idx="2"/>
          </p:cNvCxnSpPr>
          <p:nvPr/>
        </p:nvCxnSpPr>
        <p:spPr>
          <a:xfrm flipV="1">
            <a:off x="6184341" y="2416334"/>
            <a:ext cx="265311" cy="23534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331831" y="2066222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121977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388111" y="4896623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30669" y="4483607"/>
            <a:ext cx="1478940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SDPs (NML Links)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4199" y="3432007"/>
            <a:ext cx="147350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STPs (NML Ports)</a:t>
            </a:r>
            <a:endParaRPr lang="en-US" sz="1400" dirty="0"/>
          </a:p>
        </p:txBody>
      </p:sp>
      <p:cxnSp>
        <p:nvCxnSpPr>
          <p:cNvPr id="108" name="Straight Arrow Connector 107"/>
          <p:cNvCxnSpPr>
            <a:stCxn id="107" idx="1"/>
          </p:cNvCxnSpPr>
          <p:nvPr/>
        </p:nvCxnSpPr>
        <p:spPr>
          <a:xfrm flipH="1" flipV="1">
            <a:off x="6258023" y="2759165"/>
            <a:ext cx="506176" cy="826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>
            <a:off x="5879699" y="3585896"/>
            <a:ext cx="884500" cy="82656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33275" y="4329232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2580068" y="3782617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012488" y="2574493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6449652" y="2339146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5793772" y="4375050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6250126" y="505002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76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4715" y="1767619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34" y="327178"/>
            <a:ext cx="8815385" cy="139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Proposed Hierarchical NSI Topology Example</a:t>
            </a:r>
            <a:br>
              <a:rPr lang="en-US" sz="3200" dirty="0" smtClean="0"/>
            </a:br>
            <a:r>
              <a:rPr lang="en-US" sz="1800" dirty="0" smtClean="0"/>
              <a:t>Proposed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topology:  L0 &amp; internal L1 objects are publically announced by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;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As a Worldview, this </a:t>
            </a:r>
            <a:r>
              <a:rPr lang="en-US" sz="1800" dirty="0" err="1" smtClean="0"/>
              <a:t>topo</a:t>
            </a:r>
            <a:r>
              <a:rPr lang="en-US" sz="1800" dirty="0" smtClean="0"/>
              <a:t> would say I2, PSNC, and NL only announced L0 information.</a:t>
            </a:r>
            <a:br>
              <a:rPr lang="en-US" sz="1800" dirty="0" smtClean="0"/>
            </a:br>
            <a:r>
              <a:rPr lang="en-US" sz="1800" dirty="0" smtClean="0"/>
              <a:t>As a Local Topology from NDN, this is the only L0 information that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can  provide (i.e. its direct  adjacencies)</a:t>
            </a:r>
          </a:p>
        </p:txBody>
      </p:sp>
      <p:sp>
        <p:nvSpPr>
          <p:cNvPr id="5" name="Oval 4"/>
          <p:cNvSpPr/>
          <p:nvPr/>
        </p:nvSpPr>
        <p:spPr>
          <a:xfrm>
            <a:off x="6544006" y="1698621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91791" y="4954806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66778" y="4135051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106" idx="6"/>
            <a:endCxn id="108" idx="2"/>
          </p:cNvCxnSpPr>
          <p:nvPr/>
        </p:nvCxnSpPr>
        <p:spPr>
          <a:xfrm flipV="1">
            <a:off x="2747010" y="3374283"/>
            <a:ext cx="251727" cy="51588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9893" y="1835336"/>
            <a:ext cx="132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4272" y="2478724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970007" y="2553253"/>
            <a:ext cx="1015922" cy="98461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NYC</a:t>
            </a:r>
            <a:r>
              <a:rPr lang="en-US" sz="1400" dirty="0" smtClean="0"/>
              <a:t> Level 2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4524201" y="2957108"/>
            <a:ext cx="985653" cy="9185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CPH</a:t>
            </a:r>
          </a:p>
          <a:p>
            <a:pPr algn="ctr"/>
            <a:r>
              <a:rPr lang="en-US" sz="1400" dirty="0" smtClean="0"/>
              <a:t>Level 2</a:t>
            </a:r>
            <a:endParaRPr lang="en-US" sz="1400" dirty="0"/>
          </a:p>
        </p:txBody>
      </p:sp>
      <p:cxnSp>
        <p:nvCxnSpPr>
          <p:cNvPr id="112" name="Straight Connector 33"/>
          <p:cNvCxnSpPr>
            <a:stCxn id="110" idx="6"/>
            <a:endCxn id="111" idx="2"/>
          </p:cNvCxnSpPr>
          <p:nvPr/>
        </p:nvCxnSpPr>
        <p:spPr>
          <a:xfrm>
            <a:off x="4071855" y="3088443"/>
            <a:ext cx="366419" cy="33760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33"/>
          <p:cNvCxnSpPr>
            <a:stCxn id="113" idx="6"/>
            <a:endCxn id="114" idx="2"/>
          </p:cNvCxnSpPr>
          <p:nvPr/>
        </p:nvCxnSpPr>
        <p:spPr>
          <a:xfrm flipV="1">
            <a:off x="5559528" y="2676498"/>
            <a:ext cx="451893" cy="62727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33"/>
          <p:cNvCxnSpPr>
            <a:stCxn id="116" idx="4"/>
            <a:endCxn id="117" idx="1"/>
          </p:cNvCxnSpPr>
          <p:nvPr/>
        </p:nvCxnSpPr>
        <p:spPr>
          <a:xfrm rot="16200000" flipH="1">
            <a:off x="5320233" y="3878431"/>
            <a:ext cx="535221" cy="50759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826596" y="4354383"/>
            <a:ext cx="105192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2371" y="3813464"/>
            <a:ext cx="91563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527938" y="2308456"/>
            <a:ext cx="7489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endParaRPr lang="en-US" sz="1400" dirty="0"/>
          </a:p>
        </p:txBody>
      </p:sp>
      <p:cxnSp>
        <p:nvCxnSpPr>
          <p:cNvPr id="159" name="Straight Connector 33"/>
          <p:cNvCxnSpPr>
            <a:stCxn id="107" idx="6"/>
            <a:endCxn id="106" idx="2"/>
          </p:cNvCxnSpPr>
          <p:nvPr/>
        </p:nvCxnSpPr>
        <p:spPr>
          <a:xfrm flipV="1">
            <a:off x="2513555" y="3890166"/>
            <a:ext cx="61602" cy="54091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33"/>
          <p:cNvCxnSpPr>
            <a:stCxn id="117" idx="4"/>
            <a:endCxn id="120" idx="0"/>
          </p:cNvCxnSpPr>
          <p:nvPr/>
        </p:nvCxnSpPr>
        <p:spPr>
          <a:xfrm rot="16200000" flipH="1">
            <a:off x="5851180" y="4582826"/>
            <a:ext cx="537970" cy="43553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114" idx="6"/>
            <a:endCxn id="119" idx="2"/>
          </p:cNvCxnSpPr>
          <p:nvPr/>
        </p:nvCxnSpPr>
        <p:spPr>
          <a:xfrm flipV="1">
            <a:off x="6183274" y="2472889"/>
            <a:ext cx="280179" cy="20360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085762" y="3492214"/>
            <a:ext cx="52436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NYC</a:t>
            </a:r>
            <a:endParaRPr 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417458" y="3582389"/>
            <a:ext cx="565129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AMS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152000" y="2927592"/>
            <a:ext cx="53091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POZ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400875" y="2122283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760570" y="2703964"/>
            <a:ext cx="52559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CPH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593279" y="3066506"/>
            <a:ext cx="505254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ION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9609" y="4146642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397046" y="4971627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463453" y="3011741"/>
            <a:ext cx="2471633" cy="1384995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 links are “</a:t>
            </a:r>
            <a:r>
              <a:rPr lang="en-US" sz="1400" b="1" dirty="0" smtClean="0">
                <a:solidFill>
                  <a:srgbClr val="0000FF"/>
                </a:solidFill>
              </a:rPr>
              <a:t>aliases</a:t>
            </a:r>
            <a:r>
              <a:rPr lang="en-US" sz="1400" dirty="0" smtClean="0"/>
              <a:t>” indicating an level transition in the topology.  (Aliases act similarly to SDPs, so red and blue relations are simple logical links.)</a:t>
            </a:r>
            <a:endParaRPr lang="en-US" sz="1400" dirty="0"/>
          </a:p>
        </p:txBody>
      </p:sp>
      <p:cxnSp>
        <p:nvCxnSpPr>
          <p:cNvPr id="207" name="Straight Arrow Connector 206"/>
          <p:cNvCxnSpPr>
            <a:stCxn id="205" idx="1"/>
          </p:cNvCxnSpPr>
          <p:nvPr/>
        </p:nvCxnSpPr>
        <p:spPr>
          <a:xfrm flipH="1" flipV="1">
            <a:off x="5888126" y="2977710"/>
            <a:ext cx="575327" cy="72652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5" idx="1"/>
          </p:cNvCxnSpPr>
          <p:nvPr/>
        </p:nvCxnSpPr>
        <p:spPr>
          <a:xfrm flipH="1">
            <a:off x="5731933" y="3704239"/>
            <a:ext cx="731520" cy="41700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575157" y="3812978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2341702" y="4353897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2998737" y="329709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0" name="Oval 109"/>
          <p:cNvSpPr/>
          <p:nvPr/>
        </p:nvSpPr>
        <p:spPr>
          <a:xfrm>
            <a:off x="3900002" y="301125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4438274" y="3348862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5387675" y="322658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/>
          <p:cNvSpPr/>
          <p:nvPr/>
        </p:nvSpPr>
        <p:spPr>
          <a:xfrm>
            <a:off x="6011421" y="2599310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6" name="Oval 115"/>
          <p:cNvSpPr/>
          <p:nvPr/>
        </p:nvSpPr>
        <p:spPr>
          <a:xfrm>
            <a:off x="5248119" y="3710243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7" name="Oval 116"/>
          <p:cNvSpPr/>
          <p:nvPr/>
        </p:nvSpPr>
        <p:spPr>
          <a:xfrm>
            <a:off x="5816473" y="437723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9" name="Oval 118"/>
          <p:cNvSpPr/>
          <p:nvPr/>
        </p:nvSpPr>
        <p:spPr>
          <a:xfrm>
            <a:off x="6463453" y="239570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20" name="Oval 119"/>
          <p:cNvSpPr/>
          <p:nvPr/>
        </p:nvSpPr>
        <p:spPr>
          <a:xfrm>
            <a:off x="6252003" y="5069576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540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Hierarchical Topology Proposal </a:t>
            </a:r>
            <a:br>
              <a:rPr lang="en-US" sz="3200" dirty="0" smtClean="0"/>
            </a:br>
            <a:r>
              <a:rPr lang="en-US" sz="3200" dirty="0" smtClean="0"/>
              <a:t>Bi-directional Example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709082"/>
            <a:ext cx="856826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port AMS, POZ, NYC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ION, CPH bidirectional;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NYC:CPH, CPH:NYC;             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		/* level 1 to level 2 boundary links  */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	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NDN.EFDX:Internet2, 	NYC:ION;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	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286933"/>
            <a:ext cx="85682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link CPH:POZ,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CPH:AMS,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NYC.ION:Internet2,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CPH, NYC;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CPH:POZ, CPH:AMS, NYC:ION bidirectional; /* STPs </a:t>
            </a:r>
            <a:r>
              <a:rPr lang="en-US" sz="1200" dirty="0" smtClean="0">
                <a:latin typeface="Consolas"/>
                <a:cs typeface="Consolas"/>
              </a:rPr>
              <a:t>*/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C000"/>
                </a:solidFill>
                <a:latin typeface="Consolas"/>
                <a:cs typeface="Consolas"/>
              </a:rPr>
              <a:t>link NYC:CPH, CPH:NYC;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{...}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CPH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AMS, POZ, NYC bidirectional;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NYC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-87.2345;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ION, CPH bidirectional;	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r>
              <a:rPr lang="en-US" dirty="0" smtClean="0"/>
              <a:t>/ </a:t>
            </a:r>
            <a:r>
              <a:rPr lang="en-US" sz="3200" dirty="0" smtClean="0"/>
              <a:t>network view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286933"/>
            <a:ext cx="85682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CPH, NYC;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CPH:POZ, CPH:AMS, NYC:ION bidirectional; /* STPs </a:t>
            </a:r>
            <a:r>
              <a:rPr lang="en-US" sz="1200" dirty="0" smtClean="0">
                <a:latin typeface="Consolas"/>
                <a:cs typeface="Consolas"/>
              </a:rPr>
              <a:t>*/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link CPH:POZ,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CPH:AMS,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NYC.ION:Internet2,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link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, CPH:POZ;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{...}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smtClean="0">
                <a:latin typeface="Consolas"/>
                <a:cs typeface="Consolas"/>
              </a:rPr>
              <a:t>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CPH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AMS, POZ, NYC bidirectional;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C000"/>
                </a:solidFill>
                <a:latin typeface="Consolas"/>
                <a:cs typeface="Consolas"/>
              </a:rPr>
              <a:t>link CPH:NYC, NYC:CPH;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NYC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-87.2345;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ION, CPH bidirectional;	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C000"/>
                </a:solidFill>
                <a:latin typeface="Consolas"/>
                <a:cs typeface="Consolas"/>
              </a:rPr>
              <a:t>link NYC:CPH, CPH:NYC;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r>
              <a:rPr lang="en-US" dirty="0" smtClean="0"/>
              <a:t>/ </a:t>
            </a:r>
            <a:r>
              <a:rPr lang="en-US" sz="3200" dirty="0" smtClean="0"/>
              <a:t>with alias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3200" y="1118795"/>
            <a:ext cx="8568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CPH, NYC;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CPH:POZ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alias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NDN.EDFX:Pionier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, CPH:AMS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alias 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NDN.EDFX: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NetherLight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NYC:ION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alias </a:t>
            </a:r>
            <a:r>
              <a:rPr lang="en-US" altLang="ja-JP" sz="1200" dirty="0" smtClean="0">
                <a:solidFill>
                  <a:srgbClr val="FF0000"/>
                </a:solidFill>
                <a:latin typeface="Consolas"/>
                <a:cs typeface="Consolas"/>
              </a:rPr>
              <a:t>NDN.EDFX: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Internet2</a:t>
            </a:r>
            <a:r>
              <a:rPr lang="en-US" sz="1200" dirty="0" smtClean="0">
                <a:latin typeface="Consolas"/>
                <a:cs typeface="Consolas"/>
              </a:rPr>
              <a:t> bidirectional</a:t>
            </a:r>
            <a:r>
              <a:rPr lang="en-US" sz="1200" dirty="0" smtClean="0">
                <a:latin typeface="Consolas"/>
                <a:cs typeface="Consolas"/>
              </a:rPr>
              <a:t>; /* STPs </a:t>
            </a:r>
            <a:r>
              <a:rPr lang="en-US" sz="1200" dirty="0" smtClean="0">
                <a:latin typeface="Consolas"/>
                <a:cs typeface="Consolas"/>
              </a:rPr>
              <a:t>*/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{...}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CPH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AMS, POZ, NYC bidirectional;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CPH:NYC, NYC:CPH;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NYC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-87.2345;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ION, CPH bidirectional;	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NYC:CPH, CPH:NYC;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I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NSI.thmx</Template>
  <TotalTime>7404</TotalTime>
  <Words>1212</Words>
  <Application>Microsoft Office PowerPoint</Application>
  <PresentationFormat>画面に合わせる (4:3)</PresentationFormat>
  <Paragraphs>391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NSI</vt:lpstr>
      <vt:lpstr>A hierarchical, NSI compatible, topology proposal for NML</vt:lpstr>
      <vt:lpstr>Hierarchical topology…</vt:lpstr>
      <vt:lpstr>NML recommendations</vt:lpstr>
      <vt:lpstr>NSI Topology Example Current existing NSI topology model:  only L0 has structure, L1+ is opaque (private)</vt:lpstr>
      <vt:lpstr>Proposed Hierarchical NSI Topology Example Proposed NorthernLight topology:  L0 &amp; internal L1 objects are publically announced by NorthernLight;   As a Worldview, this topo would say I2, PSNC, and NL only announced L0 information. As a Local Topology from NDN, this is the only L0 information that NorthernLight can  provide (i.e. its direct  adjacencies)</vt:lpstr>
      <vt:lpstr>Hierarchical Topology Proposal  Bi-directional Example </vt:lpstr>
      <vt:lpstr>Modular description </vt:lpstr>
      <vt:lpstr>Modular description / network view </vt:lpstr>
      <vt:lpstr>Modular description / with alias</vt:lpstr>
      <vt:lpstr>Uni-directional Circuits</vt:lpstr>
      <vt:lpstr>NSI Topology Example Current existing NSI topology model:  only L0 has structure, L1+ is opaque</vt:lpstr>
      <vt:lpstr>Proposed Hierarchical NSI Topology Example Proposed NorthernLight topology:   L0 &amp; internal L1 objects are publically announced by NorthernLight;   As a Worldview, this topo would say I2, PSNC, and NL only announced L0 information. As a Local Topology from NDN, this is the only L0 information that NorthernLight can  provide (i.e. its direct  adjacencies)</vt:lpstr>
      <vt:lpstr>Hierarchical Uni-directional Topology Proposal Example</vt:lpstr>
      <vt:lpstr>Notes on NSI Uni-directional</vt:lpstr>
      <vt:lpstr>Other Topological considerations</vt:lpstr>
      <vt:lpstr>Mapping NSI STPs to local detail</vt:lpstr>
      <vt:lpstr>Other Topological considerations</vt:lpstr>
      <vt:lpstr>Merging topologies</vt:lpstr>
      <vt:lpstr>Topology issues addressed BTR</vt:lpstr>
      <vt:lpstr>Mapping NSI STPs to local detail</vt:lpstr>
      <vt:lpstr>Mapping NSI STPs to local detail</vt:lpstr>
      <vt:lpstr>Other Related STP/SDP issues TBD</vt:lpstr>
    </vt:vector>
  </TitlesOfParts>
  <Company>NORDUnet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Examples </dc:title>
  <dc:creator>Jerry Sobieski</dc:creator>
  <cp:lastModifiedBy>Tomohiro Kudoh</cp:lastModifiedBy>
  <cp:revision>143</cp:revision>
  <dcterms:created xsi:type="dcterms:W3CDTF">2012-02-27T12:06:03Z</dcterms:created>
  <dcterms:modified xsi:type="dcterms:W3CDTF">2012-03-14T04:52:12Z</dcterms:modified>
</cp:coreProperties>
</file>