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23"/>
  </p:notesMasterIdLst>
  <p:handoutMasterIdLst>
    <p:handoutMasterId r:id="rId24"/>
  </p:handoutMasterIdLst>
  <p:sldIdLst>
    <p:sldId id="259" r:id="rId2"/>
    <p:sldId id="264" r:id="rId3"/>
    <p:sldId id="270" r:id="rId4"/>
    <p:sldId id="281" r:id="rId5"/>
    <p:sldId id="263" r:id="rId6"/>
    <p:sldId id="279" r:id="rId7"/>
    <p:sldId id="280" r:id="rId8"/>
    <p:sldId id="271" r:id="rId9"/>
    <p:sldId id="273" r:id="rId10"/>
    <p:sldId id="266" r:id="rId11"/>
    <p:sldId id="274" r:id="rId12"/>
    <p:sldId id="267" r:id="rId13"/>
    <p:sldId id="269" r:id="rId14"/>
    <p:sldId id="272" r:id="rId15"/>
    <p:sldId id="283" r:id="rId16"/>
    <p:sldId id="282" r:id="rId17"/>
    <p:sldId id="275" r:id="rId18"/>
    <p:sldId id="276" r:id="rId19"/>
    <p:sldId id="277" r:id="rId20"/>
    <p:sldId id="278" r:id="rId21"/>
    <p:sldId id="265" r:id="rId22"/>
  </p:sldIdLst>
  <p:sldSz cx="9144000" cy="6858000" type="screen4x3"/>
  <p:notesSz cx="6858000" cy="9144000"/>
  <p:defaultTextStyle>
    <a:defPPr>
      <a:defRPr lang="en-US"/>
    </a:defPPr>
    <a:lvl1pPr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5DAD41"/>
    <a:srgbClr val="1E58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varScale="1">
        <p:scale>
          <a:sx n="94" d="100"/>
          <a:sy n="94" d="100"/>
        </p:scale>
        <p:origin x="-1016" y="-10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viewProps" Target="viewProps.xml"/><Relationship Id="rId14" Type="http://schemas.openxmlformats.org/officeDocument/2006/relationships/slide" Target="slides/slide13.xml"/><Relationship Id="rId23" Type="http://schemas.openxmlformats.org/officeDocument/2006/relationships/notesMaster" Target="notesMasters/notesMaster1.xml"/><Relationship Id="rId4" Type="http://schemas.openxmlformats.org/officeDocument/2006/relationships/slide" Target="slides/slide3.xml"/><Relationship Id="rId28" Type="http://schemas.openxmlformats.org/officeDocument/2006/relationships/theme" Target="theme/theme1.xml"/><Relationship Id="rId26" Type="http://schemas.openxmlformats.org/officeDocument/2006/relationships/presProps" Target="presProps.xml"/><Relationship Id="rId11" Type="http://schemas.openxmlformats.org/officeDocument/2006/relationships/slide" Target="slides/slide10.xml"/><Relationship Id="rId29"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E16DE7F0-08BD-4B4A-B45A-52B86B934DE6}" type="slidenum">
              <a:rPr lang="ja-JP" altLang="en-US"/>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D41F7C01-DFA4-6D48-A305-1DC4739CF012}" type="slidenum">
              <a:rPr lang="ja-JP" altLang="en-US"/>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26BFE-E8F9-C949-A4C8-DE93C3E3D262}"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Notes </a:t>
            </a:r>
            <a:r>
              <a:rPr lang="en-US" baseline="0" dirty="0" smtClean="0"/>
              <a:t>OGF27 not on list.</a:t>
            </a:r>
            <a:endParaRPr lang="en-US" dirty="0" smtClean="0"/>
          </a:p>
          <a:p>
            <a:r>
              <a:rPr lang="en-US" dirty="0" smtClean="0"/>
              <a:t>Decision</a:t>
            </a:r>
            <a:r>
              <a:rPr lang="en-US" dirty="0" smtClean="0"/>
              <a:t>:</a:t>
            </a:r>
            <a:r>
              <a:rPr lang="en-US" baseline="0" dirty="0" smtClean="0"/>
              <a:t> consensus on terminology, move forward and put them in schema</a:t>
            </a:r>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3</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Cross</a:t>
            </a:r>
            <a:r>
              <a:rPr lang="en-US" baseline="0" dirty="0" smtClean="0"/>
              <a:t> connects incl. multicast, broadcast, fall-over connections)</a:t>
            </a:r>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5</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Cross</a:t>
            </a:r>
            <a:r>
              <a:rPr lang="en-US" baseline="0" dirty="0" smtClean="0"/>
              <a:t> connects incl. multicast, broadcast, fall-over connections)</a:t>
            </a:r>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8</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Characteristic Information is defined in G.800</a:t>
            </a:r>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12</a:t>
            </a:fld>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AdaptationSource</a:t>
            </a:r>
            <a:r>
              <a:rPr lang="en-US" dirty="0" smtClean="0"/>
              <a:t> = adaptation</a:t>
            </a:r>
          </a:p>
          <a:p>
            <a:r>
              <a:rPr lang="en-US" dirty="0" err="1" smtClean="0"/>
              <a:t>AdaptationSInk</a:t>
            </a:r>
            <a:r>
              <a:rPr lang="en-US" dirty="0" smtClean="0"/>
              <a:t> = de-adaptation</a:t>
            </a:r>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13</a:t>
            </a:fld>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14</a:t>
            </a:fld>
            <a:endParaRPr lang="en-US"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833308-5FF5-0C42-B942-9975AE9B60E3}" type="slidenum">
              <a:rPr lang="ja-JP" altLang="en-US"/>
              <a:pPr/>
              <a:t>21</a:t>
            </a:fld>
            <a:endParaRPr lang="en-US" altLang="ja-JP"/>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ltLang="ja-JP"/>
              <a:t>OGF Full Copyright Notice if necessary</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charset="0"/>
              <a:buNone/>
              <a:defRPr sz="2800">
                <a:solidFill>
                  <a:schemeClr val="bg1"/>
                </a:solidFill>
              </a:defRPr>
            </a:lvl1pPr>
          </a:lstStyle>
          <a:p>
            <a:r>
              <a:rPr lang="en-US" altLang="ja-JP"/>
              <a:t>Formatvorlage des Untertitelmasters durch Klicken bearbeiten</a:t>
            </a:r>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CE2B45AF-092E-4041-BFA3-303E5F060AE4}" type="slidenum">
              <a:rPr lang="ja-JP" altLang="en-US"/>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15708186-8EBB-3542-B320-0B97B56E9C78}" type="slidenum">
              <a:rPr lang="ja-JP" altLang="en-US"/>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3A89D963-6B98-E842-99E9-A858A8114BEE}" type="slidenum">
              <a:rPr lang="ja-JP" altLang="en-US"/>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mtClean="0"/>
            </a:lvl1pPr>
          </a:lstStyle>
          <a:p>
            <a:fld id="{B683022E-E41A-5B4C-846D-A3B2D46BE784}" type="slidenum">
              <a:rPr lang="ja-JP" altLang="en-US"/>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fld id="{E174648C-2C41-B742-8773-41670124B5FA}" type="slidenum">
              <a:rPr lang="ja-JP" altLang="en-US"/>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fld id="{7DC17E06-CE10-F246-B224-4ED7C592BEE4}" type="slidenum">
              <a:rPr lang="ja-JP" altLang="en-US"/>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mtClean="0"/>
            </a:lvl1pPr>
          </a:lstStyle>
          <a:p>
            <a:fld id="{1CB6D772-EFEE-434F-97F8-28942E3DF258}" type="slidenum">
              <a:rPr lang="ja-JP" altLang="en-US"/>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fld id="{BE69CAC1-9ABD-D74A-A280-FB9E2760D39A}" type="slidenum">
              <a:rPr lang="ja-JP" altLang="en-US"/>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fld id="{A778A468-EC9F-F74B-B8C1-F72F9AFF19CB}" type="slidenum">
              <a:rPr lang="ja-JP" altLang="en-US"/>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fld id="{815ADBE0-45CD-2148-9FE9-9077ADB1409F}" type="slidenum">
              <a:rPr lang="ja-JP" altLang="en-US"/>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fld id="{925D962B-5B02-5D44-8DFA-E427032EA04D}" type="slidenum">
              <a:rPr lang="ja-JP" altLang="en-US"/>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prstTxWarp prst="textNoShape">
              <a:avLst/>
            </a:prstTxWarp>
          </a:bodyPr>
          <a:lstStyle/>
          <a:p>
            <a:pPr algn="l" eaLnBrk="1" hangingPunct="1">
              <a:spcBef>
                <a:spcPct val="20000"/>
              </a:spcBef>
              <a:buClr>
                <a:schemeClr val="accent2"/>
              </a:buClr>
              <a:buFont typeface="Times"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Textmasterformate durch Klicken bearbeiten</a:t>
            </a:r>
          </a:p>
          <a:p>
            <a:pPr lvl="1"/>
            <a:r>
              <a:rPr lang="en-US" altLang="ja-JP"/>
              <a:t>Zweite Ebene</a:t>
            </a:r>
          </a:p>
          <a:p>
            <a:pPr lvl="2"/>
            <a:r>
              <a:rPr lang="en-US" altLang="ja-JP"/>
              <a:t>Dritte Ebene</a:t>
            </a:r>
          </a:p>
          <a:p>
            <a:pPr lvl="3"/>
            <a:r>
              <a:rPr lang="en-US" altLang="ja-JP"/>
              <a:t>Vierte Ebene</a:t>
            </a:r>
          </a:p>
          <a:p>
            <a:pPr lvl="4"/>
            <a:r>
              <a:rPr lang="en-US" altLang="ja-JP"/>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fontAlgn="base">
        <a:spcBef>
          <a:spcPct val="0"/>
        </a:spcBef>
        <a:spcAft>
          <a:spcPct val="0"/>
        </a:spcAft>
        <a:defRPr sz="3500">
          <a:solidFill>
            <a:schemeClr val="tx1"/>
          </a:solidFill>
          <a:latin typeface="+mj-lt"/>
          <a:ea typeface="+mj-ea"/>
          <a:cs typeface="+mj-cs"/>
        </a:defRPr>
      </a:lvl1pPr>
      <a:lvl2pPr algn="l" rtl="0" fontAlgn="base">
        <a:spcBef>
          <a:spcPct val="0"/>
        </a:spcBef>
        <a:spcAft>
          <a:spcPct val="0"/>
        </a:spcAft>
        <a:defRPr sz="3500">
          <a:solidFill>
            <a:schemeClr val="tx1"/>
          </a:solidFill>
          <a:latin typeface="Arial" charset="0"/>
          <a:ea typeface="ＭＳ Ｐゴシック" charset="-128"/>
          <a:cs typeface="ＭＳ Ｐゴシック" charset="-128"/>
        </a:defRPr>
      </a:lvl2pPr>
      <a:lvl3pPr algn="l" rtl="0" fontAlgn="base">
        <a:spcBef>
          <a:spcPct val="0"/>
        </a:spcBef>
        <a:spcAft>
          <a:spcPct val="0"/>
        </a:spcAft>
        <a:defRPr sz="3500">
          <a:solidFill>
            <a:schemeClr val="tx1"/>
          </a:solidFill>
          <a:latin typeface="Arial" charset="0"/>
          <a:ea typeface="ＭＳ Ｐゴシック" charset="-128"/>
          <a:cs typeface="ＭＳ Ｐゴシック" charset="-128"/>
        </a:defRPr>
      </a:lvl3pPr>
      <a:lvl4pPr algn="l" rtl="0" fontAlgn="base">
        <a:spcBef>
          <a:spcPct val="0"/>
        </a:spcBef>
        <a:spcAft>
          <a:spcPct val="0"/>
        </a:spcAft>
        <a:defRPr sz="3500">
          <a:solidFill>
            <a:schemeClr val="tx1"/>
          </a:solidFill>
          <a:latin typeface="Arial" charset="0"/>
          <a:ea typeface="ＭＳ Ｐゴシック" charset="-128"/>
          <a:cs typeface="ＭＳ Ｐゴシック" charset="-128"/>
        </a:defRPr>
      </a:lvl4pPr>
      <a:lvl5pPr algn="l" rtl="0" fontAlgn="base">
        <a:spcBef>
          <a:spcPct val="0"/>
        </a:spcBef>
        <a:spcAft>
          <a:spcPct val="0"/>
        </a:spcAft>
        <a:defRPr sz="3500">
          <a:solidFill>
            <a:schemeClr val="tx1"/>
          </a:solidFill>
          <a:latin typeface="Arial" charset="0"/>
          <a:ea typeface="ＭＳ Ｐゴシック" charset="-128"/>
          <a:cs typeface="ＭＳ Ｐゴシック" charset="-128"/>
        </a:defRPr>
      </a:lvl5pPr>
      <a:lvl6pPr marL="457200" algn="l" rtl="0" fontAlgn="base">
        <a:spcBef>
          <a:spcPct val="0"/>
        </a:spcBef>
        <a:spcAft>
          <a:spcPct val="0"/>
        </a:spcAft>
        <a:defRPr sz="3500">
          <a:solidFill>
            <a:schemeClr val="tx1"/>
          </a:solidFill>
          <a:latin typeface="Arial" charset="0"/>
          <a:ea typeface="ＭＳ Ｐゴシック" charset="-128"/>
          <a:cs typeface="ＭＳ Ｐゴシック" charset="-128"/>
        </a:defRPr>
      </a:lvl6pPr>
      <a:lvl7pPr marL="914400" algn="l" rtl="0" fontAlgn="base">
        <a:spcBef>
          <a:spcPct val="0"/>
        </a:spcBef>
        <a:spcAft>
          <a:spcPct val="0"/>
        </a:spcAft>
        <a:defRPr sz="3500">
          <a:solidFill>
            <a:schemeClr val="tx1"/>
          </a:solidFill>
          <a:latin typeface="Arial" charset="0"/>
          <a:ea typeface="ＭＳ Ｐゴシック" charset="-128"/>
          <a:cs typeface="ＭＳ Ｐゴシック" charset="-128"/>
        </a:defRPr>
      </a:lvl7pPr>
      <a:lvl8pPr marL="1371600" algn="l" rtl="0" fontAlgn="base">
        <a:spcBef>
          <a:spcPct val="0"/>
        </a:spcBef>
        <a:spcAft>
          <a:spcPct val="0"/>
        </a:spcAft>
        <a:defRPr sz="3500">
          <a:solidFill>
            <a:schemeClr val="tx1"/>
          </a:solidFill>
          <a:latin typeface="Arial" charset="0"/>
          <a:ea typeface="ＭＳ Ｐゴシック" charset="-128"/>
          <a:cs typeface="ＭＳ Ｐゴシック" charset="-128"/>
        </a:defRPr>
      </a:lvl8pPr>
      <a:lvl9pPr marL="1828800" algn="l" rtl="0" fontAlgn="base">
        <a:spcBef>
          <a:spcPct val="0"/>
        </a:spcBef>
        <a:spcAft>
          <a:spcPct val="0"/>
        </a:spcAft>
        <a:defRPr sz="3500">
          <a:solidFill>
            <a:schemeClr val="tx1"/>
          </a:solidFill>
          <a:latin typeface="Arial" charset="0"/>
          <a:ea typeface="ＭＳ Ｐゴシック" charset="-128"/>
          <a:cs typeface="ＭＳ Ｐゴシック" charset="-128"/>
        </a:defRPr>
      </a:lvl9pPr>
    </p:titleStyle>
    <p:bodyStyle>
      <a:lvl1pPr marL="342900" indent="-342900" algn="l" rtl="0" fontAlgn="base">
        <a:spcBef>
          <a:spcPct val="20000"/>
        </a:spcBef>
        <a:spcAft>
          <a:spcPct val="0"/>
        </a:spcAft>
        <a:buClr>
          <a:schemeClr val="accent2"/>
        </a:buClr>
        <a:buFont typeface="Times" charset="0"/>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28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smtClean="0"/>
              <a:t>NML </a:t>
            </a:r>
            <a:r>
              <a:rPr lang="nl-NL" altLang="ja-JP" dirty="0" smtClean="0"/>
              <a:t>Progres</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OGF 28, München</a:t>
            </a:r>
            <a:endParaRPr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Terminology</a:t>
            </a:r>
            <a:endParaRPr lang="en-US" dirty="0"/>
          </a:p>
        </p:txBody>
      </p:sp>
      <p:sp>
        <p:nvSpPr>
          <p:cNvPr id="3" name="Content Placeholder 2"/>
          <p:cNvSpPr>
            <a:spLocks noGrp="1"/>
          </p:cNvSpPr>
          <p:nvPr>
            <p:ph idx="1"/>
          </p:nvPr>
        </p:nvSpPr>
        <p:spPr/>
        <p:txBody>
          <a:bodyPr/>
          <a:lstStyle/>
          <a:p>
            <a:r>
              <a:rPr lang="en-US" sz="2600" b="1" dirty="0" smtClean="0"/>
              <a:t>Topology</a:t>
            </a:r>
            <a:r>
              <a:rPr lang="en-US" sz="2600" dirty="0" smtClean="0"/>
              <a:t>: A set of Network Elements and the links connecting them.</a:t>
            </a:r>
          </a:p>
          <a:p>
            <a:r>
              <a:rPr lang="en-US" sz="2600" b="1" dirty="0" err="1" smtClean="0"/>
              <a:t>NetworkDomain</a:t>
            </a:r>
            <a:r>
              <a:rPr lang="en-US" sz="2600" dirty="0" smtClean="0"/>
              <a:t>: An unordered collection of Network Elements managed under the same shared policy umbrella.</a:t>
            </a:r>
          </a:p>
          <a:p>
            <a:endParaRPr lang="en-US" sz="2600" dirty="0" smtClean="0"/>
          </a:p>
          <a:p>
            <a:endParaRPr lang="en-US" sz="2600"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10</a:t>
            </a:fld>
            <a:endParaRPr lang="en-US" altLang="ja-JP"/>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err="1" smtClean="0"/>
              <a:t>Adaptation</a:t>
            </a:r>
            <a:r>
              <a:rPr lang="nl-NL" altLang="ja-JP" dirty="0" smtClean="0"/>
              <a:t> </a:t>
            </a:r>
            <a:r>
              <a:rPr lang="nl-NL" altLang="ja-JP" dirty="0" err="1" smtClean="0"/>
              <a:t>Terminology</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Jeroen van der Ham and Freek Dijkstra</a:t>
            </a:r>
            <a:endParaRPr lang="ja-JP"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Adaptation Terminology (1)</a:t>
            </a:r>
            <a:endParaRPr lang="en-US" dirty="0"/>
          </a:p>
        </p:txBody>
      </p:sp>
      <p:sp>
        <p:nvSpPr>
          <p:cNvPr id="3" name="Content Placeholder 2"/>
          <p:cNvSpPr>
            <a:spLocks noGrp="1"/>
          </p:cNvSpPr>
          <p:nvPr>
            <p:ph idx="1"/>
          </p:nvPr>
        </p:nvSpPr>
        <p:spPr>
          <a:xfrm>
            <a:off x="685800" y="1524000"/>
            <a:ext cx="7772400" cy="4724400"/>
          </a:xfrm>
        </p:spPr>
        <p:txBody>
          <a:bodyPr/>
          <a:lstStyle/>
          <a:p>
            <a:r>
              <a:rPr lang="en-US" sz="2600" b="1" dirty="0" smtClean="0"/>
              <a:t>Layer</a:t>
            </a:r>
            <a:r>
              <a:rPr lang="en-US" sz="2600" dirty="0" smtClean="0"/>
              <a:t>: A collection of Ports with common Characteristic Information.</a:t>
            </a:r>
          </a:p>
          <a:p>
            <a:r>
              <a:rPr lang="en-US" sz="2600" b="1" dirty="0" err="1" smtClean="0"/>
              <a:t>AdaptationType</a:t>
            </a:r>
            <a:r>
              <a:rPr lang="en-US" sz="2600" dirty="0" smtClean="0"/>
              <a:t>: Abstract type describing the technology of embedding the data of one layer into the data of another layer.</a:t>
            </a:r>
          </a:p>
          <a:p>
            <a:r>
              <a:rPr lang="en-US" sz="2600" b="1" dirty="0" err="1" smtClean="0"/>
              <a:t>AdaptationService</a:t>
            </a:r>
            <a:r>
              <a:rPr lang="en-US" sz="2600" dirty="0" smtClean="0"/>
              <a:t>: Adaptation capability in a topology or node.</a:t>
            </a:r>
          </a:p>
          <a:p>
            <a:r>
              <a:rPr lang="en-US" sz="2600" b="1" dirty="0" smtClean="0"/>
              <a:t>Adaptation</a:t>
            </a:r>
            <a:r>
              <a:rPr lang="en-US" sz="2600" dirty="0" smtClean="0"/>
              <a:t>: Actual data transport function where data of one port is embedded in the data of another port. </a:t>
            </a:r>
            <a:r>
              <a:rPr lang="en-US" sz="2600" dirty="0" smtClean="0">
                <a:solidFill>
                  <a:schemeClr val="tx1">
                    <a:lumMod val="65000"/>
                    <a:lumOff val="35000"/>
                  </a:schemeClr>
                </a:solidFill>
              </a:rPr>
              <a:t>(A configured </a:t>
            </a:r>
            <a:r>
              <a:rPr lang="en-US" sz="2600" dirty="0" err="1" smtClean="0">
                <a:solidFill>
                  <a:schemeClr val="tx1">
                    <a:lumMod val="65000"/>
                    <a:lumOff val="35000"/>
                  </a:schemeClr>
                </a:solidFill>
              </a:rPr>
              <a:t>AdaptationService</a:t>
            </a:r>
            <a:r>
              <a:rPr lang="en-US" sz="2600" dirty="0" smtClean="0">
                <a:solidFill>
                  <a:schemeClr val="tx1">
                    <a:lumMod val="65000"/>
                    <a:lumOff val="35000"/>
                  </a:schemeClr>
                </a:solidFill>
              </a:rPr>
              <a:t>, or a static component)</a:t>
            </a:r>
          </a:p>
        </p:txBody>
      </p:sp>
      <p:sp>
        <p:nvSpPr>
          <p:cNvPr id="4" name="Footer Placeholder 3"/>
          <p:cNvSpPr>
            <a:spLocks noGrp="1"/>
          </p:cNvSpPr>
          <p:nvPr>
            <p:ph type="ftr" sz="quarter" idx="10"/>
          </p:nvPr>
        </p:nvSpPr>
        <p:spPr/>
        <p:txBody>
          <a:bodyPr/>
          <a:lstStyle/>
          <a:p>
            <a:fld id="{3A89D963-6B98-E842-99E9-A858A8114BEE}" type="slidenum">
              <a:rPr lang="ja-JP" altLang="en-US" smtClean="0"/>
              <a:pPr/>
              <a:t>12</a:t>
            </a:fld>
            <a:endParaRPr lang="en-US" altLang="ja-JP"/>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Adaptation Terminology (2)</a:t>
            </a:r>
            <a:endParaRPr lang="en-US" dirty="0"/>
          </a:p>
        </p:txBody>
      </p:sp>
      <p:sp>
        <p:nvSpPr>
          <p:cNvPr id="3" name="Content Placeholder 2"/>
          <p:cNvSpPr>
            <a:spLocks noGrp="1"/>
          </p:cNvSpPr>
          <p:nvPr>
            <p:ph idx="1"/>
          </p:nvPr>
        </p:nvSpPr>
        <p:spPr>
          <a:xfrm>
            <a:off x="685800" y="1524000"/>
            <a:ext cx="7772400" cy="4724400"/>
          </a:xfrm>
        </p:spPr>
        <p:txBody>
          <a:bodyPr/>
          <a:lstStyle/>
          <a:p>
            <a:r>
              <a:rPr lang="en-US" sz="2600" dirty="0" smtClean="0"/>
              <a:t>Adaptation can be part of a Topology or Node, </a:t>
            </a:r>
            <a:r>
              <a:rPr lang="en-US" sz="2600" i="1" dirty="0" smtClean="0"/>
              <a:t>not be </a:t>
            </a:r>
            <a:r>
              <a:rPr lang="en-US" sz="2600" dirty="0" smtClean="0"/>
              <a:t>part of a cross-connect in a </a:t>
            </a:r>
            <a:r>
              <a:rPr lang="en-US" sz="2600" dirty="0" err="1" smtClean="0"/>
              <a:t>SwitchMatrix</a:t>
            </a:r>
            <a:r>
              <a:rPr lang="en-US" sz="2600" dirty="0" smtClean="0"/>
              <a:t>.</a:t>
            </a:r>
          </a:p>
          <a:p>
            <a:r>
              <a:rPr lang="en-US" sz="2600" dirty="0" err="1" smtClean="0"/>
              <a:t>AdaptationService</a:t>
            </a:r>
            <a:r>
              <a:rPr lang="en-US" sz="2600" dirty="0" smtClean="0"/>
              <a:t> can be part of a Topology or Node, </a:t>
            </a:r>
            <a:r>
              <a:rPr lang="en-US" sz="2600" i="1" dirty="0" smtClean="0"/>
              <a:t>not </a:t>
            </a:r>
            <a:r>
              <a:rPr lang="en-US" sz="2600" dirty="0" smtClean="0"/>
              <a:t>be part of a </a:t>
            </a:r>
            <a:r>
              <a:rPr lang="en-US" sz="2600" dirty="0" err="1" smtClean="0"/>
              <a:t>SwitchMatrixService</a:t>
            </a:r>
            <a:r>
              <a:rPr lang="en-US" sz="2600" dirty="0" smtClean="0"/>
              <a:t>.</a:t>
            </a:r>
          </a:p>
          <a:p>
            <a:r>
              <a:rPr lang="en-US" sz="2600" b="1" dirty="0" err="1" smtClean="0"/>
              <a:t>PortGroup</a:t>
            </a:r>
            <a:r>
              <a:rPr lang="en-US" sz="2600" dirty="0" smtClean="0"/>
              <a:t>: a collection of zero or more Ports in a Node or a Topology. </a:t>
            </a:r>
            <a:r>
              <a:rPr lang="en-US" sz="2600" dirty="0" smtClean="0">
                <a:solidFill>
                  <a:schemeClr val="tx1">
                    <a:lumMod val="65000"/>
                    <a:lumOff val="35000"/>
                  </a:schemeClr>
                </a:solidFill>
              </a:rPr>
              <a:t>(</a:t>
            </a:r>
            <a:r>
              <a:rPr lang="en-US" sz="2600" dirty="0" err="1" smtClean="0">
                <a:solidFill>
                  <a:schemeClr val="tx1">
                    <a:lumMod val="65000"/>
                    <a:lumOff val="35000"/>
                  </a:schemeClr>
                </a:solidFill>
              </a:rPr>
              <a:t>PortGroups</a:t>
            </a:r>
            <a:r>
              <a:rPr lang="en-US" sz="2600" dirty="0" smtClean="0">
                <a:solidFill>
                  <a:schemeClr val="tx1">
                    <a:lumMod val="65000"/>
                    <a:lumOff val="35000"/>
                  </a:schemeClr>
                </a:solidFill>
              </a:rPr>
              <a:t> can be used to describe between which Ports an Adaptation can be created from an </a:t>
            </a:r>
            <a:r>
              <a:rPr lang="en-US" sz="2600" dirty="0" err="1" smtClean="0">
                <a:solidFill>
                  <a:schemeClr val="tx1">
                    <a:lumMod val="65000"/>
                    <a:lumOff val="35000"/>
                  </a:schemeClr>
                </a:solidFill>
              </a:rPr>
              <a:t>AdapatationService</a:t>
            </a:r>
            <a:r>
              <a:rPr lang="en-US" sz="2600" dirty="0" smtClean="0">
                <a:solidFill>
                  <a:schemeClr val="tx1">
                    <a:lumMod val="65000"/>
                    <a:lumOff val="35000"/>
                  </a:schemeClr>
                </a:solidFill>
              </a:rPr>
              <a:t>, or similarly between which Ports a cross-connect can be made in a </a:t>
            </a:r>
            <a:r>
              <a:rPr lang="en-US" sz="2600" dirty="0" err="1" smtClean="0">
                <a:solidFill>
                  <a:schemeClr val="tx1">
                    <a:lumMod val="65000"/>
                    <a:lumOff val="35000"/>
                  </a:schemeClr>
                </a:solidFill>
              </a:rPr>
              <a:t>SwitchMatrix</a:t>
            </a:r>
            <a:r>
              <a:rPr lang="en-US" sz="2600" dirty="0" smtClean="0">
                <a:solidFill>
                  <a:schemeClr val="tx1">
                    <a:lumMod val="65000"/>
                    <a:lumOff val="35000"/>
                  </a:schemeClr>
                </a:solidFill>
              </a:rPr>
              <a:t>.)</a:t>
            </a:r>
          </a:p>
        </p:txBody>
      </p:sp>
      <p:sp>
        <p:nvSpPr>
          <p:cNvPr id="4" name="Footer Placeholder 3"/>
          <p:cNvSpPr>
            <a:spLocks noGrp="1"/>
          </p:cNvSpPr>
          <p:nvPr>
            <p:ph type="ftr" sz="quarter" idx="10"/>
          </p:nvPr>
        </p:nvSpPr>
        <p:spPr/>
        <p:txBody>
          <a:bodyPr/>
          <a:lstStyle/>
          <a:p>
            <a:fld id="{3A89D963-6B98-E842-99E9-A858A8114BEE}" type="slidenum">
              <a:rPr lang="ja-JP" altLang="en-US" smtClean="0"/>
              <a:pPr/>
              <a:t>13</a:t>
            </a:fld>
            <a:endParaRPr lang="en-US" altLang="ja-JP"/>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Adaptation Terminology (3)</a:t>
            </a:r>
            <a:endParaRPr lang="en-US" dirty="0"/>
          </a:p>
        </p:txBody>
      </p:sp>
      <p:sp>
        <p:nvSpPr>
          <p:cNvPr id="3" name="Content Placeholder 2"/>
          <p:cNvSpPr>
            <a:spLocks noGrp="1"/>
          </p:cNvSpPr>
          <p:nvPr>
            <p:ph idx="1"/>
          </p:nvPr>
        </p:nvSpPr>
        <p:spPr>
          <a:xfrm>
            <a:off x="685800" y="1524000"/>
            <a:ext cx="7772400" cy="4724400"/>
          </a:xfrm>
        </p:spPr>
        <p:txBody>
          <a:bodyPr/>
          <a:lstStyle/>
          <a:p>
            <a:r>
              <a:rPr lang="en-US" sz="2600" b="1" dirty="0" err="1" smtClean="0"/>
              <a:t>AdaptationSource</a:t>
            </a:r>
            <a:r>
              <a:rPr lang="en-US" sz="2600" dirty="0" smtClean="0"/>
              <a:t>: Embedding of data from a client port into a server port.</a:t>
            </a:r>
            <a:r>
              <a:rPr lang="en-US" sz="2600" dirty="0" smtClean="0">
                <a:solidFill>
                  <a:schemeClr val="bg1">
                    <a:lumMod val="50000"/>
                  </a:schemeClr>
                </a:solidFill>
              </a:rPr>
              <a:t> </a:t>
            </a:r>
            <a:r>
              <a:rPr lang="en-US" sz="2600" dirty="0" smtClean="0">
                <a:solidFill>
                  <a:schemeClr val="tx1">
                    <a:lumMod val="65000"/>
                    <a:lumOff val="35000"/>
                  </a:schemeClr>
                </a:solidFill>
              </a:rPr>
              <a:t>(adaptation)</a:t>
            </a:r>
          </a:p>
          <a:p>
            <a:r>
              <a:rPr lang="en-US" sz="2600" b="1" dirty="0" err="1" smtClean="0"/>
              <a:t>AdaptationSink</a:t>
            </a:r>
            <a:r>
              <a:rPr lang="en-US" sz="2600" dirty="0" smtClean="0"/>
              <a:t>: Extraction of data out of a server port into a client port. </a:t>
            </a:r>
            <a:r>
              <a:rPr lang="en-US" sz="2600" dirty="0" smtClean="0">
                <a:solidFill>
                  <a:schemeClr val="tx1">
                    <a:lumMod val="65000"/>
                    <a:lumOff val="35000"/>
                  </a:schemeClr>
                </a:solidFill>
              </a:rPr>
              <a:t>(de-adaptation)</a:t>
            </a:r>
          </a:p>
          <a:p>
            <a:r>
              <a:rPr lang="en-US" sz="2600" b="1" dirty="0" err="1" smtClean="0"/>
              <a:t>AdaptationSourceService</a:t>
            </a:r>
            <a:r>
              <a:rPr lang="en-US" sz="2600" dirty="0" smtClean="0"/>
              <a:t>: </a:t>
            </a:r>
            <a:r>
              <a:rPr lang="en-US" sz="2600" dirty="0" err="1" smtClean="0"/>
              <a:t>AdaptationSource</a:t>
            </a:r>
            <a:r>
              <a:rPr lang="en-US" sz="2600" dirty="0" smtClean="0"/>
              <a:t> capability in a topology or node.</a:t>
            </a:r>
          </a:p>
          <a:p>
            <a:r>
              <a:rPr lang="en-US" sz="2600" b="1" dirty="0" err="1" smtClean="0"/>
              <a:t>AdaptationSinkService</a:t>
            </a:r>
            <a:r>
              <a:rPr lang="en-US" sz="2600" dirty="0" smtClean="0"/>
              <a:t>: </a:t>
            </a:r>
            <a:r>
              <a:rPr lang="en-US" sz="2600" dirty="0" err="1" smtClean="0"/>
              <a:t>AdaptationSink</a:t>
            </a:r>
            <a:r>
              <a:rPr lang="en-US" sz="2600" dirty="0" smtClean="0"/>
              <a:t> capability in a topology or node.</a:t>
            </a:r>
          </a:p>
        </p:txBody>
      </p:sp>
      <p:sp>
        <p:nvSpPr>
          <p:cNvPr id="4" name="Footer Placeholder 3"/>
          <p:cNvSpPr>
            <a:spLocks noGrp="1"/>
          </p:cNvSpPr>
          <p:nvPr>
            <p:ph type="ftr" sz="quarter" idx="10"/>
          </p:nvPr>
        </p:nvSpPr>
        <p:spPr/>
        <p:txBody>
          <a:bodyPr/>
          <a:lstStyle/>
          <a:p>
            <a:fld id="{3A89D963-6B98-E842-99E9-A858A8114BEE}" type="slidenum">
              <a:rPr lang="ja-JP" altLang="en-US" smtClean="0"/>
              <a:pPr/>
              <a:t>14</a:t>
            </a:fld>
            <a:endParaRPr lang="en-US" altLang="ja-JP"/>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smtClean="0"/>
              <a:t>Service </a:t>
            </a:r>
            <a:r>
              <a:rPr lang="nl-NL" altLang="ja-JP" dirty="0" err="1" smtClean="0"/>
              <a:t>Terminology</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Martin </a:t>
            </a:r>
            <a:r>
              <a:rPr lang="nl-NL" altLang="ja-JP" dirty="0" err="1" smtClean="0"/>
              <a:t>Swany</a:t>
            </a:r>
            <a:endParaRPr lang="ja-JP"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Terminology</a:t>
            </a:r>
            <a:endParaRPr lang="en-US" dirty="0"/>
          </a:p>
        </p:txBody>
      </p:sp>
      <p:sp>
        <p:nvSpPr>
          <p:cNvPr id="3" name="Content Placeholder 2"/>
          <p:cNvSpPr>
            <a:spLocks noGrp="1"/>
          </p:cNvSpPr>
          <p:nvPr>
            <p:ph idx="1"/>
          </p:nvPr>
        </p:nvSpPr>
        <p:spPr/>
        <p:txBody>
          <a:bodyPr/>
          <a:lstStyle/>
          <a:p>
            <a:r>
              <a:rPr lang="en-US" dirty="0" smtClean="0"/>
              <a:t>"A Service object describes a certain capability being offered by a network object.”</a:t>
            </a:r>
          </a:p>
          <a:p>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16</a:t>
            </a:fld>
            <a:endParaRPr lang="en-US" altLang="ja-JP"/>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smtClean="0"/>
              <a:t>Addenda to </a:t>
            </a:r>
            <a:r>
              <a:rPr lang="nl-NL" altLang="ja-JP" dirty="0" err="1" smtClean="0"/>
              <a:t>Proposals</a:t>
            </a:r>
            <a:endParaRPr lang="ja-JP" altLang="en-US" dirty="0"/>
          </a:p>
        </p:txBody>
      </p:sp>
      <p:sp>
        <p:nvSpPr>
          <p:cNvPr id="9226" name="Rectangle 10"/>
          <p:cNvSpPr>
            <a:spLocks noGrp="1" noChangeArrowheads="1"/>
          </p:cNvSpPr>
          <p:nvPr>
            <p:ph type="subTitle" idx="1"/>
          </p:nvPr>
        </p:nvSpPr>
        <p:spPr/>
        <p:txBody>
          <a:bodyPr/>
          <a:lstStyle/>
          <a:p>
            <a:r>
              <a:rPr lang="en-US" altLang="ja-JP" dirty="0" smtClean="0"/>
              <a:t> </a:t>
            </a:r>
            <a:endParaRPr lang="ja-JP"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Yeah or Nay</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18</a:t>
            </a:fld>
            <a:endParaRPr lang="en-US" altLang="ja-JP"/>
          </a:p>
        </p:txBody>
      </p:sp>
      <p:sp>
        <p:nvSpPr>
          <p:cNvPr id="7" name="Off-page Connector 6"/>
          <p:cNvSpPr/>
          <p:nvPr/>
        </p:nvSpPr>
        <p:spPr bwMode="auto">
          <a:xfrm>
            <a:off x="1295400" y="1828800"/>
            <a:ext cx="990600" cy="573286"/>
          </a:xfrm>
          <a:prstGeom prst="flowChartOffpage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Start</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8" name="Decision 7"/>
          <p:cNvSpPr/>
          <p:nvPr/>
        </p:nvSpPr>
        <p:spPr bwMode="auto">
          <a:xfrm>
            <a:off x="338820" y="2743200"/>
            <a:ext cx="2895600" cy="160020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Current Proposal OK?</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9" name="Process 8"/>
          <p:cNvSpPr/>
          <p:nvPr/>
        </p:nvSpPr>
        <p:spPr bwMode="auto">
          <a:xfrm>
            <a:off x="685800" y="4800600"/>
            <a:ext cx="2209800" cy="838200"/>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Integrate</a:t>
            </a:r>
            <a:r>
              <a:rPr kumimoji="0" lang="en-US" sz="2400" b="0" i="0" u="none" strike="noStrike" cap="none" normalizeH="0" dirty="0" smtClean="0">
                <a:ln>
                  <a:noFill/>
                </a:ln>
                <a:solidFill>
                  <a:schemeClr val="tx1"/>
                </a:solidFill>
                <a:effectLst/>
                <a:latin typeface="Arial" charset="0"/>
                <a:ea typeface="ＭＳ Ｐゴシック" charset="-128"/>
                <a:cs typeface="ＭＳ Ｐゴシック" charset="-128"/>
              </a:rPr>
              <a:t> in document</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0" name="Process 9"/>
          <p:cNvSpPr/>
          <p:nvPr/>
        </p:nvSpPr>
        <p:spPr bwMode="auto">
          <a:xfrm>
            <a:off x="3996420" y="4800600"/>
            <a:ext cx="2294160" cy="838200"/>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Back to </a:t>
            </a:r>
            <a:r>
              <a:rPr lang="en-US" dirty="0" smtClean="0"/>
              <a:t>the drawing board</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1" name="Process 10"/>
          <p:cNvSpPr/>
          <p:nvPr/>
        </p:nvSpPr>
        <p:spPr bwMode="auto">
          <a:xfrm>
            <a:off x="6705600" y="4800600"/>
            <a:ext cx="2209800" cy="819328"/>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New volunteers</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2" name="Decision 11"/>
          <p:cNvSpPr/>
          <p:nvPr/>
        </p:nvSpPr>
        <p:spPr bwMode="auto">
          <a:xfrm>
            <a:off x="3733800" y="2743200"/>
            <a:ext cx="2819400" cy="160020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Authors willing to revise?</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17" name="Elbow Connector 16"/>
          <p:cNvCxnSpPr>
            <a:stCxn id="7" idx="2"/>
            <a:endCxn id="8" idx="0"/>
          </p:cNvCxnSpPr>
          <p:nvPr/>
        </p:nvCxnSpPr>
        <p:spPr bwMode="auto">
          <a:xfrm rot="5400000">
            <a:off x="1618103" y="2570603"/>
            <a:ext cx="341114" cy="408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Elbow Connector 18"/>
          <p:cNvCxnSpPr>
            <a:stCxn id="8" idx="2"/>
            <a:endCxn id="9" idx="0"/>
          </p:cNvCxnSpPr>
          <p:nvPr/>
        </p:nvCxnSpPr>
        <p:spPr bwMode="auto">
          <a:xfrm rot="16200000" flipH="1">
            <a:off x="1560060" y="4569960"/>
            <a:ext cx="457200" cy="408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Elbow Connector 20"/>
          <p:cNvCxnSpPr>
            <a:stCxn id="8" idx="3"/>
            <a:endCxn id="12" idx="1"/>
          </p:cNvCxnSpPr>
          <p:nvPr/>
        </p:nvCxnSpPr>
        <p:spPr bwMode="auto">
          <a:xfrm>
            <a:off x="3234420" y="3543300"/>
            <a:ext cx="49938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Elbow Connector 22"/>
          <p:cNvCxnSpPr>
            <a:stCxn id="12" idx="2"/>
            <a:endCxn id="10" idx="0"/>
          </p:cNvCxnSpPr>
          <p:nvPr/>
        </p:nvCxnSpPr>
        <p:spPr bwMode="auto">
          <a:xfrm rot="5400000">
            <a:off x="4914900" y="4572000"/>
            <a:ext cx="4572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hape 24"/>
          <p:cNvCxnSpPr>
            <a:stCxn id="12" idx="3"/>
            <a:endCxn id="11" idx="0"/>
          </p:cNvCxnSpPr>
          <p:nvPr/>
        </p:nvCxnSpPr>
        <p:spPr bwMode="auto">
          <a:xfrm>
            <a:off x="6553200" y="3543300"/>
            <a:ext cx="1257300" cy="125730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sp>
        <p:nvSpPr>
          <p:cNvPr id="26" name="TextBox 25"/>
          <p:cNvSpPr txBox="1"/>
          <p:nvPr/>
        </p:nvSpPr>
        <p:spPr>
          <a:xfrm>
            <a:off x="1828800" y="4191000"/>
            <a:ext cx="663613" cy="461665"/>
          </a:xfrm>
          <a:prstGeom prst="rect">
            <a:avLst/>
          </a:prstGeom>
          <a:noFill/>
        </p:spPr>
        <p:txBody>
          <a:bodyPr wrap="none" rtlCol="0">
            <a:spAutoFit/>
          </a:bodyPr>
          <a:lstStyle/>
          <a:p>
            <a:r>
              <a:rPr lang="en-US" dirty="0" smtClean="0"/>
              <a:t>yes</a:t>
            </a:r>
            <a:endParaRPr lang="en-US" dirty="0"/>
          </a:p>
        </p:txBody>
      </p:sp>
      <p:sp>
        <p:nvSpPr>
          <p:cNvPr id="27" name="TextBox 26"/>
          <p:cNvSpPr txBox="1"/>
          <p:nvPr/>
        </p:nvSpPr>
        <p:spPr>
          <a:xfrm>
            <a:off x="5257800" y="4191000"/>
            <a:ext cx="663613" cy="461665"/>
          </a:xfrm>
          <a:prstGeom prst="rect">
            <a:avLst/>
          </a:prstGeom>
          <a:noFill/>
        </p:spPr>
        <p:txBody>
          <a:bodyPr wrap="none" rtlCol="0">
            <a:spAutoFit/>
          </a:bodyPr>
          <a:lstStyle/>
          <a:p>
            <a:r>
              <a:rPr lang="en-US" dirty="0" smtClean="0"/>
              <a:t>yes</a:t>
            </a:r>
            <a:endParaRPr lang="en-US" dirty="0"/>
          </a:p>
        </p:txBody>
      </p:sp>
      <p:sp>
        <p:nvSpPr>
          <p:cNvPr id="28" name="TextBox 27"/>
          <p:cNvSpPr txBox="1"/>
          <p:nvPr/>
        </p:nvSpPr>
        <p:spPr>
          <a:xfrm>
            <a:off x="6537406" y="3048000"/>
            <a:ext cx="527007" cy="461665"/>
          </a:xfrm>
          <a:prstGeom prst="rect">
            <a:avLst/>
          </a:prstGeom>
          <a:noFill/>
        </p:spPr>
        <p:txBody>
          <a:bodyPr wrap="none" rtlCol="0">
            <a:spAutoFit/>
          </a:bodyPr>
          <a:lstStyle/>
          <a:p>
            <a:r>
              <a:rPr lang="en-US" dirty="0" smtClean="0"/>
              <a:t>no</a:t>
            </a:r>
            <a:endParaRPr lang="en-US" dirty="0"/>
          </a:p>
        </p:txBody>
      </p:sp>
      <p:sp>
        <p:nvSpPr>
          <p:cNvPr id="29" name="TextBox 28"/>
          <p:cNvSpPr txBox="1"/>
          <p:nvPr/>
        </p:nvSpPr>
        <p:spPr>
          <a:xfrm>
            <a:off x="3124200" y="3048000"/>
            <a:ext cx="527007" cy="461665"/>
          </a:xfrm>
          <a:prstGeom prst="rect">
            <a:avLst/>
          </a:prstGeom>
          <a:noFill/>
        </p:spPr>
        <p:txBody>
          <a:bodyPr wrap="none" rtlCol="0">
            <a:spAutoFit/>
          </a:bodyPr>
          <a:lstStyle/>
          <a:p>
            <a:r>
              <a:rPr lang="en-US" dirty="0" smtClean="0"/>
              <a:t>no</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Questions</a:t>
            </a:r>
            <a:endParaRPr lang="en-US" dirty="0"/>
          </a:p>
        </p:txBody>
      </p:sp>
      <p:sp>
        <p:nvSpPr>
          <p:cNvPr id="3" name="Content Placeholder 2"/>
          <p:cNvSpPr>
            <a:spLocks noGrp="1"/>
          </p:cNvSpPr>
          <p:nvPr>
            <p:ph idx="1"/>
          </p:nvPr>
        </p:nvSpPr>
        <p:spPr>
          <a:xfrm>
            <a:off x="685800" y="1524000"/>
            <a:ext cx="8077200" cy="4114800"/>
          </a:xfrm>
        </p:spPr>
        <p:txBody>
          <a:bodyPr/>
          <a:lstStyle/>
          <a:p>
            <a:pPr>
              <a:buNone/>
            </a:pPr>
            <a:r>
              <a:rPr lang="en-US" sz="2600" b="1" dirty="0" smtClean="0"/>
              <a:t>Network</a:t>
            </a:r>
          </a:p>
          <a:p>
            <a:r>
              <a:rPr lang="en-US" sz="2600" dirty="0" smtClean="0"/>
              <a:t>Relation </a:t>
            </a:r>
            <a:r>
              <a:rPr lang="en-US" sz="2600" dirty="0" err="1" smtClean="0"/>
              <a:t>topology:domain</a:t>
            </a:r>
            <a:r>
              <a:rPr lang="en-US" sz="2600" dirty="0" smtClean="0"/>
              <a:t> 1:1, many:1 or 1:many?</a:t>
            </a:r>
          </a:p>
          <a:p>
            <a:r>
              <a:rPr lang="en-US" sz="2600" dirty="0" smtClean="0"/>
              <a:t>Why is domain only for a network, considering the "any IT" mention in infrastructure service </a:t>
            </a:r>
            <a:r>
              <a:rPr lang="en-US" sz="2600" dirty="0" err="1" smtClean="0"/>
              <a:t>BoF</a:t>
            </a:r>
            <a:r>
              <a:rPr lang="en-US" sz="2600" dirty="0" smtClean="0"/>
              <a:t>?</a:t>
            </a:r>
          </a:p>
          <a:p>
            <a:r>
              <a:rPr lang="en-US" sz="2600" dirty="0" smtClean="0"/>
              <a:t>Is there input from the recent topology discussion in the NSI?</a:t>
            </a:r>
          </a:p>
          <a:p>
            <a:pPr>
              <a:buNone/>
            </a:pPr>
            <a:endParaRPr lang="en-US" sz="2600" b="1" dirty="0" smtClean="0"/>
          </a:p>
          <a:p>
            <a:pPr>
              <a:buNone/>
            </a:pPr>
            <a:r>
              <a:rPr lang="en-US" sz="2600" b="1" dirty="0" smtClean="0"/>
              <a:t>Adaptation</a:t>
            </a:r>
          </a:p>
          <a:p>
            <a:r>
              <a:rPr lang="en-US" sz="2600" dirty="0" smtClean="0"/>
              <a:t>no multiplexing/inverse multiplexing</a:t>
            </a:r>
            <a:endParaRPr lang="en-US" sz="2600"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19</a:t>
            </a:fld>
            <a:endParaRPr lang="en-US" altLang="ja-JP"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CCB8A6FB-FEBE-A94A-B4E6-A8316AAAC8EB}" type="slidenum">
              <a:rPr lang="ja-JP" altLang="en-US"/>
              <a:pPr/>
              <a:t>2</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114800"/>
          </a:xfrm>
        </p:spPr>
        <p:txBody>
          <a:bodyPr/>
          <a:lstStyle/>
          <a:p>
            <a:pPr>
              <a:lnSpc>
                <a:spcPct val="90000"/>
              </a:lnSpc>
              <a:spcBef>
                <a:spcPct val="0"/>
              </a:spcBef>
            </a:pPr>
            <a:r>
              <a:rPr lang="ja-JP" altLang="en-US" sz="1200">
                <a:latin typeface="Verdana" charset="0"/>
              </a:rPr>
              <a:t>“</a:t>
            </a:r>
            <a:r>
              <a:rPr lang="en-US" altLang="ja-JP" sz="1200">
                <a:latin typeface="Verdana" charset="0"/>
              </a:rPr>
              <a:t>I acknowledge that participation in this meeting is subject to the OGF Intellectual Property Policy.”</a:t>
            </a:r>
          </a:p>
          <a:p>
            <a:pPr>
              <a:lnSpc>
                <a:spcPct val="90000"/>
              </a:lnSpc>
              <a:spcBef>
                <a:spcPct val="0"/>
              </a:spcBef>
            </a:pPr>
            <a:r>
              <a:rPr lang="en-US" altLang="ja-JP" sz="1200">
                <a:latin typeface="Verdana" charset="0"/>
              </a:rPr>
              <a:t>Intellectual Property Notices Note Well:  </a:t>
            </a:r>
            <a:r>
              <a:rPr lang="en-US" altLang="ja-JP" sz="1200">
                <a:solidFill>
                  <a:srgbClr val="444444"/>
                </a:solidFill>
                <a:latin typeface="Verdana"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a:latin typeface="Verdana" charset="0"/>
            </a:endParaRPr>
          </a:p>
          <a:p>
            <a:pPr lvl="2">
              <a:lnSpc>
                <a:spcPct val="90000"/>
              </a:lnSpc>
              <a:spcBef>
                <a:spcPct val="0"/>
              </a:spcBef>
            </a:pPr>
            <a:r>
              <a:rPr lang="en-US" altLang="ja-JP" sz="900">
                <a:solidFill>
                  <a:srgbClr val="444444"/>
                </a:solidFill>
                <a:latin typeface="Verdana" charset="0"/>
              </a:rPr>
              <a:t>the OGF plenary session, </a:t>
            </a:r>
            <a:endParaRPr lang="en-US" altLang="ja-JP" sz="900">
              <a:latin typeface="Verdana" charset="0"/>
            </a:endParaRPr>
          </a:p>
          <a:p>
            <a:pPr lvl="2">
              <a:lnSpc>
                <a:spcPct val="90000"/>
              </a:lnSpc>
              <a:spcBef>
                <a:spcPct val="0"/>
              </a:spcBef>
            </a:pPr>
            <a:r>
              <a:rPr lang="en-US" altLang="ja-JP" sz="900">
                <a:solidFill>
                  <a:srgbClr val="444444"/>
                </a:solidFill>
                <a:latin typeface="Verdana" charset="0"/>
              </a:rPr>
              <a:t>any OGF working group or portion thereof, </a:t>
            </a:r>
            <a:endParaRPr lang="en-US" altLang="ja-JP" sz="900">
              <a:latin typeface="Verdana" charset="0"/>
            </a:endParaRPr>
          </a:p>
          <a:p>
            <a:pPr lvl="2">
              <a:lnSpc>
                <a:spcPct val="90000"/>
              </a:lnSpc>
              <a:spcBef>
                <a:spcPct val="0"/>
              </a:spcBef>
            </a:pPr>
            <a:r>
              <a:rPr lang="en-US" altLang="ja-JP" sz="900">
                <a:solidFill>
                  <a:srgbClr val="444444"/>
                </a:solidFill>
                <a:latin typeface="Verdana" charset="0"/>
              </a:rPr>
              <a:t>the OGF Board of Directors, the GFSG, or any member thereof on behalf of the OGF, </a:t>
            </a:r>
            <a:endParaRPr lang="en-US" altLang="ja-JP" sz="900">
              <a:latin typeface="Verdana" charset="0"/>
            </a:endParaRPr>
          </a:p>
          <a:p>
            <a:pPr lvl="2">
              <a:lnSpc>
                <a:spcPct val="90000"/>
              </a:lnSpc>
              <a:spcBef>
                <a:spcPct val="0"/>
              </a:spcBef>
            </a:pPr>
            <a:r>
              <a:rPr lang="en-US" altLang="ja-JP" sz="900">
                <a:solidFill>
                  <a:srgbClr val="444444"/>
                </a:solidFill>
                <a:latin typeface="Verdana" charset="0"/>
              </a:rPr>
              <a:t>the ADCOM, or any member thereof on behalf of the ADCOM, </a:t>
            </a:r>
            <a:endParaRPr lang="en-US" altLang="ja-JP" sz="900">
              <a:latin typeface="Verdana" charset="0"/>
            </a:endParaRPr>
          </a:p>
          <a:p>
            <a:pPr lvl="2">
              <a:lnSpc>
                <a:spcPct val="90000"/>
              </a:lnSpc>
              <a:spcBef>
                <a:spcPct val="0"/>
              </a:spcBef>
            </a:pPr>
            <a:r>
              <a:rPr lang="en-US" altLang="ja-JP" sz="900">
                <a:solidFill>
                  <a:srgbClr val="444444"/>
                </a:solidFill>
                <a:latin typeface="Verdana" charset="0"/>
              </a:rPr>
              <a:t>any OGF mailing list, including any group list, or any other list functioning under OGF auspices, </a:t>
            </a:r>
            <a:endParaRPr lang="en-US" altLang="ja-JP" sz="900">
              <a:latin typeface="Verdana" charset="0"/>
            </a:endParaRPr>
          </a:p>
          <a:p>
            <a:pPr lvl="2">
              <a:lnSpc>
                <a:spcPct val="90000"/>
              </a:lnSpc>
              <a:spcBef>
                <a:spcPct val="0"/>
              </a:spcBef>
            </a:pPr>
            <a:r>
              <a:rPr lang="en-US" altLang="ja-JP" sz="900">
                <a:solidFill>
                  <a:srgbClr val="444444"/>
                </a:solidFill>
                <a:latin typeface="Verdana" charset="0"/>
              </a:rPr>
              <a:t>the OGF Editor or the document authoring and review process </a:t>
            </a:r>
            <a:endParaRPr lang="en-US" altLang="ja-JP" sz="900">
              <a:latin typeface="Verdana" charset="0"/>
            </a:endParaRPr>
          </a:p>
          <a:p>
            <a:pPr>
              <a:lnSpc>
                <a:spcPct val="90000"/>
              </a:lnSpc>
              <a:spcBef>
                <a:spcPct val="0"/>
              </a:spcBef>
            </a:pPr>
            <a:r>
              <a:rPr lang="en-US" altLang="ja-JP" sz="1200">
                <a:solidFill>
                  <a:srgbClr val="444444"/>
                </a:solidFill>
                <a:latin typeface="Verdana" charset="0"/>
              </a:rPr>
              <a:t>Statements made outside of a OGF meeting, mailing list or other function, that are clearly not intended to be input to an OGF activity, group or function, are not subject to these provisions.</a:t>
            </a:r>
          </a:p>
          <a:p>
            <a:pPr>
              <a:lnSpc>
                <a:spcPct val="90000"/>
              </a:lnSpc>
              <a:spcBef>
                <a:spcPct val="0"/>
              </a:spcBef>
            </a:pPr>
            <a:r>
              <a:rPr lang="en-US" altLang="ja-JP" sz="1200">
                <a:solidFill>
                  <a:srgbClr val="444444"/>
                </a:solidFill>
                <a:latin typeface="Verdana" charset="0"/>
              </a:rPr>
              <a:t>Excerpt from Appendix B of GFD-C.1: ”Where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p>
          <a:p>
            <a:pPr>
              <a:lnSpc>
                <a:spcPct val="90000"/>
              </a:lnSpc>
              <a:spcBef>
                <a:spcPct val="0"/>
              </a:spcBef>
            </a:pPr>
            <a:endParaRPr lang="en-US" altLang="ja-JP" sz="1200">
              <a:solidFill>
                <a:srgbClr val="444444"/>
              </a:solidFill>
              <a:latin typeface="Verdana" charset="0"/>
            </a:endParaRPr>
          </a:p>
          <a:p>
            <a:pPr>
              <a:lnSpc>
                <a:spcPct val="90000"/>
              </a:lnSpc>
            </a:pPr>
            <a:r>
              <a:rPr lang="en-US" altLang="ja-JP" sz="1200">
                <a:latin typeface="Verdana" charset="0"/>
              </a:rPr>
              <a:t>OGF Intellectual Property Policies are adapted from the IETF Intellectual Property Policies that support the Internet Standards Process.</a:t>
            </a:r>
            <a:endParaRPr lang="en-US" altLang="ja-JP" sz="2800">
              <a:latin typeface="Verdana"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Schema</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20</a:t>
            </a:fld>
            <a:endParaRPr lang="en-US" altLang="ja-JP"/>
          </a:p>
        </p:txBody>
      </p:sp>
      <p:pic>
        <p:nvPicPr>
          <p:cNvPr id="8" name="Picture 7" descr="NML-schema.png"/>
          <p:cNvPicPr>
            <a:picLocks noChangeAspect="1"/>
          </p:cNvPicPr>
          <p:nvPr/>
        </p:nvPicPr>
        <p:blipFill>
          <a:blip r:embed="rId2"/>
          <a:stretch>
            <a:fillRect/>
          </a:stretch>
        </p:blipFill>
        <p:spPr>
          <a:xfrm>
            <a:off x="263431" y="1143000"/>
            <a:ext cx="8651969" cy="56388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fld id="{1CF8DC43-51B6-4E4B-9D0D-37BD3AA55A04}" type="slidenum">
              <a:rPr lang="ja-JP" altLang="en-US"/>
              <a:pPr/>
              <a:t>21</a:t>
            </a:fld>
            <a:endParaRPr lang="en-US" altLang="ja-JP"/>
          </a:p>
        </p:txBody>
      </p:sp>
      <p:sp>
        <p:nvSpPr>
          <p:cNvPr id="54274" name="Rectangle 2"/>
          <p:cNvSpPr>
            <a:spLocks noGrp="1" noChangeArrowheads="1"/>
          </p:cNvSpPr>
          <p:nvPr>
            <p:ph type="title"/>
          </p:nvPr>
        </p:nvSpPr>
        <p:spPr/>
        <p:txBody>
          <a:bodyPr/>
          <a:lstStyle/>
          <a:p>
            <a:r>
              <a:rPr lang="en-US" altLang="ja-JP"/>
              <a:t>Full Copyright Notice</a:t>
            </a:r>
            <a:endParaRPr lang="ja-JP" altLang="en-US"/>
          </a:p>
        </p:txBody>
      </p:sp>
      <p:sp>
        <p:nvSpPr>
          <p:cNvPr id="54275" name="Text Box 3"/>
          <p:cNvSpPr txBox="1">
            <a:spLocks noChangeArrowheads="1"/>
          </p:cNvSpPr>
          <p:nvPr/>
        </p:nvSpPr>
        <p:spPr bwMode="auto">
          <a:xfrm>
            <a:off x="250825" y="1412875"/>
            <a:ext cx="8281988" cy="4054475"/>
          </a:xfrm>
          <a:prstGeom prst="rect">
            <a:avLst/>
          </a:prstGeom>
          <a:noFill/>
          <a:ln w="9525">
            <a:noFill/>
            <a:miter lim="800000"/>
            <a:headEnd/>
            <a:tailEnd/>
          </a:ln>
          <a:effectLst/>
        </p:spPr>
        <p:txBody>
          <a:bodyPr>
            <a:prstTxWarp prst="textNoShape">
              <a:avLst/>
            </a:prstTxWarp>
            <a:spAutoFit/>
          </a:bodyPr>
          <a:lstStyle/>
          <a:p>
            <a:pPr algn="l"/>
            <a:r>
              <a:rPr lang="en-US" altLang="ja-JP" sz="2000" dirty="0"/>
              <a:t>Copyright (C) Open Grid Forum </a:t>
            </a:r>
            <a:r>
              <a:rPr lang="en-US" altLang="ja-JP" sz="2000" dirty="0" smtClean="0"/>
              <a:t>(2010)</a:t>
            </a:r>
            <a:r>
              <a:rPr lang="en-US" altLang="ja-JP" sz="2000" dirty="0"/>
              <a:t>. All Rights Reserved. </a:t>
            </a:r>
          </a:p>
          <a:p>
            <a:pPr algn="l"/>
            <a:endParaRPr lang="en-US" altLang="ja-JP" sz="2000" dirty="0"/>
          </a:p>
          <a:p>
            <a:pPr algn="l"/>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lgn="l"/>
            <a:endParaRPr lang="en-US" altLang="ja-JP" sz="2000" dirty="0"/>
          </a:p>
          <a:p>
            <a:pPr algn="l"/>
            <a:r>
              <a:rPr lang="en-US" altLang="ja-JP" sz="2000" dirty="0"/>
              <a:t>The limited permissions granted above are perpetual and will not be revoked by the OGF or its successors or assignees.</a:t>
            </a:r>
          </a:p>
          <a:p>
            <a:pPr algn="l"/>
            <a:endParaRPr lang="ja-JP" altLang="en-US" sz="2000" dirty="0"/>
          </a:p>
          <a:p>
            <a:pPr algn="l"/>
            <a:endParaRPr lang="ja-JP" alt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676400" y="1524000"/>
            <a:ext cx="7239000" cy="4267200"/>
          </a:xfrm>
        </p:spPr>
        <p:txBody>
          <a:bodyPr/>
          <a:lstStyle/>
          <a:p>
            <a:r>
              <a:rPr lang="en-US" sz="2600" dirty="0" smtClean="0"/>
              <a:t>Agenda &amp; note taker &amp; Overview</a:t>
            </a:r>
          </a:p>
          <a:p>
            <a:r>
              <a:rPr lang="en-US" sz="2600" dirty="0" smtClean="0"/>
              <a:t>Network concepts proposal</a:t>
            </a:r>
          </a:p>
          <a:p>
            <a:r>
              <a:rPr lang="en-US" sz="2600" dirty="0" smtClean="0"/>
              <a:t>Adaptation concepts proposal</a:t>
            </a:r>
          </a:p>
          <a:p>
            <a:r>
              <a:rPr lang="en-US" sz="2600" dirty="0" smtClean="0"/>
              <a:t>Addenda to &amp; vote on proposals</a:t>
            </a:r>
          </a:p>
          <a:p>
            <a:r>
              <a:rPr lang="en-US" sz="2600" dirty="0" smtClean="0"/>
              <a:t>NSI Request on Network Topology – </a:t>
            </a:r>
            <a:br>
              <a:rPr lang="en-US" sz="2600" dirty="0" smtClean="0"/>
            </a:br>
            <a:r>
              <a:rPr lang="en-US" sz="2600" dirty="0" smtClean="0"/>
              <a:t>John </a:t>
            </a:r>
            <a:r>
              <a:rPr lang="en-US" sz="2600" dirty="0" err="1" smtClean="0"/>
              <a:t>Vollbrecht</a:t>
            </a:r>
            <a:r>
              <a:rPr lang="en-US" sz="2600" dirty="0" smtClean="0"/>
              <a:t/>
            </a:r>
            <a:br>
              <a:rPr lang="en-US" sz="2600" dirty="0" smtClean="0"/>
            </a:br>
            <a:endParaRPr lang="en-US" sz="2600" dirty="0" smtClean="0"/>
          </a:p>
          <a:p>
            <a:r>
              <a:rPr lang="en-US" sz="2600" dirty="0" smtClean="0"/>
              <a:t>Discussion on cross-connects (configuration)</a:t>
            </a:r>
          </a:p>
          <a:p>
            <a:r>
              <a:rPr lang="en-US" sz="2600" dirty="0" smtClean="0"/>
              <a:t>Discussion on links and channels</a:t>
            </a:r>
          </a:p>
          <a:p>
            <a:r>
              <a:rPr lang="en-US" sz="2600" dirty="0" smtClean="0"/>
              <a:t>Discussion on e</a:t>
            </a:r>
            <a:r>
              <a:rPr lang="en-US" altLang="ja-JP" sz="2600" dirty="0" smtClean="0"/>
              <a:t>nd-to-end path</a:t>
            </a:r>
          </a:p>
        </p:txBody>
      </p:sp>
      <p:sp>
        <p:nvSpPr>
          <p:cNvPr id="4" name="Footer Placeholder 3"/>
          <p:cNvSpPr>
            <a:spLocks noGrp="1"/>
          </p:cNvSpPr>
          <p:nvPr>
            <p:ph type="ftr" sz="quarter" idx="10"/>
          </p:nvPr>
        </p:nvSpPr>
        <p:spPr/>
        <p:txBody>
          <a:bodyPr/>
          <a:lstStyle/>
          <a:p>
            <a:fld id="{3A89D963-6B98-E842-99E9-A858A8114BEE}" type="slidenum">
              <a:rPr lang="ja-JP" altLang="en-US" smtClean="0"/>
              <a:pPr/>
              <a:t>3</a:t>
            </a:fld>
            <a:endParaRPr lang="en-US" altLang="ja-JP"/>
          </a:p>
        </p:txBody>
      </p:sp>
      <p:sp>
        <p:nvSpPr>
          <p:cNvPr id="5" name="Content Placeholder 2"/>
          <p:cNvSpPr txBox="1">
            <a:spLocks/>
          </p:cNvSpPr>
          <p:nvPr/>
        </p:nvSpPr>
        <p:spPr bwMode="auto">
          <a:xfrm>
            <a:off x="685800" y="1524000"/>
            <a:ext cx="12954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2"/>
              </a:buClr>
              <a:buSzTx/>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15:00</a:t>
            </a:r>
          </a:p>
          <a:p>
            <a:pPr marL="342900" marR="0" lvl="0" indent="-342900" algn="l" defTabSz="914400" rtl="0" eaLnBrk="1" fontAlgn="base" latinLnBrk="0" hangingPunct="1">
              <a:lnSpc>
                <a:spcPct val="100000"/>
              </a:lnSpc>
              <a:spcBef>
                <a:spcPct val="20000"/>
              </a:spcBef>
              <a:spcAft>
                <a:spcPct val="0"/>
              </a:spcAft>
              <a:buClr>
                <a:schemeClr val="accent2"/>
              </a:buClr>
              <a:buSzTx/>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15:10</a:t>
            </a:r>
          </a:p>
          <a:p>
            <a:pPr marL="342900" marR="0" lvl="0" indent="-342900" algn="l" defTabSz="914400" rtl="0" eaLnBrk="1" fontAlgn="base" latinLnBrk="0" hangingPunct="1">
              <a:lnSpc>
                <a:spcPct val="100000"/>
              </a:lnSpc>
              <a:spcBef>
                <a:spcPct val="20000"/>
              </a:spcBef>
              <a:spcAft>
                <a:spcPct val="0"/>
              </a:spcAft>
              <a:buClr>
                <a:schemeClr val="accent2"/>
              </a:buClr>
              <a:buSzTx/>
              <a:tabLst/>
              <a:defRPr/>
            </a:pPr>
            <a:r>
              <a:rPr lang="en-US" sz="2600" kern="0" dirty="0" smtClean="0">
                <a:latin typeface="+mn-lt"/>
                <a:ea typeface="+mn-ea"/>
                <a:cs typeface="+mn-cs"/>
              </a:rPr>
              <a:t>15:20</a:t>
            </a:r>
          </a:p>
          <a:p>
            <a:pPr marL="342900" marR="0" lvl="0" indent="-342900" algn="l" defTabSz="914400" rtl="0" eaLnBrk="1" fontAlgn="base" latinLnBrk="0" hangingPunct="1">
              <a:lnSpc>
                <a:spcPct val="100000"/>
              </a:lnSpc>
              <a:spcBef>
                <a:spcPct val="20000"/>
              </a:spcBef>
              <a:spcAft>
                <a:spcPct val="0"/>
              </a:spcAft>
              <a:buClr>
                <a:schemeClr val="accent2"/>
              </a:buClr>
              <a:buSzTx/>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15:30</a:t>
            </a:r>
          </a:p>
          <a:p>
            <a:pPr marL="342900" marR="0" lvl="0" indent="-342900" algn="l" defTabSz="914400" rtl="0" eaLnBrk="1" fontAlgn="base" latinLnBrk="0" hangingPunct="1">
              <a:lnSpc>
                <a:spcPct val="100000"/>
              </a:lnSpc>
              <a:spcBef>
                <a:spcPct val="20000"/>
              </a:spcBef>
              <a:spcAft>
                <a:spcPct val="0"/>
              </a:spcAft>
              <a:buClr>
                <a:schemeClr val="accent2"/>
              </a:buClr>
              <a:buSzTx/>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16:00</a:t>
            </a:r>
            <a:br>
              <a:rPr kumimoji="0" lang="en-US" sz="2600" b="0" i="0" u="none" strike="noStrike" kern="0" cap="none" spc="0" normalizeH="0" baseline="0" noProof="0" dirty="0" smtClean="0">
                <a:ln>
                  <a:noFill/>
                </a:ln>
                <a:solidFill>
                  <a:schemeClr val="tx1"/>
                </a:solidFill>
                <a:effectLst/>
                <a:uLnTx/>
                <a:uFillTx/>
                <a:latin typeface="+mn-lt"/>
                <a:ea typeface="+mn-ea"/>
                <a:cs typeface="+mn-cs"/>
              </a:rPr>
            </a:br>
            <a:r>
              <a:rPr kumimoji="0" lang="en-US" sz="2600" b="0" i="0" u="none" strike="noStrike" kern="0" cap="none" spc="0" normalizeH="0" baseline="0" noProof="0" dirty="0" smtClean="0">
                <a:ln>
                  <a:noFill/>
                </a:ln>
                <a:solidFill>
                  <a:schemeClr val="tx1"/>
                </a:solidFill>
                <a:effectLst/>
                <a:uLnTx/>
                <a:uFillTx/>
                <a:latin typeface="+mn-lt"/>
                <a:ea typeface="+mn-ea"/>
                <a:cs typeface="+mn-cs"/>
              </a:rPr>
              <a:t/>
            </a:r>
            <a:br>
              <a:rPr kumimoji="0" lang="en-US" sz="2600" b="0" i="0" u="none" strike="noStrike" kern="0" cap="none" spc="0" normalizeH="0" baseline="0" noProof="0" dirty="0" smtClean="0">
                <a:ln>
                  <a:noFill/>
                </a:ln>
                <a:solidFill>
                  <a:schemeClr val="tx1"/>
                </a:solidFill>
                <a:effectLst/>
                <a:uLnTx/>
                <a:uFillTx/>
                <a:latin typeface="+mn-lt"/>
                <a:ea typeface="+mn-ea"/>
                <a:cs typeface="+mn-cs"/>
              </a:rPr>
            </a:br>
            <a:endParaRPr lang="en-US" sz="2600" kern="0" dirty="0" smtClean="0">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Tx/>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17:00</a:t>
            </a:r>
          </a:p>
          <a:p>
            <a:pPr marL="342900" marR="0" lvl="0" indent="-342900" algn="l" defTabSz="914400" rtl="0" eaLnBrk="1" fontAlgn="base" latinLnBrk="0" hangingPunct="1">
              <a:lnSpc>
                <a:spcPct val="100000"/>
              </a:lnSpc>
              <a:spcBef>
                <a:spcPct val="20000"/>
              </a:spcBef>
              <a:spcAft>
                <a:spcPct val="0"/>
              </a:spcAft>
              <a:buClr>
                <a:schemeClr val="accent2"/>
              </a:buClr>
              <a:buSzTx/>
              <a:tabLst/>
              <a:defRPr/>
            </a:pPr>
            <a:r>
              <a:rPr lang="en-US" sz="2600" kern="0" dirty="0" smtClean="0">
                <a:latin typeface="+mn-lt"/>
                <a:ea typeface="+mn-ea"/>
                <a:cs typeface="+mn-cs"/>
              </a:rPr>
              <a:t>17:30</a:t>
            </a:r>
          </a:p>
          <a:p>
            <a:pPr marL="342900" marR="0" lvl="0" indent="-342900" algn="l" defTabSz="914400" rtl="0" eaLnBrk="1" fontAlgn="base" latinLnBrk="0" hangingPunct="1">
              <a:lnSpc>
                <a:spcPct val="100000"/>
              </a:lnSpc>
              <a:spcBef>
                <a:spcPct val="20000"/>
              </a:spcBef>
              <a:spcAft>
                <a:spcPct val="0"/>
              </a:spcAft>
              <a:buClr>
                <a:schemeClr val="accent2"/>
              </a:buClr>
              <a:buSzTx/>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18:00</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GFD.165</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4</a:t>
            </a:fld>
            <a:endParaRPr lang="en-US" altLang="ja-JP"/>
          </a:p>
        </p:txBody>
      </p:sp>
      <p:pic>
        <p:nvPicPr>
          <p:cNvPr id="5" name="Picture 4"/>
          <p:cNvPicPr>
            <a:picLocks noChangeAspect="1"/>
          </p:cNvPicPr>
          <p:nvPr/>
        </p:nvPicPr>
        <p:blipFill>
          <a:blip r:embed="rId2"/>
          <a:stretch>
            <a:fillRect/>
          </a:stretch>
        </p:blipFill>
        <p:spPr>
          <a:xfrm>
            <a:off x="0" y="1905000"/>
            <a:ext cx="9144000" cy="4415544"/>
          </a:xfrm>
          <a:prstGeom prst="rect">
            <a:avLst/>
          </a:prstGeom>
        </p:spPr>
      </p:pic>
      <p:sp>
        <p:nvSpPr>
          <p:cNvPr id="6" name="Rounded Rectangle 5"/>
          <p:cNvSpPr/>
          <p:nvPr/>
        </p:nvSpPr>
        <p:spPr bwMode="auto">
          <a:xfrm>
            <a:off x="1828800" y="5105400"/>
            <a:ext cx="7010400" cy="685800"/>
          </a:xfrm>
          <a:prstGeom prst="roundRect">
            <a:avLst/>
          </a:prstGeom>
          <a:noFill/>
          <a:ln w="635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0" name="Rounded Rectangle 9"/>
          <p:cNvSpPr/>
          <p:nvPr/>
        </p:nvSpPr>
        <p:spPr bwMode="auto">
          <a:xfrm>
            <a:off x="609600" y="1447800"/>
            <a:ext cx="7848600" cy="1524000"/>
          </a:xfrm>
          <a:prstGeom prst="roundRect">
            <a:avLst/>
          </a:prstGeom>
          <a:ln>
            <a:headEnd type="none" w="med" len="med"/>
            <a:tailEnd type="none" w="med" len="med"/>
          </a:ln>
          <a:effectLst>
            <a:glow rad="139700">
              <a:schemeClr val="accent1">
                <a:alpha val="75000"/>
              </a:schemeClr>
            </a:glow>
            <a:outerShdw blurRad="40000" dist="20000" dir="5400000" rotWithShape="0">
              <a:srgbClr val="000000">
                <a:alpha val="38000"/>
              </a:srgbClr>
            </a:outerShdw>
          </a:effectLst>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buClr>
                <a:srgbClr val="008000"/>
              </a:buClr>
              <a:buNone/>
            </a:pPr>
            <a:r>
              <a:rPr lang="en-US" altLang="ja-JP" dirty="0" smtClean="0">
                <a:solidFill>
                  <a:schemeClr val="accent1">
                    <a:lumMod val="50000"/>
                  </a:schemeClr>
                </a:solidFill>
                <a:effectLst>
                  <a:glow rad="101600">
                    <a:schemeClr val="accent1">
                      <a:alpha val="75000"/>
                    </a:schemeClr>
                  </a:glow>
                </a:effectLst>
              </a:rPr>
              <a:t>Thanks</a:t>
            </a:r>
            <a:r>
              <a:rPr lang="en-US" altLang="ja-JP" dirty="0" smtClean="0">
                <a:solidFill>
                  <a:srgbClr val="008000"/>
                </a:solidFill>
                <a:effectLst>
                  <a:glow rad="101600">
                    <a:schemeClr val="accent1">
                      <a:alpha val="75000"/>
                    </a:schemeClr>
                  </a:glow>
                </a:effectLst>
              </a:rPr>
              <a:t> </a:t>
            </a:r>
            <a:r>
              <a:rPr lang="en-US" altLang="ja-JP" dirty="0" smtClean="0">
                <a:solidFill>
                  <a:srgbClr val="0000FF"/>
                </a:solidFill>
              </a:rPr>
              <a:t>Paola </a:t>
            </a:r>
            <a:r>
              <a:rPr lang="en-US" altLang="ja-JP" dirty="0" err="1" smtClean="0">
                <a:solidFill>
                  <a:srgbClr val="0000FF"/>
                </a:solidFill>
              </a:rPr>
              <a:t>Grosso</a:t>
            </a:r>
            <a:r>
              <a:rPr lang="en-US" altLang="ja-JP" dirty="0" smtClean="0">
                <a:solidFill>
                  <a:srgbClr val="0000FF"/>
                </a:solidFill>
              </a:rPr>
              <a:t>, Aaron Brown,</a:t>
            </a:r>
            <a:r>
              <a:rPr lang="en-US" altLang="ja-JP" dirty="0" smtClean="0">
                <a:solidFill>
                  <a:srgbClr val="0000FF"/>
                </a:solidFill>
              </a:rPr>
              <a:t> </a:t>
            </a:r>
            <a:r>
              <a:rPr lang="en-US" altLang="ja-JP" dirty="0" err="1" smtClean="0">
                <a:solidFill>
                  <a:srgbClr val="0000FF"/>
                </a:solidFill>
              </a:rPr>
              <a:t>Aur</a:t>
            </a:r>
            <a:r>
              <a:rPr lang="en-US" altLang="ja-JP" dirty="0" err="1" smtClean="0">
                <a:solidFill>
                  <a:srgbClr val="0000FF"/>
                </a:solidFill>
              </a:rPr>
              <a:t>élien</a:t>
            </a:r>
            <a:r>
              <a:rPr lang="en-US" altLang="ja-JP" dirty="0" smtClean="0">
                <a:solidFill>
                  <a:srgbClr val="0000FF"/>
                </a:solidFill>
              </a:rPr>
              <a:t> </a:t>
            </a:r>
            <a:r>
              <a:rPr lang="en-US" altLang="ja-JP" dirty="0" err="1" smtClean="0">
                <a:solidFill>
                  <a:srgbClr val="0000FF"/>
                </a:solidFill>
              </a:rPr>
              <a:t>Cedeyn</a:t>
            </a:r>
            <a:r>
              <a:rPr lang="en-US" altLang="ja-JP" dirty="0" smtClean="0">
                <a:solidFill>
                  <a:srgbClr val="0000FF"/>
                </a:solidFill>
              </a:rPr>
              <a:t>, </a:t>
            </a:r>
            <a:r>
              <a:rPr lang="en-US" altLang="ja-JP" dirty="0" smtClean="0">
                <a:solidFill>
                  <a:srgbClr val="0000FF"/>
                </a:solidFill>
              </a:rPr>
              <a:t>Freek Dijkstra, </a:t>
            </a:r>
            <a:r>
              <a:rPr lang="en-US" altLang="ja-JP" dirty="0" err="1" smtClean="0">
                <a:solidFill>
                  <a:srgbClr val="0000FF"/>
                </a:solidFill>
              </a:rPr>
              <a:t>Jeroen</a:t>
            </a:r>
            <a:r>
              <a:rPr lang="en-US" altLang="ja-JP" dirty="0" smtClean="0">
                <a:solidFill>
                  <a:srgbClr val="0000FF"/>
                </a:solidFill>
              </a:rPr>
              <a:t> van </a:t>
            </a:r>
            <a:r>
              <a:rPr lang="en-US" altLang="ja-JP" dirty="0" err="1" smtClean="0">
                <a:solidFill>
                  <a:srgbClr val="0000FF"/>
                </a:solidFill>
              </a:rPr>
              <a:t>der</a:t>
            </a:r>
            <a:r>
              <a:rPr lang="en-US" altLang="ja-JP" dirty="0" smtClean="0">
                <a:solidFill>
                  <a:srgbClr val="0000FF"/>
                </a:solidFill>
              </a:rPr>
              <a:t> Ham, </a:t>
            </a:r>
            <a:r>
              <a:rPr lang="en-US" altLang="ja-JP" dirty="0" err="1" smtClean="0">
                <a:solidFill>
                  <a:srgbClr val="0000FF"/>
                </a:solidFill>
              </a:rPr>
              <a:t>Anand</a:t>
            </a:r>
            <a:r>
              <a:rPr lang="en-US" altLang="ja-JP" dirty="0" smtClean="0">
                <a:solidFill>
                  <a:srgbClr val="0000FF"/>
                </a:solidFill>
              </a:rPr>
              <a:t> </a:t>
            </a:r>
            <a:r>
              <a:rPr lang="en-US" altLang="ja-JP" dirty="0" err="1" smtClean="0">
                <a:solidFill>
                  <a:srgbClr val="0000FF"/>
                </a:solidFill>
              </a:rPr>
              <a:t>Patil</a:t>
            </a:r>
            <a:r>
              <a:rPr lang="en-US" altLang="ja-JP" dirty="0" smtClean="0">
                <a:solidFill>
                  <a:srgbClr val="0000FF"/>
                </a:solidFill>
              </a:rPr>
              <a:t>, </a:t>
            </a:r>
            <a:r>
              <a:rPr lang="en-US" altLang="ja-JP" dirty="0" err="1" smtClean="0">
                <a:solidFill>
                  <a:srgbClr val="0000FF"/>
                </a:solidFill>
              </a:rPr>
              <a:t>Pascale</a:t>
            </a:r>
            <a:r>
              <a:rPr lang="en-US" altLang="ja-JP" dirty="0" smtClean="0">
                <a:solidFill>
                  <a:srgbClr val="0000FF"/>
                </a:solidFill>
              </a:rPr>
              <a:t> </a:t>
            </a:r>
            <a:r>
              <a:rPr lang="en-US" altLang="ja-JP" dirty="0" err="1" smtClean="0">
                <a:solidFill>
                  <a:srgbClr val="0000FF"/>
                </a:solidFill>
              </a:rPr>
              <a:t>Primet</a:t>
            </a:r>
            <a:r>
              <a:rPr lang="en-US" altLang="ja-JP" dirty="0" smtClean="0">
                <a:solidFill>
                  <a:srgbClr val="0000FF"/>
                </a:solidFill>
              </a:rPr>
              <a:t>, Martin </a:t>
            </a:r>
            <a:r>
              <a:rPr lang="en-US" altLang="ja-JP" dirty="0" err="1" smtClean="0">
                <a:solidFill>
                  <a:srgbClr val="0000FF"/>
                </a:solidFill>
              </a:rPr>
              <a:t>Swany</a:t>
            </a:r>
            <a:r>
              <a:rPr lang="en-US" altLang="ja-JP" dirty="0" smtClean="0">
                <a:solidFill>
                  <a:srgbClr val="0000FF"/>
                </a:solidFill>
              </a:rPr>
              <a:t>,</a:t>
            </a:r>
            <a:r>
              <a:rPr lang="en-US" altLang="ja-JP" dirty="0" smtClean="0">
                <a:solidFill>
                  <a:srgbClr val="0000FF"/>
                </a:solidFill>
              </a:rPr>
              <a:t> and Jason </a:t>
            </a:r>
            <a:r>
              <a:rPr lang="en-US" altLang="ja-JP" dirty="0" err="1" smtClean="0">
                <a:solidFill>
                  <a:srgbClr val="0000FF"/>
                </a:solidFill>
              </a:rPr>
              <a:t>Zurawski</a:t>
            </a:r>
            <a:r>
              <a:rPr lang="en-US" altLang="ja-JP" dirty="0" smtClean="0">
                <a:solidFill>
                  <a:srgbClr val="0000FF"/>
                </a:solidFill>
              </a:rPr>
              <a:t>.</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D0CB5540-594A-CB45-BD9A-27C25EE5E6F0}" type="slidenum">
              <a:rPr lang="ja-JP" altLang="en-US"/>
              <a:pPr/>
              <a:t>5</a:t>
            </a:fld>
            <a:endParaRPr lang="en-US" altLang="ja-JP"/>
          </a:p>
        </p:txBody>
      </p:sp>
      <p:sp>
        <p:nvSpPr>
          <p:cNvPr id="45060" name="Rectangle 4"/>
          <p:cNvSpPr>
            <a:spLocks noGrp="1" noChangeArrowheads="1"/>
          </p:cNvSpPr>
          <p:nvPr>
            <p:ph type="title"/>
          </p:nvPr>
        </p:nvSpPr>
        <p:spPr/>
        <p:txBody>
          <a:bodyPr/>
          <a:lstStyle/>
          <a:p>
            <a:r>
              <a:rPr lang="nl-NL" altLang="ja-JP" dirty="0" err="1" smtClean="0"/>
              <a:t>Concepts</a:t>
            </a:r>
            <a:r>
              <a:rPr lang="nl-NL" altLang="ja-JP" dirty="0" smtClean="0"/>
              <a:t> (</a:t>
            </a:r>
            <a:r>
              <a:rPr lang="nl-NL" altLang="ja-JP" dirty="0" err="1" smtClean="0"/>
              <a:t>a.k.a</a:t>
            </a:r>
            <a:r>
              <a:rPr lang="nl-NL" altLang="ja-JP" dirty="0" smtClean="0"/>
              <a:t>. </a:t>
            </a:r>
            <a:r>
              <a:rPr lang="nl-NL" altLang="ja-JP" dirty="0" err="1" smtClean="0"/>
              <a:t>buckets</a:t>
            </a:r>
            <a:r>
              <a:rPr lang="nl-NL" altLang="ja-JP" dirty="0" smtClean="0"/>
              <a:t>)</a:t>
            </a:r>
            <a:endParaRPr lang="ja-JP" altLang="en-US" dirty="0"/>
          </a:p>
        </p:txBody>
      </p:sp>
      <p:sp>
        <p:nvSpPr>
          <p:cNvPr id="45061" name="Rectangle 5"/>
          <p:cNvSpPr>
            <a:spLocks noGrp="1" noChangeArrowheads="1"/>
          </p:cNvSpPr>
          <p:nvPr>
            <p:ph type="body" idx="1"/>
          </p:nvPr>
        </p:nvSpPr>
        <p:spPr/>
        <p:txBody>
          <a:bodyPr/>
          <a:lstStyle/>
          <a:p>
            <a:pPr>
              <a:buClr>
                <a:srgbClr val="008000"/>
              </a:buClr>
            </a:pPr>
            <a:r>
              <a:rPr lang="en-US" altLang="ja-JP" sz="2600" dirty="0" smtClean="0"/>
              <a:t>Devices (node, port)</a:t>
            </a:r>
          </a:p>
          <a:p>
            <a:pPr>
              <a:buClr>
                <a:srgbClr val="0000FF"/>
              </a:buClr>
            </a:pPr>
            <a:r>
              <a:rPr lang="en-US" altLang="ja-JP" sz="2600" dirty="0" smtClean="0"/>
              <a:t>Network (topology, domain)</a:t>
            </a:r>
          </a:p>
          <a:p>
            <a:pPr>
              <a:buClr>
                <a:srgbClr val="0000FF"/>
              </a:buClr>
            </a:pPr>
            <a:r>
              <a:rPr lang="en-US" altLang="ja-JP" sz="2600" dirty="0" smtClean="0"/>
              <a:t>Adaptation</a:t>
            </a:r>
          </a:p>
          <a:p>
            <a:pPr>
              <a:buClr>
                <a:srgbClr val="FF0000"/>
              </a:buClr>
            </a:pPr>
            <a:r>
              <a:rPr lang="en-US" altLang="ja-JP" sz="2600" dirty="0" smtClean="0"/>
              <a:t>Links and channels</a:t>
            </a:r>
          </a:p>
          <a:p>
            <a:pPr>
              <a:buClr>
                <a:srgbClr val="FF0000"/>
              </a:buClr>
            </a:pPr>
            <a:r>
              <a:rPr lang="en-US" altLang="ja-JP" sz="2600" dirty="0" smtClean="0"/>
              <a:t>Cross-connects and channels (configuration)</a:t>
            </a:r>
          </a:p>
          <a:p>
            <a:pPr>
              <a:buClr>
                <a:srgbClr val="FF0000"/>
              </a:buClr>
            </a:pPr>
            <a:r>
              <a:rPr lang="en-US" altLang="ja-JP" sz="2600" dirty="0" smtClean="0"/>
              <a:t>End-to-end path</a:t>
            </a:r>
          </a:p>
          <a:p>
            <a:pPr>
              <a:buClr>
                <a:srgbClr val="FF0000"/>
              </a:buClr>
            </a:pPr>
            <a:r>
              <a:rPr lang="en-US" altLang="ja-JP" sz="2600" dirty="0" smtClean="0"/>
              <a:t>Capabilities (services)</a:t>
            </a:r>
          </a:p>
          <a:p>
            <a:endParaRPr lang="ja-JP" altLang="en-US" sz="26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OGF27: Topical Volunteers</a:t>
            </a:r>
            <a:endParaRPr lang="en-US" dirty="0"/>
          </a:p>
        </p:txBody>
      </p:sp>
      <p:sp>
        <p:nvSpPr>
          <p:cNvPr id="3" name="Content Placeholder 2"/>
          <p:cNvSpPr>
            <a:spLocks noGrp="1"/>
          </p:cNvSpPr>
          <p:nvPr>
            <p:ph idx="1"/>
          </p:nvPr>
        </p:nvSpPr>
        <p:spPr>
          <a:xfrm>
            <a:off x="685800" y="1524000"/>
            <a:ext cx="7772400" cy="4733604"/>
          </a:xfrm>
        </p:spPr>
        <p:txBody>
          <a:bodyPr>
            <a:spAutoFit/>
          </a:bodyPr>
          <a:lstStyle/>
          <a:p>
            <a:pPr>
              <a:buClr>
                <a:srgbClr val="008000"/>
              </a:buClr>
            </a:pPr>
            <a:r>
              <a:rPr lang="en-US" altLang="ja-JP" sz="2600" dirty="0" smtClean="0"/>
              <a:t>Device / Node / Port concepts</a:t>
            </a:r>
            <a:endParaRPr lang="en-US" sz="2600" dirty="0" smtClean="0"/>
          </a:p>
          <a:p>
            <a:pPr>
              <a:buClr>
                <a:srgbClr val="0000FF"/>
              </a:buClr>
            </a:pPr>
            <a:r>
              <a:rPr lang="en-US" sz="2600" dirty="0" smtClean="0"/>
              <a:t>Network / Topology / Domain concept</a:t>
            </a:r>
            <a:r>
              <a:rPr lang="en-US" sz="2600" dirty="0" smtClean="0">
                <a:solidFill>
                  <a:srgbClr val="FF0000"/>
                </a:solidFill>
              </a:rPr>
              <a:t> </a:t>
            </a:r>
            <a:r>
              <a:rPr lang="en-US" sz="2600" dirty="0" err="1" smtClean="0">
                <a:solidFill>
                  <a:srgbClr val="FF0000"/>
                </a:solidFill>
              </a:rPr>
              <a:t>Inder</a:t>
            </a:r>
            <a:r>
              <a:rPr lang="en-US" sz="2600" dirty="0" smtClean="0">
                <a:solidFill>
                  <a:srgbClr val="FF0000"/>
                </a:solidFill>
              </a:rPr>
              <a:t>, </a:t>
            </a:r>
            <a:r>
              <a:rPr lang="en-US" sz="2600" dirty="0" err="1" smtClean="0">
                <a:solidFill>
                  <a:srgbClr val="FF0000"/>
                </a:solidFill>
              </a:rPr>
              <a:t>Jeroen</a:t>
            </a:r>
            <a:endParaRPr lang="en-US" sz="2600" dirty="0" smtClean="0"/>
          </a:p>
          <a:p>
            <a:pPr>
              <a:buClr>
                <a:srgbClr val="0000FF"/>
              </a:buClr>
            </a:pPr>
            <a:r>
              <a:rPr lang="en-US" sz="2600" dirty="0" smtClean="0"/>
              <a:t>Adaptation / Layer concept </a:t>
            </a:r>
            <a:r>
              <a:rPr lang="en-US" sz="2600" dirty="0" smtClean="0">
                <a:solidFill>
                  <a:srgbClr val="FF0000"/>
                </a:solidFill>
              </a:rPr>
              <a:t>Freek, </a:t>
            </a:r>
            <a:r>
              <a:rPr lang="en-US" sz="2600" dirty="0" err="1" smtClean="0">
                <a:solidFill>
                  <a:srgbClr val="FF0000"/>
                </a:solidFill>
              </a:rPr>
              <a:t>Jeroen</a:t>
            </a:r>
            <a:endParaRPr lang="en-US" sz="2600" dirty="0" smtClean="0"/>
          </a:p>
          <a:p>
            <a:pPr>
              <a:buClr>
                <a:srgbClr val="FF6600"/>
              </a:buClr>
            </a:pPr>
            <a:r>
              <a:rPr lang="en-US" sz="2600" dirty="0" smtClean="0"/>
              <a:t>Capabilities / Service concept</a:t>
            </a:r>
            <a:r>
              <a:rPr lang="en-US" sz="2600" dirty="0" smtClean="0">
                <a:solidFill>
                  <a:srgbClr val="FF0000"/>
                </a:solidFill>
              </a:rPr>
              <a:t> Martin</a:t>
            </a:r>
            <a:endParaRPr lang="en-US" sz="2600" dirty="0" smtClean="0"/>
          </a:p>
          <a:p>
            <a:pPr>
              <a:buClr>
                <a:srgbClr val="FF6600"/>
              </a:buClr>
            </a:pPr>
            <a:r>
              <a:rPr lang="en-US" sz="2600" dirty="0" smtClean="0"/>
              <a:t>Link / Path / Segment concepts </a:t>
            </a:r>
            <a:r>
              <a:rPr lang="en-US" sz="2600" dirty="0" smtClean="0">
                <a:solidFill>
                  <a:srgbClr val="FF0000"/>
                </a:solidFill>
              </a:rPr>
              <a:t>Martin, Chin</a:t>
            </a:r>
          </a:p>
          <a:p>
            <a:pPr>
              <a:buClr>
                <a:srgbClr val="FF6600"/>
              </a:buClr>
            </a:pPr>
            <a:r>
              <a:rPr lang="en-US" sz="2600" dirty="0" smtClean="0"/>
              <a:t>Syntax representation, Identifiers</a:t>
            </a:r>
            <a:r>
              <a:rPr lang="en-US" sz="2600" dirty="0" smtClean="0">
                <a:solidFill>
                  <a:srgbClr val="FF0000"/>
                </a:solidFill>
              </a:rPr>
              <a:t> Freek</a:t>
            </a:r>
          </a:p>
          <a:p>
            <a:pPr>
              <a:buClr>
                <a:srgbClr val="FF0000"/>
              </a:buClr>
            </a:pPr>
            <a:r>
              <a:rPr lang="en-US" altLang="ja-JP" sz="2600" dirty="0" smtClean="0"/>
              <a:t>Cross-connects and channels</a:t>
            </a:r>
          </a:p>
          <a:p>
            <a:endParaRPr lang="en-US" sz="2600" dirty="0" smtClean="0">
              <a:solidFill>
                <a:srgbClr val="FF0000"/>
              </a:solidFill>
            </a:endParaRPr>
          </a:p>
          <a:p>
            <a:endParaRPr lang="en-US" sz="2600" dirty="0"/>
          </a:p>
        </p:txBody>
      </p:sp>
      <p:sp>
        <p:nvSpPr>
          <p:cNvPr id="4" name="Footer Placeholder 3"/>
          <p:cNvSpPr>
            <a:spLocks noGrp="1"/>
          </p:cNvSpPr>
          <p:nvPr>
            <p:ph type="ftr" sz="quarter" idx="10"/>
          </p:nvPr>
        </p:nvSpPr>
        <p:spPr/>
        <p:txBody>
          <a:bodyPr/>
          <a:lstStyle/>
          <a:p>
            <a:fld id="{D90DB28C-AC42-A44B-98A5-FA4DED42F06D}" type="slidenum">
              <a:rPr lang="ja-JP" altLang="en-US" smtClean="0"/>
              <a:pPr/>
              <a:t>6</a:t>
            </a:fld>
            <a:endParaRPr lang="en-US" altLang="ja-JP"/>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OGF27: Service Example Volunteers</a:t>
            </a:r>
            <a:endParaRPr lang="en-US" dirty="0"/>
          </a:p>
        </p:txBody>
      </p:sp>
      <p:sp>
        <p:nvSpPr>
          <p:cNvPr id="3" name="Content Placeholder 2"/>
          <p:cNvSpPr>
            <a:spLocks noGrp="1"/>
          </p:cNvSpPr>
          <p:nvPr>
            <p:ph idx="1"/>
          </p:nvPr>
        </p:nvSpPr>
        <p:spPr>
          <a:xfrm>
            <a:off x="685800" y="1524000"/>
            <a:ext cx="7772400" cy="4813626"/>
          </a:xfrm>
        </p:spPr>
        <p:txBody>
          <a:bodyPr wrap="square">
            <a:spAutoFit/>
          </a:bodyPr>
          <a:lstStyle/>
          <a:p>
            <a:r>
              <a:rPr lang="en-US" sz="2600" dirty="0" smtClean="0"/>
              <a:t>Adaptation Service</a:t>
            </a:r>
            <a:r>
              <a:rPr lang="en-US" sz="2600" dirty="0" smtClean="0">
                <a:solidFill>
                  <a:srgbClr val="FF0000"/>
                </a:solidFill>
              </a:rPr>
              <a:t> </a:t>
            </a:r>
            <a:r>
              <a:rPr lang="en-US" sz="2600" dirty="0" err="1" smtClean="0">
                <a:solidFill>
                  <a:srgbClr val="FF0000"/>
                </a:solidFill>
              </a:rPr>
              <a:t>Jeroen</a:t>
            </a:r>
            <a:endParaRPr lang="en-US" sz="2600" dirty="0" smtClean="0"/>
          </a:p>
          <a:p>
            <a:r>
              <a:rPr lang="en-US" sz="2600" dirty="0" smtClean="0"/>
              <a:t>Switching Matrix Service</a:t>
            </a:r>
            <a:r>
              <a:rPr lang="en-US" sz="2600" dirty="0" smtClean="0">
                <a:solidFill>
                  <a:srgbClr val="FF0000"/>
                </a:solidFill>
              </a:rPr>
              <a:t> </a:t>
            </a:r>
            <a:r>
              <a:rPr lang="en-US" sz="2600" dirty="0" err="1" smtClean="0">
                <a:solidFill>
                  <a:srgbClr val="FF0000"/>
                </a:solidFill>
              </a:rPr>
              <a:t>Jeroen</a:t>
            </a:r>
            <a:endParaRPr lang="en-US" sz="2600" dirty="0" smtClean="0"/>
          </a:p>
          <a:p>
            <a:r>
              <a:rPr lang="en-US" sz="2600" dirty="0" smtClean="0"/>
              <a:t>Segment Concatenation Service</a:t>
            </a:r>
            <a:r>
              <a:rPr lang="en-US" sz="2600" dirty="0" smtClean="0">
                <a:solidFill>
                  <a:srgbClr val="FF0000"/>
                </a:solidFill>
              </a:rPr>
              <a:t> John</a:t>
            </a:r>
          </a:p>
          <a:p>
            <a:r>
              <a:rPr lang="en-US" sz="2600" dirty="0" smtClean="0"/>
              <a:t>Multicast Service</a:t>
            </a:r>
            <a:r>
              <a:rPr lang="en-US" sz="2600" dirty="0" smtClean="0">
                <a:solidFill>
                  <a:srgbClr val="FF0000"/>
                </a:solidFill>
              </a:rPr>
              <a:t> </a:t>
            </a:r>
            <a:r>
              <a:rPr lang="en-US" sz="2600" dirty="0" err="1" smtClean="0">
                <a:solidFill>
                  <a:srgbClr val="FF0000"/>
                </a:solidFill>
              </a:rPr>
              <a:t>Petr</a:t>
            </a:r>
            <a:endParaRPr lang="en-US" sz="2600" dirty="0" smtClean="0"/>
          </a:p>
          <a:p>
            <a:r>
              <a:rPr lang="en-US" sz="2600" dirty="0" smtClean="0"/>
              <a:t>Label Conversion Service</a:t>
            </a:r>
            <a:r>
              <a:rPr lang="en-US" sz="2600" dirty="0" smtClean="0">
                <a:solidFill>
                  <a:srgbClr val="FF0000"/>
                </a:solidFill>
              </a:rPr>
              <a:t> Freek</a:t>
            </a:r>
            <a:endParaRPr lang="en-US" sz="2600" dirty="0" smtClean="0"/>
          </a:p>
          <a:p>
            <a:r>
              <a:rPr lang="en-US" sz="2600" dirty="0" smtClean="0"/>
              <a:t>Data Transport Service</a:t>
            </a:r>
            <a:r>
              <a:rPr lang="en-US" sz="2600" dirty="0" smtClean="0">
                <a:solidFill>
                  <a:srgbClr val="FF0000"/>
                </a:solidFill>
              </a:rPr>
              <a:t> Freek</a:t>
            </a:r>
          </a:p>
          <a:p>
            <a:r>
              <a:rPr lang="en-US" sz="2600" dirty="0" smtClean="0"/>
              <a:t>Measurement Point Service</a:t>
            </a:r>
          </a:p>
          <a:p>
            <a:r>
              <a:rPr lang="en-US" sz="2600" dirty="0" smtClean="0"/>
              <a:t>Virtualization Service</a:t>
            </a:r>
          </a:p>
          <a:p>
            <a:r>
              <a:rPr lang="en-US" sz="2600" dirty="0" smtClean="0"/>
              <a:t>Lookup Service</a:t>
            </a:r>
            <a:r>
              <a:rPr lang="en-US" sz="2600" dirty="0" smtClean="0">
                <a:solidFill>
                  <a:srgbClr val="FF0000"/>
                </a:solidFill>
              </a:rPr>
              <a:t> </a:t>
            </a:r>
            <a:r>
              <a:rPr lang="en-US" sz="2600" dirty="0" err="1" smtClean="0">
                <a:solidFill>
                  <a:srgbClr val="FF0000"/>
                </a:solidFill>
              </a:rPr>
              <a:t>Gigi</a:t>
            </a:r>
            <a:endParaRPr lang="en-US" sz="2600" dirty="0" smtClean="0"/>
          </a:p>
          <a:p>
            <a:r>
              <a:rPr lang="en-US" sz="2600" dirty="0" smtClean="0"/>
              <a:t>Path Finding Service</a:t>
            </a:r>
            <a:endParaRPr lang="en-US" sz="2600" dirty="0" smtClean="0">
              <a:solidFill>
                <a:srgbClr val="FF0000"/>
              </a:solidFill>
            </a:endParaRPr>
          </a:p>
        </p:txBody>
      </p:sp>
      <p:sp>
        <p:nvSpPr>
          <p:cNvPr id="4" name="Footer Placeholder 3"/>
          <p:cNvSpPr>
            <a:spLocks noGrp="1"/>
          </p:cNvSpPr>
          <p:nvPr>
            <p:ph type="ftr" sz="quarter" idx="10"/>
          </p:nvPr>
        </p:nvSpPr>
        <p:spPr/>
        <p:txBody>
          <a:bodyPr/>
          <a:lstStyle/>
          <a:p>
            <a:fld id="{D90DB28C-AC42-A44B-98A5-FA4DED42F06D}" type="slidenum">
              <a:rPr lang="ja-JP" altLang="en-US" smtClean="0"/>
              <a:pPr/>
              <a:t>7</a:t>
            </a:fld>
            <a:endParaRPr lang="en-US" altLang="ja-JP"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D0CB5540-594A-CB45-BD9A-27C25EE5E6F0}" type="slidenum">
              <a:rPr lang="ja-JP" altLang="en-US"/>
              <a:pPr/>
              <a:t>8</a:t>
            </a:fld>
            <a:endParaRPr lang="en-US" altLang="ja-JP"/>
          </a:p>
        </p:txBody>
      </p:sp>
      <p:sp>
        <p:nvSpPr>
          <p:cNvPr id="45060" name="Rectangle 4"/>
          <p:cNvSpPr>
            <a:spLocks noGrp="1" noChangeArrowheads="1"/>
          </p:cNvSpPr>
          <p:nvPr>
            <p:ph type="title"/>
          </p:nvPr>
        </p:nvSpPr>
        <p:spPr/>
        <p:txBody>
          <a:bodyPr/>
          <a:lstStyle/>
          <a:p>
            <a:r>
              <a:rPr lang="nl-NL" altLang="ja-JP" dirty="0" smtClean="0"/>
              <a:t>Long Term Progres</a:t>
            </a:r>
            <a:endParaRPr lang="ja-JP" altLang="en-US" dirty="0"/>
          </a:p>
        </p:txBody>
      </p:sp>
      <p:sp>
        <p:nvSpPr>
          <p:cNvPr id="45061" name="Rectangle 5"/>
          <p:cNvSpPr>
            <a:spLocks noGrp="1" noChangeArrowheads="1"/>
          </p:cNvSpPr>
          <p:nvPr>
            <p:ph type="body" idx="1"/>
          </p:nvPr>
        </p:nvSpPr>
        <p:spPr/>
        <p:txBody>
          <a:bodyPr/>
          <a:lstStyle/>
          <a:p>
            <a:r>
              <a:rPr lang="en-US" sz="2600" dirty="0" smtClean="0"/>
              <a:t>Decide on terminology</a:t>
            </a:r>
          </a:p>
          <a:p>
            <a:r>
              <a:rPr lang="en-US" sz="2600" dirty="0" smtClean="0"/>
              <a:t>Merge in schema</a:t>
            </a:r>
          </a:p>
          <a:p>
            <a:r>
              <a:rPr lang="en-US" sz="2600" dirty="0" smtClean="0"/>
              <a:t>Refine based on requirements / use cases</a:t>
            </a:r>
          </a:p>
          <a:p>
            <a:r>
              <a:rPr lang="en-US" sz="2600" dirty="0" smtClean="0"/>
              <a:t>Create syntax</a:t>
            </a:r>
          </a:p>
          <a:p>
            <a:r>
              <a:rPr lang="en-US" sz="2600" dirty="0" smtClean="0"/>
              <a:t>Write the bloody document now, shall we!?</a:t>
            </a:r>
          </a:p>
          <a:p>
            <a:pPr>
              <a:buNone/>
            </a:pPr>
            <a:endParaRPr lang="en-US" sz="2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err="1" smtClean="0"/>
              <a:t>Network</a:t>
            </a:r>
            <a:r>
              <a:rPr lang="nl-NL" altLang="ja-JP" dirty="0" smtClean="0"/>
              <a:t> </a:t>
            </a:r>
            <a:r>
              <a:rPr lang="nl-NL" altLang="ja-JP" dirty="0" err="1" smtClean="0"/>
              <a:t>Terminology</a:t>
            </a:r>
            <a:endParaRPr lang="ja-JP" altLang="en-US" dirty="0"/>
          </a:p>
        </p:txBody>
      </p:sp>
      <p:sp>
        <p:nvSpPr>
          <p:cNvPr id="9226" name="Rectangle 10"/>
          <p:cNvSpPr>
            <a:spLocks noGrp="1" noChangeArrowheads="1"/>
          </p:cNvSpPr>
          <p:nvPr>
            <p:ph type="subTitle" idx="1"/>
          </p:nvPr>
        </p:nvSpPr>
        <p:spPr/>
        <p:txBody>
          <a:bodyPr/>
          <a:lstStyle/>
          <a:p>
            <a:r>
              <a:rPr lang="nl-NL" altLang="ja-JP" dirty="0" err="1" smtClean="0"/>
              <a:t>Inder</a:t>
            </a:r>
            <a:r>
              <a:rPr lang="nl-NL" altLang="ja-JP" dirty="0" smtClean="0"/>
              <a:t> </a:t>
            </a:r>
            <a:r>
              <a:rPr lang="nl-NL" altLang="ja-JP" dirty="0" err="1" smtClean="0"/>
              <a:t>Monga</a:t>
            </a:r>
            <a:r>
              <a:rPr lang="nl-NL" altLang="ja-JP" dirty="0" smtClean="0"/>
              <a:t> and Jeroen van der Ham</a:t>
            </a:r>
            <a:endParaRPr lang="ja-JP" altLang="en-US" dirty="0"/>
          </a:p>
        </p:txBody>
      </p:sp>
    </p:spTree>
  </p:cSld>
  <p:clrMapOvr>
    <a:masterClrMapping/>
  </p:clrMapOvr>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v1.5.pot</Template>
  <TotalTime>142</TotalTime>
  <Words>1309</Words>
  <Application>Microsoft Macintosh PowerPoint</Application>
  <PresentationFormat>On-screen Show (4:3)</PresentationFormat>
  <Paragraphs>153</Paragraphs>
  <Slides>21</Slides>
  <Notes>8</Notes>
  <HiddenSlides>1</HiddenSlides>
  <MMClips>0</MMClips>
  <ScaleCrop>false</ScaleCrop>
  <HeadingPairs>
    <vt:vector size="4" baseType="variant">
      <vt:variant>
        <vt:lpstr>Design Template</vt:lpstr>
      </vt:variant>
      <vt:variant>
        <vt:i4>1</vt:i4>
      </vt:variant>
      <vt:variant>
        <vt:lpstr>Slide Titles</vt:lpstr>
      </vt:variant>
      <vt:variant>
        <vt:i4>21</vt:i4>
      </vt:variant>
    </vt:vector>
  </HeadingPairs>
  <TitlesOfParts>
    <vt:vector size="22" baseType="lpstr">
      <vt:lpstr>OGF PowerPoint Template v1.5</vt:lpstr>
      <vt:lpstr>NML Progres</vt:lpstr>
      <vt:lpstr>OGF IPR Policies Apply</vt:lpstr>
      <vt:lpstr>Agenda</vt:lpstr>
      <vt:lpstr>GFD.165</vt:lpstr>
      <vt:lpstr>Concepts (a.k.a. buckets)</vt:lpstr>
      <vt:lpstr>OGF27: Topical Volunteers</vt:lpstr>
      <vt:lpstr>OGF27: Service Example Volunteers</vt:lpstr>
      <vt:lpstr>Long Term Progres</vt:lpstr>
      <vt:lpstr>Network Terminology</vt:lpstr>
      <vt:lpstr>Network Terminology</vt:lpstr>
      <vt:lpstr>Adaptation Terminology</vt:lpstr>
      <vt:lpstr>Adaptation Terminology (1)</vt:lpstr>
      <vt:lpstr>Adaptation Terminology (2)</vt:lpstr>
      <vt:lpstr>Adaptation Terminology (3)</vt:lpstr>
      <vt:lpstr>Service Terminology</vt:lpstr>
      <vt:lpstr>Service Terminology</vt:lpstr>
      <vt:lpstr>Addenda to Proposals</vt:lpstr>
      <vt:lpstr>Yeah or Nay</vt:lpstr>
      <vt:lpstr>Some Questions</vt:lpstr>
      <vt:lpstr>Current Schema</vt:lpstr>
      <vt:lpstr>Full Copyright Notice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NML Progress</dc:title>
  <dc:creator>Freek Dijkstra</dc:creator>
  <cp:lastModifiedBy>Freek Dijkstra</cp:lastModifiedBy>
  <cp:revision>19</cp:revision>
  <cp:lastPrinted>2006-08-17T17:55:00Z</cp:lastPrinted>
  <dcterms:created xsi:type="dcterms:W3CDTF">2010-03-16T12:44:16Z</dcterms:created>
  <dcterms:modified xsi:type="dcterms:W3CDTF">2010-03-16T13:02:06Z</dcterms:modified>
</cp:coreProperties>
</file>