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35"/>
  </p:notesMasterIdLst>
  <p:handoutMasterIdLst>
    <p:handoutMasterId r:id="rId36"/>
  </p:handoutMasterIdLst>
  <p:sldIdLst>
    <p:sldId id="259" r:id="rId2"/>
    <p:sldId id="264" r:id="rId3"/>
    <p:sldId id="286" r:id="rId4"/>
    <p:sldId id="270" r:id="rId5"/>
    <p:sldId id="279" r:id="rId6"/>
    <p:sldId id="285" r:id="rId7"/>
    <p:sldId id="280" r:id="rId8"/>
    <p:sldId id="271" r:id="rId9"/>
    <p:sldId id="274" r:id="rId10"/>
    <p:sldId id="267" r:id="rId11"/>
    <p:sldId id="269" r:id="rId12"/>
    <p:sldId id="287" r:id="rId13"/>
    <p:sldId id="289" r:id="rId14"/>
    <p:sldId id="288" r:id="rId15"/>
    <p:sldId id="273" r:id="rId16"/>
    <p:sldId id="298" r:id="rId17"/>
    <p:sldId id="266" r:id="rId18"/>
    <p:sldId id="293" r:id="rId19"/>
    <p:sldId id="292" r:id="rId20"/>
    <p:sldId id="294" r:id="rId21"/>
    <p:sldId id="295" r:id="rId22"/>
    <p:sldId id="283" r:id="rId23"/>
    <p:sldId id="282" r:id="rId24"/>
    <p:sldId id="299" r:id="rId25"/>
    <p:sldId id="290" r:id="rId26"/>
    <p:sldId id="291" r:id="rId27"/>
    <p:sldId id="296" r:id="rId28"/>
    <p:sldId id="297" r:id="rId29"/>
    <p:sldId id="275" r:id="rId30"/>
    <p:sldId id="276" r:id="rId31"/>
    <p:sldId id="277" r:id="rId32"/>
    <p:sldId id="278" r:id="rId33"/>
    <p:sldId id="265" r:id="rId34"/>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5DAD41"/>
    <a:srgbClr val="1E58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93" d="100"/>
          <a:sy n="93" d="100"/>
        </p:scale>
        <p:origin x="-992" y="-96"/>
      </p:cViewPr>
      <p:guideLst>
        <p:guide orient="horz" pos="2208"/>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35" Type="http://schemas.openxmlformats.org/officeDocument/2006/relationships/notesMaster" Target="notesMasters/notesMaster1.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viewProps" Target="viewProps.xml"/><Relationship Id="rId40" Type="http://schemas.openxmlformats.org/officeDocument/2006/relationships/theme" Target="theme/theme1.xml"/><Relationship Id="rId7" Type="http://schemas.openxmlformats.org/officeDocument/2006/relationships/slide" Target="slides/slide6.xml"/><Relationship Id="rId36" Type="http://schemas.openxmlformats.org/officeDocument/2006/relationships/handoutMaster" Target="handoutMasters/handoutMaster1.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printerSettings" Target="printerSettings/printerSettings1.bin"/><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presProps" Target="presProp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E16DE7F0-08BD-4B4A-B45A-52B86B934DE6}"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D41F7C01-DFA4-6D48-A305-1DC4739CF012}"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33308-5FF5-0C42-B942-9975AE9B60E3}" type="slidenum">
              <a:rPr lang="ja-JP" altLang="en-US"/>
              <a:pPr/>
              <a:t>33</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26BFE-E8F9-C949-A4C8-DE93C3E3D262}" type="slidenum">
              <a:rPr lang="ja-JP" altLang="en-US"/>
              <a:pPr/>
              <a:t>3</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Notes </a:t>
            </a:r>
            <a:r>
              <a:rPr lang="en-US" baseline="0" dirty="0" smtClean="0"/>
              <a:t>OGF27 not on list.</a:t>
            </a:r>
            <a:endParaRPr lang="en-US" dirty="0" smtClean="0"/>
          </a:p>
          <a:p>
            <a:r>
              <a:rPr lang="en-US" dirty="0" smtClean="0"/>
              <a:t>Decision:</a:t>
            </a:r>
            <a:r>
              <a:rPr lang="en-US" baseline="0" dirty="0" smtClean="0"/>
              <a:t> consensus on terminology, move forward and put them in schema</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4</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Cross</a:t>
            </a:r>
            <a:r>
              <a:rPr lang="en-US" baseline="0" dirty="0" smtClean="0"/>
              <a:t> connects incl. multicast, broadcast, fall-over connections)</a:t>
            </a:r>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8</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Characteristic Information is defined in G.800</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10</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AdaptationSource</a:t>
            </a:r>
            <a:r>
              <a:rPr lang="en-US" dirty="0" smtClean="0"/>
              <a:t> = adaptation</a:t>
            </a:r>
          </a:p>
          <a:p>
            <a:r>
              <a:rPr lang="en-US" dirty="0" err="1" smtClean="0"/>
              <a:t>AdaptationSInk</a:t>
            </a:r>
            <a:r>
              <a:rPr lang="en-US" dirty="0" smtClean="0"/>
              <a:t> = de-adaptation</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11</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AdaptationSource</a:t>
            </a:r>
            <a:r>
              <a:rPr lang="en-US" dirty="0" smtClean="0"/>
              <a:t> = adaptation</a:t>
            </a:r>
          </a:p>
          <a:p>
            <a:r>
              <a:rPr lang="en-US" dirty="0" err="1" smtClean="0"/>
              <a:t>AdaptationSInk</a:t>
            </a:r>
            <a:r>
              <a:rPr lang="en-US" dirty="0" smtClean="0"/>
              <a:t> = de-adaptation</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12</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AdaptationSource</a:t>
            </a:r>
            <a:r>
              <a:rPr lang="en-US" dirty="0" smtClean="0"/>
              <a:t> = adaptation</a:t>
            </a:r>
          </a:p>
          <a:p>
            <a:r>
              <a:rPr lang="en-US" dirty="0" err="1" smtClean="0"/>
              <a:t>AdaptationSInk</a:t>
            </a:r>
            <a:r>
              <a:rPr lang="en-US" dirty="0" smtClean="0"/>
              <a:t> = de-adaptation</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13</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AdaptationSource</a:t>
            </a:r>
            <a:r>
              <a:rPr lang="en-US" dirty="0" smtClean="0"/>
              <a:t> = adaptation</a:t>
            </a:r>
          </a:p>
          <a:p>
            <a:r>
              <a:rPr lang="en-US" dirty="0" err="1" smtClean="0"/>
              <a:t>AdaptationSInk</a:t>
            </a:r>
            <a:r>
              <a:rPr lang="en-US" dirty="0" smtClean="0"/>
              <a:t> = de-adaptation</a:t>
            </a:r>
            <a:endParaRPr lang="en-US" dirty="0"/>
          </a:p>
        </p:txBody>
      </p:sp>
      <p:sp>
        <p:nvSpPr>
          <p:cNvPr id="4" name="Slide Number Placeholder 3"/>
          <p:cNvSpPr>
            <a:spLocks noGrp="1"/>
          </p:cNvSpPr>
          <p:nvPr>
            <p:ph type="sldNum" sz="quarter" idx="10"/>
          </p:nvPr>
        </p:nvSpPr>
        <p:spPr/>
        <p:txBody>
          <a:bodyPr/>
          <a:lstStyle/>
          <a:p>
            <a:fld id="{D41F7C01-DFA4-6D48-A305-1DC4739CF012}" type="slidenum">
              <a:rPr lang="ja-JP" altLang="en-US" smtClean="0"/>
              <a:pPr/>
              <a:t>14</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charset="0"/>
              <a:buNone/>
              <a:defRPr sz="2800">
                <a:solidFill>
                  <a:schemeClr val="bg1"/>
                </a:solidFill>
              </a:defRPr>
            </a:lvl1pPr>
          </a:lstStyle>
          <a:p>
            <a:r>
              <a:rPr lang="en-US" altLang="ja-JP"/>
              <a:t>Formatvorlage des Untertitelmasters durch Klicken bearbeiten</a:t>
            </a:r>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CE2B45AF-092E-4041-BFA3-303E5F060AE4}"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15708186-8EBB-3542-B320-0B97B56E9C78}"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fld id="{3A89D963-6B98-E842-99E9-A858A8114BE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fld id="{B683022E-E41A-5B4C-846D-A3B2D46BE78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fld id="{E174648C-2C41-B742-8773-41670124B5FA}"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fld id="{7DC17E06-CE10-F246-B224-4ED7C592BEE4}"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fld id="{1CB6D772-EFEE-434F-97F8-28942E3DF25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fld id="{BE69CAC1-9ABD-D74A-A280-FB9E2760D39A}"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A778A468-EC9F-F74B-B8C1-F72F9AFF19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fld id="{815ADBE0-45CD-2148-9FE9-9077ADB1409F}"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5D962B-5B02-5D44-8DFA-E427032EA04D}"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500">
          <a:solidFill>
            <a:schemeClr val="tx1"/>
          </a:solidFill>
          <a:latin typeface="+mj-lt"/>
          <a:ea typeface="+mj-ea"/>
          <a:cs typeface="+mj-cs"/>
        </a:defRPr>
      </a:lvl1pPr>
      <a:lvl2pPr algn="l" rtl="0" fontAlgn="base">
        <a:spcBef>
          <a:spcPct val="0"/>
        </a:spcBef>
        <a:spcAft>
          <a:spcPct val="0"/>
        </a:spcAft>
        <a:defRPr sz="3500">
          <a:solidFill>
            <a:schemeClr val="tx1"/>
          </a:solidFill>
          <a:latin typeface="Arial" charset="0"/>
          <a:ea typeface="ＭＳ Ｐゴシック" charset="-128"/>
          <a:cs typeface="ＭＳ Ｐゴシック" charset="-128"/>
        </a:defRPr>
      </a:lvl2pPr>
      <a:lvl3pPr algn="l" rtl="0" fontAlgn="base">
        <a:spcBef>
          <a:spcPct val="0"/>
        </a:spcBef>
        <a:spcAft>
          <a:spcPct val="0"/>
        </a:spcAft>
        <a:defRPr sz="3500">
          <a:solidFill>
            <a:schemeClr val="tx1"/>
          </a:solidFill>
          <a:latin typeface="Arial" charset="0"/>
          <a:ea typeface="ＭＳ Ｐゴシック" charset="-128"/>
          <a:cs typeface="ＭＳ Ｐゴシック" charset="-128"/>
        </a:defRPr>
      </a:lvl3pPr>
      <a:lvl4pPr algn="l" rtl="0" fontAlgn="base">
        <a:spcBef>
          <a:spcPct val="0"/>
        </a:spcBef>
        <a:spcAft>
          <a:spcPct val="0"/>
        </a:spcAft>
        <a:defRPr sz="3500">
          <a:solidFill>
            <a:schemeClr val="tx1"/>
          </a:solidFill>
          <a:latin typeface="Arial" charset="0"/>
          <a:ea typeface="ＭＳ Ｐゴシック" charset="-128"/>
          <a:cs typeface="ＭＳ Ｐゴシック" charset="-128"/>
        </a:defRPr>
      </a:lvl4pPr>
      <a:lvl5pPr algn="l" rtl="0" fontAlgn="base">
        <a:spcBef>
          <a:spcPct val="0"/>
        </a:spcBef>
        <a:spcAft>
          <a:spcPct val="0"/>
        </a:spcAft>
        <a:defRPr sz="3500">
          <a:solidFill>
            <a:schemeClr val="tx1"/>
          </a:solidFill>
          <a:latin typeface="Arial" charset="0"/>
          <a:ea typeface="ＭＳ Ｐゴシック"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charset="-128"/>
          <a:cs typeface="ＭＳ Ｐゴシック" charset="-128"/>
        </a:defRPr>
      </a:lvl6pPr>
      <a:lvl7pPr marL="914400" algn="l" rtl="0" fontAlgn="base">
        <a:spcBef>
          <a:spcPct val="0"/>
        </a:spcBef>
        <a:spcAft>
          <a:spcPct val="0"/>
        </a:spcAft>
        <a:defRPr sz="3500">
          <a:solidFill>
            <a:schemeClr val="tx1"/>
          </a:solidFill>
          <a:latin typeface="Arial" charset="0"/>
          <a:ea typeface="ＭＳ Ｐゴシック" charset="-128"/>
          <a:cs typeface="ＭＳ Ｐゴシック" charset="-128"/>
        </a:defRPr>
      </a:lvl7pPr>
      <a:lvl8pPr marL="1371600" algn="l" rtl="0" fontAlgn="base">
        <a:spcBef>
          <a:spcPct val="0"/>
        </a:spcBef>
        <a:spcAft>
          <a:spcPct val="0"/>
        </a:spcAft>
        <a:defRPr sz="3500">
          <a:solidFill>
            <a:schemeClr val="tx1"/>
          </a:solidFill>
          <a:latin typeface="Arial" charset="0"/>
          <a:ea typeface="ＭＳ Ｐゴシック" charset="-128"/>
          <a:cs typeface="ＭＳ Ｐゴシック" charset="-128"/>
        </a:defRPr>
      </a:lvl8pPr>
      <a:lvl9pPr marL="1828800" algn="l" rtl="0" fontAlgn="base">
        <a:spcBef>
          <a:spcPct val="0"/>
        </a:spcBef>
        <a:spcAft>
          <a:spcPct val="0"/>
        </a:spcAft>
        <a:defRPr sz="3500">
          <a:solidFill>
            <a:schemeClr val="tx1"/>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lr>
          <a:schemeClr val="accent2"/>
        </a:buClr>
        <a:buFont typeface="Times" charset="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NML </a:t>
            </a:r>
            <a:r>
              <a:rPr lang="nl-NL" altLang="ja-JP" dirty="0" err="1" smtClean="0"/>
              <a:t>Progress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OGF </a:t>
            </a:r>
            <a:r>
              <a:rPr lang="nl-NL" altLang="ja-JP" dirty="0" smtClean="0"/>
              <a:t>29, Chicago</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Definition</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b="1" strike="sngStrike" dirty="0" smtClean="0"/>
              <a:t>Layer</a:t>
            </a:r>
            <a:r>
              <a:rPr lang="en-US" sz="2600" strike="sngStrike" dirty="0" smtClean="0"/>
              <a:t>: A collection of Ports with common Characteristic Information.</a:t>
            </a:r>
            <a:endParaRPr lang="en-US" sz="2600" strike="sngStrike" dirty="0" smtClean="0"/>
          </a:p>
          <a:p>
            <a:r>
              <a:rPr lang="en-US" sz="2600" b="1" dirty="0" smtClean="0"/>
              <a:t>Layer</a:t>
            </a:r>
            <a:r>
              <a:rPr lang="en-US" sz="2600" dirty="0" smtClean="0"/>
              <a:t>:</a:t>
            </a:r>
            <a:r>
              <a:rPr lang="en-US" sz="2600" dirty="0" smtClean="0"/>
              <a:t> A </a:t>
            </a:r>
            <a:r>
              <a:rPr lang="en-US" sz="2600" dirty="0" smtClean="0"/>
              <a:t>type of encoding, so that a source Port and sink Port of a common layer can be associated together</a:t>
            </a:r>
            <a:r>
              <a:rPr lang="en-US" sz="2600" dirty="0" smtClean="0"/>
              <a:t>.</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10</a:t>
            </a:fld>
            <a:endParaRPr lang="en-US" altLang="ja-JP"/>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Property Proposal (1)</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dirty="0" smtClean="0"/>
              <a:t>A label is part of the layer</a:t>
            </a:r>
          </a:p>
          <a:p>
            <a:pPr lvl="1"/>
            <a:r>
              <a:rPr lang="en-US" sz="2200" dirty="0" smtClean="0"/>
              <a:t>Con: In G.800, it is part of the adaptation. Only the termination (“layer information”) is part of the layer.</a:t>
            </a:r>
            <a:br>
              <a:rPr lang="en-US" sz="2200" dirty="0" smtClean="0"/>
            </a:br>
            <a:r>
              <a:rPr lang="en-US" sz="2200" dirty="0" smtClean="0"/>
              <a:t>The combined “layer information” (e.g. checksums) and “adaptation information” (e.g. labels) is the “characteristic information”.</a:t>
            </a:r>
          </a:p>
          <a:p>
            <a:pPr lvl="1"/>
            <a:r>
              <a:rPr lang="en-US" sz="2200" dirty="0" smtClean="0"/>
              <a:t>Pro: No need to distinguish between adaptation and termination; no need to define trails.</a:t>
            </a:r>
          </a:p>
          <a:p>
            <a:pPr lvl="1"/>
            <a:r>
              <a:rPr lang="en-US" sz="2200" dirty="0" smtClean="0"/>
              <a:t>A channel is just another (</a:t>
            </a:r>
            <a:r>
              <a:rPr lang="en-US" sz="2200" dirty="0" err="1" smtClean="0"/>
              <a:t>sub)layer</a:t>
            </a:r>
            <a:endParaRPr lang="en-US" sz="2200" dirty="0" smtClean="0"/>
          </a:p>
          <a:p>
            <a:pPr>
              <a:buNone/>
            </a:pPr>
            <a:endParaRPr lang="en-US" sz="2200"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11</a:t>
            </a:fld>
            <a:endParaRPr lang="en-US" altLang="ja-JP"/>
          </a:p>
        </p:txBody>
      </p:sp>
      <p:pic>
        <p:nvPicPr>
          <p:cNvPr id="5" name="Picture 4"/>
          <p:cNvPicPr>
            <a:picLocks noChangeAspect="1"/>
          </p:cNvPicPr>
          <p:nvPr/>
        </p:nvPicPr>
        <p:blipFill>
          <a:blip r:embed="rId3"/>
          <a:stretch>
            <a:fillRect/>
          </a:stretch>
        </p:blipFill>
        <p:spPr>
          <a:xfrm>
            <a:off x="6248400" y="4800600"/>
            <a:ext cx="2476500" cy="1663700"/>
          </a:xfrm>
          <a:prstGeom prst="rect">
            <a:avLst/>
          </a:prstGeom>
        </p:spPr>
      </p:pic>
      <p:pic>
        <p:nvPicPr>
          <p:cNvPr id="6" name="Picture 5"/>
          <p:cNvPicPr>
            <a:picLocks noChangeAspect="1"/>
          </p:cNvPicPr>
          <p:nvPr/>
        </p:nvPicPr>
        <p:blipFill>
          <a:blip r:embed="rId4"/>
          <a:stretch>
            <a:fillRect/>
          </a:stretch>
        </p:blipFill>
        <p:spPr>
          <a:xfrm>
            <a:off x="2019300" y="5105400"/>
            <a:ext cx="2552700" cy="1346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Property Proposal (2)</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600" dirty="0" smtClean="0"/>
              <a:t>A layer may contain at most 1 (one) label</a:t>
            </a:r>
          </a:p>
          <a:p>
            <a:pPr lvl="1"/>
            <a:r>
              <a:rPr lang="en-US" sz="2200" dirty="0" smtClean="0"/>
              <a:t>Pro: this greatly simplifies layers and channel concept</a:t>
            </a:r>
          </a:p>
          <a:p>
            <a:pPr lvl="1"/>
            <a:r>
              <a:rPr lang="en-US" sz="2200" dirty="0" smtClean="0"/>
              <a:t>Con: Ethernet, </a:t>
            </a:r>
            <a:r>
              <a:rPr lang="en-US" sz="2200" dirty="0" err="1" smtClean="0"/>
              <a:t>VLANs</a:t>
            </a:r>
            <a:r>
              <a:rPr lang="en-US" sz="2200" dirty="0" smtClean="0"/>
              <a:t> and </a:t>
            </a:r>
            <a:r>
              <a:rPr lang="en-US" sz="2200" dirty="0" smtClean="0"/>
              <a:t>I-SID are all distinct layers</a:t>
            </a:r>
          </a:p>
        </p:txBody>
      </p:sp>
      <p:sp>
        <p:nvSpPr>
          <p:cNvPr id="4" name="Footer Placeholder 3"/>
          <p:cNvSpPr>
            <a:spLocks noGrp="1"/>
          </p:cNvSpPr>
          <p:nvPr>
            <p:ph type="ftr" sz="quarter" idx="10"/>
          </p:nvPr>
        </p:nvSpPr>
        <p:spPr/>
        <p:txBody>
          <a:bodyPr/>
          <a:lstStyle/>
          <a:p>
            <a:fld id="{3A89D963-6B98-E842-99E9-A858A8114BEE}" type="slidenum">
              <a:rPr lang="ja-JP" altLang="en-US" smtClean="0"/>
              <a:pPr/>
              <a:t>12</a:t>
            </a:fld>
            <a:endParaRPr lang="en-US" altLang="ja-JP"/>
          </a:p>
        </p:txBody>
      </p:sp>
      <p:pic>
        <p:nvPicPr>
          <p:cNvPr id="5" name="Picture 4"/>
          <p:cNvPicPr>
            <a:picLocks noChangeAspect="1"/>
          </p:cNvPicPr>
          <p:nvPr/>
        </p:nvPicPr>
        <p:blipFill>
          <a:blip r:embed="rId3"/>
          <a:stretch>
            <a:fillRect/>
          </a:stretch>
        </p:blipFill>
        <p:spPr>
          <a:xfrm>
            <a:off x="762000" y="3048000"/>
            <a:ext cx="5930900" cy="349479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a:t>
            </a:r>
            <a:r>
              <a:rPr lang="en-US" dirty="0" err="1" smtClean="0"/>
              <a:t>Sublayer</a:t>
            </a:r>
            <a:r>
              <a:rPr lang="en-US" dirty="0" smtClean="0"/>
              <a:t> Example (1)</a:t>
            </a:r>
            <a:endParaRPr lang="en-US" dirty="0"/>
          </a:p>
        </p:txBody>
      </p:sp>
      <p:sp>
        <p:nvSpPr>
          <p:cNvPr id="3" name="Content Placeholder 2"/>
          <p:cNvSpPr>
            <a:spLocks noGrp="1"/>
          </p:cNvSpPr>
          <p:nvPr>
            <p:ph idx="1"/>
          </p:nvPr>
        </p:nvSpPr>
        <p:spPr>
          <a:xfrm>
            <a:off x="685800" y="1524000"/>
            <a:ext cx="7772400" cy="4724400"/>
          </a:xfrm>
        </p:spPr>
        <p:txBody>
          <a:bodyPr/>
          <a:lstStyle/>
          <a:p>
            <a:r>
              <a:rPr lang="en-US" sz="2000" dirty="0" smtClean="0"/>
              <a:t>Early NDL defined </a:t>
            </a:r>
            <a:r>
              <a:rPr lang="en-US" sz="2000" dirty="0" smtClean="0"/>
              <a:t>internal and </a:t>
            </a:r>
            <a:r>
              <a:rPr lang="en-US" sz="2000" dirty="0" smtClean="0"/>
              <a:t>external labels, </a:t>
            </a:r>
            <a:r>
              <a:rPr lang="en-US" sz="2000" dirty="0" smtClean="0"/>
              <a:t>optional labels, and</a:t>
            </a:r>
            <a:r>
              <a:rPr lang="en-US" sz="2000" dirty="0" smtClean="0"/>
              <a:t> source/destination labels.</a:t>
            </a:r>
          </a:p>
          <a:p>
            <a:r>
              <a:rPr lang="en-US" sz="2000" dirty="0" smtClean="0"/>
              <a:t>Alternative: define multiple layers, each with its own label.</a:t>
            </a:r>
            <a:endParaRPr lang="en-US" sz="2000"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13</a:t>
            </a:fld>
            <a:endParaRPr lang="en-US" altLang="ja-JP"/>
          </a:p>
        </p:txBody>
      </p:sp>
      <p:pic>
        <p:nvPicPr>
          <p:cNvPr id="5" name="Picture 4"/>
          <p:cNvPicPr>
            <a:picLocks noChangeAspect="1"/>
          </p:cNvPicPr>
          <p:nvPr/>
        </p:nvPicPr>
        <p:blipFill>
          <a:blip r:embed="rId3"/>
          <a:stretch>
            <a:fillRect/>
          </a:stretch>
        </p:blipFill>
        <p:spPr>
          <a:xfrm>
            <a:off x="990600" y="2819400"/>
            <a:ext cx="5930900" cy="349479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a:t>
            </a:r>
            <a:r>
              <a:rPr lang="en-US" dirty="0" err="1" smtClean="0"/>
              <a:t>Sublayer</a:t>
            </a:r>
            <a:r>
              <a:rPr lang="en-US" dirty="0" smtClean="0"/>
              <a:t> Example (2)</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14</a:t>
            </a:fld>
            <a:endParaRPr lang="en-US" altLang="ja-JP"/>
          </a:p>
        </p:txBody>
      </p:sp>
      <p:pic>
        <p:nvPicPr>
          <p:cNvPr id="6" name="Picture 5"/>
          <p:cNvPicPr>
            <a:picLocks noChangeAspect="1"/>
          </p:cNvPicPr>
          <p:nvPr/>
        </p:nvPicPr>
        <p:blipFill>
          <a:blip r:embed="rId3"/>
          <a:stretch>
            <a:fillRect/>
          </a:stretch>
        </p:blipFill>
        <p:spPr>
          <a:xfrm>
            <a:off x="814004" y="1371600"/>
            <a:ext cx="6259895" cy="531069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US" sz="3600" dirty="0" smtClean="0"/>
              <a:t>Link / Path / Segment</a:t>
            </a:r>
            <a:r>
              <a:rPr lang="en-US" sz="3600" dirty="0" smtClean="0"/>
              <a:t> </a:t>
            </a:r>
            <a:r>
              <a:rPr lang="en-US" sz="3600" dirty="0" smtClean="0"/>
              <a:t>C</a:t>
            </a:r>
            <a:r>
              <a:rPr lang="en-US" sz="3600" dirty="0" smtClean="0"/>
              <a:t>oncepts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Martin </a:t>
            </a:r>
            <a:r>
              <a:rPr lang="nl-NL" altLang="ja-JP" dirty="0" err="1" smtClean="0"/>
              <a:t>Swany</a:t>
            </a:r>
            <a:r>
              <a:rPr lang="nl-NL" altLang="ja-JP" dirty="0" smtClean="0"/>
              <a:t> and </a:t>
            </a:r>
            <a:r>
              <a:rPr lang="nl-NL" altLang="ja-JP" dirty="0" err="1" smtClean="0"/>
              <a:t>Chin</a:t>
            </a:r>
            <a:r>
              <a:rPr lang="nl-NL" altLang="ja-JP" dirty="0" smtClean="0"/>
              <a:t> </a:t>
            </a:r>
            <a:r>
              <a:rPr lang="nl-NL" altLang="ja-JP" dirty="0" err="1" smtClean="0"/>
              <a:t>Guok</a:t>
            </a:r>
            <a:endParaRPr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Cross </a:t>
            </a:r>
            <a:r>
              <a:rPr lang="nl-NL" altLang="ja-JP" dirty="0" err="1" smtClean="0"/>
              <a:t>Connect</a:t>
            </a:r>
            <a:r>
              <a:rPr lang="nl-NL" altLang="ja-JP" dirty="0" smtClean="0"/>
              <a:t> </a:t>
            </a:r>
            <a:r>
              <a:rPr lang="nl-NL" altLang="ja-JP" dirty="0" err="1" smtClean="0"/>
              <a:t>Discussion</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Jerry </a:t>
            </a:r>
            <a:r>
              <a:rPr lang="nl-NL" altLang="ja-JP" dirty="0" err="1" smtClean="0"/>
              <a:t>Sobiesky</a:t>
            </a:r>
            <a:r>
              <a:rPr lang="nl-NL" altLang="ja-JP" dirty="0" smtClean="0"/>
              <a:t> and Freek Dijkstra</a:t>
            </a:r>
            <a:endParaRPr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Properties</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17</a:t>
            </a:fld>
            <a:endParaRPr lang="en-US" altLang="ja-JP"/>
          </a:p>
        </p:txBody>
      </p:sp>
      <p:pic>
        <p:nvPicPr>
          <p:cNvPr id="6" name="Picture 5"/>
          <p:cNvPicPr>
            <a:picLocks noChangeAspect="1"/>
          </p:cNvPicPr>
          <p:nvPr/>
        </p:nvPicPr>
        <p:blipFill>
          <a:blip r:embed="rId2"/>
          <a:stretch>
            <a:fillRect/>
          </a:stretch>
        </p:blipFill>
        <p:spPr>
          <a:xfrm>
            <a:off x="2209800" y="3200400"/>
            <a:ext cx="4394200" cy="3073400"/>
          </a:xfrm>
          <a:prstGeom prst="rect">
            <a:avLst/>
          </a:prstGeom>
        </p:spPr>
      </p:pic>
      <p:sp>
        <p:nvSpPr>
          <p:cNvPr id="7" name="Content Placeholder 2"/>
          <p:cNvSpPr>
            <a:spLocks noGrp="1"/>
          </p:cNvSpPr>
          <p:nvPr>
            <p:ph idx="1"/>
          </p:nvPr>
        </p:nvSpPr>
        <p:spPr>
          <a:xfrm>
            <a:off x="685800" y="1524000"/>
            <a:ext cx="7772400" cy="4114800"/>
          </a:xfrm>
        </p:spPr>
        <p:txBody>
          <a:bodyPr/>
          <a:lstStyle/>
          <a:p>
            <a:r>
              <a:rPr lang="en-US" sz="2600" dirty="0" smtClean="0"/>
              <a:t>Input Ports</a:t>
            </a:r>
          </a:p>
          <a:p>
            <a:r>
              <a:rPr lang="en-US" sz="2600" dirty="0" smtClean="0"/>
              <a:t>Output Ports</a:t>
            </a:r>
          </a:p>
          <a:p>
            <a:r>
              <a:rPr lang="en-US" sz="2600" dirty="0" smtClean="0"/>
              <a:t>Transport Function</a:t>
            </a:r>
          </a:p>
          <a:p>
            <a:endParaRPr lang="en-US" sz="2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sz="2600" b="1" dirty="0" smtClean="0"/>
              <a:t>Transport Function</a:t>
            </a:r>
            <a:r>
              <a:rPr lang="en-US" sz="2600" dirty="0" smtClean="0"/>
              <a:t>: Move data, but </a:t>
            </a:r>
            <a:r>
              <a:rPr lang="en-US" sz="2600" dirty="0" smtClean="0"/>
              <a:t>do not change it.</a:t>
            </a:r>
            <a:endParaRPr lang="en-US" sz="2600" dirty="0" smtClean="0"/>
          </a:p>
          <a:p>
            <a:r>
              <a:rPr lang="en-US" sz="2600" b="1" dirty="0" smtClean="0"/>
              <a:t>Transform Function</a:t>
            </a:r>
            <a:r>
              <a:rPr lang="en-US" sz="2600" dirty="0" smtClean="0"/>
              <a:t>: Change data (adaptation, label conversion), but do not move it.</a:t>
            </a:r>
          </a:p>
          <a:p>
            <a:r>
              <a:rPr lang="en-US" sz="2600" b="1" dirty="0" smtClean="0"/>
              <a:t>Transfer Function</a:t>
            </a:r>
            <a:r>
              <a:rPr lang="en-US" sz="2600" dirty="0" smtClean="0"/>
              <a:t>: You tell me!?</a:t>
            </a:r>
            <a:r>
              <a:rPr lang="en-US" sz="2600" dirty="0" smtClean="0"/>
              <a:t/>
            </a:r>
            <a:br>
              <a:rPr lang="en-US" sz="2600" dirty="0" smtClean="0"/>
            </a:br>
            <a:r>
              <a:rPr lang="en-US" sz="2600" dirty="0" smtClean="0"/>
              <a:t>(this was used in NML/NSI discussion yesterday)</a:t>
            </a:r>
            <a:endParaRPr lang="en-US" sz="2600" dirty="0" smtClean="0"/>
          </a:p>
          <a:p>
            <a:endParaRPr lang="en-US" sz="2600" dirty="0" smtClean="0"/>
          </a:p>
          <a:p>
            <a:pPr>
              <a:buNone/>
            </a:pPr>
            <a:endParaRPr lang="en-US" sz="2600" dirty="0" smtClean="0"/>
          </a:p>
          <a:p>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18</a:t>
            </a:fld>
            <a:endParaRPr lang="en-US" altLang="ja-JP"/>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sz="2600" dirty="0" smtClean="0"/>
              <a:t>Are input and output ports distinct?</a:t>
            </a:r>
          </a:p>
          <a:p>
            <a:pPr lvl="1"/>
            <a:r>
              <a:rPr lang="en-US" sz="2200" dirty="0" smtClean="0"/>
              <a:t>Do they have a </a:t>
            </a:r>
            <a:r>
              <a:rPr lang="en-US" sz="2200" dirty="0" smtClean="0"/>
              <a:t>different name, even for bidirectional physical ports?</a:t>
            </a:r>
          </a:p>
          <a:p>
            <a:r>
              <a:rPr lang="en-US" sz="2600" dirty="0" smtClean="0"/>
              <a:t>Where does (</a:t>
            </a:r>
            <a:r>
              <a:rPr lang="en-US" sz="2600" dirty="0" err="1" smtClean="0"/>
              <a:t>de)multiplexing</a:t>
            </a:r>
            <a:r>
              <a:rPr lang="en-US" sz="2600" dirty="0" smtClean="0"/>
              <a:t> take place?</a:t>
            </a:r>
          </a:p>
          <a:p>
            <a:pPr lvl="1"/>
            <a:r>
              <a:rPr lang="en-US" sz="2200" dirty="0" smtClean="0"/>
              <a:t>Is it part of the Switch Matrix, or separate?</a:t>
            </a:r>
            <a:endParaRPr lang="en-US" sz="2200" dirty="0" smtClean="0"/>
          </a:p>
          <a:p>
            <a:r>
              <a:rPr lang="en-US" sz="2600" dirty="0" smtClean="0"/>
              <a:t>What Functions does a Switch Matrix have?</a:t>
            </a:r>
          </a:p>
          <a:p>
            <a:pPr lvl="1"/>
            <a:r>
              <a:rPr lang="en-US" sz="2200" dirty="0" smtClean="0"/>
              <a:t>Transport Function</a:t>
            </a:r>
          </a:p>
          <a:p>
            <a:pPr lvl="1"/>
            <a:r>
              <a:rPr lang="en-US" sz="2200" dirty="0" smtClean="0"/>
              <a:t>Label Conversion</a:t>
            </a:r>
          </a:p>
          <a:p>
            <a:pPr lvl="1"/>
            <a:r>
              <a:rPr lang="en-US" sz="2200" dirty="0" smtClean="0"/>
              <a:t>Adaptation</a:t>
            </a:r>
            <a:endParaRPr lang="en-US" sz="2600" dirty="0" smtClean="0"/>
          </a:p>
          <a:p>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19</a:t>
            </a:fld>
            <a:endParaRPr lang="en-US" altLang="ja-JP"/>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571500" indent="-228600">
              <a:spcBef>
                <a:spcPct val="0"/>
              </a:spcBef>
            </a:pPr>
            <a:r>
              <a:rPr lang="ja-JP" altLang="en-US" sz="1400" dirty="0">
                <a:latin typeface="Arial"/>
                <a:cs typeface="Arial"/>
              </a:rPr>
              <a:t>“</a:t>
            </a:r>
            <a:r>
              <a:rPr lang="en-US" altLang="ja-JP" sz="1400" dirty="0">
                <a:latin typeface="Arial"/>
                <a:cs typeface="Arial"/>
              </a:rPr>
              <a:t>I acknowledge that participation in this meeting is subject to the OGF Intellectual Property Policy.”</a:t>
            </a:r>
            <a:endParaRPr lang="en-US" altLang="ja-JP" sz="1400" dirty="0" smtClean="0">
              <a:latin typeface="Arial"/>
              <a:cs typeface="Arial"/>
            </a:endParaRPr>
          </a:p>
          <a:p>
            <a:pPr marL="571500" indent="-228600">
              <a:spcBef>
                <a:spcPct val="0"/>
              </a:spcBef>
            </a:pPr>
            <a:endParaRPr lang="en-US" altLang="ja-JP" sz="1400" dirty="0" smtClean="0">
              <a:latin typeface="Arial"/>
              <a:cs typeface="Arial"/>
            </a:endParaRPr>
          </a:p>
          <a:p>
            <a:pPr marL="571500" indent="-228600">
              <a:spcBef>
                <a:spcPct val="0"/>
              </a:spcBef>
            </a:pPr>
            <a:r>
              <a:rPr lang="en-US" altLang="ja-JP" sz="1400" dirty="0" smtClean="0">
                <a:latin typeface="Arial"/>
                <a:cs typeface="Arial"/>
              </a:rPr>
              <a:t>Intellectual </a:t>
            </a:r>
            <a:r>
              <a:rPr lang="en-US" altLang="ja-JP" sz="1400" dirty="0">
                <a:latin typeface="Arial"/>
                <a:cs typeface="Arial"/>
              </a:rPr>
              <a:t>Property Notices Note Well: </a:t>
            </a:r>
            <a:r>
              <a:rPr lang="en-US" altLang="ja-JP" sz="1400" dirty="0" smtClean="0">
                <a:latin typeface="Arial"/>
                <a:cs typeface="Arial"/>
              </a:rPr>
              <a:t> </a:t>
            </a:r>
            <a:br>
              <a:rPr lang="en-US" altLang="ja-JP" sz="1400" dirty="0" smtClean="0">
                <a:latin typeface="Arial"/>
                <a:cs typeface="Arial"/>
              </a:rPr>
            </a:br>
            <a:r>
              <a:rPr lang="en-US" altLang="ja-JP" sz="1400" dirty="0" smtClean="0">
                <a:solidFill>
                  <a:srgbClr val="444444"/>
                </a:solidFill>
                <a:latin typeface="Arial"/>
                <a:cs typeface="Arial"/>
              </a:rPr>
              <a:t>All </a:t>
            </a:r>
            <a:r>
              <a:rPr lang="en-US" altLang="ja-JP" sz="1400" dirty="0">
                <a:solidFill>
                  <a:srgbClr val="444444"/>
                </a:solidFill>
                <a:latin typeface="Arial"/>
                <a:cs typeface="Arial"/>
              </a:rPr>
              <a:t>statements related to the activities of the OGF and addressed to the OGF are subject to all provisions of Appendix B of GFD-C.1, which grants to the OGF and its participants certain licenses and rights in such statements. Such statements include verbal statements in OGF </a:t>
            </a:r>
            <a:r>
              <a:rPr lang="en-US" altLang="ja-JP" sz="1400" dirty="0" smtClean="0">
                <a:solidFill>
                  <a:srgbClr val="444444"/>
                </a:solidFill>
                <a:latin typeface="Arial"/>
                <a:cs typeface="Arial"/>
              </a:rPr>
              <a:t>meetings […]</a:t>
            </a:r>
            <a:endParaRPr lang="en-US" altLang="ja-JP" sz="1400" dirty="0" smtClean="0">
              <a:latin typeface="Arial"/>
              <a:cs typeface="Arial"/>
            </a:endParaRPr>
          </a:p>
          <a:p>
            <a:pPr marL="571500" indent="-228600">
              <a:spcBef>
                <a:spcPct val="0"/>
              </a:spcBef>
            </a:pPr>
            <a:endParaRPr lang="en-US" altLang="ja-JP" sz="1400" dirty="0" smtClean="0">
              <a:solidFill>
                <a:srgbClr val="444444"/>
              </a:solidFill>
              <a:latin typeface="Arial"/>
              <a:cs typeface="Arial"/>
            </a:endParaRPr>
          </a:p>
          <a:p>
            <a:pPr marL="571500" indent="-228600">
              <a:spcBef>
                <a:spcPct val="0"/>
              </a:spcBef>
            </a:pPr>
            <a:r>
              <a:rPr lang="en-US" altLang="ja-JP" sz="1400" dirty="0" smtClean="0">
                <a:solidFill>
                  <a:srgbClr val="000000"/>
                </a:solidFill>
                <a:latin typeface="Arial"/>
                <a:cs typeface="Arial"/>
              </a:rPr>
              <a:t>Excerpt </a:t>
            </a:r>
            <a:r>
              <a:rPr lang="en-US" altLang="ja-JP" sz="1400" dirty="0">
                <a:solidFill>
                  <a:srgbClr val="000000"/>
                </a:solidFill>
                <a:latin typeface="Arial"/>
                <a:cs typeface="Arial"/>
              </a:rPr>
              <a:t>from Appendix B of GFD-C.1:</a:t>
            </a:r>
            <a:r>
              <a:rPr lang="en-US" altLang="ja-JP" sz="1400" dirty="0" smtClean="0">
                <a:solidFill>
                  <a:srgbClr val="000000"/>
                </a:solidFill>
                <a:latin typeface="Arial"/>
                <a:cs typeface="Arial"/>
              </a:rPr>
              <a:t> </a:t>
            </a:r>
            <a:br>
              <a:rPr lang="en-US" altLang="ja-JP" sz="1400" dirty="0" smtClean="0">
                <a:solidFill>
                  <a:srgbClr val="000000"/>
                </a:solidFill>
                <a:latin typeface="Arial"/>
                <a:cs typeface="Arial"/>
              </a:rPr>
            </a:br>
            <a:r>
              <a:rPr lang="en-US" altLang="ja-JP" sz="1400" dirty="0" smtClean="0">
                <a:solidFill>
                  <a:srgbClr val="444444"/>
                </a:solidFill>
                <a:latin typeface="Arial"/>
                <a:cs typeface="Arial"/>
              </a:rPr>
              <a:t>”</a:t>
            </a:r>
            <a:r>
              <a:rPr lang="en-US" altLang="ja-JP" sz="1400" dirty="0">
                <a:solidFill>
                  <a:srgbClr val="444444"/>
                </a:solidFill>
                <a:latin typeface="Arial"/>
                <a:cs typeface="Arial"/>
              </a:rPr>
              <a:t>Where the OGF knows of rights, or claimed rights, the OGF secretariat shall attempt to obtain from the claimant of such rights, a written assurance that upon approval by the GFSG of the relevant OGF </a:t>
            </a:r>
            <a:r>
              <a:rPr lang="en-US" altLang="ja-JP" sz="1400" dirty="0" err="1">
                <a:solidFill>
                  <a:srgbClr val="444444"/>
                </a:solidFill>
                <a:latin typeface="Arial"/>
                <a:cs typeface="Arial"/>
              </a:rPr>
              <a:t>document(s</a:t>
            </a:r>
            <a:r>
              <a:rPr lang="en-US" altLang="ja-JP" sz="1400" dirty="0">
                <a:solidFill>
                  <a:srgbClr val="444444"/>
                </a:solidFill>
                <a:latin typeface="Arial"/>
                <a:cs typeface="Arial"/>
              </a:rPr>
              <a:t>), any party will be able to obtain the right to implement, use and distribute the technology or works when implementing, using or distributing technology based upon the specific </a:t>
            </a:r>
            <a:r>
              <a:rPr lang="en-US" altLang="ja-JP" sz="1400" dirty="0" err="1">
                <a:solidFill>
                  <a:srgbClr val="444444"/>
                </a:solidFill>
                <a:latin typeface="Arial"/>
                <a:cs typeface="Arial"/>
              </a:rPr>
              <a:t>specification(s</a:t>
            </a:r>
            <a:r>
              <a:rPr lang="en-US" altLang="ja-JP" sz="1400" dirty="0">
                <a:solidFill>
                  <a:srgbClr val="444444"/>
                </a:solidFill>
                <a:latin typeface="Arial"/>
                <a:cs typeface="Arial"/>
              </a:rPr>
              <a:t>)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400" dirty="0" smtClean="0">
                <a:solidFill>
                  <a:srgbClr val="444444"/>
                </a:solidFill>
                <a:latin typeface="Arial"/>
                <a:cs typeface="Arial"/>
              </a:rPr>
              <a:t>”</a:t>
            </a:r>
            <a:endParaRPr lang="en-US" altLang="ja-JP" sz="1400" dirty="0">
              <a:solidFill>
                <a:srgbClr val="444444"/>
              </a:solidFill>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Channels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 </a:t>
            </a:r>
            <a:endParaRPr lang="ja-JP"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a:xfrm>
            <a:off x="685800" y="4876800"/>
            <a:ext cx="7772400" cy="1143000"/>
          </a:xfrm>
        </p:spPr>
        <p:txBody>
          <a:bodyPr/>
          <a:lstStyle/>
          <a:p>
            <a:r>
              <a:rPr lang="en-US" sz="2600" dirty="0" smtClean="0"/>
              <a:t>How does this map to NML “Port”?</a:t>
            </a:r>
          </a:p>
          <a:p>
            <a:r>
              <a:rPr lang="en-US" sz="2600" dirty="0" smtClean="0"/>
              <a:t>How does this relate to NSI “STP”?</a:t>
            </a:r>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21</a:t>
            </a:fld>
            <a:endParaRPr lang="en-US" altLang="ja-JP"/>
          </a:p>
        </p:txBody>
      </p:sp>
      <p:sp>
        <p:nvSpPr>
          <p:cNvPr id="7" name="Oval 6"/>
          <p:cNvSpPr/>
          <p:nvPr/>
        </p:nvSpPr>
        <p:spPr bwMode="auto">
          <a:xfrm>
            <a:off x="2743200" y="1600200"/>
            <a:ext cx="1905000" cy="19050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Oval 7"/>
          <p:cNvSpPr/>
          <p:nvPr/>
        </p:nvSpPr>
        <p:spPr bwMode="auto">
          <a:xfrm>
            <a:off x="4267200" y="2362200"/>
            <a:ext cx="228600" cy="2286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 name="Oval 8"/>
          <p:cNvSpPr/>
          <p:nvPr/>
        </p:nvSpPr>
        <p:spPr bwMode="auto">
          <a:xfrm>
            <a:off x="3962400" y="1866900"/>
            <a:ext cx="228600" cy="2286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Oval 9"/>
          <p:cNvSpPr/>
          <p:nvPr/>
        </p:nvSpPr>
        <p:spPr bwMode="auto">
          <a:xfrm>
            <a:off x="2895600" y="2286000"/>
            <a:ext cx="228600" cy="2286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1" name="TextBox 10"/>
          <p:cNvSpPr txBox="1"/>
          <p:nvPr/>
        </p:nvSpPr>
        <p:spPr>
          <a:xfrm>
            <a:off x="5029200" y="1371600"/>
            <a:ext cx="1365127" cy="461665"/>
          </a:xfrm>
          <a:prstGeom prst="rect">
            <a:avLst/>
          </a:prstGeom>
          <a:noFill/>
        </p:spPr>
        <p:txBody>
          <a:bodyPr wrap="none" rtlCol="0">
            <a:spAutoFit/>
          </a:bodyPr>
          <a:lstStyle/>
          <a:p>
            <a:r>
              <a:rPr lang="en-US" dirty="0" smtClean="0"/>
              <a:t>Link port</a:t>
            </a:r>
            <a:endParaRPr lang="en-US" dirty="0"/>
          </a:p>
        </p:txBody>
      </p:sp>
      <p:sp>
        <p:nvSpPr>
          <p:cNvPr id="12" name="TextBox 11"/>
          <p:cNvSpPr txBox="1"/>
          <p:nvPr/>
        </p:nvSpPr>
        <p:spPr>
          <a:xfrm>
            <a:off x="2606523" y="4114800"/>
            <a:ext cx="2340004" cy="461665"/>
          </a:xfrm>
          <a:prstGeom prst="rect">
            <a:avLst/>
          </a:prstGeom>
          <a:noFill/>
        </p:spPr>
        <p:txBody>
          <a:bodyPr wrap="none" rtlCol="0">
            <a:spAutoFit/>
          </a:bodyPr>
          <a:lstStyle/>
          <a:p>
            <a:r>
              <a:rPr lang="en-US" dirty="0" smtClean="0"/>
              <a:t>Forwarding port</a:t>
            </a:r>
            <a:endParaRPr lang="en-US" dirty="0"/>
          </a:p>
        </p:txBody>
      </p:sp>
      <p:cxnSp>
        <p:nvCxnSpPr>
          <p:cNvPr id="14" name="Curved Connector 13"/>
          <p:cNvCxnSpPr>
            <a:stCxn id="12" idx="0"/>
          </p:cNvCxnSpPr>
          <p:nvPr/>
        </p:nvCxnSpPr>
        <p:spPr bwMode="auto">
          <a:xfrm rot="16200000" flipV="1">
            <a:off x="2650263" y="2988537"/>
            <a:ext cx="1524000" cy="728525"/>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6" name="Curved Connector 15"/>
          <p:cNvCxnSpPr>
            <a:stCxn id="12" idx="0"/>
          </p:cNvCxnSpPr>
          <p:nvPr/>
        </p:nvCxnSpPr>
        <p:spPr bwMode="auto">
          <a:xfrm rot="5400000" flipH="1" flipV="1">
            <a:off x="2916962" y="2993163"/>
            <a:ext cx="1981200" cy="262075"/>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9" name="Curved Connector 18"/>
          <p:cNvCxnSpPr>
            <a:stCxn id="12" idx="0"/>
          </p:cNvCxnSpPr>
          <p:nvPr/>
        </p:nvCxnSpPr>
        <p:spPr bwMode="auto">
          <a:xfrm rot="5400000" flipH="1" flipV="1">
            <a:off x="3336062" y="3107463"/>
            <a:ext cx="1447800" cy="566875"/>
          </a:xfrm>
          <a:prstGeom prst="curvedConnector3">
            <a:avLst>
              <a:gd name="adj1" fmla="val 64099"/>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a:stCxn id="11" idx="1"/>
          </p:cNvCxnSpPr>
          <p:nvPr/>
        </p:nvCxnSpPr>
        <p:spPr bwMode="auto">
          <a:xfrm rot="10800000" flipV="1">
            <a:off x="4267200" y="1602432"/>
            <a:ext cx="762000" cy="1501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Content Placeholder 2"/>
          <p:cNvSpPr txBox="1">
            <a:spLocks/>
          </p:cNvSpPr>
          <p:nvPr/>
        </p:nvSpPr>
        <p:spPr bwMode="auto">
          <a:xfrm>
            <a:off x="685800" y="1447800"/>
            <a:ext cx="1828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charset="0"/>
              <a:buChar char="•"/>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G.800:</a:t>
            </a:r>
            <a:endParaRPr kumimoji="0" lang="en-US" sz="2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Multi-Layer</a:t>
            </a:r>
            <a:r>
              <a:rPr lang="nl-NL" altLang="ja-JP" dirty="0" smtClean="0"/>
              <a:t> </a:t>
            </a:r>
            <a:r>
              <a:rPr lang="nl-NL" altLang="ja-JP" dirty="0" err="1" smtClean="0"/>
              <a:t>Path</a:t>
            </a:r>
            <a:r>
              <a:rPr lang="nl-NL" altLang="ja-JP" dirty="0" smtClean="0"/>
              <a:t> </a:t>
            </a:r>
            <a:r>
              <a:rPr lang="nl-NL" altLang="ja-JP" dirty="0" err="1" smtClean="0"/>
              <a:t>Use</a:t>
            </a:r>
            <a:r>
              <a:rPr lang="nl-NL" altLang="ja-JP" dirty="0" smtClean="0"/>
              <a:t> Cases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Freek Dijkstra</a:t>
            </a:r>
            <a:endParaRPr lang="ja-JP" alt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1: Horizontal Partitioning</a:t>
            </a:r>
            <a:endParaRPr lang="en-US" dirty="0"/>
          </a:p>
        </p:txBody>
      </p:sp>
      <p:sp>
        <p:nvSpPr>
          <p:cNvPr id="3" name="Content Placeholder 2"/>
          <p:cNvSpPr>
            <a:spLocks noGrp="1"/>
          </p:cNvSpPr>
          <p:nvPr>
            <p:ph idx="1"/>
          </p:nvPr>
        </p:nvSpPr>
        <p:spPr/>
        <p:txBody>
          <a:bodyPr/>
          <a:lstStyle/>
          <a:p>
            <a:r>
              <a:rPr lang="en-US" sz="2400" dirty="0" err="1" smtClean="0"/>
              <a:t>Phosporous</a:t>
            </a:r>
            <a:r>
              <a:rPr lang="en-US" sz="2400" dirty="0" smtClean="0"/>
              <a:t> circuit (now dismantled)</a:t>
            </a:r>
          </a:p>
          <a:p>
            <a:r>
              <a:rPr lang="en-US" sz="2400" dirty="0" smtClean="0"/>
              <a:t>Geant2 used two names for two sections</a:t>
            </a:r>
          </a:p>
          <a:p>
            <a:r>
              <a:rPr lang="en-US" sz="2400" dirty="0" err="1" smtClean="0"/>
              <a:t>NetherLight</a:t>
            </a:r>
            <a:r>
              <a:rPr lang="en-US" sz="2400" dirty="0" smtClean="0"/>
              <a:t> used one name for whole path</a:t>
            </a:r>
            <a:endParaRPr lang="en-US" sz="24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23</a:t>
            </a:fld>
            <a:endParaRPr lang="en-US" altLang="ja-JP"/>
          </a:p>
        </p:txBody>
      </p:sp>
      <p:cxnSp>
        <p:nvCxnSpPr>
          <p:cNvPr id="9" name="Straight Connector 8"/>
          <p:cNvCxnSpPr/>
          <p:nvPr/>
        </p:nvCxnSpPr>
        <p:spPr bwMode="auto">
          <a:xfrm rot="10800000">
            <a:off x="1828800" y="5177135"/>
            <a:ext cx="1751012"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rot="10800000">
            <a:off x="5486400" y="5177135"/>
            <a:ext cx="2055812"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pic>
        <p:nvPicPr>
          <p:cNvPr id="17" name="Picture 16"/>
          <p:cNvPicPr>
            <a:picLocks noChangeAspect="1"/>
          </p:cNvPicPr>
          <p:nvPr/>
        </p:nvPicPr>
        <p:blipFill>
          <a:blip r:embed="rId2"/>
          <a:stretch>
            <a:fillRect/>
          </a:stretch>
        </p:blipFill>
        <p:spPr>
          <a:xfrm>
            <a:off x="304800" y="4567535"/>
            <a:ext cx="1727200" cy="1295400"/>
          </a:xfrm>
          <a:prstGeom prst="rect">
            <a:avLst/>
          </a:prstGeom>
        </p:spPr>
      </p:pic>
      <p:pic>
        <p:nvPicPr>
          <p:cNvPr id="18" name="Picture 17"/>
          <p:cNvPicPr>
            <a:picLocks noChangeAspect="1"/>
          </p:cNvPicPr>
          <p:nvPr/>
        </p:nvPicPr>
        <p:blipFill>
          <a:blip r:embed="rId3"/>
          <a:stretch>
            <a:fillRect/>
          </a:stretch>
        </p:blipFill>
        <p:spPr>
          <a:xfrm>
            <a:off x="7188200" y="4567535"/>
            <a:ext cx="1955800" cy="1306474"/>
          </a:xfrm>
          <a:prstGeom prst="rect">
            <a:avLst/>
          </a:prstGeom>
        </p:spPr>
      </p:pic>
      <p:pic>
        <p:nvPicPr>
          <p:cNvPr id="19" name="Picture 18"/>
          <p:cNvPicPr>
            <a:picLocks noChangeAspect="1"/>
          </p:cNvPicPr>
          <p:nvPr/>
        </p:nvPicPr>
        <p:blipFill>
          <a:blip r:embed="rId4"/>
          <a:stretch>
            <a:fillRect/>
          </a:stretch>
        </p:blipFill>
        <p:spPr>
          <a:xfrm>
            <a:off x="3556000" y="4567535"/>
            <a:ext cx="2032000" cy="1357086"/>
          </a:xfrm>
          <a:prstGeom prst="rect">
            <a:avLst/>
          </a:prstGeom>
        </p:spPr>
      </p:pic>
      <p:sp>
        <p:nvSpPr>
          <p:cNvPr id="20" name="TextBox 19"/>
          <p:cNvSpPr txBox="1"/>
          <p:nvPr/>
        </p:nvSpPr>
        <p:spPr>
          <a:xfrm>
            <a:off x="533400" y="5939135"/>
            <a:ext cx="1211690" cy="461665"/>
          </a:xfrm>
          <a:prstGeom prst="rect">
            <a:avLst/>
          </a:prstGeom>
          <a:noFill/>
        </p:spPr>
        <p:txBody>
          <a:bodyPr wrap="none" rtlCol="0">
            <a:spAutoFit/>
          </a:bodyPr>
          <a:lstStyle/>
          <a:p>
            <a:r>
              <a:rPr lang="en-US" dirty="0" smtClean="0"/>
              <a:t>London</a:t>
            </a:r>
            <a:endParaRPr lang="en-US" dirty="0"/>
          </a:p>
        </p:txBody>
      </p:sp>
      <p:sp>
        <p:nvSpPr>
          <p:cNvPr id="21" name="TextBox 20"/>
          <p:cNvSpPr txBox="1"/>
          <p:nvPr/>
        </p:nvSpPr>
        <p:spPr>
          <a:xfrm>
            <a:off x="3686531" y="6015335"/>
            <a:ext cx="1770938" cy="461665"/>
          </a:xfrm>
          <a:prstGeom prst="rect">
            <a:avLst/>
          </a:prstGeom>
          <a:noFill/>
        </p:spPr>
        <p:txBody>
          <a:bodyPr wrap="none" rtlCol="0">
            <a:spAutoFit/>
          </a:bodyPr>
          <a:lstStyle/>
          <a:p>
            <a:r>
              <a:rPr lang="en-US" dirty="0" smtClean="0"/>
              <a:t>Amsterdam</a:t>
            </a:r>
            <a:endParaRPr lang="en-US" dirty="0"/>
          </a:p>
        </p:txBody>
      </p:sp>
      <p:sp>
        <p:nvSpPr>
          <p:cNvPr id="22" name="TextBox 21"/>
          <p:cNvSpPr txBox="1"/>
          <p:nvPr/>
        </p:nvSpPr>
        <p:spPr>
          <a:xfrm>
            <a:off x="7620000" y="5939135"/>
            <a:ext cx="1177125" cy="461665"/>
          </a:xfrm>
          <a:prstGeom prst="rect">
            <a:avLst/>
          </a:prstGeom>
          <a:noFill/>
        </p:spPr>
        <p:txBody>
          <a:bodyPr wrap="none" rtlCol="0">
            <a:spAutoFit/>
          </a:bodyPr>
          <a:lstStyle/>
          <a:p>
            <a:r>
              <a:rPr lang="en-US" dirty="0" smtClean="0"/>
              <a:t>Prague</a:t>
            </a:r>
            <a:endParaRPr lang="en-US" dirty="0"/>
          </a:p>
        </p:txBody>
      </p:sp>
      <p:cxnSp>
        <p:nvCxnSpPr>
          <p:cNvPr id="24" name="Straight Arrow Connector 23"/>
          <p:cNvCxnSpPr/>
          <p:nvPr/>
        </p:nvCxnSpPr>
        <p:spPr bwMode="auto">
          <a:xfrm>
            <a:off x="1066800" y="3957935"/>
            <a:ext cx="3505200" cy="158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8" name="Straight Arrow Connector 27"/>
          <p:cNvCxnSpPr/>
          <p:nvPr/>
        </p:nvCxnSpPr>
        <p:spPr bwMode="auto">
          <a:xfrm>
            <a:off x="1066800" y="3352800"/>
            <a:ext cx="7162800" cy="158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Straight Arrow Connector 28"/>
          <p:cNvCxnSpPr/>
          <p:nvPr/>
        </p:nvCxnSpPr>
        <p:spPr bwMode="auto">
          <a:xfrm>
            <a:off x="4572000" y="3957935"/>
            <a:ext cx="3657600" cy="1588"/>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33" name="Rectangle 32"/>
          <p:cNvSpPr/>
          <p:nvPr/>
        </p:nvSpPr>
        <p:spPr>
          <a:xfrm>
            <a:off x="1928908" y="3957935"/>
            <a:ext cx="2209209" cy="400110"/>
          </a:xfrm>
          <a:prstGeom prst="rect">
            <a:avLst/>
          </a:prstGeom>
        </p:spPr>
        <p:txBody>
          <a:bodyPr wrap="none">
            <a:spAutoFit/>
          </a:bodyPr>
          <a:lstStyle/>
          <a:p>
            <a:r>
              <a:rPr lang="en-US" sz="2000" dirty="0" smtClean="0"/>
              <a:t>GEANT2: #07017</a:t>
            </a:r>
            <a:endParaRPr lang="en-US" sz="2000" dirty="0"/>
          </a:p>
        </p:txBody>
      </p:sp>
      <p:sp>
        <p:nvSpPr>
          <p:cNvPr id="34" name="Rectangle 33"/>
          <p:cNvSpPr/>
          <p:nvPr/>
        </p:nvSpPr>
        <p:spPr>
          <a:xfrm>
            <a:off x="5586508" y="3957935"/>
            <a:ext cx="2209209" cy="400110"/>
          </a:xfrm>
          <a:prstGeom prst="rect">
            <a:avLst/>
          </a:prstGeom>
        </p:spPr>
        <p:txBody>
          <a:bodyPr wrap="none">
            <a:spAutoFit/>
          </a:bodyPr>
          <a:lstStyle/>
          <a:p>
            <a:r>
              <a:rPr lang="en-US" sz="2000" dirty="0" smtClean="0"/>
              <a:t>GEANT2: #07016</a:t>
            </a:r>
            <a:endParaRPr lang="en-US" sz="2000" dirty="0"/>
          </a:p>
        </p:txBody>
      </p:sp>
      <p:sp>
        <p:nvSpPr>
          <p:cNvPr id="35" name="Rectangle 34"/>
          <p:cNvSpPr/>
          <p:nvPr/>
        </p:nvSpPr>
        <p:spPr>
          <a:xfrm>
            <a:off x="3481497" y="3321025"/>
            <a:ext cx="2680091" cy="400110"/>
          </a:xfrm>
          <a:prstGeom prst="rect">
            <a:avLst/>
          </a:prstGeom>
        </p:spPr>
        <p:txBody>
          <a:bodyPr wrap="none">
            <a:spAutoFit/>
          </a:bodyPr>
          <a:lstStyle/>
          <a:p>
            <a:r>
              <a:rPr lang="en-US" sz="2000" dirty="0" err="1" smtClean="0"/>
              <a:t>NetherLight</a:t>
            </a:r>
            <a:r>
              <a:rPr lang="en-US" sz="2000" dirty="0" smtClean="0"/>
              <a:t>:</a:t>
            </a:r>
            <a:r>
              <a:rPr lang="en-US" sz="2000" dirty="0" smtClean="0"/>
              <a:t> #5030LE</a:t>
            </a:r>
            <a:endParaRPr lang="en-US" sz="20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2: Vertical Partitioning</a:t>
            </a:r>
            <a:endParaRPr lang="en-US" dirty="0"/>
          </a:p>
        </p:txBody>
      </p:sp>
      <p:sp>
        <p:nvSpPr>
          <p:cNvPr id="3" name="Content Placeholder 2"/>
          <p:cNvSpPr>
            <a:spLocks noGrp="1"/>
          </p:cNvSpPr>
          <p:nvPr>
            <p:ph idx="1"/>
          </p:nvPr>
        </p:nvSpPr>
        <p:spPr/>
        <p:txBody>
          <a:bodyPr/>
          <a:lstStyle/>
          <a:p>
            <a:r>
              <a:rPr lang="en-US" sz="2400" dirty="0" smtClean="0"/>
              <a:t>JIVE circuit C5</a:t>
            </a:r>
          </a:p>
          <a:p>
            <a:r>
              <a:rPr lang="en-US" sz="2400" dirty="0" smtClean="0"/>
              <a:t>Runs </a:t>
            </a:r>
            <a:r>
              <a:rPr lang="en-US" sz="2400" dirty="0" smtClean="0"/>
              <a:t>over</a:t>
            </a:r>
            <a:r>
              <a:rPr lang="en-US" sz="2400" dirty="0" smtClean="0"/>
              <a:t> </a:t>
            </a:r>
            <a:r>
              <a:rPr lang="en-US" sz="2400" dirty="0" err="1" smtClean="0"/>
              <a:t>AARnet</a:t>
            </a:r>
            <a:r>
              <a:rPr lang="en-US" sz="2400" dirty="0" smtClean="0"/>
              <a:t>, CENIC, CANARIE</a:t>
            </a:r>
            <a:r>
              <a:rPr lang="en-US" sz="2400" dirty="0" smtClean="0"/>
              <a:t>,</a:t>
            </a:r>
            <a:r>
              <a:rPr lang="en-US" sz="2400" dirty="0" smtClean="0"/>
              <a:t> </a:t>
            </a:r>
            <a:r>
              <a:rPr lang="en-US" sz="2400" dirty="0" err="1" smtClean="0"/>
              <a:t>SURFnet</a:t>
            </a:r>
            <a:r>
              <a:rPr lang="en-US" sz="2400" dirty="0" smtClean="0"/>
              <a:t>, and others.</a:t>
            </a:r>
          </a:p>
          <a:p>
            <a:r>
              <a:rPr lang="en-US" sz="2400" dirty="0" smtClean="0"/>
              <a:t>“CENIC </a:t>
            </a:r>
            <a:r>
              <a:rPr lang="en-US" sz="2400" dirty="0" smtClean="0"/>
              <a:t>service is provided by </a:t>
            </a:r>
            <a:r>
              <a:rPr lang="en-US" sz="2400" dirty="0" smtClean="0"/>
              <a:t>NLR”</a:t>
            </a:r>
          </a:p>
        </p:txBody>
      </p:sp>
      <p:sp>
        <p:nvSpPr>
          <p:cNvPr id="4" name="Footer Placeholder 3"/>
          <p:cNvSpPr>
            <a:spLocks noGrp="1"/>
          </p:cNvSpPr>
          <p:nvPr>
            <p:ph type="ftr" sz="quarter" idx="10"/>
          </p:nvPr>
        </p:nvSpPr>
        <p:spPr>
          <a:xfrm>
            <a:off x="1981200" y="5105400"/>
            <a:ext cx="5334000" cy="457200"/>
          </a:xfrm>
        </p:spPr>
        <p:txBody>
          <a:bodyPr/>
          <a:lstStyle/>
          <a:p>
            <a:fld id="{3A89D963-6B98-E842-99E9-A858A8114BEE}" type="slidenum">
              <a:rPr lang="ja-JP" altLang="en-US" smtClean="0"/>
              <a:pPr/>
              <a:t>24</a:t>
            </a:fld>
            <a:endParaRPr lang="en-US" altLang="ja-JP"/>
          </a:p>
        </p:txBody>
      </p:sp>
      <p:sp>
        <p:nvSpPr>
          <p:cNvPr id="5" name="TextBox 4"/>
          <p:cNvSpPr txBox="1"/>
          <p:nvPr/>
        </p:nvSpPr>
        <p:spPr>
          <a:xfrm>
            <a:off x="1600200" y="5105400"/>
            <a:ext cx="553998" cy="1118906"/>
          </a:xfrm>
          <a:prstGeom prst="rect">
            <a:avLst/>
          </a:prstGeom>
          <a:noFill/>
        </p:spPr>
        <p:txBody>
          <a:bodyPr vert="vert" wrap="none" rtlCol="0">
            <a:spAutoFit/>
          </a:bodyPr>
          <a:lstStyle/>
          <a:p>
            <a:pPr algn="l"/>
            <a:r>
              <a:rPr lang="en-US" dirty="0" smtClean="0"/>
              <a:t>Sydney</a:t>
            </a:r>
            <a:endParaRPr lang="en-US" dirty="0"/>
          </a:p>
        </p:txBody>
      </p:sp>
      <p:sp>
        <p:nvSpPr>
          <p:cNvPr id="6" name="TextBox 5"/>
          <p:cNvSpPr txBox="1"/>
          <p:nvPr/>
        </p:nvSpPr>
        <p:spPr>
          <a:xfrm>
            <a:off x="7086600" y="5105400"/>
            <a:ext cx="553998" cy="1678605"/>
          </a:xfrm>
          <a:prstGeom prst="rect">
            <a:avLst/>
          </a:prstGeom>
          <a:noFill/>
        </p:spPr>
        <p:txBody>
          <a:bodyPr vert="vert" wrap="none" rtlCol="0">
            <a:spAutoFit/>
          </a:bodyPr>
          <a:lstStyle/>
          <a:p>
            <a:pPr algn="l"/>
            <a:r>
              <a:rPr lang="en-US" dirty="0" smtClean="0"/>
              <a:t>Amsterdam</a:t>
            </a:r>
            <a:endParaRPr lang="en-US" dirty="0"/>
          </a:p>
        </p:txBody>
      </p:sp>
      <p:sp>
        <p:nvSpPr>
          <p:cNvPr id="7" name="TextBox 6"/>
          <p:cNvSpPr txBox="1"/>
          <p:nvPr/>
        </p:nvSpPr>
        <p:spPr>
          <a:xfrm>
            <a:off x="8437602" y="5105400"/>
            <a:ext cx="553998" cy="1529475"/>
          </a:xfrm>
          <a:prstGeom prst="rect">
            <a:avLst/>
          </a:prstGeom>
          <a:noFill/>
        </p:spPr>
        <p:txBody>
          <a:bodyPr vert="vert" wrap="none" rtlCol="0">
            <a:spAutoFit/>
          </a:bodyPr>
          <a:lstStyle/>
          <a:p>
            <a:pPr algn="l"/>
            <a:r>
              <a:rPr lang="en-US" dirty="0" err="1" smtClean="0"/>
              <a:t>Dwingeloo</a:t>
            </a:r>
            <a:endParaRPr lang="en-US" dirty="0"/>
          </a:p>
        </p:txBody>
      </p:sp>
      <p:cxnSp>
        <p:nvCxnSpPr>
          <p:cNvPr id="10" name="Straight Connector 9"/>
          <p:cNvCxnSpPr/>
          <p:nvPr/>
        </p:nvCxnSpPr>
        <p:spPr bwMode="auto">
          <a:xfrm>
            <a:off x="609600" y="4724400"/>
            <a:ext cx="8077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Oval 14"/>
          <p:cNvSpPr/>
          <p:nvPr/>
        </p:nvSpPr>
        <p:spPr bwMode="auto">
          <a:xfrm>
            <a:off x="15875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6" name="Oval 15"/>
          <p:cNvSpPr/>
          <p:nvPr/>
        </p:nvSpPr>
        <p:spPr bwMode="auto">
          <a:xfrm>
            <a:off x="29464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7" name="Oval 16"/>
          <p:cNvSpPr/>
          <p:nvPr/>
        </p:nvSpPr>
        <p:spPr bwMode="auto">
          <a:xfrm>
            <a:off x="43053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8" name="Oval 17"/>
          <p:cNvSpPr/>
          <p:nvPr/>
        </p:nvSpPr>
        <p:spPr bwMode="auto">
          <a:xfrm>
            <a:off x="56642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9" name="Oval 18"/>
          <p:cNvSpPr/>
          <p:nvPr/>
        </p:nvSpPr>
        <p:spPr bwMode="auto">
          <a:xfrm>
            <a:off x="70231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2" name="TextBox 21"/>
          <p:cNvSpPr txBox="1"/>
          <p:nvPr/>
        </p:nvSpPr>
        <p:spPr>
          <a:xfrm>
            <a:off x="304800" y="5105400"/>
            <a:ext cx="553998" cy="1101473"/>
          </a:xfrm>
          <a:prstGeom prst="rect">
            <a:avLst/>
          </a:prstGeom>
          <a:noFill/>
        </p:spPr>
        <p:txBody>
          <a:bodyPr vert="vert" wrap="none" rtlCol="0">
            <a:spAutoFit/>
          </a:bodyPr>
          <a:lstStyle/>
          <a:p>
            <a:pPr algn="l"/>
            <a:r>
              <a:rPr lang="en-US" dirty="0" err="1" smtClean="0"/>
              <a:t>Narrabi</a:t>
            </a:r>
            <a:endParaRPr lang="en-US" dirty="0"/>
          </a:p>
        </p:txBody>
      </p:sp>
      <p:sp>
        <p:nvSpPr>
          <p:cNvPr id="23" name="Oval 22"/>
          <p:cNvSpPr/>
          <p:nvPr/>
        </p:nvSpPr>
        <p:spPr bwMode="auto">
          <a:xfrm>
            <a:off x="83820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5" name="TextBox 24"/>
          <p:cNvSpPr txBox="1"/>
          <p:nvPr/>
        </p:nvSpPr>
        <p:spPr>
          <a:xfrm>
            <a:off x="4295001" y="5105400"/>
            <a:ext cx="553998" cy="1050528"/>
          </a:xfrm>
          <a:prstGeom prst="rect">
            <a:avLst/>
          </a:prstGeom>
          <a:noFill/>
        </p:spPr>
        <p:txBody>
          <a:bodyPr vert="vert" wrap="none" rtlCol="0">
            <a:spAutoFit/>
          </a:bodyPr>
          <a:lstStyle/>
          <a:p>
            <a:pPr algn="l"/>
            <a:r>
              <a:rPr lang="en-US" dirty="0" smtClean="0"/>
              <a:t>Seattle</a:t>
            </a:r>
            <a:endParaRPr lang="en-US" dirty="0"/>
          </a:p>
        </p:txBody>
      </p:sp>
      <p:sp>
        <p:nvSpPr>
          <p:cNvPr id="27" name="TextBox 26"/>
          <p:cNvSpPr txBox="1"/>
          <p:nvPr/>
        </p:nvSpPr>
        <p:spPr>
          <a:xfrm>
            <a:off x="5638800" y="5105400"/>
            <a:ext cx="553998" cy="1392569"/>
          </a:xfrm>
          <a:prstGeom prst="rect">
            <a:avLst/>
          </a:prstGeom>
          <a:noFill/>
        </p:spPr>
        <p:txBody>
          <a:bodyPr vert="vert" wrap="none" rtlCol="0">
            <a:spAutoFit/>
          </a:bodyPr>
          <a:lstStyle/>
          <a:p>
            <a:pPr algn="l"/>
            <a:r>
              <a:rPr lang="en-US" dirty="0" smtClean="0"/>
              <a:t>New York</a:t>
            </a:r>
            <a:endParaRPr lang="en-US" dirty="0"/>
          </a:p>
        </p:txBody>
      </p:sp>
      <p:sp>
        <p:nvSpPr>
          <p:cNvPr id="28" name="TextBox 27"/>
          <p:cNvSpPr txBox="1"/>
          <p:nvPr/>
        </p:nvSpPr>
        <p:spPr>
          <a:xfrm>
            <a:off x="2971800" y="5105400"/>
            <a:ext cx="553998" cy="1769324"/>
          </a:xfrm>
          <a:prstGeom prst="rect">
            <a:avLst/>
          </a:prstGeom>
          <a:noFill/>
        </p:spPr>
        <p:txBody>
          <a:bodyPr vert="vert" wrap="none" rtlCol="0">
            <a:spAutoFit/>
          </a:bodyPr>
          <a:lstStyle/>
          <a:p>
            <a:pPr algn="l"/>
            <a:r>
              <a:rPr lang="en-US" dirty="0" smtClean="0"/>
              <a:t>Los </a:t>
            </a:r>
            <a:r>
              <a:rPr lang="en-US" dirty="0" err="1" smtClean="0"/>
              <a:t>Angelos</a:t>
            </a:r>
            <a:endParaRPr lang="en-US" dirty="0"/>
          </a:p>
        </p:txBody>
      </p:sp>
      <p:sp>
        <p:nvSpPr>
          <p:cNvPr id="29" name="Oval 28"/>
          <p:cNvSpPr/>
          <p:nvPr/>
        </p:nvSpPr>
        <p:spPr bwMode="auto">
          <a:xfrm>
            <a:off x="228600" y="44196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32" name="Straight Arrow Connector 31"/>
          <p:cNvCxnSpPr/>
          <p:nvPr/>
        </p:nvCxnSpPr>
        <p:spPr bwMode="auto">
          <a:xfrm>
            <a:off x="1940235" y="3659188"/>
            <a:ext cx="2667000" cy="158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3" name="Straight Arrow Connector 32"/>
          <p:cNvCxnSpPr/>
          <p:nvPr/>
        </p:nvCxnSpPr>
        <p:spPr bwMode="auto">
          <a:xfrm>
            <a:off x="533400" y="3354388"/>
            <a:ext cx="8153400" cy="158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4" name="Straight Arrow Connector 33"/>
          <p:cNvCxnSpPr/>
          <p:nvPr/>
        </p:nvCxnSpPr>
        <p:spPr bwMode="auto">
          <a:xfrm>
            <a:off x="3235635" y="4133910"/>
            <a:ext cx="1371600" cy="1588"/>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41" name="Rectangle 40"/>
          <p:cNvSpPr/>
          <p:nvPr/>
        </p:nvSpPr>
        <p:spPr>
          <a:xfrm>
            <a:off x="2133600" y="3638490"/>
            <a:ext cx="2336948" cy="400110"/>
          </a:xfrm>
          <a:prstGeom prst="rect">
            <a:avLst/>
          </a:prstGeom>
        </p:spPr>
        <p:txBody>
          <a:bodyPr wrap="none">
            <a:spAutoFit/>
          </a:bodyPr>
          <a:lstStyle/>
          <a:p>
            <a:pPr algn="l"/>
            <a:r>
              <a:rPr lang="en-US" sz="2000" dirty="0" smtClean="0"/>
              <a:t>NLR:</a:t>
            </a:r>
            <a:r>
              <a:rPr lang="en-US" sz="2000" dirty="0" smtClean="0"/>
              <a:t> #AUS</a:t>
            </a:r>
            <a:r>
              <a:rPr lang="en-US" sz="2000" dirty="0" smtClean="0"/>
              <a:t>-SEA-5</a:t>
            </a:r>
          </a:p>
        </p:txBody>
      </p:sp>
      <p:sp>
        <p:nvSpPr>
          <p:cNvPr id="42" name="Rectangle 41"/>
          <p:cNvSpPr/>
          <p:nvPr/>
        </p:nvSpPr>
        <p:spPr>
          <a:xfrm>
            <a:off x="1524000" y="4057710"/>
            <a:ext cx="4572000" cy="400110"/>
          </a:xfrm>
          <a:prstGeom prst="rect">
            <a:avLst/>
          </a:prstGeom>
        </p:spPr>
        <p:txBody>
          <a:bodyPr>
            <a:spAutoFit/>
          </a:bodyPr>
          <a:lstStyle/>
          <a:p>
            <a:r>
              <a:rPr lang="en-US" sz="2000" dirty="0" smtClean="0"/>
              <a:t>CENIC:</a:t>
            </a:r>
            <a:r>
              <a:rPr lang="en-US" sz="2000" dirty="0" smtClean="0"/>
              <a:t> #NLR</a:t>
            </a:r>
            <a:r>
              <a:rPr lang="en-US" sz="2000" dirty="0" smtClean="0"/>
              <a:t>-LOSA-SEAT-O192-258</a:t>
            </a:r>
            <a:endParaRPr lang="en-US" sz="2000" dirty="0"/>
          </a:p>
        </p:txBody>
      </p:sp>
      <p:sp>
        <p:nvSpPr>
          <p:cNvPr id="43" name="Rectangle 42"/>
          <p:cNvSpPr/>
          <p:nvPr/>
        </p:nvSpPr>
        <p:spPr>
          <a:xfrm>
            <a:off x="6348996" y="3333690"/>
            <a:ext cx="1339329" cy="400110"/>
          </a:xfrm>
          <a:prstGeom prst="rect">
            <a:avLst/>
          </a:prstGeom>
        </p:spPr>
        <p:txBody>
          <a:bodyPr wrap="none">
            <a:spAutoFit/>
          </a:bodyPr>
          <a:lstStyle/>
          <a:p>
            <a:r>
              <a:rPr lang="en-US" sz="2000" dirty="0" smtClean="0"/>
              <a:t>JIVE: #C5</a:t>
            </a:r>
            <a:endParaRPr lang="en-US" sz="20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Virtualisation</a:t>
            </a:r>
            <a:r>
              <a:rPr lang="nl-NL" altLang="ja-JP" dirty="0" smtClean="0"/>
              <a:t> </a:t>
            </a:r>
            <a:r>
              <a:rPr lang="nl-NL" altLang="ja-JP" dirty="0" err="1" smtClean="0"/>
              <a:t>Discussion</a:t>
            </a:r>
            <a:endParaRPr lang="ja-JP" altLang="en-US" dirty="0"/>
          </a:p>
        </p:txBody>
      </p:sp>
      <p:sp>
        <p:nvSpPr>
          <p:cNvPr id="9226" name="Rectangle 10"/>
          <p:cNvSpPr>
            <a:spLocks noGrp="1" noChangeArrowheads="1"/>
          </p:cNvSpPr>
          <p:nvPr>
            <p:ph type="subTitle" idx="1"/>
          </p:nvPr>
        </p:nvSpPr>
        <p:spPr/>
        <p:txBody>
          <a:bodyPr/>
          <a:lstStyle/>
          <a:p>
            <a:r>
              <a:rPr lang="en-US" altLang="ja-JP" dirty="0" smtClean="0"/>
              <a:t>NSI discussion, really</a:t>
            </a:r>
            <a:endParaRPr lang="ja-JP"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26</a:t>
            </a:fld>
            <a:endParaRPr lang="en-US" altLang="ja-JP"/>
          </a:p>
        </p:txBody>
      </p:sp>
      <p:pic>
        <p:nvPicPr>
          <p:cNvPr id="6" name="Picture 5"/>
          <p:cNvPicPr>
            <a:picLocks noChangeAspect="1"/>
          </p:cNvPicPr>
          <p:nvPr/>
        </p:nvPicPr>
        <p:blipFill>
          <a:blip r:embed="rId2"/>
          <a:stretch>
            <a:fillRect/>
          </a:stretch>
        </p:blipFill>
        <p:spPr>
          <a:xfrm>
            <a:off x="76200" y="1143000"/>
            <a:ext cx="9008283" cy="5735838"/>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Identifiers</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Freek Dijkstra</a:t>
            </a:r>
            <a:endParaRPr lang="ja-JP"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Content Placeholder 2"/>
          <p:cNvSpPr>
            <a:spLocks noGrp="1"/>
          </p:cNvSpPr>
          <p:nvPr>
            <p:ph idx="1"/>
          </p:nvPr>
        </p:nvSpPr>
        <p:spPr/>
        <p:txBody>
          <a:bodyPr/>
          <a:lstStyle/>
          <a:p>
            <a:r>
              <a:rPr lang="en-US" b="1" dirty="0" smtClean="0"/>
              <a:t>–</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28</a:t>
            </a:fld>
            <a:endParaRPr lang="en-US" altLang="ja-JP"/>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smtClean="0"/>
              <a:t>Addenda to </a:t>
            </a:r>
            <a:r>
              <a:rPr lang="nl-NL" altLang="ja-JP" dirty="0" err="1" smtClean="0"/>
              <a:t>Proposals</a:t>
            </a:r>
            <a:endParaRPr lang="ja-JP" altLang="en-US" dirty="0"/>
          </a:p>
        </p:txBody>
      </p:sp>
      <p:sp>
        <p:nvSpPr>
          <p:cNvPr id="9226" name="Rectangle 10"/>
          <p:cNvSpPr>
            <a:spLocks noGrp="1" noChangeArrowheads="1"/>
          </p:cNvSpPr>
          <p:nvPr>
            <p:ph type="subTitle" idx="1"/>
          </p:nvPr>
        </p:nvSpPr>
        <p:spPr/>
        <p:txBody>
          <a:bodyPr/>
          <a:lstStyle/>
          <a:p>
            <a:r>
              <a:rPr lang="en-US" altLang="ja-JP" dirty="0" smtClean="0"/>
              <a:t> </a:t>
            </a: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CCB8A6FB-FEBE-A94A-B4E6-A8316AAAC8EB}" type="slidenum">
              <a:rPr lang="ja-JP" altLang="en-US"/>
              <a:pPr/>
              <a:t>3</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572000"/>
          </a:xfrm>
        </p:spPr>
        <p:txBody>
          <a:bodyPr/>
          <a:lstStyle/>
          <a:p>
            <a:pPr marL="685800">
              <a:spcBef>
                <a:spcPct val="0"/>
              </a:spcBef>
              <a:buFont typeface="+mj-lt"/>
              <a:buAutoNum type="arabicPeriod"/>
            </a:pPr>
            <a:r>
              <a:rPr lang="en-US" sz="1300" dirty="0" smtClean="0"/>
              <a:t>Some </a:t>
            </a:r>
            <a:r>
              <a:rPr lang="en-US" sz="1300" dirty="0" smtClean="0"/>
              <a:t>works (e.g., works of the U.S. government) are not subject to copyright. However, to the extent that the submission is or may be subject to copyright, the contributor, the organization he or she represents (if any), and the owners of any proprietary rights in the contribution grant an unlimited perpetual, non-exclusive, royalty-free, worldwide right and license to the Open Grid Forum under any copyrights in the contribution. This license includes the right to copy, publish, and distribute the contribution in any way and to prepare derivative works that are based on or incorporate all or part of the contribution, the license to such derivative works to be of the same scope as the license of the original contribution. </a:t>
            </a:r>
            <a:endParaRPr lang="en-US" sz="1300" dirty="0" smtClean="0"/>
          </a:p>
          <a:p>
            <a:pPr marL="685800">
              <a:spcBef>
                <a:spcPct val="0"/>
              </a:spcBef>
              <a:buFont typeface="+mj-lt"/>
              <a:buAutoNum type="arabicPeriod"/>
            </a:pPr>
            <a:r>
              <a:rPr lang="en-US" sz="1300" dirty="0" smtClean="0"/>
              <a:t>The </a:t>
            </a:r>
            <a:r>
              <a:rPr lang="en-US" sz="1300" dirty="0" smtClean="0"/>
              <a:t>contributor acknowledges that the Open Grid Forum has no duty to publish or otherwise use or disseminate any contribution. </a:t>
            </a:r>
            <a:endParaRPr lang="en-US" sz="1300" dirty="0" smtClean="0"/>
          </a:p>
          <a:p>
            <a:pPr marL="685800">
              <a:spcBef>
                <a:spcPct val="0"/>
              </a:spcBef>
              <a:buFont typeface="+mj-lt"/>
              <a:buAutoNum type="arabicPeriod"/>
            </a:pPr>
            <a:r>
              <a:rPr lang="en-US" sz="1300" dirty="0" smtClean="0"/>
              <a:t>The </a:t>
            </a:r>
            <a:r>
              <a:rPr lang="en-US" sz="1300" dirty="0" smtClean="0"/>
              <a:t>contributor grants permission to reference the </a:t>
            </a:r>
            <a:r>
              <a:rPr lang="en-US" sz="1300" dirty="0" err="1" smtClean="0"/>
              <a:t>name(s</a:t>
            </a:r>
            <a:r>
              <a:rPr lang="en-US" sz="1300" dirty="0" smtClean="0"/>
              <a:t>) and </a:t>
            </a:r>
            <a:r>
              <a:rPr lang="en-US" sz="1300" dirty="0" err="1" smtClean="0"/>
              <a:t>address(es</a:t>
            </a:r>
            <a:r>
              <a:rPr lang="en-US" sz="1300" dirty="0" smtClean="0"/>
              <a:t>) of the </a:t>
            </a:r>
            <a:r>
              <a:rPr lang="en-US" sz="1300" dirty="0" err="1" smtClean="0"/>
              <a:t>contributor(s</a:t>
            </a:r>
            <a:r>
              <a:rPr lang="en-US" sz="1300" dirty="0" smtClean="0"/>
              <a:t>) and of the </a:t>
            </a:r>
            <a:r>
              <a:rPr lang="en-US" sz="1300" dirty="0" err="1" smtClean="0"/>
              <a:t>organization(s</a:t>
            </a:r>
            <a:r>
              <a:rPr lang="en-US" sz="1300" dirty="0" smtClean="0"/>
              <a:t>) he or she represents (if any). </a:t>
            </a:r>
            <a:endParaRPr lang="en-US" sz="1300" dirty="0" smtClean="0"/>
          </a:p>
          <a:p>
            <a:pPr marL="685800">
              <a:spcBef>
                <a:spcPct val="0"/>
              </a:spcBef>
              <a:buFont typeface="+mj-lt"/>
              <a:buAutoNum type="arabicPeriod"/>
            </a:pPr>
            <a:r>
              <a:rPr lang="en-US" sz="1300" dirty="0" smtClean="0"/>
              <a:t>The </a:t>
            </a:r>
            <a:r>
              <a:rPr lang="en-US" sz="1300" dirty="0" smtClean="0"/>
              <a:t>contributor represents that contribution properly acknowledges major contributors. </a:t>
            </a:r>
            <a:endParaRPr lang="en-US" sz="1300" dirty="0" smtClean="0"/>
          </a:p>
          <a:p>
            <a:pPr marL="685800">
              <a:spcBef>
                <a:spcPct val="0"/>
              </a:spcBef>
              <a:buFont typeface="+mj-lt"/>
              <a:buAutoNum type="arabicPeriod"/>
            </a:pPr>
            <a:r>
              <a:rPr lang="en-US" sz="1300" dirty="0" smtClean="0"/>
              <a:t>The </a:t>
            </a:r>
            <a:r>
              <a:rPr lang="en-US" sz="1300" dirty="0" smtClean="0"/>
              <a:t>contributor, the organization (if any) he or she represents, and the owners of any proprietary rights in the contribution agree that no information in the contribution is confidential and that the Open Grid Forum and its affiliated organizations may freely disclose any information in the contribution. </a:t>
            </a:r>
            <a:endParaRPr lang="en-US" sz="1300" dirty="0" smtClean="0"/>
          </a:p>
          <a:p>
            <a:pPr marL="685800">
              <a:spcBef>
                <a:spcPct val="0"/>
              </a:spcBef>
              <a:buFont typeface="+mj-lt"/>
              <a:buAutoNum type="arabicPeriod"/>
            </a:pPr>
            <a:r>
              <a:rPr lang="en-US" sz="1300" dirty="0" smtClean="0"/>
              <a:t>The </a:t>
            </a:r>
            <a:r>
              <a:rPr lang="en-US" sz="1300" dirty="0" smtClean="0"/>
              <a:t>contributor represents that he or she has disclosed the existence of any proprietary or intellectual property rights in the contribution that are reasonably and personally known to the contributor. The contributor does not represent that he or she personally knows of all potentially pertinent proprietary and intellectual property rights owned or claimed by the organization he or she represents (if any) or by third parties. </a:t>
            </a:r>
            <a:endParaRPr lang="en-US" sz="1300" dirty="0" smtClean="0"/>
          </a:p>
          <a:p>
            <a:pPr marL="685800">
              <a:spcBef>
                <a:spcPct val="0"/>
              </a:spcBef>
              <a:buFont typeface="+mj-lt"/>
              <a:buAutoNum type="arabicPeriod"/>
            </a:pPr>
            <a:r>
              <a:rPr lang="en-US" sz="1300" dirty="0" smtClean="0"/>
              <a:t>The </a:t>
            </a:r>
            <a:r>
              <a:rPr lang="en-US" sz="1300" dirty="0" smtClean="0"/>
              <a:t>contributor represents that there are no limits to the contributor's ability to make the grants acknowledgments and agreements above that are reasonably and personally known to the contributor. </a:t>
            </a:r>
            <a:endParaRPr lang="en-US" sz="13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Yeah or Nay</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30</a:t>
            </a:fld>
            <a:endParaRPr lang="en-US" altLang="ja-JP"/>
          </a:p>
        </p:txBody>
      </p:sp>
      <p:sp>
        <p:nvSpPr>
          <p:cNvPr id="7" name="Off-page Connector 6"/>
          <p:cNvSpPr/>
          <p:nvPr/>
        </p:nvSpPr>
        <p:spPr bwMode="auto">
          <a:xfrm>
            <a:off x="1295400" y="1828800"/>
            <a:ext cx="990600" cy="573286"/>
          </a:xfrm>
          <a:prstGeom prst="flowChartOffpage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Start</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8" name="Decision 7"/>
          <p:cNvSpPr/>
          <p:nvPr/>
        </p:nvSpPr>
        <p:spPr bwMode="auto">
          <a:xfrm>
            <a:off x="338820" y="2743200"/>
            <a:ext cx="2895600" cy="16002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Current Proposal OK?</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9" name="Process 8"/>
          <p:cNvSpPr/>
          <p:nvPr/>
        </p:nvSpPr>
        <p:spPr bwMode="auto">
          <a:xfrm>
            <a:off x="685800" y="4800600"/>
            <a:ext cx="2209800" cy="8382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Integrate</a:t>
            </a:r>
            <a:r>
              <a:rPr kumimoji="0" lang="en-US" sz="2400" b="0" i="0" u="none" strike="noStrike" cap="none" normalizeH="0" dirty="0" smtClean="0">
                <a:ln>
                  <a:noFill/>
                </a:ln>
                <a:solidFill>
                  <a:schemeClr val="tx1"/>
                </a:solidFill>
                <a:effectLst/>
                <a:latin typeface="Arial" charset="0"/>
                <a:ea typeface="ＭＳ Ｐゴシック" charset="-128"/>
                <a:cs typeface="ＭＳ Ｐゴシック" charset="-128"/>
              </a:rPr>
              <a:t> in document</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0" name="Process 9"/>
          <p:cNvSpPr/>
          <p:nvPr/>
        </p:nvSpPr>
        <p:spPr bwMode="auto">
          <a:xfrm>
            <a:off x="3996420" y="4800600"/>
            <a:ext cx="2294160" cy="8382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charset="-128"/>
                <a:cs typeface="ＭＳ Ｐゴシック" charset="-128"/>
              </a:rPr>
              <a:t>Back to </a:t>
            </a:r>
            <a:r>
              <a:rPr lang="en-US" dirty="0" smtClean="0"/>
              <a:t>the drawing board</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1" name="Process 10"/>
          <p:cNvSpPr/>
          <p:nvPr/>
        </p:nvSpPr>
        <p:spPr bwMode="auto">
          <a:xfrm>
            <a:off x="6705600" y="4800600"/>
            <a:ext cx="2209800" cy="819328"/>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New volunteers</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2" name="Decision 11"/>
          <p:cNvSpPr/>
          <p:nvPr/>
        </p:nvSpPr>
        <p:spPr bwMode="auto">
          <a:xfrm>
            <a:off x="3733800" y="2743200"/>
            <a:ext cx="2819400" cy="16002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Authors willing to revise?</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7" name="Elbow Connector 16"/>
          <p:cNvCxnSpPr>
            <a:stCxn id="7" idx="2"/>
            <a:endCxn id="8" idx="0"/>
          </p:cNvCxnSpPr>
          <p:nvPr/>
        </p:nvCxnSpPr>
        <p:spPr bwMode="auto">
          <a:xfrm rot="5400000">
            <a:off x="1618103" y="2570603"/>
            <a:ext cx="341114" cy="408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Elbow Connector 18"/>
          <p:cNvCxnSpPr>
            <a:stCxn id="8" idx="2"/>
            <a:endCxn id="9" idx="0"/>
          </p:cNvCxnSpPr>
          <p:nvPr/>
        </p:nvCxnSpPr>
        <p:spPr bwMode="auto">
          <a:xfrm rot="16200000" flipH="1">
            <a:off x="1560060" y="4569960"/>
            <a:ext cx="457200" cy="408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Elbow Connector 20"/>
          <p:cNvCxnSpPr>
            <a:stCxn id="8" idx="3"/>
            <a:endCxn id="12" idx="1"/>
          </p:cNvCxnSpPr>
          <p:nvPr/>
        </p:nvCxnSpPr>
        <p:spPr bwMode="auto">
          <a:xfrm>
            <a:off x="3234420" y="3543300"/>
            <a:ext cx="49938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Elbow Connector 22"/>
          <p:cNvCxnSpPr>
            <a:stCxn id="12" idx="2"/>
            <a:endCxn id="10" idx="0"/>
          </p:cNvCxnSpPr>
          <p:nvPr/>
        </p:nvCxnSpPr>
        <p:spPr bwMode="auto">
          <a:xfrm rot="5400000">
            <a:off x="4914900" y="4572000"/>
            <a:ext cx="4572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hape 24"/>
          <p:cNvCxnSpPr>
            <a:stCxn id="12" idx="3"/>
            <a:endCxn id="11" idx="0"/>
          </p:cNvCxnSpPr>
          <p:nvPr/>
        </p:nvCxnSpPr>
        <p:spPr bwMode="auto">
          <a:xfrm>
            <a:off x="6553200" y="3543300"/>
            <a:ext cx="1257300" cy="125730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26" name="TextBox 25"/>
          <p:cNvSpPr txBox="1"/>
          <p:nvPr/>
        </p:nvSpPr>
        <p:spPr>
          <a:xfrm>
            <a:off x="1828800" y="4191000"/>
            <a:ext cx="663613" cy="461665"/>
          </a:xfrm>
          <a:prstGeom prst="rect">
            <a:avLst/>
          </a:prstGeom>
          <a:noFill/>
        </p:spPr>
        <p:txBody>
          <a:bodyPr wrap="none" rtlCol="0">
            <a:spAutoFit/>
          </a:bodyPr>
          <a:lstStyle/>
          <a:p>
            <a:r>
              <a:rPr lang="en-US" dirty="0" smtClean="0"/>
              <a:t>yes</a:t>
            </a:r>
            <a:endParaRPr lang="en-US" dirty="0"/>
          </a:p>
        </p:txBody>
      </p:sp>
      <p:sp>
        <p:nvSpPr>
          <p:cNvPr id="27" name="TextBox 26"/>
          <p:cNvSpPr txBox="1"/>
          <p:nvPr/>
        </p:nvSpPr>
        <p:spPr>
          <a:xfrm>
            <a:off x="5257800" y="4191000"/>
            <a:ext cx="663613" cy="461665"/>
          </a:xfrm>
          <a:prstGeom prst="rect">
            <a:avLst/>
          </a:prstGeom>
          <a:noFill/>
        </p:spPr>
        <p:txBody>
          <a:bodyPr wrap="none" rtlCol="0">
            <a:spAutoFit/>
          </a:bodyPr>
          <a:lstStyle/>
          <a:p>
            <a:r>
              <a:rPr lang="en-US" dirty="0" smtClean="0"/>
              <a:t>yes</a:t>
            </a:r>
            <a:endParaRPr lang="en-US" dirty="0"/>
          </a:p>
        </p:txBody>
      </p:sp>
      <p:sp>
        <p:nvSpPr>
          <p:cNvPr id="28" name="TextBox 27"/>
          <p:cNvSpPr txBox="1"/>
          <p:nvPr/>
        </p:nvSpPr>
        <p:spPr>
          <a:xfrm>
            <a:off x="6537406" y="3048000"/>
            <a:ext cx="527007" cy="461665"/>
          </a:xfrm>
          <a:prstGeom prst="rect">
            <a:avLst/>
          </a:prstGeom>
          <a:noFill/>
        </p:spPr>
        <p:txBody>
          <a:bodyPr wrap="none" rtlCol="0">
            <a:spAutoFit/>
          </a:bodyPr>
          <a:lstStyle/>
          <a:p>
            <a:r>
              <a:rPr lang="en-US" dirty="0" smtClean="0"/>
              <a:t>no</a:t>
            </a:r>
            <a:endParaRPr lang="en-US" dirty="0"/>
          </a:p>
        </p:txBody>
      </p:sp>
      <p:sp>
        <p:nvSpPr>
          <p:cNvPr id="29" name="TextBox 28"/>
          <p:cNvSpPr txBox="1"/>
          <p:nvPr/>
        </p:nvSpPr>
        <p:spPr>
          <a:xfrm>
            <a:off x="3124200" y="3048000"/>
            <a:ext cx="527007" cy="461665"/>
          </a:xfrm>
          <a:prstGeom prst="rect">
            <a:avLst/>
          </a:prstGeom>
          <a:noFill/>
        </p:spPr>
        <p:txBody>
          <a:bodyPr wrap="none" rtlCol="0">
            <a:spAutoFit/>
          </a:bodyPr>
          <a:lstStyle/>
          <a:p>
            <a:r>
              <a:rPr lang="en-US" dirty="0" smtClean="0"/>
              <a:t>no</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a:xfrm>
            <a:off x="685800" y="1524000"/>
            <a:ext cx="8077200" cy="4800600"/>
          </a:xfrm>
        </p:spPr>
        <p:txBody>
          <a:bodyPr/>
          <a:lstStyle/>
          <a:p>
            <a:pPr>
              <a:buNone/>
            </a:pPr>
            <a:r>
              <a:rPr lang="en-US" sz="2600" b="1" dirty="0" smtClean="0"/>
              <a:t>Network</a:t>
            </a:r>
          </a:p>
          <a:p>
            <a:r>
              <a:rPr lang="en-US" sz="2600" dirty="0" smtClean="0"/>
              <a:t>Relation </a:t>
            </a:r>
            <a:r>
              <a:rPr lang="en-US" sz="2600" dirty="0" err="1" smtClean="0"/>
              <a:t>topology:domain</a:t>
            </a:r>
            <a:r>
              <a:rPr lang="en-US" sz="2600" dirty="0" smtClean="0"/>
              <a:t> 1:1, many:1 or 1:many?</a:t>
            </a:r>
          </a:p>
          <a:p>
            <a:r>
              <a:rPr lang="en-US" sz="2600" dirty="0" smtClean="0"/>
              <a:t>Why is domain only for a network, considering the "any IT" mention in infrastructure service </a:t>
            </a:r>
            <a:r>
              <a:rPr lang="en-US" sz="2600" dirty="0" err="1" smtClean="0"/>
              <a:t>BoF</a:t>
            </a:r>
            <a:r>
              <a:rPr lang="en-US" sz="2600" dirty="0" smtClean="0"/>
              <a:t>?</a:t>
            </a:r>
          </a:p>
          <a:p>
            <a:r>
              <a:rPr lang="en-US" sz="2600" dirty="0" smtClean="0"/>
              <a:t>Is there input from the recent topology discussion in the NSI?</a:t>
            </a:r>
          </a:p>
          <a:p>
            <a:pPr>
              <a:buNone/>
            </a:pPr>
            <a:endParaRPr lang="en-US" sz="2600" b="1" dirty="0" smtClean="0"/>
          </a:p>
          <a:p>
            <a:pPr>
              <a:buNone/>
            </a:pPr>
            <a:r>
              <a:rPr lang="en-US" sz="2600" b="1" dirty="0" smtClean="0"/>
              <a:t>Adaptation</a:t>
            </a:r>
          </a:p>
          <a:p>
            <a:r>
              <a:rPr lang="en-US" sz="2600" dirty="0" smtClean="0"/>
              <a:t>no multiplexing/inverse multiplexing</a:t>
            </a:r>
          </a:p>
          <a:p>
            <a:r>
              <a:rPr lang="en-US" sz="2600" dirty="0" smtClean="0"/>
              <a:t>Layer definition contains “collection of port”</a:t>
            </a:r>
            <a:endParaRPr lang="en-US" sz="2600"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31</a:t>
            </a:fld>
            <a:endParaRPr lang="en-US" altLang="ja-JP"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Schema</a:t>
            </a:r>
            <a:endParaRPr lang="en-US" dirty="0"/>
          </a:p>
        </p:txBody>
      </p:sp>
      <p:sp>
        <p:nvSpPr>
          <p:cNvPr id="4" name="Footer Placeholder 3"/>
          <p:cNvSpPr>
            <a:spLocks noGrp="1"/>
          </p:cNvSpPr>
          <p:nvPr>
            <p:ph type="ftr" sz="quarter" idx="10"/>
          </p:nvPr>
        </p:nvSpPr>
        <p:spPr/>
        <p:txBody>
          <a:bodyPr/>
          <a:lstStyle/>
          <a:p>
            <a:fld id="{3A89D963-6B98-E842-99E9-A858A8114BEE}" type="slidenum">
              <a:rPr lang="ja-JP" altLang="en-US" smtClean="0"/>
              <a:pPr/>
              <a:t>32</a:t>
            </a:fld>
            <a:endParaRPr lang="en-US" altLang="ja-JP"/>
          </a:p>
        </p:txBody>
      </p:sp>
      <p:pic>
        <p:nvPicPr>
          <p:cNvPr id="8" name="Picture 7" descr="NML-schema.png"/>
          <p:cNvPicPr>
            <a:picLocks noChangeAspect="1"/>
          </p:cNvPicPr>
          <p:nvPr/>
        </p:nvPicPr>
        <p:blipFill>
          <a:blip r:embed="rId2"/>
          <a:stretch>
            <a:fillRect/>
          </a:stretch>
        </p:blipFill>
        <p:spPr>
          <a:xfrm>
            <a:off x="263431" y="1143000"/>
            <a:ext cx="8651969" cy="56388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1CF8DC43-51B6-4E4B-9D0D-37BD3AA55A04}" type="slidenum">
              <a:rPr lang="ja-JP" altLang="en-US"/>
              <a:pPr/>
              <a:t>33</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prstTxWarp prst="textNoShape">
              <a:avLst/>
            </a:prstTxWarp>
            <a:spAutoFit/>
          </a:bodyPr>
          <a:lstStyle/>
          <a:p>
            <a:pPr algn="l"/>
            <a:r>
              <a:rPr lang="en-US" altLang="ja-JP" sz="2000" dirty="0"/>
              <a:t>Copyright (C) Open Grid Forum </a:t>
            </a:r>
            <a:r>
              <a:rPr lang="en-US" altLang="ja-JP" sz="2000" dirty="0" smtClean="0"/>
              <a:t>(2010)</a:t>
            </a:r>
            <a:r>
              <a:rPr lang="en-US" altLang="ja-JP" sz="2000" dirty="0"/>
              <a:t>. 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dirty="0"/>
          </a:p>
          <a:p>
            <a:pPr algn="l"/>
            <a:endParaRPr lang="ja-JP"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676400" y="1524000"/>
            <a:ext cx="7239000" cy="4267200"/>
          </a:xfrm>
        </p:spPr>
        <p:txBody>
          <a:bodyPr/>
          <a:lstStyle/>
          <a:p>
            <a:r>
              <a:rPr lang="en-US" sz="2600" dirty="0" smtClean="0"/>
              <a:t>Agenda &amp; note taker &amp; Overview</a:t>
            </a:r>
            <a:endParaRPr lang="en-US" sz="2600" dirty="0" smtClean="0"/>
          </a:p>
          <a:p>
            <a:r>
              <a:rPr lang="en-US" sz="2600" dirty="0" smtClean="0"/>
              <a:t>ITU and </a:t>
            </a:r>
            <a:r>
              <a:rPr lang="en-US" sz="2600" dirty="0" err="1" smtClean="0"/>
              <a:t>TMForum</a:t>
            </a:r>
            <a:r>
              <a:rPr lang="en-US" sz="2600" dirty="0" smtClean="0"/>
              <a:t> – Freek Dijkstra</a:t>
            </a:r>
          </a:p>
          <a:p>
            <a:r>
              <a:rPr lang="en-US" sz="2600" dirty="0" smtClean="0"/>
              <a:t>Layer concepts revision – Freek Dijkstra</a:t>
            </a:r>
          </a:p>
          <a:p>
            <a:r>
              <a:rPr lang="en-US" sz="2600" dirty="0" smtClean="0"/>
              <a:t>Path / Segment discussion – Martin </a:t>
            </a:r>
            <a:r>
              <a:rPr lang="en-US" sz="2600" dirty="0" err="1" smtClean="0"/>
              <a:t>Swany</a:t>
            </a:r>
            <a:endParaRPr lang="en-US" sz="2600" dirty="0" smtClean="0"/>
          </a:p>
          <a:p>
            <a:endParaRPr lang="en-US" sz="2600" dirty="0" smtClean="0"/>
          </a:p>
          <a:p>
            <a:r>
              <a:rPr lang="en-US" sz="2600" dirty="0" smtClean="0"/>
              <a:t>Cross </a:t>
            </a:r>
            <a:r>
              <a:rPr lang="en-US" sz="2600" dirty="0" smtClean="0"/>
              <a:t>connect discussion – Jerry </a:t>
            </a:r>
            <a:r>
              <a:rPr lang="en-US" sz="2600" dirty="0" err="1" smtClean="0"/>
              <a:t>Sobiesky</a:t>
            </a:r>
            <a:r>
              <a:rPr lang="en-US" sz="2600" dirty="0" smtClean="0"/>
              <a:t> and Freek Dijkstra</a:t>
            </a:r>
          </a:p>
          <a:p>
            <a:endParaRPr lang="en-US" sz="2600" dirty="0" smtClean="0"/>
          </a:p>
          <a:p>
            <a:r>
              <a:rPr lang="en-US" sz="2600" dirty="0" smtClean="0"/>
              <a:t>Channels discussion</a:t>
            </a:r>
          </a:p>
          <a:p>
            <a:r>
              <a:rPr lang="en-US" sz="2600" dirty="0" smtClean="0"/>
              <a:t>Use cases</a:t>
            </a:r>
          </a:p>
          <a:p>
            <a:r>
              <a:rPr lang="en-US" sz="2600" dirty="0" smtClean="0"/>
              <a:t>Virtualization </a:t>
            </a:r>
            <a:r>
              <a:rPr lang="en-US" sz="2600" dirty="0" smtClean="0"/>
              <a:t>discussion</a:t>
            </a:r>
            <a:endParaRPr lang="en-US" sz="2600" dirty="0" smtClean="0"/>
          </a:p>
        </p:txBody>
      </p:sp>
      <p:sp>
        <p:nvSpPr>
          <p:cNvPr id="4" name="Footer Placeholder 3"/>
          <p:cNvSpPr>
            <a:spLocks noGrp="1"/>
          </p:cNvSpPr>
          <p:nvPr>
            <p:ph type="ftr" sz="quarter" idx="10"/>
          </p:nvPr>
        </p:nvSpPr>
        <p:spPr/>
        <p:txBody>
          <a:bodyPr/>
          <a:lstStyle/>
          <a:p>
            <a:fld id="{3A89D963-6B98-E842-99E9-A858A8114BEE}" type="slidenum">
              <a:rPr lang="ja-JP" altLang="en-US" smtClean="0"/>
              <a:pPr/>
              <a:t>4</a:t>
            </a:fld>
            <a:endParaRPr lang="en-US" altLang="ja-JP"/>
          </a:p>
        </p:txBody>
      </p:sp>
      <p:sp>
        <p:nvSpPr>
          <p:cNvPr id="5" name="Content Placeholder 2"/>
          <p:cNvSpPr txBox="1">
            <a:spLocks/>
          </p:cNvSpPr>
          <p:nvPr/>
        </p:nvSpPr>
        <p:spPr bwMode="auto">
          <a:xfrm>
            <a:off x="685800" y="1524000"/>
            <a:ext cx="12954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16:45</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16:</a:t>
            </a:r>
            <a:r>
              <a:rPr lang="en-US" sz="2600" kern="0" dirty="0" smtClean="0">
                <a:latin typeface="+mn-lt"/>
                <a:ea typeface="+mn-ea"/>
                <a:cs typeface="+mn-cs"/>
              </a:rPr>
              <a:t>5</a:t>
            </a:r>
            <a:r>
              <a:rPr kumimoji="0" lang="en-US" sz="2600" b="0" i="0" u="none" strike="noStrike" kern="0" cap="none" spc="0" normalizeH="0" baseline="0" noProof="0" dirty="0" smtClean="0">
                <a:ln>
                  <a:noFill/>
                </a:ln>
                <a:solidFill>
                  <a:schemeClr val="tx1"/>
                </a:solidFill>
                <a:effectLst/>
                <a:uLnTx/>
                <a:uFillTx/>
                <a:latin typeface="+mn-lt"/>
                <a:ea typeface="+mn-ea"/>
                <a:cs typeface="+mn-cs"/>
              </a:rPr>
              <a:t>5</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lang="en-US" sz="2600" kern="0" dirty="0" smtClean="0">
                <a:latin typeface="+mn-lt"/>
                <a:ea typeface="+mn-ea"/>
                <a:cs typeface="+mn-cs"/>
              </a:rPr>
              <a:t>17:</a:t>
            </a:r>
            <a:r>
              <a:rPr lang="en-US" sz="2600" kern="0" dirty="0" smtClean="0">
                <a:latin typeface="+mn-lt"/>
                <a:ea typeface="+mn-ea"/>
                <a:cs typeface="+mn-cs"/>
              </a:rPr>
              <a:t>1</a:t>
            </a:r>
            <a:r>
              <a:rPr lang="en-US" sz="2600" kern="0" dirty="0" smtClean="0">
                <a:latin typeface="+mn-lt"/>
                <a:ea typeface="+mn-ea"/>
                <a:cs typeface="+mn-cs"/>
              </a:rPr>
              <a:t>5</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17:30</a:t>
            </a: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endParaRPr lang="en-US" sz="2600" kern="0" dirty="0" smtClean="0">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tabLst/>
              <a:defRPr/>
            </a:pPr>
            <a:r>
              <a:rPr kumimoji="0" lang="en-US" sz="2600" b="0" i="0" u="none" strike="noStrike" kern="0" cap="none" spc="0" normalizeH="0" baseline="0" noProof="0" dirty="0" smtClean="0">
                <a:ln>
                  <a:noFill/>
                </a:ln>
                <a:solidFill>
                  <a:schemeClr val="tx1"/>
                </a:solidFill>
                <a:effectLst/>
                <a:uLnTx/>
                <a:uFillTx/>
                <a:latin typeface="+mn-lt"/>
                <a:ea typeface="+mn-ea"/>
                <a:cs typeface="+mn-cs"/>
              </a:rPr>
              <a:t>Tue.</a:t>
            </a:r>
          </a:p>
          <a:p>
            <a:pPr marL="342900" marR="0" lvl="0" indent="-342900" algn="ctr" defTabSz="914400" rtl="0" eaLnBrk="1" fontAlgn="base" latinLnBrk="0" hangingPunct="1">
              <a:lnSpc>
                <a:spcPct val="100000"/>
              </a:lnSpc>
              <a:spcBef>
                <a:spcPct val="20000"/>
              </a:spcBef>
              <a:spcAft>
                <a:spcPct val="0"/>
              </a:spcAft>
              <a:buClr>
                <a:schemeClr val="accent2"/>
              </a:buClr>
              <a:buSzTx/>
              <a:tabLst/>
              <a:defRPr/>
            </a:pPr>
            <a:endParaRPr kumimoji="0" lang="en-US" sz="2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1077266" y="5069080"/>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OGF27: Topical Volunteers</a:t>
            </a:r>
            <a:endParaRPr lang="en-US" dirty="0"/>
          </a:p>
        </p:txBody>
      </p:sp>
      <p:sp>
        <p:nvSpPr>
          <p:cNvPr id="3" name="Content Placeholder 2"/>
          <p:cNvSpPr>
            <a:spLocks noGrp="1"/>
          </p:cNvSpPr>
          <p:nvPr>
            <p:ph idx="1"/>
          </p:nvPr>
        </p:nvSpPr>
        <p:spPr>
          <a:xfrm>
            <a:off x="685800" y="1524000"/>
            <a:ext cx="7772400" cy="4733604"/>
          </a:xfrm>
        </p:spPr>
        <p:txBody>
          <a:bodyPr>
            <a:spAutoFit/>
          </a:bodyPr>
          <a:lstStyle/>
          <a:p>
            <a:pPr>
              <a:buClr>
                <a:srgbClr val="008000"/>
              </a:buClr>
            </a:pPr>
            <a:r>
              <a:rPr lang="en-US" altLang="ja-JP" sz="2600" dirty="0" smtClean="0"/>
              <a:t>Device / Node / Port concepts</a:t>
            </a:r>
            <a:endParaRPr lang="en-US" sz="2600" dirty="0" smtClean="0"/>
          </a:p>
          <a:p>
            <a:pPr>
              <a:buClr>
                <a:srgbClr val="0000FF"/>
              </a:buClr>
            </a:pPr>
            <a:r>
              <a:rPr lang="en-US" sz="2600" dirty="0" smtClean="0"/>
              <a:t>Network / Topology / Domain concept</a:t>
            </a:r>
            <a:r>
              <a:rPr lang="en-US" sz="2600" dirty="0" smtClean="0">
                <a:solidFill>
                  <a:srgbClr val="FF0000"/>
                </a:solidFill>
              </a:rPr>
              <a:t> </a:t>
            </a:r>
            <a:r>
              <a:rPr lang="en-US" sz="2600" dirty="0" err="1" smtClean="0">
                <a:solidFill>
                  <a:srgbClr val="008000"/>
                </a:solidFill>
              </a:rPr>
              <a:t>Inder</a:t>
            </a:r>
            <a:r>
              <a:rPr lang="en-US" sz="2600" dirty="0" smtClean="0">
                <a:solidFill>
                  <a:srgbClr val="008000"/>
                </a:solidFill>
              </a:rPr>
              <a:t>, </a:t>
            </a:r>
            <a:r>
              <a:rPr lang="en-US" sz="2600" dirty="0" err="1" smtClean="0">
                <a:solidFill>
                  <a:srgbClr val="008000"/>
                </a:solidFill>
              </a:rPr>
              <a:t>Jeroen</a:t>
            </a:r>
            <a:endParaRPr lang="en-US" sz="2600" dirty="0" smtClean="0">
              <a:solidFill>
                <a:srgbClr val="008000"/>
              </a:solidFill>
            </a:endParaRPr>
          </a:p>
          <a:p>
            <a:pPr>
              <a:buClr>
                <a:srgbClr val="0000FF"/>
              </a:buClr>
            </a:pPr>
            <a:r>
              <a:rPr lang="en-US" sz="2600" dirty="0" smtClean="0"/>
              <a:t>Adaptation / Layer concept </a:t>
            </a:r>
            <a:r>
              <a:rPr lang="en-US" sz="2600" dirty="0" smtClean="0">
                <a:solidFill>
                  <a:srgbClr val="008000"/>
                </a:solidFill>
              </a:rPr>
              <a:t>Freek, </a:t>
            </a:r>
            <a:r>
              <a:rPr lang="en-US" sz="2600" dirty="0" err="1" smtClean="0">
                <a:solidFill>
                  <a:srgbClr val="008000"/>
                </a:solidFill>
              </a:rPr>
              <a:t>Jeroen</a:t>
            </a:r>
            <a:endParaRPr lang="en-US" sz="2600" dirty="0" smtClean="0">
              <a:solidFill>
                <a:srgbClr val="008000"/>
              </a:solidFill>
            </a:endParaRPr>
          </a:p>
          <a:p>
            <a:pPr>
              <a:buClr>
                <a:srgbClr val="FF6600"/>
              </a:buClr>
            </a:pPr>
            <a:r>
              <a:rPr lang="en-US" sz="2600" dirty="0" smtClean="0"/>
              <a:t>Capabilities / Service concept</a:t>
            </a:r>
            <a:r>
              <a:rPr lang="en-US" sz="2600" dirty="0" smtClean="0">
                <a:solidFill>
                  <a:srgbClr val="FF0000"/>
                </a:solidFill>
              </a:rPr>
              <a:t> Martin</a:t>
            </a:r>
            <a:endParaRPr lang="en-US" sz="2600" dirty="0" smtClean="0"/>
          </a:p>
          <a:p>
            <a:pPr>
              <a:buClr>
                <a:srgbClr val="FF6600"/>
              </a:buClr>
            </a:pPr>
            <a:r>
              <a:rPr lang="en-US" sz="2600" dirty="0" smtClean="0"/>
              <a:t>Link / Path / Segment concepts </a:t>
            </a:r>
            <a:r>
              <a:rPr lang="en-US" sz="2600" dirty="0" smtClean="0">
                <a:solidFill>
                  <a:srgbClr val="FF0000"/>
                </a:solidFill>
              </a:rPr>
              <a:t>Martin, Chin</a:t>
            </a:r>
          </a:p>
          <a:p>
            <a:pPr>
              <a:buClr>
                <a:srgbClr val="FF6600"/>
              </a:buClr>
            </a:pPr>
            <a:r>
              <a:rPr lang="en-US" sz="2600" dirty="0" smtClean="0"/>
              <a:t>Syntax representation, Identifiers</a:t>
            </a:r>
            <a:r>
              <a:rPr lang="en-US" sz="2600" dirty="0" smtClean="0">
                <a:solidFill>
                  <a:srgbClr val="FF0000"/>
                </a:solidFill>
              </a:rPr>
              <a:t> Freek</a:t>
            </a:r>
          </a:p>
          <a:p>
            <a:pPr>
              <a:buClr>
                <a:srgbClr val="FF0000"/>
              </a:buClr>
            </a:pPr>
            <a:r>
              <a:rPr lang="en-US" altLang="ja-JP" sz="2600" dirty="0" smtClean="0"/>
              <a:t>Cross-connects and channels</a:t>
            </a:r>
          </a:p>
          <a:p>
            <a:endParaRPr lang="en-US" sz="2600" dirty="0" smtClean="0">
              <a:solidFill>
                <a:srgbClr val="FF0000"/>
              </a:solidFill>
            </a:endParaRPr>
          </a:p>
          <a:p>
            <a:endParaRPr lang="en-US" sz="2600" dirty="0"/>
          </a:p>
        </p:txBody>
      </p:sp>
      <p:sp>
        <p:nvSpPr>
          <p:cNvPr id="4" name="Footer Placeholder 3"/>
          <p:cNvSpPr>
            <a:spLocks noGrp="1"/>
          </p:cNvSpPr>
          <p:nvPr>
            <p:ph type="ftr" sz="quarter" idx="10"/>
          </p:nvPr>
        </p:nvSpPr>
        <p:spPr/>
        <p:txBody>
          <a:bodyPr/>
          <a:lstStyle/>
          <a:p>
            <a:fld id="{D90DB28C-AC42-A44B-98A5-FA4DED42F06D}" type="slidenum">
              <a:rPr lang="ja-JP" altLang="en-US" smtClean="0"/>
              <a:pPr/>
              <a:t>5</a:t>
            </a:fld>
            <a:endParaRPr lang="en-US" altLang="ja-JP"/>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OGF28: Topical </a:t>
            </a:r>
            <a:r>
              <a:rPr lang="en-US" dirty="0" smtClean="0"/>
              <a:t>Volunteers</a:t>
            </a:r>
            <a:endParaRPr lang="en-US" dirty="0"/>
          </a:p>
        </p:txBody>
      </p:sp>
      <p:sp>
        <p:nvSpPr>
          <p:cNvPr id="3" name="Content Placeholder 2"/>
          <p:cNvSpPr>
            <a:spLocks noGrp="1"/>
          </p:cNvSpPr>
          <p:nvPr>
            <p:ph idx="1"/>
          </p:nvPr>
        </p:nvSpPr>
        <p:spPr>
          <a:xfrm>
            <a:off x="685800" y="1524000"/>
            <a:ext cx="7772400" cy="3853363"/>
          </a:xfrm>
        </p:spPr>
        <p:txBody>
          <a:bodyPr>
            <a:spAutoFit/>
          </a:bodyPr>
          <a:lstStyle/>
          <a:p>
            <a:pPr>
              <a:buClr>
                <a:schemeClr val="accent6"/>
              </a:buClr>
            </a:pPr>
            <a:r>
              <a:rPr lang="en-US" altLang="ja-JP" sz="2600" dirty="0" smtClean="0"/>
              <a:t>Device / Node / Port concepts</a:t>
            </a:r>
            <a:endParaRPr lang="en-US" sz="2600" dirty="0" smtClean="0"/>
          </a:p>
          <a:p>
            <a:pPr>
              <a:buClr>
                <a:schemeClr val="accent6"/>
              </a:buClr>
            </a:pPr>
            <a:r>
              <a:rPr lang="en-US" sz="2600" dirty="0" smtClean="0"/>
              <a:t>Network / Topology / Domain concept</a:t>
            </a:r>
          </a:p>
          <a:p>
            <a:pPr>
              <a:buClr>
                <a:schemeClr val="accent6"/>
              </a:buClr>
            </a:pPr>
            <a:r>
              <a:rPr lang="en-US" sz="2600" dirty="0" smtClean="0"/>
              <a:t>Capabilities / Service concept</a:t>
            </a:r>
          </a:p>
          <a:p>
            <a:pPr>
              <a:buClr>
                <a:schemeClr val="accent6"/>
              </a:buClr>
            </a:pPr>
            <a:r>
              <a:rPr lang="en-US" sz="2600" dirty="0" smtClean="0"/>
              <a:t>Adaptation / Layer refinement </a:t>
            </a:r>
            <a:r>
              <a:rPr lang="en-US" sz="2600" dirty="0" smtClean="0">
                <a:solidFill>
                  <a:srgbClr val="FF0000"/>
                </a:solidFill>
              </a:rPr>
              <a:t>Freek, </a:t>
            </a:r>
            <a:r>
              <a:rPr lang="en-US" sz="2600" dirty="0" err="1" smtClean="0">
                <a:solidFill>
                  <a:srgbClr val="FF0000"/>
                </a:solidFill>
              </a:rPr>
              <a:t>Jeroen</a:t>
            </a:r>
            <a:endParaRPr lang="en-US" sz="2600" dirty="0" smtClean="0"/>
          </a:p>
          <a:p>
            <a:pPr>
              <a:buClr>
                <a:schemeClr val="accent6"/>
              </a:buClr>
            </a:pPr>
            <a:r>
              <a:rPr lang="en-US" sz="2600" dirty="0" smtClean="0"/>
              <a:t>Link / Path / Segment concepts </a:t>
            </a:r>
            <a:r>
              <a:rPr lang="en-US" sz="2600" dirty="0" smtClean="0">
                <a:solidFill>
                  <a:srgbClr val="FF0000"/>
                </a:solidFill>
              </a:rPr>
              <a:t>Martin, Chin</a:t>
            </a:r>
          </a:p>
          <a:p>
            <a:pPr>
              <a:buClr>
                <a:schemeClr val="accent6"/>
              </a:buClr>
            </a:pPr>
            <a:r>
              <a:rPr lang="en-US" sz="2600" dirty="0" smtClean="0"/>
              <a:t>Syntax representation, Identifiers</a:t>
            </a:r>
            <a:r>
              <a:rPr lang="en-US" sz="2600" dirty="0" smtClean="0">
                <a:solidFill>
                  <a:srgbClr val="FF0000"/>
                </a:solidFill>
              </a:rPr>
              <a:t> Freek</a:t>
            </a:r>
          </a:p>
          <a:p>
            <a:pPr>
              <a:buClr>
                <a:schemeClr val="accent6"/>
              </a:buClr>
            </a:pPr>
            <a:r>
              <a:rPr lang="en-US" altLang="ja-JP" sz="2600" dirty="0" smtClean="0"/>
              <a:t>Cross-connects and channels</a:t>
            </a:r>
            <a:r>
              <a:rPr lang="en-US" sz="2600" dirty="0" smtClean="0"/>
              <a:t> </a:t>
            </a:r>
            <a:r>
              <a:rPr lang="en-US" sz="2600" dirty="0" smtClean="0">
                <a:solidFill>
                  <a:srgbClr val="FF0000"/>
                </a:solidFill>
              </a:rPr>
              <a:t>Jerry, Freek</a:t>
            </a:r>
            <a:endParaRPr lang="en-US" altLang="ja-JP" sz="2600" dirty="0" smtClean="0"/>
          </a:p>
          <a:p>
            <a:endParaRPr lang="en-US" sz="2600" dirty="0" smtClean="0">
              <a:solidFill>
                <a:srgbClr val="FF0000"/>
              </a:solidFill>
            </a:endParaRPr>
          </a:p>
        </p:txBody>
      </p:sp>
      <p:sp>
        <p:nvSpPr>
          <p:cNvPr id="4" name="Footer Placeholder 3"/>
          <p:cNvSpPr>
            <a:spLocks noGrp="1"/>
          </p:cNvSpPr>
          <p:nvPr>
            <p:ph type="ftr" sz="quarter" idx="10"/>
          </p:nvPr>
        </p:nvSpPr>
        <p:spPr/>
        <p:txBody>
          <a:bodyPr/>
          <a:lstStyle/>
          <a:p>
            <a:fld id="{D90DB28C-AC42-A44B-98A5-FA4DED42F06D}" type="slidenum">
              <a:rPr lang="ja-JP" altLang="en-US" smtClean="0"/>
              <a:pPr/>
              <a:t>6</a:t>
            </a:fld>
            <a:endParaRPr lang="en-US" altLang="ja-JP"/>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OGF27: Service Example Volunteers</a:t>
            </a:r>
            <a:endParaRPr lang="en-US" dirty="0"/>
          </a:p>
        </p:txBody>
      </p:sp>
      <p:sp>
        <p:nvSpPr>
          <p:cNvPr id="3" name="Content Placeholder 2"/>
          <p:cNvSpPr>
            <a:spLocks noGrp="1"/>
          </p:cNvSpPr>
          <p:nvPr>
            <p:ph idx="1"/>
          </p:nvPr>
        </p:nvSpPr>
        <p:spPr>
          <a:xfrm>
            <a:off x="685800" y="1524000"/>
            <a:ext cx="7772400" cy="4813626"/>
          </a:xfrm>
        </p:spPr>
        <p:txBody>
          <a:bodyPr wrap="square">
            <a:spAutoFit/>
          </a:bodyPr>
          <a:lstStyle/>
          <a:p>
            <a:r>
              <a:rPr lang="en-US" sz="2600" dirty="0" smtClean="0"/>
              <a:t>Adaptation Service</a:t>
            </a:r>
            <a:r>
              <a:rPr lang="en-US" sz="2600" dirty="0" smtClean="0">
                <a:solidFill>
                  <a:srgbClr val="FF0000"/>
                </a:solidFill>
              </a:rPr>
              <a:t> </a:t>
            </a:r>
            <a:r>
              <a:rPr lang="en-US" sz="2600" dirty="0" err="1" smtClean="0">
                <a:solidFill>
                  <a:srgbClr val="FF0000"/>
                </a:solidFill>
              </a:rPr>
              <a:t>Jeroen</a:t>
            </a:r>
            <a:endParaRPr lang="en-US" sz="2600" dirty="0" smtClean="0"/>
          </a:p>
          <a:p>
            <a:r>
              <a:rPr lang="en-US" sz="2600" dirty="0" smtClean="0"/>
              <a:t>Switching Matrix Service</a:t>
            </a:r>
            <a:r>
              <a:rPr lang="en-US" sz="2600" dirty="0" smtClean="0">
                <a:solidFill>
                  <a:srgbClr val="FF0000"/>
                </a:solidFill>
              </a:rPr>
              <a:t> </a:t>
            </a:r>
            <a:r>
              <a:rPr lang="en-US" sz="2600" dirty="0" err="1" smtClean="0">
                <a:solidFill>
                  <a:srgbClr val="FF0000"/>
                </a:solidFill>
              </a:rPr>
              <a:t>Jeroen</a:t>
            </a:r>
            <a:endParaRPr lang="en-US" sz="2600" dirty="0" smtClean="0"/>
          </a:p>
          <a:p>
            <a:r>
              <a:rPr lang="en-US" sz="2600" dirty="0" smtClean="0"/>
              <a:t>Segment Concatenation Service</a:t>
            </a:r>
            <a:r>
              <a:rPr lang="en-US" sz="2600" dirty="0" smtClean="0">
                <a:solidFill>
                  <a:srgbClr val="FF0000"/>
                </a:solidFill>
              </a:rPr>
              <a:t> John</a:t>
            </a:r>
          </a:p>
          <a:p>
            <a:r>
              <a:rPr lang="en-US" sz="2600" dirty="0" smtClean="0"/>
              <a:t>Multicast Service</a:t>
            </a:r>
            <a:r>
              <a:rPr lang="en-US" sz="2600" dirty="0" smtClean="0">
                <a:solidFill>
                  <a:srgbClr val="FF0000"/>
                </a:solidFill>
              </a:rPr>
              <a:t> </a:t>
            </a:r>
            <a:r>
              <a:rPr lang="en-US" sz="2600" dirty="0" err="1" smtClean="0">
                <a:solidFill>
                  <a:srgbClr val="FF0000"/>
                </a:solidFill>
              </a:rPr>
              <a:t>Petr</a:t>
            </a:r>
            <a:endParaRPr lang="en-US" sz="2600" dirty="0" smtClean="0"/>
          </a:p>
          <a:p>
            <a:r>
              <a:rPr lang="en-US" sz="2600" dirty="0" smtClean="0"/>
              <a:t>Label Conversion Service</a:t>
            </a:r>
            <a:r>
              <a:rPr lang="en-US" sz="2600" dirty="0" smtClean="0">
                <a:solidFill>
                  <a:srgbClr val="FF0000"/>
                </a:solidFill>
              </a:rPr>
              <a:t> Freek</a:t>
            </a:r>
            <a:endParaRPr lang="en-US" sz="2600" dirty="0" smtClean="0"/>
          </a:p>
          <a:p>
            <a:r>
              <a:rPr lang="en-US" sz="2600" dirty="0" smtClean="0"/>
              <a:t>Data Transport Service</a:t>
            </a:r>
            <a:r>
              <a:rPr lang="en-US" sz="2600" dirty="0" smtClean="0">
                <a:solidFill>
                  <a:srgbClr val="FF0000"/>
                </a:solidFill>
              </a:rPr>
              <a:t> Freek</a:t>
            </a:r>
          </a:p>
          <a:p>
            <a:r>
              <a:rPr lang="en-US" sz="2600" dirty="0" smtClean="0"/>
              <a:t>Measurement Point Service</a:t>
            </a:r>
          </a:p>
          <a:p>
            <a:r>
              <a:rPr lang="en-US" sz="2600" dirty="0" smtClean="0"/>
              <a:t>Virtualization Service</a:t>
            </a:r>
          </a:p>
          <a:p>
            <a:r>
              <a:rPr lang="en-US" sz="2600" dirty="0" smtClean="0"/>
              <a:t>Lookup Service</a:t>
            </a:r>
            <a:r>
              <a:rPr lang="en-US" sz="2600" dirty="0" smtClean="0">
                <a:solidFill>
                  <a:srgbClr val="FF0000"/>
                </a:solidFill>
              </a:rPr>
              <a:t> </a:t>
            </a:r>
            <a:r>
              <a:rPr lang="en-US" sz="2600" dirty="0" err="1" smtClean="0">
                <a:solidFill>
                  <a:srgbClr val="FF0000"/>
                </a:solidFill>
              </a:rPr>
              <a:t>Gigi</a:t>
            </a:r>
            <a:endParaRPr lang="en-US" sz="2600" dirty="0" smtClean="0"/>
          </a:p>
          <a:p>
            <a:r>
              <a:rPr lang="en-US" sz="2600" dirty="0" smtClean="0"/>
              <a:t>Path Finding Service</a:t>
            </a:r>
            <a:endParaRPr lang="en-US" sz="2600" dirty="0" smtClean="0">
              <a:solidFill>
                <a:srgbClr val="FF0000"/>
              </a:solidFill>
            </a:endParaRPr>
          </a:p>
        </p:txBody>
      </p:sp>
      <p:sp>
        <p:nvSpPr>
          <p:cNvPr id="4" name="Footer Placeholder 3"/>
          <p:cNvSpPr>
            <a:spLocks noGrp="1"/>
          </p:cNvSpPr>
          <p:nvPr>
            <p:ph type="ftr" sz="quarter" idx="10"/>
          </p:nvPr>
        </p:nvSpPr>
        <p:spPr/>
        <p:txBody>
          <a:bodyPr/>
          <a:lstStyle/>
          <a:p>
            <a:fld id="{D90DB28C-AC42-A44B-98A5-FA4DED42F06D}" type="slidenum">
              <a:rPr lang="ja-JP" altLang="en-US" smtClean="0"/>
              <a:pPr/>
              <a:t>7</a:t>
            </a:fld>
            <a:endParaRPr lang="en-US" altLang="ja-JP"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D0CB5540-594A-CB45-BD9A-27C25EE5E6F0}" type="slidenum">
              <a:rPr lang="ja-JP" altLang="en-US"/>
              <a:pPr/>
              <a:t>8</a:t>
            </a:fld>
            <a:endParaRPr lang="en-US" altLang="ja-JP"/>
          </a:p>
        </p:txBody>
      </p:sp>
      <p:sp>
        <p:nvSpPr>
          <p:cNvPr id="45060" name="Rectangle 4"/>
          <p:cNvSpPr>
            <a:spLocks noGrp="1" noChangeArrowheads="1"/>
          </p:cNvSpPr>
          <p:nvPr>
            <p:ph type="title"/>
          </p:nvPr>
        </p:nvSpPr>
        <p:spPr/>
        <p:txBody>
          <a:bodyPr/>
          <a:lstStyle/>
          <a:p>
            <a:r>
              <a:rPr lang="nl-NL" altLang="ja-JP" dirty="0" smtClean="0"/>
              <a:t>Long Term Progres</a:t>
            </a:r>
            <a:endParaRPr lang="ja-JP" altLang="en-US" dirty="0"/>
          </a:p>
        </p:txBody>
      </p:sp>
      <p:sp>
        <p:nvSpPr>
          <p:cNvPr id="45061" name="Rectangle 5"/>
          <p:cNvSpPr>
            <a:spLocks noGrp="1" noChangeArrowheads="1"/>
          </p:cNvSpPr>
          <p:nvPr>
            <p:ph type="body" idx="1"/>
          </p:nvPr>
        </p:nvSpPr>
        <p:spPr/>
        <p:txBody>
          <a:bodyPr/>
          <a:lstStyle/>
          <a:p>
            <a:r>
              <a:rPr lang="en-US" sz="2600" dirty="0" smtClean="0"/>
              <a:t>Decide on terminology</a:t>
            </a:r>
          </a:p>
          <a:p>
            <a:r>
              <a:rPr lang="en-US" sz="2600" dirty="0" smtClean="0"/>
              <a:t>Merge in </a:t>
            </a:r>
            <a:r>
              <a:rPr lang="en-US" sz="2600" dirty="0" smtClean="0"/>
              <a:t>schema</a:t>
            </a:r>
          </a:p>
          <a:p>
            <a:r>
              <a:rPr lang="en-US" sz="2600" dirty="0" smtClean="0"/>
              <a:t>Decide on relations between terms</a:t>
            </a:r>
            <a:endParaRPr lang="en-US" sz="2600" dirty="0" smtClean="0"/>
          </a:p>
          <a:p>
            <a:r>
              <a:rPr lang="en-US" sz="2600" dirty="0" smtClean="0"/>
              <a:t>Refine based on requirements / use cases</a:t>
            </a:r>
          </a:p>
          <a:p>
            <a:r>
              <a:rPr lang="en-US" sz="2600" dirty="0" smtClean="0"/>
              <a:t>Create </a:t>
            </a:r>
            <a:r>
              <a:rPr lang="en-US" sz="2600" dirty="0" smtClean="0"/>
              <a:t>syntax</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nl-NL" altLang="ja-JP" dirty="0" err="1" smtClean="0"/>
              <a:t>Layer</a:t>
            </a:r>
            <a:r>
              <a:rPr lang="nl-NL" altLang="ja-JP" dirty="0" smtClean="0"/>
              <a:t> </a:t>
            </a:r>
            <a:r>
              <a:rPr lang="nl-NL" altLang="ja-JP" dirty="0" err="1" smtClean="0"/>
              <a:t>Terminology</a:t>
            </a:r>
            <a:r>
              <a:rPr lang="nl-NL" altLang="ja-JP" dirty="0" smtClean="0"/>
              <a:t> </a:t>
            </a:r>
            <a:r>
              <a:rPr lang="nl-NL" altLang="ja-JP" dirty="0" err="1" smtClean="0"/>
              <a:t>Revision</a:t>
            </a:r>
            <a:endParaRPr lang="ja-JP" altLang="en-US" dirty="0"/>
          </a:p>
        </p:txBody>
      </p:sp>
      <p:sp>
        <p:nvSpPr>
          <p:cNvPr id="9226" name="Rectangle 10"/>
          <p:cNvSpPr>
            <a:spLocks noGrp="1" noChangeArrowheads="1"/>
          </p:cNvSpPr>
          <p:nvPr>
            <p:ph type="subTitle" idx="1"/>
          </p:nvPr>
        </p:nvSpPr>
        <p:spPr/>
        <p:txBody>
          <a:bodyPr/>
          <a:lstStyle/>
          <a:p>
            <a:r>
              <a:rPr lang="nl-NL" altLang="ja-JP" dirty="0" smtClean="0"/>
              <a:t>Jeroen van der Ham and Freek Dijkstra</a:t>
            </a:r>
            <a:endParaRPr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v1.5.pot</Template>
  <TotalTime>2815</TotalTime>
  <Words>1724</Words>
  <Application>Microsoft Macintosh PowerPoint</Application>
  <PresentationFormat>On-screen Show (4:3)</PresentationFormat>
  <Paragraphs>225</Paragraphs>
  <Slides>33</Slides>
  <Notes>10</Notes>
  <HiddenSlides>6</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OGF PowerPoint Template v1.5</vt:lpstr>
      <vt:lpstr>NML Progress</vt:lpstr>
      <vt:lpstr>OGF IPR Policies Apply</vt:lpstr>
      <vt:lpstr>OGF IPR Policies Apply</vt:lpstr>
      <vt:lpstr>Agenda</vt:lpstr>
      <vt:lpstr>OGF27: Topical Volunteers</vt:lpstr>
      <vt:lpstr>OGF28: Topical Volunteers</vt:lpstr>
      <vt:lpstr>OGF27: Service Example Volunteers</vt:lpstr>
      <vt:lpstr>Long Term Progres</vt:lpstr>
      <vt:lpstr>Layer Terminology Revision</vt:lpstr>
      <vt:lpstr>Layer Definition</vt:lpstr>
      <vt:lpstr>Layer Property Proposal (1)</vt:lpstr>
      <vt:lpstr>Layer Property Proposal (2)</vt:lpstr>
      <vt:lpstr>Ethernet Sublayer Example (1)</vt:lpstr>
      <vt:lpstr>Ethernet Sublayer Example (2)</vt:lpstr>
      <vt:lpstr>Link / Path / Segment Concepts</vt:lpstr>
      <vt:lpstr>Cross Connect Discussion</vt:lpstr>
      <vt:lpstr>Basic Properties</vt:lpstr>
      <vt:lpstr>Functions</vt:lpstr>
      <vt:lpstr>Questions</vt:lpstr>
      <vt:lpstr>Channels</vt:lpstr>
      <vt:lpstr>Channels</vt:lpstr>
      <vt:lpstr>Multi-Layer Path Use Cases</vt:lpstr>
      <vt:lpstr>Use Case 1: Horizontal Partitioning</vt:lpstr>
      <vt:lpstr>Use Case 2: Vertical Partitioning</vt:lpstr>
      <vt:lpstr>Virtualisation Discussion</vt:lpstr>
      <vt:lpstr>Virtualization</vt:lpstr>
      <vt:lpstr>Identifiers</vt:lpstr>
      <vt:lpstr>Identifiers</vt:lpstr>
      <vt:lpstr>Addenda to Proposals</vt:lpstr>
      <vt:lpstr>Yeah or Nay</vt:lpstr>
      <vt:lpstr>Some Questions</vt:lpstr>
      <vt:lpstr>Current Schema</vt:lpstr>
      <vt:lpstr>Full Copyright Notice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NML Progress</dc:title>
  <dc:creator>Freek Dijkstra</dc:creator>
  <cp:lastModifiedBy>Freek Dijkstra</cp:lastModifiedBy>
  <cp:revision>36</cp:revision>
  <cp:lastPrinted>2006-08-17T17:55:00Z</cp:lastPrinted>
  <dcterms:created xsi:type="dcterms:W3CDTF">2010-06-20T21:00:11Z</dcterms:created>
  <dcterms:modified xsi:type="dcterms:W3CDTF">2010-06-22T14:03:03Z</dcterms:modified>
</cp:coreProperties>
</file>