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Default Extension="pdf" ContentType="application/pdf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50" r:id="rId1"/>
  </p:sldMasterIdLst>
  <p:notesMasterIdLst>
    <p:notesMasterId r:id="rId8"/>
  </p:notesMasterIdLst>
  <p:sldIdLst>
    <p:sldId id="256" r:id="rId2"/>
    <p:sldId id="320" r:id="rId3"/>
    <p:sldId id="304" r:id="rId4"/>
    <p:sldId id="335" r:id="rId5"/>
    <p:sldId id="310" r:id="rId6"/>
    <p:sldId id="315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741065"/>
    <a:srgbClr val="9E0000"/>
    <a:srgbClr val="000C10"/>
    <a:srgbClr val="001746"/>
    <a:srgbClr val="2C3200"/>
    <a:srgbClr val="E2AC00"/>
    <a:srgbClr val="D1CC00"/>
    <a:srgbClr val="38BD03"/>
    <a:srgbClr val="57FBAD"/>
    <a:srgbClr val="FEDEF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9763" autoAdjust="0"/>
    <p:restoredTop sz="88158" autoAdjust="0"/>
  </p:normalViewPr>
  <p:slideViewPr>
    <p:cSldViewPr snapToGrid="0">
      <p:cViewPr>
        <p:scale>
          <a:sx n="100" d="100"/>
          <a:sy n="100" d="100"/>
        </p:scale>
        <p:origin x="-1440" y="-6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64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3126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69694CC5-AFF3-4240-808F-5D341A171C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A76A04-ACF4-4026-8F9F-C0E446B05D3F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8AF40B-69D0-4B4A-979E-DA68DD2CFBDB}" type="slidenum">
              <a:rPr lang="en-US" altLang="ja-JP">
                <a:latin typeface="Arial" charset="0"/>
              </a:rPr>
              <a:pPr/>
              <a:t>3</a:t>
            </a:fld>
            <a:endParaRPr lang="en-US" altLang="ja-JP">
              <a:latin typeface="Arial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Need</a:t>
            </a:r>
            <a:r>
              <a:rPr lang="en-US" baseline="0" dirty="0" smtClean="0">
                <a:latin typeface="Arial" charset="0"/>
              </a:rPr>
              <a:t> to have a common model, and identifiers for instances.</a:t>
            </a:r>
          </a:p>
          <a:p>
            <a:pPr eaLnBrk="1" hangingPunct="1"/>
            <a:r>
              <a:rPr lang="en-US" baseline="0" dirty="0" smtClean="0">
                <a:latin typeface="Arial" charset="0"/>
              </a:rPr>
              <a:t>Translating between syntax is easy, as long as underlying model is the same.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8AF40B-69D0-4B4A-979E-DA68DD2CFBDB}" type="slidenum">
              <a:rPr lang="en-US" altLang="ja-JP">
                <a:latin typeface="Arial" charset="0"/>
              </a:rPr>
              <a:pPr/>
              <a:t>4</a:t>
            </a:fld>
            <a:endParaRPr lang="en-US" altLang="ja-JP">
              <a:latin typeface="Arial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Not</a:t>
            </a:r>
            <a:r>
              <a:rPr lang="en-US" baseline="0" dirty="0" smtClean="0">
                <a:latin typeface="Arial" charset="0"/>
              </a:rPr>
              <a:t> doing bad: basic stuff is there, we're already working on complex stuff, like multipoint-to-multipoint links (like </a:t>
            </a:r>
            <a:r>
              <a:rPr lang="en-US" baseline="0" dirty="0" err="1" smtClean="0">
                <a:latin typeface="Arial" charset="0"/>
              </a:rPr>
              <a:t>VLANs</a:t>
            </a:r>
            <a:r>
              <a:rPr lang="en-US" baseline="0" dirty="0" smtClean="0">
                <a:latin typeface="Arial" charset="0"/>
              </a:rPr>
              <a:t>)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694CC5-AFF3-4240-808F-5D341A171CA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df"/><Relationship Id="rId4" Type="http://schemas.openxmlformats.org/officeDocument/2006/relationships/image" Target="../media/image6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df"/><Relationship Id="rId4" Type="http://schemas.openxmlformats.org/officeDocument/2006/relationships/image" Target="../media/image3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346248" y="1060738"/>
            <a:ext cx="227012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314" tIns="41157" rIns="82314" bIns="41157">
            <a:spAutoFit/>
          </a:bodyPr>
          <a:lstStyle/>
          <a:p>
            <a:pPr defTabSz="823913" eaLnBrk="0" hangingPunct="0">
              <a:spcBef>
                <a:spcPct val="50000"/>
              </a:spcBef>
              <a:defRPr/>
            </a:pPr>
            <a:r>
              <a:rPr lang="en-US" sz="900" b="1" dirty="0">
                <a:solidFill>
                  <a:schemeClr val="bg1"/>
                </a:solidFill>
              </a:rPr>
              <a:t>connect • communicate • collaborate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439863" y="1989138"/>
            <a:ext cx="6859587" cy="11668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39863" y="3430588"/>
            <a:ext cx="6859587" cy="1714500"/>
          </a:xfrm>
        </p:spPr>
        <p:txBody>
          <a:bodyPr/>
          <a:lstStyle>
            <a:lvl1pPr marL="0" indent="0">
              <a:buFontTx/>
              <a:buNone/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11" name="Picture 10" descr="sara_2009_witte_letters.eps"/>
          <p:cNvPicPr>
            <a:picLocks noChangeAspect="1"/>
          </p:cNvPicPr>
          <p:nvPr userDrawn="1"/>
        </p:nvPicPr>
        <mc:AlternateContent xmlns:ma="http://schemas.microsoft.com/office/mac/drawingml/2008/main">
          <mc:Choice Requires="ma">
            <p:blipFill>
              <a:blip r:embed="rId3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 xmlns:ma="http://schemas.microsoft.com/office/mac/drawingml/2008/main"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292471" y="5286788"/>
            <a:ext cx="1962972" cy="13333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l-G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5943600"/>
            <a:ext cx="4797425" cy="4556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542925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6CD014-2EB2-49A0-A9B9-0C5DE49D59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5943600"/>
            <a:ext cx="4797425" cy="4556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542925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34C7FA-187B-477E-9B9D-EE0FFA1E9F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534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534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5943600"/>
            <a:ext cx="4797425" cy="4556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542925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FDFC3B-68F3-4CDC-9AFE-E869B205A4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403975" y="6175375"/>
            <a:ext cx="227012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314" tIns="41157" rIns="82314" bIns="41157">
            <a:spAutoFit/>
          </a:bodyPr>
          <a:lstStyle/>
          <a:p>
            <a:pPr defTabSz="823913" eaLnBrk="0" hangingPunct="0">
              <a:spcBef>
                <a:spcPct val="50000"/>
              </a:spcBef>
              <a:defRPr/>
            </a:pPr>
            <a:r>
              <a:rPr lang="en-US" sz="900" b="1">
                <a:solidFill>
                  <a:schemeClr val="bg1"/>
                </a:solidFill>
              </a:rPr>
              <a:t>connect • communicate • collaborate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439863" y="1989138"/>
            <a:ext cx="6859587" cy="11668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39863" y="3430588"/>
            <a:ext cx="6859587" cy="1714500"/>
          </a:xfrm>
        </p:spPr>
        <p:txBody>
          <a:bodyPr/>
          <a:lstStyle>
            <a:lvl1pPr marL="0" indent="0">
              <a:buFontTx/>
              <a:buNone/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3638"/>
            <a:ext cx="1920875" cy="4794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55950" y="6243638"/>
            <a:ext cx="2811463" cy="4794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16688" y="6243638"/>
            <a:ext cx="2005012" cy="4794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FF5C42-2F7C-4BE9-AA01-B2C2230D6E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9" descr="ogf.eps"/>
          <p:cNvPicPr>
            <a:picLocks noChangeAspect="1"/>
          </p:cNvPicPr>
          <p:nvPr userDrawn="1"/>
        </p:nvPicPr>
        <mc:AlternateContent xmlns:ma="http://schemas.microsoft.com/office/mac/drawingml/2008/main">
          <mc:Choice Requires="ma">
            <p:blipFill>
              <a:blip r:embed="rId3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 xmlns:ma="http://schemas.microsoft.com/office/mac/drawingml/2008/main"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644482" y="5223628"/>
            <a:ext cx="2932751" cy="13427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5943600"/>
            <a:ext cx="4797425" cy="4556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542925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5CC7D3-BAC8-442F-AAB9-856A603164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5943600"/>
            <a:ext cx="4797425" cy="4556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542925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392C8-0483-4BA3-9D4F-8285D4A169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17650"/>
            <a:ext cx="3810000" cy="4244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17650"/>
            <a:ext cx="3810000" cy="4244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5943600"/>
            <a:ext cx="4797425" cy="4556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542925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C744AB-BD2D-47E9-98D0-99B1B59A85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5943600"/>
            <a:ext cx="4797425" cy="4556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542925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118A87-08CE-46CA-92DE-CB5F54CE61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5943600"/>
            <a:ext cx="4797425" cy="4556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542925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0B02B-4149-4724-92B3-D7EAE3D621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5943600"/>
            <a:ext cx="4797425" cy="4556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542925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3D42B0-C8F7-4C50-AB3D-67D4AA6E55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5943600"/>
            <a:ext cx="4797425" cy="4556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542925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6F7392-904E-4C45-9BFF-49D2C5035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df"/><Relationship Id="rId18" Type="http://schemas.openxmlformats.org/officeDocument/2006/relationships/image" Target="../media/image51.png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5635625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17650"/>
            <a:ext cx="7772400" cy="424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6023" name="Text Box 7"/>
          <p:cNvSpPr txBox="1">
            <a:spLocks noChangeArrowheads="1"/>
          </p:cNvSpPr>
          <p:nvPr/>
        </p:nvSpPr>
        <p:spPr bwMode="auto">
          <a:xfrm>
            <a:off x="231770" y="6564843"/>
            <a:ext cx="227012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314" tIns="41157" rIns="82314" bIns="41157">
            <a:spAutoFit/>
          </a:bodyPr>
          <a:lstStyle/>
          <a:p>
            <a:pPr defTabSz="823913" eaLnBrk="0" hangingPunct="0">
              <a:spcBef>
                <a:spcPct val="50000"/>
              </a:spcBef>
              <a:defRPr/>
            </a:pPr>
            <a:r>
              <a:rPr lang="en-US" sz="900" b="1" dirty="0">
                <a:solidFill>
                  <a:schemeClr val="bg1"/>
                </a:solidFill>
              </a:rPr>
              <a:t>connect • communicate • collaborate</a:t>
            </a:r>
          </a:p>
        </p:txBody>
      </p:sp>
      <p:pic>
        <p:nvPicPr>
          <p:cNvPr id="10" name="Picture 9" descr="sara_2009_witte_letters.eps"/>
          <p:cNvPicPr>
            <a:picLocks noChangeAspect="1"/>
          </p:cNvPicPr>
          <p:nvPr userDrawn="1"/>
        </p:nvPicPr>
        <mc:AlternateContent xmlns:ma="http://schemas.microsoft.com/office/mac/drawingml/2008/main">
          <mc:Choice Requires="ma">
            <p:blipFill>
              <a:blip r:embed="rId15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 xmlns:ma="http://schemas.microsoft.com/office/mac/drawingml/2008/main">
            <p:blipFill>
              <a:blip r:embed="rId18"/>
              <a:stretch>
                <a:fillRect/>
              </a:stretch>
            </p:blipFill>
          </mc:Fallback>
        </mc:AlternateContent>
        <p:spPr>
          <a:xfrm>
            <a:off x="5951442" y="6087460"/>
            <a:ext cx="903840" cy="61392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30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pitchFamily="34" charset="0"/>
        </a:defRPr>
      </a:lvl9pPr>
    </p:titleStyle>
    <p:bodyStyle>
      <a:lvl1pPr marL="261938" indent="-261938" algn="l" rtl="0" eaLnBrk="1" fontAlgn="base" hangingPunct="1">
        <a:spcBef>
          <a:spcPct val="20000"/>
        </a:spcBef>
        <a:spcAft>
          <a:spcPct val="0"/>
        </a:spcAft>
        <a:buClr>
          <a:srgbClr val="B4D100"/>
        </a:buClr>
        <a:buSzPct val="80000"/>
        <a:buBlip>
          <a:blip r:embed="rId19"/>
        </a:buBlip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685800" indent="-252413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>
          <a:solidFill>
            <a:schemeClr val="tx1"/>
          </a:solidFill>
          <a:latin typeface="+mn-lt"/>
        </a:defRPr>
      </a:lvl2pPr>
      <a:lvl3pPr marL="1119188" indent="-261938" algn="l" rtl="0" eaLnBrk="1" fontAlgn="base" hangingPunct="1">
        <a:spcBef>
          <a:spcPct val="20000"/>
        </a:spcBef>
        <a:spcAft>
          <a:spcPct val="0"/>
        </a:spcAft>
        <a:buClr>
          <a:srgbClr val="B4D100"/>
        </a:buClr>
        <a:buSzPct val="125000"/>
        <a:buChar char="–"/>
        <a:defRPr i="1">
          <a:solidFill>
            <a:schemeClr val="tx1"/>
          </a:solidFill>
          <a:latin typeface="+mn-lt"/>
        </a:defRPr>
      </a:lvl3pPr>
      <a:lvl4pPr marL="1539875" indent="-2492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25000"/>
        <a:buFont typeface="Helvetica CE"/>
        <a:buChar char="–"/>
        <a:defRPr i="1">
          <a:solidFill>
            <a:schemeClr val="tx1"/>
          </a:solidFill>
          <a:latin typeface="+mn-lt"/>
        </a:defRPr>
      </a:lvl4pPr>
      <a:lvl5pPr marL="1973263" indent="-2619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25000"/>
        <a:buFont typeface="Times"/>
        <a:buChar char="–"/>
        <a:defRPr i="1">
          <a:solidFill>
            <a:schemeClr val="tx1"/>
          </a:solidFill>
          <a:latin typeface="+mn-lt"/>
        </a:defRPr>
      </a:lvl5pPr>
      <a:lvl6pPr marL="2430463" indent="-2619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25000"/>
        <a:buFont typeface="Times" pitchFamily="28" charset="0"/>
        <a:buChar char="–"/>
        <a:defRPr i="1">
          <a:solidFill>
            <a:schemeClr val="tx1"/>
          </a:solidFill>
          <a:latin typeface="+mn-lt"/>
        </a:defRPr>
      </a:lvl6pPr>
      <a:lvl7pPr marL="2887663" indent="-2619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25000"/>
        <a:buFont typeface="Times" pitchFamily="28" charset="0"/>
        <a:buChar char="–"/>
        <a:defRPr i="1">
          <a:solidFill>
            <a:schemeClr val="tx1"/>
          </a:solidFill>
          <a:latin typeface="+mn-lt"/>
        </a:defRPr>
      </a:lvl7pPr>
      <a:lvl8pPr marL="3344863" indent="-2619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25000"/>
        <a:buFont typeface="Times" pitchFamily="28" charset="0"/>
        <a:buChar char="–"/>
        <a:defRPr i="1">
          <a:solidFill>
            <a:schemeClr val="tx1"/>
          </a:solidFill>
          <a:latin typeface="+mn-lt"/>
        </a:defRPr>
      </a:lvl8pPr>
      <a:lvl9pPr marL="3802063" indent="-2619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25000"/>
        <a:buFont typeface="Times" pitchFamily="28" charset="0"/>
        <a:buChar char="–"/>
        <a:defRPr i="1">
          <a:solidFill>
            <a:schemeClr val="tx1"/>
          </a:solidFill>
          <a:latin typeface="+mn-lt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df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Progress </a:t>
            </a:r>
            <a:r>
              <a:rPr lang="en-US" dirty="0" smtClean="0"/>
              <a:t>in NML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39863" y="3860800"/>
            <a:ext cx="6859587" cy="1334654"/>
          </a:xfrm>
        </p:spPr>
        <p:txBody>
          <a:bodyPr/>
          <a:lstStyle/>
          <a:p>
            <a:r>
              <a:rPr lang="en-US" sz="2000" dirty="0" smtClean="0"/>
              <a:t>Freek Dijkstra, Sander </a:t>
            </a:r>
            <a:r>
              <a:rPr lang="en-US" sz="2000" dirty="0" err="1" smtClean="0"/>
              <a:t>Boele</a:t>
            </a:r>
            <a:r>
              <a:rPr lang="en-US" sz="2000" dirty="0" smtClean="0"/>
              <a:t>, Ronald van </a:t>
            </a:r>
            <a:r>
              <a:rPr lang="en-US" sz="2000" dirty="0" err="1" smtClean="0"/>
              <a:t>der</a:t>
            </a:r>
            <a:r>
              <a:rPr lang="en-US" sz="2000" dirty="0" smtClean="0"/>
              <a:t> </a:t>
            </a:r>
            <a:r>
              <a:rPr lang="en-US" sz="2000" dirty="0" err="1" smtClean="0"/>
              <a:t>Pol</a:t>
            </a:r>
            <a:r>
              <a:rPr lang="en-US" sz="2000" dirty="0" smtClean="0"/>
              <a:t> – SARA</a:t>
            </a:r>
          </a:p>
          <a:p>
            <a:r>
              <a:rPr lang="en-US" sz="2000" dirty="0" smtClean="0"/>
              <a:t>GN3 Project Meeting – JRA2 T3</a:t>
            </a:r>
          </a:p>
          <a:p>
            <a:r>
              <a:rPr lang="en-US" sz="2000" dirty="0" smtClean="0"/>
              <a:t>Wien, 20 Oct 2011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Status of NML</a:t>
            </a:r>
          </a:p>
          <a:p>
            <a:r>
              <a:rPr lang="en-GB" sz="2400" dirty="0" smtClean="0"/>
              <a:t>Last year plans and status</a:t>
            </a:r>
          </a:p>
          <a:p>
            <a:r>
              <a:rPr lang="en-GB" sz="2400" dirty="0" smtClean="0"/>
              <a:t>Ethernet CFM</a:t>
            </a:r>
          </a:p>
          <a:p>
            <a:pPr lvl="1"/>
            <a:r>
              <a:rPr lang="en-GB" sz="2400" dirty="0" smtClean="0"/>
              <a:t>dot1ag </a:t>
            </a:r>
            <a:r>
              <a:rPr lang="en-GB" sz="2400" dirty="0" err="1" smtClean="0"/>
              <a:t>utils</a:t>
            </a:r>
            <a:endParaRPr lang="en-GB" sz="2400" dirty="0" smtClean="0"/>
          </a:p>
          <a:p>
            <a:pPr lvl="1"/>
            <a:r>
              <a:rPr lang="en-GB" sz="2400" dirty="0" smtClean="0"/>
              <a:t>demo: Ethernet, </a:t>
            </a:r>
            <a:r>
              <a:rPr lang="en-GB" sz="2400" dirty="0" err="1" smtClean="0"/>
              <a:t>OpenFlow</a:t>
            </a:r>
            <a:r>
              <a:rPr lang="en-GB" sz="2400" dirty="0" smtClean="0"/>
              <a:t> and </a:t>
            </a:r>
            <a:r>
              <a:rPr lang="en-GB" sz="2400" dirty="0" err="1" smtClean="0"/>
              <a:t>PerfSONAR</a:t>
            </a:r>
            <a:endParaRPr lang="en-GB" sz="2400" dirty="0" smtClean="0"/>
          </a:p>
          <a:p>
            <a:r>
              <a:rPr lang="en-GB" sz="2400" dirty="0" smtClean="0"/>
              <a:t>Discussion: Link status requirements</a:t>
            </a:r>
          </a:p>
          <a:p>
            <a:r>
              <a:rPr lang="en-GB" sz="2400" dirty="0" smtClean="0"/>
              <a:t>Future plans (GN+)</a:t>
            </a:r>
          </a:p>
          <a:p>
            <a:pPr lvl="1"/>
            <a:r>
              <a:rPr lang="en-GB" sz="2400" dirty="0" smtClean="0"/>
              <a:t>Ethernet CFM (</a:t>
            </a:r>
            <a:r>
              <a:rPr lang="en-GB" sz="2400" i="1" dirty="0" smtClean="0"/>
              <a:t>Looking for a </a:t>
            </a:r>
            <a:r>
              <a:rPr lang="en-GB" sz="2400" i="1" dirty="0" err="1" smtClean="0"/>
              <a:t>testbed</a:t>
            </a:r>
            <a:r>
              <a:rPr lang="en-GB" sz="2400" i="1" dirty="0" smtClean="0"/>
              <a:t>!</a:t>
            </a:r>
            <a:r>
              <a:rPr lang="en-GB" sz="2400" dirty="0" smtClean="0"/>
              <a:t>)</a:t>
            </a:r>
          </a:p>
          <a:p>
            <a:pPr lvl="1"/>
            <a:r>
              <a:rPr lang="en-GB" sz="2400" dirty="0" smtClean="0"/>
              <a:t>Virtualisation (</a:t>
            </a:r>
            <a:r>
              <a:rPr lang="en-GB" sz="2400" i="1" dirty="0" smtClean="0"/>
              <a:t>Like to work with </a:t>
            </a:r>
            <a:r>
              <a:rPr lang="en-GB" sz="2400" i="1" dirty="0" err="1" smtClean="0"/>
              <a:t>AutoBAHN</a:t>
            </a:r>
            <a:r>
              <a:rPr lang="en-GB" sz="2400" i="1" dirty="0" smtClean="0"/>
              <a:t> folks</a:t>
            </a:r>
            <a:r>
              <a:rPr lang="en-GB" sz="2400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51700" y="6248400"/>
            <a:ext cx="15569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bg1"/>
                </a:solidFill>
              </a:rPr>
              <a:t>NML status 1/6</a:t>
            </a:r>
            <a:endParaRPr lang="en-GB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NML – Network Mark-up Language</a:t>
            </a:r>
            <a:endParaRPr lang="en-US" altLang="ja-JP" dirty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17650"/>
            <a:ext cx="7912100" cy="4244975"/>
          </a:xfrm>
        </p:spPr>
        <p:txBody>
          <a:bodyPr/>
          <a:lstStyle/>
          <a:p>
            <a:pPr eaLnBrk="1" hangingPunct="1"/>
            <a:r>
              <a:rPr lang="en-US" altLang="ja-JP" sz="2400" dirty="0" smtClean="0"/>
              <a:t>A </a:t>
            </a:r>
            <a:r>
              <a:rPr lang="en-US" altLang="ja-JP" sz="2400" dirty="0"/>
              <a:t>standard </a:t>
            </a:r>
            <a:r>
              <a:rPr lang="en-US" altLang="ja-JP" sz="2400" b="1" dirty="0"/>
              <a:t>schema </a:t>
            </a:r>
            <a:r>
              <a:rPr lang="en-US" altLang="ja-JP" sz="2400" dirty="0"/>
              <a:t>for exchanging </a:t>
            </a:r>
            <a:r>
              <a:rPr lang="en-US" altLang="ja-JP" sz="2400" b="1" dirty="0"/>
              <a:t>network topology </a:t>
            </a:r>
            <a:r>
              <a:rPr lang="en-US" altLang="ja-JP" sz="2400" dirty="0" smtClean="0"/>
              <a:t>descriptions</a:t>
            </a:r>
          </a:p>
          <a:p>
            <a:pPr eaLnBrk="1" hangingPunct="1"/>
            <a:r>
              <a:rPr lang="en-US" altLang="ja-JP" sz="2400" dirty="0" smtClean="0"/>
              <a:t>A standardization effort in </a:t>
            </a:r>
            <a:r>
              <a:rPr lang="en-US" altLang="ja-JP" sz="2400" dirty="0"/>
              <a:t>the</a:t>
            </a:r>
            <a:r>
              <a:rPr lang="en-US" altLang="ja-JP" sz="2400" dirty="0" smtClean="0"/>
              <a:t> </a:t>
            </a:r>
            <a:br>
              <a:rPr lang="en-US" altLang="ja-JP" sz="2400" dirty="0" smtClean="0"/>
            </a:br>
            <a:r>
              <a:rPr lang="en-US" altLang="ja-JP" sz="2400" dirty="0" smtClean="0"/>
              <a:t>Open </a:t>
            </a:r>
            <a:r>
              <a:rPr lang="en-US" altLang="ja-JP" sz="2400" dirty="0"/>
              <a:t>Grid Forum (OGF), since </a:t>
            </a:r>
            <a:r>
              <a:rPr lang="en-US" altLang="ja-JP" sz="2400" dirty="0" smtClean="0"/>
              <a:t>2007</a:t>
            </a:r>
          </a:p>
          <a:p>
            <a:pPr>
              <a:lnSpc>
                <a:spcPct val="90000"/>
              </a:lnSpc>
            </a:pPr>
            <a:r>
              <a:rPr lang="en-US" altLang="ja-JP" sz="2400" dirty="0" smtClean="0"/>
              <a:t>An effort to combine various initiatives into a single standard </a:t>
            </a:r>
          </a:p>
          <a:p>
            <a:pPr lvl="1">
              <a:lnSpc>
                <a:spcPct val="90000"/>
              </a:lnSpc>
            </a:pPr>
            <a:r>
              <a:rPr lang="en-US" altLang="ja-JP" sz="2000" dirty="0" err="1" smtClean="0"/>
              <a:t>cNIS</a:t>
            </a:r>
            <a:r>
              <a:rPr lang="en-US" altLang="ja-JP" sz="2000" dirty="0" smtClean="0"/>
              <a:t>: GÉANT2 (common Network Information Service)</a:t>
            </a:r>
          </a:p>
          <a:p>
            <a:pPr lvl="1">
              <a:lnSpc>
                <a:spcPct val="90000"/>
              </a:lnSpc>
            </a:pPr>
            <a:r>
              <a:rPr lang="en-US" altLang="ja-JP" sz="2000" dirty="0" smtClean="0"/>
              <a:t>NDL: University of Amsterdam</a:t>
            </a:r>
          </a:p>
          <a:p>
            <a:pPr lvl="1">
              <a:lnSpc>
                <a:spcPct val="90000"/>
              </a:lnSpc>
            </a:pPr>
            <a:r>
              <a:rPr lang="en-US" altLang="ja-JP" sz="2000" dirty="0" smtClean="0"/>
              <a:t>UNIS: OGF Network Measurement / </a:t>
            </a:r>
            <a:r>
              <a:rPr lang="en-US" altLang="ja-JP" sz="2000" dirty="0" err="1" smtClean="0"/>
              <a:t>perfSONAR</a:t>
            </a:r>
            <a:endParaRPr lang="en-US" altLang="ja-JP" sz="2000" dirty="0" smtClean="0"/>
          </a:p>
          <a:p>
            <a:pPr lvl="1">
              <a:lnSpc>
                <a:spcPct val="90000"/>
              </a:lnSpc>
            </a:pPr>
            <a:r>
              <a:rPr lang="en-US" altLang="ja-JP" sz="2000" dirty="0" smtClean="0"/>
              <a:t>VDXL: INRIA</a:t>
            </a:r>
          </a:p>
          <a:p>
            <a:r>
              <a:rPr lang="en-US" altLang="ja-JP" sz="2400" dirty="0" smtClean="0"/>
              <a:t>An UML data model with syntax in XML and OWL</a:t>
            </a:r>
          </a:p>
          <a:p>
            <a:endParaRPr lang="en-US" altLang="ja-JP" sz="2000" dirty="0" smtClean="0"/>
          </a:p>
          <a:p>
            <a:pPr>
              <a:buNone/>
            </a:pPr>
            <a:r>
              <a:rPr lang="en-US" altLang="ja-JP" sz="2000" dirty="0" err="1" smtClean="0"/>
              <a:t>http://forge.ogf.org/sf/projects/nml-wg</a:t>
            </a:r>
            <a:endParaRPr lang="en-US" altLang="ja-JP" sz="2000" dirty="0" smtClean="0"/>
          </a:p>
          <a:p>
            <a:endParaRPr lang="en-US" altLang="ja-JP" sz="2400" dirty="0"/>
          </a:p>
        </p:txBody>
      </p:sp>
      <p:pic>
        <p:nvPicPr>
          <p:cNvPr id="5" name="Picture 4" descr="ogf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3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 xmlns:ma="http://schemas.microsoft.com/office/mac/drawingml/2008/main">
            <p:blipFill>
              <a:blip r:embed="rId16"/>
              <a:stretch>
                <a:fillRect/>
              </a:stretch>
            </p:blipFill>
          </mc:Fallback>
        </mc:AlternateContent>
        <p:spPr>
          <a:xfrm>
            <a:off x="6283159" y="2071591"/>
            <a:ext cx="2408104" cy="11025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51700" y="6248400"/>
            <a:ext cx="15569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bg1"/>
                </a:solidFill>
              </a:rPr>
              <a:t>NML status 2/6</a:t>
            </a:r>
            <a:endParaRPr lang="en-GB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NML Progress by Topic</a:t>
            </a:r>
            <a:endParaRPr lang="en-US" altLang="ja-JP" dirty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92250"/>
            <a:ext cx="7772400" cy="4244975"/>
          </a:xfrm>
        </p:spPr>
        <p:txBody>
          <a:bodyPr/>
          <a:lstStyle/>
          <a:p>
            <a:pPr eaLnBrk="1" hangingPunct="1"/>
            <a:r>
              <a:rPr lang="en-US" altLang="ja-JP" sz="2100" dirty="0" smtClean="0"/>
              <a:t>Identifiers</a:t>
            </a:r>
          </a:p>
          <a:p>
            <a:pPr eaLnBrk="1" hangingPunct="1"/>
            <a:r>
              <a:rPr lang="en-US" altLang="ja-JP" sz="2100" dirty="0" smtClean="0"/>
              <a:t>XML schema</a:t>
            </a:r>
          </a:p>
          <a:p>
            <a:pPr eaLnBrk="1" hangingPunct="1"/>
            <a:r>
              <a:rPr lang="en-US" altLang="ja-JP" sz="2100" dirty="0" smtClean="0"/>
              <a:t>OWL schema</a:t>
            </a:r>
          </a:p>
          <a:p>
            <a:pPr eaLnBrk="1" hangingPunct="1"/>
            <a:r>
              <a:rPr lang="en-US" altLang="ja-JP" sz="2100" dirty="0" smtClean="0"/>
              <a:t>Device / Node / Port</a:t>
            </a:r>
          </a:p>
          <a:p>
            <a:pPr eaLnBrk="1" hangingPunct="1"/>
            <a:r>
              <a:rPr lang="en-US" altLang="ja-JP" sz="2100" dirty="0" smtClean="0"/>
              <a:t>Link / Path / Segment</a:t>
            </a:r>
          </a:p>
          <a:p>
            <a:pPr eaLnBrk="1" hangingPunct="1"/>
            <a:r>
              <a:rPr lang="en-US" altLang="ja-JP" sz="2100" dirty="0" smtClean="0"/>
              <a:t>Network / Topology / Domain</a:t>
            </a:r>
          </a:p>
          <a:p>
            <a:pPr eaLnBrk="1" hangingPunct="1"/>
            <a:r>
              <a:rPr lang="en-US" altLang="ja-JP" sz="2100" dirty="0" smtClean="0"/>
              <a:t>Label / Channel</a:t>
            </a:r>
          </a:p>
          <a:p>
            <a:pPr eaLnBrk="1" hangingPunct="1"/>
            <a:r>
              <a:rPr lang="en-US" altLang="ja-JP" sz="2100" dirty="0" smtClean="0"/>
              <a:t>Adaptation / Layer</a:t>
            </a:r>
          </a:p>
          <a:p>
            <a:pPr eaLnBrk="1" hangingPunct="1"/>
            <a:r>
              <a:rPr lang="en-US" altLang="ja-JP" sz="2100" dirty="0" smtClean="0"/>
              <a:t>Configuration / </a:t>
            </a:r>
            <a:r>
              <a:rPr lang="en-US" altLang="ja-JP" sz="2100" dirty="0" err="1" smtClean="0"/>
              <a:t>Crossconnect</a:t>
            </a:r>
            <a:endParaRPr lang="en-US" altLang="ja-JP" sz="2100" dirty="0" smtClean="0"/>
          </a:p>
          <a:p>
            <a:pPr eaLnBrk="1" hangingPunct="1"/>
            <a:r>
              <a:rPr lang="en-US" altLang="ja-JP" sz="2100" dirty="0" smtClean="0"/>
              <a:t>Capability / Services</a:t>
            </a:r>
          </a:p>
          <a:p>
            <a:pPr eaLnBrk="1" hangingPunct="1"/>
            <a:r>
              <a:rPr lang="en-US" altLang="ja-JP" sz="2100" dirty="0" smtClean="0"/>
              <a:t>Visualization / Geo-data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51406" y="5397501"/>
            <a:ext cx="3599989" cy="342800"/>
            <a:chOff x="3619500" y="1460500"/>
            <a:chExt cx="4320000" cy="522801"/>
          </a:xfrm>
        </p:grpSpPr>
        <p:sp>
          <p:nvSpPr>
            <p:cNvPr id="4" name="Rectangle 3"/>
            <p:cNvSpPr/>
            <p:nvPr/>
          </p:nvSpPr>
          <p:spPr>
            <a:xfrm>
              <a:off x="3619500" y="1460500"/>
              <a:ext cx="4320000" cy="512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/>
            </a:p>
          </p:txBody>
        </p:sp>
        <p:sp>
          <p:nvSpPr>
            <p:cNvPr id="8" name="Right Arrow Callout 7"/>
            <p:cNvSpPr/>
            <p:nvPr/>
          </p:nvSpPr>
          <p:spPr>
            <a:xfrm>
              <a:off x="3619500" y="1460502"/>
              <a:ext cx="182873" cy="522799"/>
            </a:xfrm>
            <a:prstGeom prst="rightArrowCallout">
              <a:avLst>
                <a:gd name="adj1" fmla="val 62903"/>
                <a:gd name="adj2" fmla="val 50000"/>
                <a:gd name="adj3" fmla="val 23387"/>
                <a:gd name="adj4" fmla="val 74571"/>
              </a:avLst>
            </a:prstGeom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619500" y="1460500"/>
              <a:ext cx="4320000" cy="512200"/>
            </a:xfrm>
            <a:prstGeom prst="rect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851406" y="5016501"/>
            <a:ext cx="3599989" cy="342800"/>
            <a:chOff x="3619500" y="1460500"/>
            <a:chExt cx="4320000" cy="522801"/>
          </a:xfrm>
        </p:grpSpPr>
        <p:sp>
          <p:nvSpPr>
            <p:cNvPr id="12" name="Rectangle 11"/>
            <p:cNvSpPr/>
            <p:nvPr/>
          </p:nvSpPr>
          <p:spPr>
            <a:xfrm>
              <a:off x="3619500" y="1460500"/>
              <a:ext cx="4320000" cy="512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Right Arrow Callout 12"/>
            <p:cNvSpPr/>
            <p:nvPr/>
          </p:nvSpPr>
          <p:spPr>
            <a:xfrm>
              <a:off x="3619500" y="1460502"/>
              <a:ext cx="1630678" cy="522799"/>
            </a:xfrm>
            <a:prstGeom prst="rightArrowCallout">
              <a:avLst>
                <a:gd name="adj1" fmla="val 62903"/>
                <a:gd name="adj2" fmla="val 50000"/>
                <a:gd name="adj3" fmla="val 23387"/>
                <a:gd name="adj4" fmla="val 28152"/>
              </a:avLst>
            </a:prstGeom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19500" y="1460500"/>
              <a:ext cx="4320000" cy="512200"/>
            </a:xfrm>
            <a:prstGeom prst="rect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851406" y="4635501"/>
            <a:ext cx="3599989" cy="342800"/>
            <a:chOff x="3619500" y="1460500"/>
            <a:chExt cx="4320000" cy="522801"/>
          </a:xfrm>
        </p:grpSpPr>
        <p:sp>
          <p:nvSpPr>
            <p:cNvPr id="44" name="Rectangle 43"/>
            <p:cNvSpPr/>
            <p:nvPr/>
          </p:nvSpPr>
          <p:spPr>
            <a:xfrm>
              <a:off x="3619500" y="1460500"/>
              <a:ext cx="4320000" cy="512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Right Arrow Callout 44"/>
            <p:cNvSpPr/>
            <p:nvPr/>
          </p:nvSpPr>
          <p:spPr>
            <a:xfrm>
              <a:off x="3619500" y="1460502"/>
              <a:ext cx="2788921" cy="522799"/>
            </a:xfrm>
            <a:prstGeom prst="rightArrowCallout">
              <a:avLst>
                <a:gd name="adj1" fmla="val 62903"/>
                <a:gd name="adj2" fmla="val 50000"/>
                <a:gd name="adj3" fmla="val 23387"/>
                <a:gd name="adj4" fmla="val 41236"/>
              </a:avLst>
            </a:prstGeom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619500" y="1460500"/>
              <a:ext cx="4320000" cy="512200"/>
            </a:xfrm>
            <a:prstGeom prst="rect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851406" y="4254501"/>
            <a:ext cx="3599989" cy="342800"/>
            <a:chOff x="3619500" y="1460500"/>
            <a:chExt cx="4320000" cy="522801"/>
          </a:xfrm>
        </p:grpSpPr>
        <p:sp>
          <p:nvSpPr>
            <p:cNvPr id="48" name="Rectangle 47"/>
            <p:cNvSpPr/>
            <p:nvPr/>
          </p:nvSpPr>
          <p:spPr>
            <a:xfrm>
              <a:off x="3619500" y="1460500"/>
              <a:ext cx="4320000" cy="512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Right Arrow Callout 48"/>
            <p:cNvSpPr/>
            <p:nvPr/>
          </p:nvSpPr>
          <p:spPr>
            <a:xfrm>
              <a:off x="3619500" y="1460502"/>
              <a:ext cx="1264917" cy="522799"/>
            </a:xfrm>
            <a:prstGeom prst="rightArrowCallout">
              <a:avLst>
                <a:gd name="adj1" fmla="val 62903"/>
                <a:gd name="adj2" fmla="val 50000"/>
                <a:gd name="adj3" fmla="val 23387"/>
                <a:gd name="adj4" fmla="val 29188"/>
              </a:avLst>
            </a:prstGeom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619500" y="1460500"/>
              <a:ext cx="4320000" cy="512200"/>
            </a:xfrm>
            <a:prstGeom prst="rect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851406" y="3873501"/>
            <a:ext cx="3599989" cy="342800"/>
            <a:chOff x="3619500" y="1460500"/>
            <a:chExt cx="4320000" cy="522801"/>
          </a:xfrm>
        </p:grpSpPr>
        <p:sp>
          <p:nvSpPr>
            <p:cNvPr id="52" name="Rectangle 51"/>
            <p:cNvSpPr/>
            <p:nvPr/>
          </p:nvSpPr>
          <p:spPr>
            <a:xfrm>
              <a:off x="3619500" y="1460500"/>
              <a:ext cx="4320000" cy="512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/>
            </a:p>
          </p:txBody>
        </p:sp>
        <p:sp>
          <p:nvSpPr>
            <p:cNvPr id="53" name="Right Arrow Callout 52"/>
            <p:cNvSpPr/>
            <p:nvPr/>
          </p:nvSpPr>
          <p:spPr>
            <a:xfrm>
              <a:off x="3619500" y="1460502"/>
              <a:ext cx="548634" cy="522799"/>
            </a:xfrm>
            <a:prstGeom prst="rightArrowCallout">
              <a:avLst>
                <a:gd name="adj1" fmla="val 62903"/>
                <a:gd name="adj2" fmla="val 50000"/>
                <a:gd name="adj3" fmla="val 23387"/>
                <a:gd name="adj4" fmla="val 30124"/>
              </a:avLst>
            </a:prstGeom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619500" y="1460500"/>
              <a:ext cx="4320000" cy="512200"/>
            </a:xfrm>
            <a:prstGeom prst="rect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851406" y="3492502"/>
            <a:ext cx="3599989" cy="342799"/>
            <a:chOff x="3619500" y="1460500"/>
            <a:chExt cx="4320000" cy="522799"/>
          </a:xfrm>
        </p:grpSpPr>
        <p:sp>
          <p:nvSpPr>
            <p:cNvPr id="56" name="Rectangle 55"/>
            <p:cNvSpPr/>
            <p:nvPr/>
          </p:nvSpPr>
          <p:spPr>
            <a:xfrm>
              <a:off x="3619500" y="1460500"/>
              <a:ext cx="4320000" cy="512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/>
            </a:p>
          </p:txBody>
        </p:sp>
        <p:sp>
          <p:nvSpPr>
            <p:cNvPr id="57" name="Right Arrow Callout 56"/>
            <p:cNvSpPr/>
            <p:nvPr/>
          </p:nvSpPr>
          <p:spPr>
            <a:xfrm>
              <a:off x="3619500" y="1460500"/>
              <a:ext cx="2026919" cy="522799"/>
            </a:xfrm>
            <a:prstGeom prst="rightArrowCallout">
              <a:avLst>
                <a:gd name="adj1" fmla="val 62903"/>
                <a:gd name="adj2" fmla="val 50000"/>
                <a:gd name="adj3" fmla="val 23387"/>
                <a:gd name="adj4" fmla="val 89818"/>
              </a:avLst>
            </a:prstGeom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619500" y="1460500"/>
              <a:ext cx="4320000" cy="512200"/>
            </a:xfrm>
            <a:prstGeom prst="rect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851406" y="3111501"/>
            <a:ext cx="3599989" cy="342800"/>
            <a:chOff x="3619500" y="1460500"/>
            <a:chExt cx="4320000" cy="522801"/>
          </a:xfrm>
        </p:grpSpPr>
        <p:sp>
          <p:nvSpPr>
            <p:cNvPr id="60" name="Rectangle 59"/>
            <p:cNvSpPr/>
            <p:nvPr/>
          </p:nvSpPr>
          <p:spPr>
            <a:xfrm>
              <a:off x="3619500" y="1460500"/>
              <a:ext cx="4320000" cy="512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/>
            </a:p>
          </p:txBody>
        </p:sp>
        <p:sp>
          <p:nvSpPr>
            <p:cNvPr id="61" name="Right Arrow Callout 60"/>
            <p:cNvSpPr/>
            <p:nvPr/>
          </p:nvSpPr>
          <p:spPr>
            <a:xfrm>
              <a:off x="3619500" y="1460502"/>
              <a:ext cx="2728763" cy="522799"/>
            </a:xfrm>
            <a:prstGeom prst="rightArrowCallout">
              <a:avLst>
                <a:gd name="adj1" fmla="val 62903"/>
                <a:gd name="adj2" fmla="val 50000"/>
                <a:gd name="adj3" fmla="val 23387"/>
                <a:gd name="adj4" fmla="val 56941"/>
              </a:avLst>
            </a:prstGeom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619500" y="1460500"/>
              <a:ext cx="4320000" cy="512200"/>
            </a:xfrm>
            <a:prstGeom prst="rect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851406" y="2730501"/>
            <a:ext cx="3599989" cy="342800"/>
            <a:chOff x="3619500" y="1460500"/>
            <a:chExt cx="4320000" cy="522801"/>
          </a:xfrm>
        </p:grpSpPr>
        <p:sp>
          <p:nvSpPr>
            <p:cNvPr id="64" name="Rectangle 63"/>
            <p:cNvSpPr/>
            <p:nvPr/>
          </p:nvSpPr>
          <p:spPr>
            <a:xfrm>
              <a:off x="3619500" y="1460500"/>
              <a:ext cx="4320000" cy="512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/>
            </a:p>
          </p:txBody>
        </p:sp>
        <p:sp>
          <p:nvSpPr>
            <p:cNvPr id="65" name="Right Arrow Callout 64"/>
            <p:cNvSpPr/>
            <p:nvPr/>
          </p:nvSpPr>
          <p:spPr>
            <a:xfrm>
              <a:off x="3619500" y="1460502"/>
              <a:ext cx="4145285" cy="522799"/>
            </a:xfrm>
            <a:prstGeom prst="rightArrowCallout">
              <a:avLst>
                <a:gd name="adj1" fmla="val 62903"/>
                <a:gd name="adj2" fmla="val 50000"/>
                <a:gd name="adj3" fmla="val 23387"/>
                <a:gd name="adj4" fmla="val 96383"/>
              </a:avLst>
            </a:prstGeom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619500" y="1460500"/>
              <a:ext cx="4320000" cy="512200"/>
            </a:xfrm>
            <a:prstGeom prst="rect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851406" y="2349501"/>
            <a:ext cx="3599989" cy="342800"/>
            <a:chOff x="3619500" y="1460500"/>
            <a:chExt cx="4320000" cy="522801"/>
          </a:xfrm>
        </p:grpSpPr>
        <p:sp>
          <p:nvSpPr>
            <p:cNvPr id="68" name="Rectangle 67"/>
            <p:cNvSpPr/>
            <p:nvPr/>
          </p:nvSpPr>
          <p:spPr>
            <a:xfrm>
              <a:off x="3619500" y="1460500"/>
              <a:ext cx="4320000" cy="512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/>
            </a:p>
          </p:txBody>
        </p:sp>
        <p:sp>
          <p:nvSpPr>
            <p:cNvPr id="69" name="Right Arrow Callout 68"/>
            <p:cNvSpPr/>
            <p:nvPr/>
          </p:nvSpPr>
          <p:spPr>
            <a:xfrm>
              <a:off x="3619500" y="1460502"/>
              <a:ext cx="213353" cy="522799"/>
            </a:xfrm>
            <a:prstGeom prst="rightArrowCallout">
              <a:avLst>
                <a:gd name="adj1" fmla="val 62903"/>
                <a:gd name="adj2" fmla="val 50000"/>
                <a:gd name="adj3" fmla="val 23387"/>
                <a:gd name="adj4" fmla="val 41236"/>
              </a:avLst>
            </a:prstGeom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619500" y="1460500"/>
              <a:ext cx="4320000" cy="512200"/>
            </a:xfrm>
            <a:prstGeom prst="rect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851406" y="1968501"/>
            <a:ext cx="3599989" cy="342800"/>
            <a:chOff x="3619500" y="1460500"/>
            <a:chExt cx="4320000" cy="522801"/>
          </a:xfrm>
        </p:grpSpPr>
        <p:sp>
          <p:nvSpPr>
            <p:cNvPr id="72" name="Rectangle 71"/>
            <p:cNvSpPr/>
            <p:nvPr/>
          </p:nvSpPr>
          <p:spPr>
            <a:xfrm>
              <a:off x="3619500" y="1460500"/>
              <a:ext cx="4320000" cy="512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/>
            </a:p>
          </p:txBody>
        </p:sp>
        <p:sp>
          <p:nvSpPr>
            <p:cNvPr id="73" name="Right Arrow Callout 72"/>
            <p:cNvSpPr/>
            <p:nvPr/>
          </p:nvSpPr>
          <p:spPr>
            <a:xfrm>
              <a:off x="3619500" y="1460502"/>
              <a:ext cx="1950719" cy="522799"/>
            </a:xfrm>
            <a:prstGeom prst="rightArrowCallout">
              <a:avLst>
                <a:gd name="adj1" fmla="val 62903"/>
                <a:gd name="adj2" fmla="val 50000"/>
                <a:gd name="adj3" fmla="val 23387"/>
                <a:gd name="adj4" fmla="val 15961"/>
              </a:avLst>
            </a:prstGeom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619500" y="1460500"/>
              <a:ext cx="4320000" cy="512200"/>
            </a:xfrm>
            <a:prstGeom prst="rect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4851406" y="1587501"/>
            <a:ext cx="3599989" cy="342800"/>
            <a:chOff x="3619500" y="1460500"/>
            <a:chExt cx="4320000" cy="522801"/>
          </a:xfrm>
        </p:grpSpPr>
        <p:sp>
          <p:nvSpPr>
            <p:cNvPr id="76" name="Rectangle 75"/>
            <p:cNvSpPr/>
            <p:nvPr/>
          </p:nvSpPr>
          <p:spPr>
            <a:xfrm>
              <a:off x="3619500" y="1460500"/>
              <a:ext cx="4320000" cy="512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/>
            </a:p>
          </p:txBody>
        </p:sp>
        <p:sp>
          <p:nvSpPr>
            <p:cNvPr id="77" name="Right Arrow Callout 76"/>
            <p:cNvSpPr/>
            <p:nvPr/>
          </p:nvSpPr>
          <p:spPr>
            <a:xfrm>
              <a:off x="3619500" y="1460502"/>
              <a:ext cx="3901445" cy="522799"/>
            </a:xfrm>
            <a:prstGeom prst="rightArrowCallout">
              <a:avLst>
                <a:gd name="adj1" fmla="val 62903"/>
                <a:gd name="adj2" fmla="val 50000"/>
                <a:gd name="adj3" fmla="val 23387"/>
                <a:gd name="adj4" fmla="val 67407"/>
              </a:avLst>
            </a:prstGeom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619500" y="1460500"/>
              <a:ext cx="4320000" cy="512200"/>
            </a:xfrm>
            <a:prstGeom prst="rect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/>
            </a:p>
          </p:txBody>
        </p:sp>
      </p:grpSp>
      <p:cxnSp>
        <p:nvCxnSpPr>
          <p:cNvPr id="80" name="Straight Connector 79"/>
          <p:cNvCxnSpPr/>
          <p:nvPr/>
        </p:nvCxnSpPr>
        <p:spPr>
          <a:xfrm>
            <a:off x="2311400" y="1816100"/>
            <a:ext cx="2387600" cy="1588"/>
          </a:xfrm>
          <a:prstGeom prst="line">
            <a:avLst/>
          </a:prstGeom>
          <a:ln w="6350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2578100" y="2197894"/>
            <a:ext cx="2120900" cy="794"/>
          </a:xfrm>
          <a:prstGeom prst="line">
            <a:avLst/>
          </a:prstGeom>
          <a:ln w="6350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2603500" y="2578894"/>
            <a:ext cx="2095500" cy="794"/>
          </a:xfrm>
          <a:prstGeom prst="line">
            <a:avLst/>
          </a:prstGeom>
          <a:ln w="6350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492500" y="2972594"/>
            <a:ext cx="1206500" cy="794"/>
          </a:xfrm>
          <a:prstGeom prst="line">
            <a:avLst/>
          </a:prstGeom>
          <a:ln w="6350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708400" y="3353594"/>
            <a:ext cx="990600" cy="794"/>
          </a:xfrm>
          <a:prstGeom prst="line">
            <a:avLst/>
          </a:prstGeom>
          <a:ln w="6350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022600" y="4115594"/>
            <a:ext cx="1676400" cy="794"/>
          </a:xfrm>
          <a:prstGeom prst="line">
            <a:avLst/>
          </a:prstGeom>
          <a:ln w="6350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289300" y="4509294"/>
            <a:ext cx="1409700" cy="794"/>
          </a:xfrm>
          <a:prstGeom prst="line">
            <a:avLst/>
          </a:prstGeom>
          <a:ln w="6350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3543300" y="5271691"/>
            <a:ext cx="1155700" cy="397"/>
          </a:xfrm>
          <a:prstGeom prst="line">
            <a:avLst/>
          </a:prstGeom>
          <a:ln w="6350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3962400" y="5653088"/>
            <a:ext cx="736600" cy="1588"/>
          </a:xfrm>
          <a:prstGeom prst="line">
            <a:avLst/>
          </a:prstGeom>
          <a:ln w="6350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1282706" y="5930901"/>
            <a:ext cx="3599989" cy="270800"/>
            <a:chOff x="3619500" y="1460500"/>
            <a:chExt cx="4320000" cy="522801"/>
          </a:xfrm>
        </p:grpSpPr>
        <p:sp>
          <p:nvSpPr>
            <p:cNvPr id="104" name="Rectangle 103"/>
            <p:cNvSpPr/>
            <p:nvPr/>
          </p:nvSpPr>
          <p:spPr>
            <a:xfrm>
              <a:off x="3619500" y="1460500"/>
              <a:ext cx="4320000" cy="512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/>
            </a:p>
          </p:txBody>
        </p:sp>
        <p:sp>
          <p:nvSpPr>
            <p:cNvPr id="105" name="Right Arrow Callout 104"/>
            <p:cNvSpPr/>
            <p:nvPr/>
          </p:nvSpPr>
          <p:spPr>
            <a:xfrm>
              <a:off x="3619500" y="1460502"/>
              <a:ext cx="2788921" cy="522799"/>
            </a:xfrm>
            <a:prstGeom prst="rightArrowCallout">
              <a:avLst>
                <a:gd name="adj1" fmla="val 62903"/>
                <a:gd name="adj2" fmla="val 50000"/>
                <a:gd name="adj3" fmla="val 23387"/>
                <a:gd name="adj4" fmla="val 41236"/>
              </a:avLst>
            </a:prstGeom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619500" y="1460500"/>
              <a:ext cx="4320000" cy="512200"/>
            </a:xfrm>
            <a:prstGeom prst="rect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1028700" y="6172200"/>
            <a:ext cx="518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0%</a:t>
            </a:r>
            <a:endParaRPr lang="en-GB" dirty="0"/>
          </a:p>
        </p:txBody>
      </p:sp>
      <p:sp>
        <p:nvSpPr>
          <p:cNvPr id="108" name="TextBox 107"/>
          <p:cNvSpPr txBox="1"/>
          <p:nvPr/>
        </p:nvSpPr>
        <p:spPr>
          <a:xfrm>
            <a:off x="4483100" y="6172200"/>
            <a:ext cx="775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100%</a:t>
            </a:r>
            <a:endParaRPr lang="en-GB" dirty="0"/>
          </a:p>
        </p:txBody>
      </p:sp>
      <p:sp>
        <p:nvSpPr>
          <p:cNvPr id="109" name="TextBox 108"/>
          <p:cNvSpPr txBox="1"/>
          <p:nvPr/>
        </p:nvSpPr>
        <p:spPr>
          <a:xfrm>
            <a:off x="1917700" y="6172200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2010</a:t>
            </a:r>
            <a:endParaRPr lang="en-GB" dirty="0"/>
          </a:p>
        </p:txBody>
      </p:sp>
      <p:sp>
        <p:nvSpPr>
          <p:cNvPr id="110" name="TextBox 109"/>
          <p:cNvSpPr txBox="1"/>
          <p:nvPr/>
        </p:nvSpPr>
        <p:spPr>
          <a:xfrm>
            <a:off x="3263900" y="6172200"/>
            <a:ext cx="681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2011</a:t>
            </a:r>
            <a:endParaRPr lang="en-GB" dirty="0"/>
          </a:p>
        </p:txBody>
      </p:sp>
      <p:sp>
        <p:nvSpPr>
          <p:cNvPr id="111" name="TextBox 110"/>
          <p:cNvSpPr txBox="1"/>
          <p:nvPr/>
        </p:nvSpPr>
        <p:spPr>
          <a:xfrm>
            <a:off x="7251700" y="6248400"/>
            <a:ext cx="15569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bg1"/>
                </a:solidFill>
              </a:rPr>
              <a:t>NML status 3/6</a:t>
            </a:r>
            <a:endParaRPr lang="en-GB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NML Links and 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17650"/>
            <a:ext cx="7772400" cy="2860675"/>
          </a:xfrm>
        </p:spPr>
        <p:txBody>
          <a:bodyPr/>
          <a:lstStyle/>
          <a:p>
            <a:r>
              <a:rPr lang="en-US" dirty="0" smtClean="0"/>
              <a:t>Every G.800 </a:t>
            </a:r>
            <a:r>
              <a:rPr lang="en-US" i="1" dirty="0" smtClean="0"/>
              <a:t>link connection </a:t>
            </a:r>
            <a:r>
              <a:rPr lang="en-US" dirty="0" smtClean="0"/>
              <a:t>is a NML "link"</a:t>
            </a:r>
          </a:p>
          <a:p>
            <a:pPr lvl="1"/>
            <a:r>
              <a:rPr lang="en-US" dirty="0" smtClean="0"/>
              <a:t>No conceptual distinction between end-to-end path or segment</a:t>
            </a:r>
          </a:p>
          <a:p>
            <a:r>
              <a:rPr lang="en-US" dirty="0" smtClean="0"/>
              <a:t>Defined 4 relations how links can be correlated</a:t>
            </a:r>
          </a:p>
          <a:p>
            <a:pPr lvl="1">
              <a:buFont typeface="Wingdings" charset="2"/>
              <a:buChar char=""/>
            </a:pPr>
            <a:r>
              <a:rPr lang="en-US" dirty="0" smtClean="0"/>
              <a:t>serial compound (links in series)</a:t>
            </a:r>
          </a:p>
          <a:p>
            <a:pPr lvl="1">
              <a:buFont typeface="Wingdings" charset="2"/>
              <a:buChar char=""/>
            </a:pPr>
            <a:r>
              <a:rPr lang="en-US" dirty="0" smtClean="0"/>
              <a:t>parallel compound (links in parallel; for protection, multipath or link bundling)</a:t>
            </a:r>
          </a:p>
          <a:p>
            <a:pPr lvl="1">
              <a:buFont typeface="Wingdings" charset="2"/>
              <a:buChar char=""/>
            </a:pPr>
            <a:r>
              <a:rPr lang="en-US" dirty="0" smtClean="0"/>
              <a:t>adaptation (cross-layer relationship)</a:t>
            </a:r>
          </a:p>
          <a:p>
            <a:pPr lvl="1">
              <a:buFont typeface="Wingdings" charset="2"/>
              <a:buChar char=""/>
            </a:pPr>
            <a:r>
              <a:rPr lang="en-US" dirty="0" smtClean="0"/>
              <a:t>broadcast domains (multipoint-to-multipoint, like </a:t>
            </a:r>
            <a:r>
              <a:rPr lang="en-US" dirty="0" err="1" smtClean="0"/>
              <a:t>VLANs</a:t>
            </a:r>
            <a:r>
              <a:rPr lang="en-US" dirty="0" smtClean="0"/>
              <a:t>)</a:t>
            </a:r>
          </a:p>
          <a:p>
            <a:pPr lvl="1">
              <a:buNone/>
            </a:pPr>
            <a:endParaRPr lang="en-US" dirty="0"/>
          </a:p>
        </p:txBody>
      </p:sp>
      <p:grpSp>
        <p:nvGrpSpPr>
          <p:cNvPr id="88" name="Group 87"/>
          <p:cNvGrpSpPr/>
          <p:nvPr/>
        </p:nvGrpSpPr>
        <p:grpSpPr>
          <a:xfrm>
            <a:off x="4165600" y="4492205"/>
            <a:ext cx="1377950" cy="390235"/>
            <a:chOff x="3721100" y="4606505"/>
            <a:chExt cx="1377950" cy="390235"/>
          </a:xfrm>
        </p:grpSpPr>
        <p:cxnSp>
          <p:nvCxnSpPr>
            <p:cNvPr id="42" name="Straight Connector 41"/>
            <p:cNvCxnSpPr/>
            <p:nvPr/>
          </p:nvCxnSpPr>
          <p:spPr>
            <a:xfrm rot="10800000">
              <a:off x="3721100" y="4765834"/>
              <a:ext cx="25400" cy="1"/>
            </a:xfrm>
            <a:prstGeom prst="line">
              <a:avLst/>
            </a:prstGeom>
            <a:ln w="1587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arrow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0800000">
              <a:off x="3727452" y="4772184"/>
              <a:ext cx="120648" cy="1588"/>
            </a:xfrm>
            <a:prstGeom prst="line">
              <a:avLst/>
            </a:prstGeom>
            <a:ln w="1587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reeform 14"/>
            <p:cNvSpPr/>
            <p:nvPr/>
          </p:nvSpPr>
          <p:spPr>
            <a:xfrm>
              <a:off x="3890818" y="4777377"/>
              <a:ext cx="946727" cy="219363"/>
            </a:xfrm>
            <a:custGeom>
              <a:avLst/>
              <a:gdLst>
                <a:gd name="connsiteX0" fmla="*/ 0 w 946727"/>
                <a:gd name="connsiteY0" fmla="*/ 0 h 182802"/>
                <a:gd name="connsiteX1" fmla="*/ 427181 w 946727"/>
                <a:gd name="connsiteY1" fmla="*/ 173181 h 182802"/>
                <a:gd name="connsiteX2" fmla="*/ 946727 w 946727"/>
                <a:gd name="connsiteY2" fmla="*/ 57727 h 182802"/>
                <a:gd name="connsiteX0" fmla="*/ 0 w 946727"/>
                <a:gd name="connsiteY0" fmla="*/ 0 h 182802"/>
                <a:gd name="connsiteX1" fmla="*/ 427181 w 946727"/>
                <a:gd name="connsiteY1" fmla="*/ 173181 h 182802"/>
                <a:gd name="connsiteX2" fmla="*/ 946727 w 946727"/>
                <a:gd name="connsiteY2" fmla="*/ 57727 h 182802"/>
                <a:gd name="connsiteX0" fmla="*/ 0 w 946727"/>
                <a:gd name="connsiteY0" fmla="*/ 0 h 173181"/>
                <a:gd name="connsiteX1" fmla="*/ 427181 w 946727"/>
                <a:gd name="connsiteY1" fmla="*/ 173181 h 173181"/>
                <a:gd name="connsiteX2" fmla="*/ 946727 w 946727"/>
                <a:gd name="connsiteY2" fmla="*/ 57727 h 173181"/>
                <a:gd name="connsiteX0" fmla="*/ 0 w 946727"/>
                <a:gd name="connsiteY0" fmla="*/ 0 h 888999"/>
                <a:gd name="connsiteX1" fmla="*/ 738909 w 946727"/>
                <a:gd name="connsiteY1" fmla="*/ 888999 h 888999"/>
                <a:gd name="connsiteX2" fmla="*/ 946727 w 946727"/>
                <a:gd name="connsiteY2" fmla="*/ 57727 h 888999"/>
                <a:gd name="connsiteX0" fmla="*/ 0 w 946727"/>
                <a:gd name="connsiteY0" fmla="*/ 0 h 219363"/>
                <a:gd name="connsiteX1" fmla="*/ 484909 w 946727"/>
                <a:gd name="connsiteY1" fmla="*/ 219363 h 219363"/>
                <a:gd name="connsiteX2" fmla="*/ 946727 w 946727"/>
                <a:gd name="connsiteY2" fmla="*/ 57727 h 219363"/>
                <a:gd name="connsiteX0" fmla="*/ 0 w 946727"/>
                <a:gd name="connsiteY0" fmla="*/ 0 h 219363"/>
                <a:gd name="connsiteX1" fmla="*/ 484909 w 946727"/>
                <a:gd name="connsiteY1" fmla="*/ 219363 h 219363"/>
                <a:gd name="connsiteX2" fmla="*/ 946727 w 946727"/>
                <a:gd name="connsiteY2" fmla="*/ 57727 h 21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6727" h="219363">
                  <a:moveTo>
                    <a:pt x="0" y="0"/>
                  </a:moveTo>
                  <a:cubicBezTo>
                    <a:pt x="134696" y="81780"/>
                    <a:pt x="327121" y="209742"/>
                    <a:pt x="484909" y="219363"/>
                  </a:cubicBezTo>
                  <a:cubicBezTo>
                    <a:pt x="631151" y="217438"/>
                    <a:pt x="788939" y="166445"/>
                    <a:pt x="946727" y="57727"/>
                  </a:cubicBezTo>
                </a:path>
              </a:pathLst>
            </a:custGeom>
            <a:ln>
              <a:headEnd type="oval" w="lg" len="lg"/>
              <a:tailEnd type="oval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 flipH="1" flipV="1">
              <a:off x="3904673" y="4606505"/>
              <a:ext cx="946727" cy="219363"/>
            </a:xfrm>
            <a:custGeom>
              <a:avLst/>
              <a:gdLst>
                <a:gd name="connsiteX0" fmla="*/ 0 w 946727"/>
                <a:gd name="connsiteY0" fmla="*/ 0 h 182802"/>
                <a:gd name="connsiteX1" fmla="*/ 427181 w 946727"/>
                <a:gd name="connsiteY1" fmla="*/ 173181 h 182802"/>
                <a:gd name="connsiteX2" fmla="*/ 946727 w 946727"/>
                <a:gd name="connsiteY2" fmla="*/ 57727 h 182802"/>
                <a:gd name="connsiteX0" fmla="*/ 0 w 946727"/>
                <a:gd name="connsiteY0" fmla="*/ 0 h 182802"/>
                <a:gd name="connsiteX1" fmla="*/ 427181 w 946727"/>
                <a:gd name="connsiteY1" fmla="*/ 173181 h 182802"/>
                <a:gd name="connsiteX2" fmla="*/ 946727 w 946727"/>
                <a:gd name="connsiteY2" fmla="*/ 57727 h 182802"/>
                <a:gd name="connsiteX0" fmla="*/ 0 w 946727"/>
                <a:gd name="connsiteY0" fmla="*/ 0 h 173181"/>
                <a:gd name="connsiteX1" fmla="*/ 427181 w 946727"/>
                <a:gd name="connsiteY1" fmla="*/ 173181 h 173181"/>
                <a:gd name="connsiteX2" fmla="*/ 946727 w 946727"/>
                <a:gd name="connsiteY2" fmla="*/ 57727 h 173181"/>
                <a:gd name="connsiteX0" fmla="*/ 0 w 946727"/>
                <a:gd name="connsiteY0" fmla="*/ 0 h 888999"/>
                <a:gd name="connsiteX1" fmla="*/ 738909 w 946727"/>
                <a:gd name="connsiteY1" fmla="*/ 888999 h 888999"/>
                <a:gd name="connsiteX2" fmla="*/ 946727 w 946727"/>
                <a:gd name="connsiteY2" fmla="*/ 57727 h 888999"/>
                <a:gd name="connsiteX0" fmla="*/ 0 w 946727"/>
                <a:gd name="connsiteY0" fmla="*/ 0 h 219363"/>
                <a:gd name="connsiteX1" fmla="*/ 484909 w 946727"/>
                <a:gd name="connsiteY1" fmla="*/ 219363 h 219363"/>
                <a:gd name="connsiteX2" fmla="*/ 946727 w 946727"/>
                <a:gd name="connsiteY2" fmla="*/ 57727 h 219363"/>
                <a:gd name="connsiteX0" fmla="*/ 0 w 946727"/>
                <a:gd name="connsiteY0" fmla="*/ 0 h 219363"/>
                <a:gd name="connsiteX1" fmla="*/ 484909 w 946727"/>
                <a:gd name="connsiteY1" fmla="*/ 219363 h 219363"/>
                <a:gd name="connsiteX2" fmla="*/ 946727 w 946727"/>
                <a:gd name="connsiteY2" fmla="*/ 57727 h 21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6727" h="219363">
                  <a:moveTo>
                    <a:pt x="0" y="0"/>
                  </a:moveTo>
                  <a:cubicBezTo>
                    <a:pt x="134696" y="81780"/>
                    <a:pt x="327121" y="209742"/>
                    <a:pt x="484909" y="219363"/>
                  </a:cubicBezTo>
                  <a:cubicBezTo>
                    <a:pt x="631151" y="217438"/>
                    <a:pt x="788939" y="166445"/>
                    <a:pt x="946727" y="57727"/>
                  </a:cubicBezTo>
                </a:path>
              </a:pathLst>
            </a:custGeom>
            <a:ln>
              <a:headEnd type="oval" w="lg" len="lg"/>
              <a:tailEnd type="oval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/>
            <p:nvPr/>
          </p:nvCxnSpPr>
          <p:spPr>
            <a:xfrm rot="10800000">
              <a:off x="4914900" y="4822986"/>
              <a:ext cx="184150" cy="12696"/>
            </a:xfrm>
            <a:prstGeom prst="line">
              <a:avLst/>
            </a:prstGeom>
            <a:ln w="1587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arrow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1022350" y="4628440"/>
            <a:ext cx="1873250" cy="4045"/>
            <a:chOff x="577850" y="4742740"/>
            <a:chExt cx="1873250" cy="4045"/>
          </a:xfrm>
        </p:grpSpPr>
        <p:cxnSp>
          <p:nvCxnSpPr>
            <p:cNvPr id="37" name="Straight Connector 36"/>
            <p:cNvCxnSpPr/>
            <p:nvPr/>
          </p:nvCxnSpPr>
          <p:spPr>
            <a:xfrm rot="10800000">
              <a:off x="577850" y="4746782"/>
              <a:ext cx="1873250" cy="2"/>
            </a:xfrm>
            <a:prstGeom prst="line">
              <a:avLst/>
            </a:prstGeom>
            <a:ln w="1587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arrow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rot="10800000" flipV="1">
              <a:off x="750456" y="4742740"/>
              <a:ext cx="692726" cy="3"/>
            </a:xfrm>
            <a:prstGeom prst="line">
              <a:avLst/>
            </a:prstGeom>
            <a:ln>
              <a:headEnd type="oval" w="lg" len="lg"/>
              <a:tailEnd type="oval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0800000" flipV="1">
              <a:off x="1457038" y="4745049"/>
              <a:ext cx="692726" cy="3"/>
            </a:xfrm>
            <a:prstGeom prst="line">
              <a:avLst/>
            </a:prstGeom>
            <a:ln>
              <a:headEnd type="oval" w="lg" len="lg"/>
              <a:tailEnd type="oval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0800000">
              <a:off x="584200" y="4746784"/>
              <a:ext cx="25400" cy="1"/>
            </a:xfrm>
            <a:prstGeom prst="line">
              <a:avLst/>
            </a:prstGeom>
            <a:ln w="1587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arrow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946150" y="5464334"/>
            <a:ext cx="1911350" cy="467588"/>
            <a:chOff x="6013450" y="4575334"/>
            <a:chExt cx="1911350" cy="467588"/>
          </a:xfrm>
        </p:grpSpPr>
        <p:cxnSp>
          <p:nvCxnSpPr>
            <p:cNvPr id="31" name="Straight Connector 30"/>
            <p:cNvCxnSpPr/>
            <p:nvPr/>
          </p:nvCxnSpPr>
          <p:spPr>
            <a:xfrm rot="10800000">
              <a:off x="6019802" y="4581682"/>
              <a:ext cx="1904998" cy="1"/>
            </a:xfrm>
            <a:prstGeom prst="line">
              <a:avLst/>
            </a:prstGeom>
            <a:ln w="15875" cap="flat" cmpd="sng" algn="ctr">
              <a:solidFill>
                <a:srgbClr val="8FA500"/>
              </a:solidFill>
              <a:prstDash val="solid"/>
              <a:round/>
              <a:headEnd type="arrow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0800000">
              <a:off x="6019800" y="4657882"/>
              <a:ext cx="1905000" cy="1"/>
            </a:xfrm>
            <a:prstGeom prst="line">
              <a:avLst/>
            </a:prstGeom>
            <a:ln w="1587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arrow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6096001" y="4823559"/>
              <a:ext cx="427181" cy="11546"/>
            </a:xfrm>
            <a:prstGeom prst="line">
              <a:avLst/>
            </a:prstGeom>
            <a:ln>
              <a:headEnd type="oval" w="lg" len="lg"/>
              <a:tailEnd type="oval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7495310" y="4814324"/>
              <a:ext cx="427181" cy="11546"/>
            </a:xfrm>
            <a:prstGeom prst="line">
              <a:avLst/>
            </a:prstGeom>
            <a:ln>
              <a:headEnd type="oval" w="lg" len="lg"/>
              <a:tailEnd type="oval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 flipV="1">
              <a:off x="6317676" y="5033686"/>
              <a:ext cx="1383143" cy="2"/>
            </a:xfrm>
            <a:prstGeom prst="line">
              <a:avLst/>
            </a:prstGeom>
            <a:ln>
              <a:headEnd type="oval" w="lg" len="lg"/>
              <a:tailEnd type="oval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Isosceles Triangle 20"/>
            <p:cNvSpPr/>
            <p:nvPr/>
          </p:nvSpPr>
          <p:spPr>
            <a:xfrm flipH="1" flipV="1">
              <a:off x="6211455" y="4740433"/>
              <a:ext cx="207818" cy="187036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/>
            <p:cNvSpPr/>
            <p:nvPr/>
          </p:nvSpPr>
          <p:spPr>
            <a:xfrm flipH="1" flipV="1">
              <a:off x="7599219" y="4742742"/>
              <a:ext cx="207818" cy="187036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/>
            <p:nvPr/>
          </p:nvCxnSpPr>
          <p:spPr>
            <a:xfrm rot="10800000">
              <a:off x="6013450" y="4575334"/>
              <a:ext cx="25400" cy="1"/>
            </a:xfrm>
            <a:prstGeom prst="line">
              <a:avLst/>
            </a:prstGeom>
            <a:ln w="1587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arrow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10800000">
              <a:off x="6013450" y="4657884"/>
              <a:ext cx="25400" cy="1"/>
            </a:xfrm>
            <a:prstGeom prst="line">
              <a:avLst/>
            </a:prstGeom>
            <a:ln w="1587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arrow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4152903" y="5470525"/>
            <a:ext cx="1187448" cy="600075"/>
            <a:chOff x="1701803" y="5419725"/>
            <a:chExt cx="1187448" cy="600075"/>
          </a:xfrm>
        </p:grpSpPr>
        <p:cxnSp>
          <p:nvCxnSpPr>
            <p:cNvPr id="77" name="Straight Connector 76"/>
            <p:cNvCxnSpPr/>
            <p:nvPr/>
          </p:nvCxnSpPr>
          <p:spPr>
            <a:xfrm rot="10800000">
              <a:off x="1774827" y="5537203"/>
              <a:ext cx="234948" cy="55560"/>
            </a:xfrm>
            <a:prstGeom prst="line">
              <a:avLst/>
            </a:prstGeom>
            <a:ln w="1587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0800000">
              <a:off x="2368553" y="5756278"/>
              <a:ext cx="161923" cy="123822"/>
            </a:xfrm>
            <a:prstGeom prst="line">
              <a:avLst/>
            </a:prstGeom>
            <a:ln w="1587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0800000" flipV="1">
              <a:off x="2593976" y="5530849"/>
              <a:ext cx="295275" cy="41275"/>
            </a:xfrm>
            <a:prstGeom prst="line">
              <a:avLst/>
            </a:prstGeom>
            <a:ln w="1587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arrow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597150" y="5591175"/>
              <a:ext cx="215900" cy="41275"/>
            </a:xfrm>
            <a:prstGeom prst="line">
              <a:avLst/>
            </a:prstGeom>
            <a:ln w="1587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2012950" y="5419725"/>
              <a:ext cx="590550" cy="3333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5" name="Straight Connector 24"/>
            <p:cNvCxnSpPr/>
            <p:nvPr/>
          </p:nvCxnSpPr>
          <p:spPr>
            <a:xfrm flipV="1">
              <a:off x="1701803" y="5603875"/>
              <a:ext cx="292097" cy="41276"/>
            </a:xfrm>
            <a:prstGeom prst="line">
              <a:avLst/>
            </a:prstGeom>
            <a:ln w="1587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arrow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endCxn id="49" idx="6"/>
            </p:cNvCxnSpPr>
            <p:nvPr/>
          </p:nvCxnSpPr>
          <p:spPr>
            <a:xfrm rot="10800000">
              <a:off x="2603500" y="5586414"/>
              <a:ext cx="50800" cy="1587"/>
            </a:xfrm>
            <a:prstGeom prst="line">
              <a:avLst/>
            </a:prstGeom>
            <a:ln>
              <a:headEnd type="none" w="lg" len="lg"/>
              <a:tailEnd type="oval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0800000">
              <a:off x="1748589" y="5530845"/>
              <a:ext cx="45286" cy="9530"/>
            </a:xfrm>
            <a:prstGeom prst="line">
              <a:avLst/>
            </a:prstGeom>
            <a:ln w="1587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arrow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6200000" flipV="1">
              <a:off x="2305050" y="5822950"/>
              <a:ext cx="247650" cy="146050"/>
            </a:xfrm>
            <a:prstGeom prst="line">
              <a:avLst/>
            </a:prstGeom>
            <a:ln w="1587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arrow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2809877" y="5632449"/>
              <a:ext cx="12698" cy="3176"/>
            </a:xfrm>
            <a:prstGeom prst="line">
              <a:avLst/>
            </a:prstGeom>
            <a:ln w="1587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arrow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0800000">
              <a:off x="2359025" y="5745164"/>
              <a:ext cx="50800" cy="1587"/>
            </a:xfrm>
            <a:prstGeom prst="line">
              <a:avLst/>
            </a:prstGeom>
            <a:ln>
              <a:headEnd type="none" w="lg" len="lg"/>
              <a:tailEnd type="oval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1958975" y="5583240"/>
              <a:ext cx="44450" cy="7935"/>
            </a:xfrm>
            <a:prstGeom prst="line">
              <a:avLst/>
            </a:prstGeom>
            <a:ln>
              <a:headEnd type="none" w="lg" len="lg"/>
              <a:tailEnd type="oval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2508250" y="5864225"/>
              <a:ext cx="24564" cy="22220"/>
            </a:xfrm>
            <a:prstGeom prst="line">
              <a:avLst/>
            </a:prstGeom>
            <a:ln w="1587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arrow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/>
          <p:cNvSpPr txBox="1"/>
          <p:nvPr/>
        </p:nvSpPr>
        <p:spPr>
          <a:xfrm>
            <a:off x="7251700" y="6248400"/>
            <a:ext cx="15569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bg1"/>
                </a:solidFill>
              </a:rPr>
              <a:t>NML status 4/6</a:t>
            </a:r>
            <a:endParaRPr lang="en-GB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6947"/>
            <a:ext cx="8017042" cy="5036553"/>
          </a:xfrm>
        </p:spPr>
        <p:txBody>
          <a:bodyPr/>
          <a:lstStyle/>
          <a:p>
            <a:pPr marL="261938" lvl="1" indent="-261938">
              <a:buClr>
                <a:srgbClr val="B4D100"/>
              </a:buClr>
              <a:buSzPct val="80000"/>
            </a:pPr>
            <a:r>
              <a:rPr lang="en-US" sz="2200" dirty="0" smtClean="0"/>
              <a:t>NML:</a:t>
            </a:r>
          </a:p>
          <a:p>
            <a:pPr marL="695326" lvl="2">
              <a:buSzPct val="80000"/>
              <a:buNone/>
            </a:pPr>
            <a:r>
              <a:rPr lang="en-US" sz="2000" dirty="0" smtClean="0"/>
              <a:t>urn:ogf:network:example.net:2011:yafgsdfbdfopt34156</a:t>
            </a:r>
          </a:p>
          <a:p>
            <a:pPr marL="695326" lvl="2">
              <a:buSzPct val="80000"/>
              <a:buNone/>
            </a:pPr>
            <a:r>
              <a:rPr lang="en-US" sz="2000" i="0" dirty="0" smtClean="0"/>
              <a:t>Any URI is fine. Warning: @, / are not allowed in network </a:t>
            </a:r>
            <a:r>
              <a:rPr lang="en-US" sz="2000" i="0" dirty="0" err="1" smtClean="0"/>
              <a:t>URNs</a:t>
            </a:r>
            <a:r>
              <a:rPr lang="en-US" sz="2000" i="0" dirty="0" smtClean="0"/>
              <a:t>.</a:t>
            </a:r>
          </a:p>
          <a:p>
            <a:pPr marL="261938" lvl="1" indent="-261938">
              <a:buClr>
                <a:srgbClr val="B4D100"/>
              </a:buClr>
              <a:buSzPct val="80000"/>
            </a:pPr>
            <a:r>
              <a:rPr lang="en-US" sz="2200" dirty="0" smtClean="0"/>
              <a:t>GLIF:</a:t>
            </a:r>
          </a:p>
          <a:p>
            <a:pPr marL="695326" lvl="2">
              <a:buSzPct val="80000"/>
              <a:buNone/>
            </a:pPr>
            <a:r>
              <a:rPr lang="en-US" sz="2000" dirty="0" smtClean="0"/>
              <a:t>urn:ogf:network:example.net:yafgsdfbdfopt34156</a:t>
            </a:r>
          </a:p>
          <a:p>
            <a:pPr marL="261938" lvl="1" indent="-261938">
              <a:buClr>
                <a:srgbClr val="B4D100"/>
              </a:buClr>
              <a:buSzPct val="80000"/>
            </a:pPr>
            <a:r>
              <a:rPr lang="en-US" sz="2200" dirty="0" smtClean="0"/>
              <a:t>UNIS (</a:t>
            </a:r>
            <a:r>
              <a:rPr lang="en-US" sz="2200" dirty="0" err="1" smtClean="0"/>
              <a:t>PerfSONAR</a:t>
            </a:r>
            <a:r>
              <a:rPr lang="en-US" sz="2200" dirty="0" smtClean="0"/>
              <a:t>), NMC:</a:t>
            </a:r>
          </a:p>
          <a:p>
            <a:pPr marL="695326" lvl="2">
              <a:buSzPct val="80000"/>
              <a:buNone/>
            </a:pPr>
            <a:r>
              <a:rPr lang="en-US" sz="2000" dirty="0" err="1" smtClean="0"/>
              <a:t>urn:ogf:network:domain</a:t>
            </a:r>
            <a:r>
              <a:rPr lang="en-US" sz="2000" dirty="0" smtClean="0"/>
              <a:t>=</a:t>
            </a:r>
            <a:r>
              <a:rPr lang="en-US" sz="2000" dirty="0" err="1" smtClean="0"/>
              <a:t>example.net:node</a:t>
            </a:r>
            <a:r>
              <a:rPr lang="en-US" sz="2000" dirty="0" smtClean="0"/>
              <a:t>=vlsr1:port=2</a:t>
            </a:r>
          </a:p>
          <a:p>
            <a:pPr marL="261938" lvl="1">
              <a:buSzPct val="80000"/>
            </a:pPr>
            <a:r>
              <a:rPr lang="en-US" sz="2200" dirty="0" err="1" smtClean="0"/>
              <a:t>AutoBAHN</a:t>
            </a:r>
            <a:r>
              <a:rPr lang="en-US" sz="2200" dirty="0" smtClean="0"/>
              <a:t> (GÉANT3):</a:t>
            </a:r>
          </a:p>
          <a:p>
            <a:pPr marL="695326" lvl="2">
              <a:buSzPct val="80000"/>
              <a:buNone/>
            </a:pPr>
            <a:r>
              <a:rPr lang="en-US" sz="2000" dirty="0" smtClean="0"/>
              <a:t>PIONIER@1275987204_res_1</a:t>
            </a:r>
          </a:p>
          <a:p>
            <a:pPr marL="261938" lvl="1">
              <a:buSzPct val="80000"/>
            </a:pPr>
            <a:r>
              <a:rPr lang="en-US" sz="2200" dirty="0" smtClean="0"/>
              <a:t>GÉANT2, LHCOPN (E2Emon):</a:t>
            </a:r>
          </a:p>
          <a:p>
            <a:pPr marL="695326" lvl="2">
              <a:buSzPct val="80000"/>
              <a:buNone/>
            </a:pPr>
            <a:r>
              <a:rPr lang="en-US" sz="2000" dirty="0" smtClean="0"/>
              <a:t>CERN-TRIUMF-LHCOPN-001</a:t>
            </a:r>
          </a:p>
          <a:p>
            <a:pPr marL="261938" lvl="1" indent="-261938">
              <a:buClr>
                <a:srgbClr val="B4D100"/>
              </a:buClr>
              <a:buSzPct val="80000"/>
            </a:pPr>
            <a:r>
              <a:rPr lang="en-US" sz="2200" dirty="0" smtClean="0"/>
              <a:t>Internet2 (old style):</a:t>
            </a:r>
          </a:p>
          <a:p>
            <a:pPr marL="695326" lvl="2">
              <a:buSzPct val="80000"/>
              <a:buNone/>
            </a:pPr>
            <a:r>
              <a:rPr lang="en-US" sz="2000" dirty="0" smtClean="0"/>
              <a:t>starlight:chi-van-42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51700" y="6248400"/>
            <a:ext cx="15569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bg1"/>
                </a:solidFill>
              </a:rPr>
              <a:t>NML status 5/6</a:t>
            </a:r>
            <a:endParaRPr lang="en-GB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N3 Presentation">
  <a:themeElements>
    <a:clrScheme name="GEANT_template_PMT 14">
      <a:dk1>
        <a:srgbClr val="004359"/>
      </a:dk1>
      <a:lt1>
        <a:srgbClr val="FFFFFF"/>
      </a:lt1>
      <a:dk2>
        <a:srgbClr val="FFFFFF"/>
      </a:dk2>
      <a:lt2>
        <a:srgbClr val="0D8B9F"/>
      </a:lt2>
      <a:accent1>
        <a:srgbClr val="00899F"/>
      </a:accent1>
      <a:accent2>
        <a:srgbClr val="BFDC00"/>
      </a:accent2>
      <a:accent3>
        <a:srgbClr val="FFFFFF"/>
      </a:accent3>
      <a:accent4>
        <a:srgbClr val="00384B"/>
      </a:accent4>
      <a:accent5>
        <a:srgbClr val="AAC4CD"/>
      </a:accent5>
      <a:accent6>
        <a:srgbClr val="ADC700"/>
      </a:accent6>
      <a:hlink>
        <a:srgbClr val="EE5019"/>
      </a:hlink>
      <a:folHlink>
        <a:srgbClr val="E0C300"/>
      </a:folHlink>
    </a:clrScheme>
    <a:fontScheme name="GEANT_template_PM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GEANT_template_PM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NT_template_PM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NT_template_PM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NT_template_PM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NT_template_PM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NT_template_PM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NT_template_PM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NT_template_PM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NT_template_PM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NT_template_PM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NT_template_PM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NT_template_PM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NT_template_PMT 13">
        <a:dk1>
          <a:srgbClr val="004359"/>
        </a:dk1>
        <a:lt1>
          <a:srgbClr val="FFFFFF"/>
        </a:lt1>
        <a:dk2>
          <a:srgbClr val="FFFFFF"/>
        </a:dk2>
        <a:lt2>
          <a:srgbClr val="0D8B9F"/>
        </a:lt2>
        <a:accent1>
          <a:srgbClr val="00899F"/>
        </a:accent1>
        <a:accent2>
          <a:srgbClr val="E0C300"/>
        </a:accent2>
        <a:accent3>
          <a:srgbClr val="FFFFFF"/>
        </a:accent3>
        <a:accent4>
          <a:srgbClr val="00384B"/>
        </a:accent4>
        <a:accent5>
          <a:srgbClr val="AAC4CD"/>
        </a:accent5>
        <a:accent6>
          <a:srgbClr val="CBB000"/>
        </a:accent6>
        <a:hlink>
          <a:srgbClr val="EE5019"/>
        </a:hlink>
        <a:folHlink>
          <a:srgbClr val="BFDD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NT_template_PMT 14">
        <a:dk1>
          <a:srgbClr val="004359"/>
        </a:dk1>
        <a:lt1>
          <a:srgbClr val="FFFFFF"/>
        </a:lt1>
        <a:dk2>
          <a:srgbClr val="FFFFFF"/>
        </a:dk2>
        <a:lt2>
          <a:srgbClr val="0D8B9F"/>
        </a:lt2>
        <a:accent1>
          <a:srgbClr val="00899F"/>
        </a:accent1>
        <a:accent2>
          <a:srgbClr val="BFDC00"/>
        </a:accent2>
        <a:accent3>
          <a:srgbClr val="FFFFFF"/>
        </a:accent3>
        <a:accent4>
          <a:srgbClr val="00384B"/>
        </a:accent4>
        <a:accent5>
          <a:srgbClr val="AAC4CD"/>
        </a:accent5>
        <a:accent6>
          <a:srgbClr val="ADC700"/>
        </a:accent6>
        <a:hlink>
          <a:srgbClr val="EE5019"/>
        </a:hlink>
        <a:folHlink>
          <a:srgbClr val="E0C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GN3 Presentation</Template>
  <TotalTime>17374</TotalTime>
  <Words>448</Words>
  <Application>Microsoft Macintosh PowerPoint</Application>
  <PresentationFormat>On-screen Show (4:3)</PresentationFormat>
  <Paragraphs>75</Paragraphs>
  <Slides>6</Slides>
  <Notes>4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GN3 Presentation</vt:lpstr>
      <vt:lpstr>Progress in NML</vt:lpstr>
      <vt:lpstr>Contents</vt:lpstr>
      <vt:lpstr>NML – Network Mark-up Language</vt:lpstr>
      <vt:lpstr>NML Progress by Topic</vt:lpstr>
      <vt:lpstr>NML Links and Paths</vt:lpstr>
      <vt:lpstr>Identifiers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JRA1 Y2 Update of  the Technical Annex – Time Plan</dc:title>
  <dc:creator>Tony Breach</dc:creator>
  <cp:lastModifiedBy>Freek Dijkstra</cp:lastModifiedBy>
  <cp:revision>570</cp:revision>
  <cp:lastPrinted>2009-01-30T12:18:14Z</cp:lastPrinted>
  <dcterms:created xsi:type="dcterms:W3CDTF">2012-01-31T14:26:07Z</dcterms:created>
  <dcterms:modified xsi:type="dcterms:W3CDTF">2012-01-31T14:30:56Z</dcterms:modified>
</cp:coreProperties>
</file>