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5" r:id="rId3"/>
    <p:sldId id="303" r:id="rId4"/>
    <p:sldId id="308" r:id="rId5"/>
    <p:sldId id="293" r:id="rId6"/>
    <p:sldId id="305" r:id="rId7"/>
    <p:sldId id="306" r:id="rId8"/>
    <p:sldId id="309" r:id="rId9"/>
    <p:sldId id="310" r:id="rId10"/>
    <p:sldId id="313" r:id="rId11"/>
    <p:sldId id="300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EB"/>
    <a:srgbClr val="5D0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68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E7BA8-B0E6-5E47-ADDB-052F9D84ADC3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B9AFB-E933-6E46-8F99-DF44610F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B9AFB-E933-6E46-8F99-DF44610F8E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60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196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5875"/>
            <a:ext cx="7772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30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Message Transport Layer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feature proposed for NSI version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?.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Message processing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928682" y="1600552"/>
            <a:ext cx="1024467" cy="169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3904201" y="2218288"/>
            <a:ext cx="1024467" cy="1693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28668" y="1524006"/>
            <a:ext cx="11202" cy="525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434479" y="2068177"/>
            <a:ext cx="2469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SendNSIMsg</a:t>
            </a:r>
            <a:r>
              <a:rPr lang="en-US" sz="1400" dirty="0" smtClean="0">
                <a:solidFill>
                  <a:srgbClr val="008000"/>
                </a:solidFill>
              </a:rPr>
              <a:t>(Bonaire,msg1)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741" y="1396293"/>
            <a:ext cx="233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OpenSessionReq</a:t>
            </a:r>
            <a:r>
              <a:rPr lang="en-US" sz="1400" dirty="0" smtClean="0">
                <a:solidFill>
                  <a:srgbClr val="FF0000"/>
                </a:solidFill>
              </a:rPr>
              <a:t>(Bonaire)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1202" y="1691562"/>
            <a:ext cx="1990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OpenSessionResp</a:t>
            </a:r>
            <a:r>
              <a:rPr lang="en-US" sz="1400" dirty="0" smtClean="0">
                <a:solidFill>
                  <a:srgbClr val="FF0000"/>
                </a:solidFill>
              </a:rPr>
              <a:t>(ok)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928680" y="1966790"/>
            <a:ext cx="1024460" cy="234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895735" y="1524006"/>
            <a:ext cx="0" cy="492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953135" y="1524006"/>
            <a:ext cx="0" cy="4927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28672" y="2720789"/>
            <a:ext cx="1024467" cy="1693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15488" y="2546958"/>
            <a:ext cx="2110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XmitMsg</a:t>
            </a:r>
            <a:r>
              <a:rPr lang="en-US" sz="1400" dirty="0" smtClean="0">
                <a:solidFill>
                  <a:srgbClr val="008000"/>
                </a:solidFill>
              </a:rPr>
              <a:t>(Bonaire,msg1)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7868" y="1226981"/>
            <a:ext cx="121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 Layer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69491" y="1138422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MTL Bonaire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28206" y="3252512"/>
            <a:ext cx="24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RecvMsgAck</a:t>
            </a:r>
            <a:r>
              <a:rPr lang="en-US" sz="1400" dirty="0" smtClean="0">
                <a:solidFill>
                  <a:srgbClr val="008000"/>
                </a:solidFill>
              </a:rPr>
              <a:t>(Bonaire,msg1)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4928668" y="3232500"/>
            <a:ext cx="1024465" cy="1487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5881178" y="2909979"/>
            <a:ext cx="160875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3945" y="2887832"/>
            <a:ext cx="246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Store, append </a:t>
            </a:r>
            <a:r>
              <a:rPr lang="en-US" sz="1400" dirty="0" err="1" smtClean="0">
                <a:solidFill>
                  <a:srgbClr val="008000"/>
                </a:solidFill>
              </a:rPr>
              <a:t>RecvQ</a:t>
            </a:r>
            <a:r>
              <a:rPr lang="en-US" sz="1400" dirty="0" smtClean="0">
                <a:solidFill>
                  <a:srgbClr val="008000"/>
                </a:solidFill>
              </a:rPr>
              <a:t>(msg1)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2464" y="2398003"/>
            <a:ext cx="160875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1227" y="2400295"/>
            <a:ext cx="3198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Store, append </a:t>
            </a:r>
            <a:r>
              <a:rPr lang="en-US" sz="1400" dirty="0" err="1" smtClean="0">
                <a:solidFill>
                  <a:srgbClr val="008000"/>
                </a:solidFill>
              </a:rPr>
              <a:t>SendQ</a:t>
            </a:r>
            <a:r>
              <a:rPr lang="en-US" sz="1400" dirty="0" smtClean="0">
                <a:solidFill>
                  <a:srgbClr val="008000"/>
                </a:solidFill>
              </a:rPr>
              <a:t>(Bonaire, msg1)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67085" y="3374076"/>
            <a:ext cx="261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DeleteNSIMsg</a:t>
            </a:r>
            <a:r>
              <a:rPr lang="en-US" sz="1400" dirty="0" smtClean="0">
                <a:solidFill>
                  <a:srgbClr val="008000"/>
                </a:solidFill>
              </a:rPr>
              <a:t>(Bonaire, msg1)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6104" y="1131556"/>
            <a:ext cx="13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MTL Aruba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15488" y="6011493"/>
            <a:ext cx="235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CloseSessionReq</a:t>
            </a:r>
            <a:r>
              <a:rPr lang="en-US" sz="1400" dirty="0" smtClean="0">
                <a:solidFill>
                  <a:srgbClr val="FF0000"/>
                </a:solidFill>
              </a:rPr>
              <a:t>(Bonaire)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15488" y="6466331"/>
            <a:ext cx="201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CloseSessionResp</a:t>
            </a:r>
            <a:r>
              <a:rPr lang="en-US" sz="1400" dirty="0" smtClean="0">
                <a:solidFill>
                  <a:srgbClr val="FF0000"/>
                </a:solidFill>
              </a:rPr>
              <a:t>(ok)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4928682" y="6183801"/>
            <a:ext cx="1024467" cy="169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4928689" y="6426407"/>
            <a:ext cx="1024460" cy="234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3906938" y="3716369"/>
            <a:ext cx="1024465" cy="1487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53801" y="3707254"/>
            <a:ext cx="2809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SendSuccessCB</a:t>
            </a:r>
            <a:r>
              <a:rPr lang="en-US" sz="1400" dirty="0" smtClean="0">
                <a:solidFill>
                  <a:srgbClr val="008000"/>
                </a:solidFill>
              </a:rPr>
              <a:t>(Bonaire, msg1)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4843989" y="3407889"/>
            <a:ext cx="160875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3913400" y="4088944"/>
            <a:ext cx="1024467" cy="1693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443678" y="3938833"/>
            <a:ext cx="2469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SendNSIMsg</a:t>
            </a:r>
            <a:r>
              <a:rPr lang="en-US" sz="1400" dirty="0" smtClean="0">
                <a:solidFill>
                  <a:srgbClr val="0000FF"/>
                </a:solidFill>
              </a:rPr>
              <a:t>(Bonaire,msg2)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4937871" y="4591445"/>
            <a:ext cx="731620" cy="167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415488" y="4283668"/>
            <a:ext cx="2110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XmitMsg</a:t>
            </a:r>
            <a:r>
              <a:rPr lang="en-US" sz="1400" dirty="0" smtClean="0">
                <a:solidFill>
                  <a:srgbClr val="0000FF"/>
                </a:solidFill>
              </a:rPr>
              <a:t>(Bonaire,msg2)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4861663" y="4268659"/>
            <a:ext cx="160875" cy="304800"/>
          </a:xfrm>
          <a:prstGeom prst="ellipse">
            <a:avLst/>
          </a:prstGeom>
          <a:solidFill>
            <a:srgbClr val="42B9E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90426" y="4270951"/>
            <a:ext cx="3198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Store, append </a:t>
            </a:r>
            <a:r>
              <a:rPr lang="en-US" sz="1400" dirty="0" err="1" smtClean="0">
                <a:solidFill>
                  <a:srgbClr val="0000FF"/>
                </a:solidFill>
              </a:rPr>
              <a:t>SendQ</a:t>
            </a:r>
            <a:r>
              <a:rPr lang="en-US" sz="1400" dirty="0" smtClean="0">
                <a:solidFill>
                  <a:srgbClr val="0000FF"/>
                </a:solidFill>
              </a:rPr>
              <a:t>(Bonaire, msg2)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H="1">
            <a:off x="3906938" y="5891825"/>
            <a:ext cx="1024465" cy="1487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42483" y="5810853"/>
            <a:ext cx="3061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SendFailTimeoutCB</a:t>
            </a:r>
            <a:r>
              <a:rPr lang="en-US" sz="1400" dirty="0" smtClean="0">
                <a:solidFill>
                  <a:srgbClr val="0000FF"/>
                </a:solidFill>
              </a:rPr>
              <a:t>(Bonaire, msg2)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4840495" y="5587025"/>
            <a:ext cx="160875" cy="304800"/>
          </a:xfrm>
          <a:prstGeom prst="ellipse">
            <a:avLst/>
          </a:prstGeom>
          <a:solidFill>
            <a:srgbClr val="42B9E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9" name="Lightning Bolt 78"/>
          <p:cNvSpPr/>
          <p:nvPr/>
        </p:nvSpPr>
        <p:spPr bwMode="auto">
          <a:xfrm flipH="1">
            <a:off x="4920933" y="5201510"/>
            <a:ext cx="371808" cy="350999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5931" y="4556525"/>
            <a:ext cx="34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72929" y="5244732"/>
            <a:ext cx="20672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TransportSendTimeout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21218" y="5552509"/>
            <a:ext cx="261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DeleteNSIMsg</a:t>
            </a:r>
            <a:r>
              <a:rPr lang="en-US" sz="1400" dirty="0" smtClean="0">
                <a:solidFill>
                  <a:srgbClr val="0000FF"/>
                </a:solidFill>
              </a:rPr>
              <a:t>(Bonaire, msg2)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4937871" y="4743845"/>
            <a:ext cx="731620" cy="167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555931" y="4708925"/>
            <a:ext cx="34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4937871" y="4896245"/>
            <a:ext cx="731620" cy="167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5555931" y="4861325"/>
            <a:ext cx="34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42650" y="4718850"/>
            <a:ext cx="6834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retries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85875"/>
            <a:ext cx="7907867" cy="53943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MTL Send processing:  </a:t>
            </a:r>
          </a:p>
          <a:p>
            <a:pPr lvl="1"/>
            <a:r>
              <a:rPr lang="en-US" dirty="0" smtClean="0"/>
              <a:t>Check for messages on send queues… (“</a:t>
            </a:r>
            <a:r>
              <a:rPr lang="en-US" dirty="0" err="1" smtClean="0"/>
              <a:t>SendMsg</a:t>
            </a:r>
            <a:r>
              <a:rPr lang="en-US" dirty="0" smtClean="0"/>
              <a:t>” event)</a:t>
            </a:r>
          </a:p>
          <a:p>
            <a:pPr lvl="1"/>
            <a:r>
              <a:rPr lang="en-US" dirty="0" smtClean="0"/>
              <a:t>Checks for established session to remote NSA</a:t>
            </a:r>
          </a:p>
          <a:p>
            <a:pPr lvl="1"/>
            <a:r>
              <a:rPr lang="en-US" dirty="0" smtClean="0"/>
              <a:t>If a session is not established… open a session.</a:t>
            </a:r>
          </a:p>
          <a:p>
            <a:pPr lvl="2"/>
            <a:r>
              <a:rPr lang="en-US" dirty="0" smtClean="0"/>
              <a:t>Selects a protocol specific destination for the session with the destination NSA.</a:t>
            </a:r>
          </a:p>
          <a:p>
            <a:pPr lvl="2"/>
            <a:r>
              <a:rPr lang="en-US" dirty="0" smtClean="0"/>
              <a:t>Opens</a:t>
            </a:r>
            <a:r>
              <a:rPr lang="en-US" dirty="0" smtClean="0"/>
              <a:t> a bi-directional messaging session between the local MTL and the destination MTL </a:t>
            </a:r>
          </a:p>
          <a:p>
            <a:pPr lvl="1"/>
            <a:r>
              <a:rPr lang="en-US" dirty="0" smtClean="0"/>
              <a:t>Sends messages from send queues  (NSI messages on a particular send queue are sent and confirmed in order, different queues can be serviced asynchronously.)</a:t>
            </a:r>
          </a:p>
          <a:p>
            <a:r>
              <a:rPr lang="en-US" dirty="0" smtClean="0"/>
              <a:t>MTL Receive processing</a:t>
            </a:r>
          </a:p>
          <a:p>
            <a:pPr lvl="1"/>
            <a:r>
              <a:rPr lang="en-US" dirty="0" smtClean="0"/>
              <a:t>Check for session request from remote NSA…(“</a:t>
            </a:r>
            <a:r>
              <a:rPr lang="en-US" dirty="0" err="1" smtClean="0"/>
              <a:t>RecvSession</a:t>
            </a:r>
            <a:r>
              <a:rPr lang="en-US" dirty="0" smtClean="0"/>
              <a:t>” event, open session and authenticate/authorize.)</a:t>
            </a:r>
          </a:p>
          <a:p>
            <a:pPr lvl="1"/>
            <a:r>
              <a:rPr lang="en-US" dirty="0" smtClean="0"/>
              <a:t>Check for received message from remote MTLs (“</a:t>
            </a:r>
            <a:r>
              <a:rPr lang="en-US" dirty="0" err="1" smtClean="0"/>
              <a:t>RecvMsg</a:t>
            </a:r>
            <a:r>
              <a:rPr lang="en-US" dirty="0" smtClean="0"/>
              <a:t>” event)</a:t>
            </a:r>
          </a:p>
          <a:p>
            <a:pPr lvl="2"/>
            <a:r>
              <a:rPr lang="en-US" dirty="0" smtClean="0"/>
              <a:t>Store received </a:t>
            </a:r>
            <a:r>
              <a:rPr lang="en-US" dirty="0" err="1" smtClean="0"/>
              <a:t>msg</a:t>
            </a:r>
            <a:r>
              <a:rPr lang="en-US" dirty="0" smtClean="0"/>
              <a:t> in a persistent store, Queue on </a:t>
            </a:r>
            <a:r>
              <a:rPr lang="en-US" dirty="0" err="1" smtClean="0"/>
              <a:t>Recv</a:t>
            </a:r>
            <a:r>
              <a:rPr lang="en-US" dirty="0" smtClean="0"/>
              <a:t> Queue for NSI layer</a:t>
            </a:r>
          </a:p>
          <a:p>
            <a:pPr lvl="2"/>
            <a:r>
              <a:rPr lang="en-US" dirty="0" smtClean="0"/>
              <a:t>Send an MSGACK message to sending NSA to acknowledge receipt of NSI message.</a:t>
            </a:r>
          </a:p>
          <a:p>
            <a:pPr lvl="1"/>
            <a:r>
              <a:rPr lang="en-US" dirty="0" smtClean="0"/>
              <a:t>Check for messages on Send queue for remote NSA – </a:t>
            </a:r>
            <a:r>
              <a:rPr lang="en-US" dirty="0" err="1" smtClean="0"/>
              <a:t>init</a:t>
            </a:r>
            <a:r>
              <a:rPr lang="en-US" dirty="0" smtClean="0"/>
              <a:t> send processing</a:t>
            </a:r>
          </a:p>
          <a:p>
            <a:r>
              <a:rPr lang="en-US" dirty="0" smtClean="0"/>
              <a:t>Event processing</a:t>
            </a:r>
          </a:p>
          <a:p>
            <a:pPr lvl="1"/>
            <a:r>
              <a:rPr lang="en-US" dirty="0" smtClean="0"/>
              <a:t>All send messages have a timeout value – if the message is not removed from the send queue (sent) before the timeout expires, the the timeout generates a Transport Timeout event </a:t>
            </a:r>
            <a:endParaRPr lang="en-US" dirty="0"/>
          </a:p>
          <a:p>
            <a:pPr lvl="1"/>
            <a:r>
              <a:rPr lang="en-US" dirty="0" smtClean="0"/>
              <a:t>The transport Timeout causes the the message to be immediately removed from the queue and the timeout Callback invoked with the message as parameter.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1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MTL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MTL hides underlying transport complexity from the NSI layer…makes the NSI functioning consistent across all infrastructure.</a:t>
            </a:r>
          </a:p>
          <a:p>
            <a:pPr lvl="1"/>
            <a:r>
              <a:rPr lang="en-US" dirty="0" smtClean="0"/>
              <a:t>We can then define the functional requirements of NSI independent of any particular binding</a:t>
            </a:r>
          </a:p>
          <a:p>
            <a:pPr lvl="1"/>
            <a:r>
              <a:rPr lang="en-US" dirty="0" smtClean="0"/>
              <a:t>The MTL bindings are responsible for interactions with specific underlying protocols.</a:t>
            </a:r>
          </a:p>
          <a:p>
            <a:r>
              <a:rPr lang="en-US" dirty="0" smtClean="0"/>
              <a:t>The </a:t>
            </a:r>
            <a:r>
              <a:rPr lang="en-US" i="1" u="sng" dirty="0" smtClean="0"/>
              <a:t>MTL can access protocol specific features</a:t>
            </a:r>
            <a:r>
              <a:rPr lang="en-US" dirty="0" smtClean="0"/>
              <a:t> because it is explicitly a binding to those protocols.  It just cannot expose them upward.</a:t>
            </a:r>
          </a:p>
          <a:p>
            <a:r>
              <a:rPr lang="en-US" dirty="0" smtClean="0"/>
              <a:t>The MTL can also implement layered features that existing protocols do not provide:</a:t>
            </a:r>
          </a:p>
          <a:p>
            <a:pPr lvl="1"/>
            <a:r>
              <a:rPr lang="en-US" dirty="0" smtClean="0"/>
              <a:t>For instance, the MTL can be responsible for persistent storage (or journaling) of messaging to insure recoverable operation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152400"/>
            <a:ext cx="7772400" cy="847725"/>
          </a:xfrm>
        </p:spPr>
        <p:txBody>
          <a:bodyPr/>
          <a:lstStyle/>
          <a:p>
            <a:r>
              <a:rPr lang="en-US" dirty="0" smtClean="0"/>
              <a:t>Incorporating MTL into the NSI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MTL messaging interface model should be part of the NSI Framework.</a:t>
            </a:r>
          </a:p>
          <a:p>
            <a:pPr lvl="1"/>
            <a:r>
              <a:rPr lang="en-US" dirty="0" smtClean="0"/>
              <a:t>The set of generalized messaging primitives used by all NSI protocols should be clearly defined in the Framework – send, </a:t>
            </a:r>
            <a:r>
              <a:rPr lang="en-US" dirty="0" err="1" smtClean="0"/>
              <a:t>recv</a:t>
            </a:r>
            <a:r>
              <a:rPr lang="en-US" dirty="0" smtClean="0"/>
              <a:t>, cancel,…  These should be refined and standardized</a:t>
            </a:r>
          </a:p>
          <a:p>
            <a:pPr lvl="1"/>
            <a:r>
              <a:rPr lang="en-US" smtClean="0"/>
              <a:t>Each </a:t>
            </a:r>
            <a:r>
              <a:rPr lang="en-US" dirty="0" smtClean="0"/>
              <a:t>NSI protocol defines its message structure for its NSI primitives only…The delivery of the message is left to the MTL.</a:t>
            </a:r>
          </a:p>
          <a:p>
            <a:r>
              <a:rPr lang="en-US" dirty="0" smtClean="0"/>
              <a:t>The Binding(s) should be an addendum to the framework specification</a:t>
            </a:r>
          </a:p>
          <a:p>
            <a:pPr lvl="1"/>
            <a:r>
              <a:rPr lang="en-US" dirty="0" smtClean="0"/>
              <a:t>Bindings are content agnostic – they provide the common basis for MTLs in different NSAs to communicate. </a:t>
            </a:r>
          </a:p>
          <a:p>
            <a:pPr lvl="1"/>
            <a:r>
              <a:rPr lang="en-US" dirty="0" smtClean="0"/>
              <a:t>The first binding is the current SOAP/HTTP/SSL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85875"/>
            <a:ext cx="8161867" cy="5216525"/>
          </a:xfrm>
        </p:spPr>
        <p:txBody>
          <a:bodyPr>
            <a:normAutofit/>
          </a:bodyPr>
          <a:lstStyle/>
          <a:p>
            <a:r>
              <a:rPr lang="en-US" dirty="0" smtClean="0"/>
              <a:t>From the </a:t>
            </a:r>
            <a:r>
              <a:rPr lang="en-US" i="1" u="sng" dirty="0" smtClean="0"/>
              <a:t>NSI perspective,</a:t>
            </a:r>
            <a:r>
              <a:rPr lang="en-US" dirty="0" smtClean="0"/>
              <a:t> </a:t>
            </a:r>
            <a:r>
              <a:rPr lang="en-US" dirty="0" smtClean="0"/>
              <a:t>NSI framework only needs two things in order for its protocol agents to communicate:</a:t>
            </a:r>
          </a:p>
          <a:p>
            <a:pPr lvl="1"/>
            <a:r>
              <a:rPr lang="en-US" dirty="0" smtClean="0"/>
              <a:t>To send (and receive) a message from one NSA to another NSA</a:t>
            </a:r>
          </a:p>
          <a:p>
            <a:pPr lvl="1"/>
            <a:r>
              <a:rPr lang="en-US" dirty="0" smtClean="0"/>
              <a:t>To know if the message was - or was not – successfully received by the intended destination agent</a:t>
            </a:r>
          </a:p>
          <a:p>
            <a:r>
              <a:rPr lang="en-US" dirty="0" smtClean="0"/>
              <a:t>At the NSI layer we do not care about the complexities of underlying middleware or infrastructure – We are only concerned if messages are blocked or delayed.</a:t>
            </a:r>
          </a:p>
        </p:txBody>
      </p:sp>
    </p:spTree>
    <p:extLst>
      <p:ext uri="{BB962C8B-B14F-4D97-AF65-F5344CB8AC3E}">
        <p14:creationId xmlns:p14="http://schemas.microsoft.com/office/powerpoint/2010/main" val="408967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85875"/>
            <a:ext cx="8017933" cy="53435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MTL bounds the interaction of the NSI protocols with the underlying middleware between NSAs.</a:t>
            </a:r>
          </a:p>
          <a:p>
            <a:endParaRPr lang="en-US" dirty="0"/>
          </a:p>
          <a:p>
            <a:r>
              <a:rPr lang="en-US" dirty="0" smtClean="0"/>
              <a:t>The MTL provides a simple and consistent message handling paradigm between NSAs:</a:t>
            </a:r>
          </a:p>
          <a:p>
            <a:pPr lvl="1"/>
            <a:r>
              <a:rPr lang="en-US" dirty="0" smtClean="0"/>
              <a:t>Messages to be sent are placed on a FIFO queue for the destination NSA</a:t>
            </a:r>
          </a:p>
          <a:p>
            <a:pPr lvl="1"/>
            <a:r>
              <a:rPr lang="en-US" dirty="0" smtClean="0"/>
              <a:t>A “transport send timeout” is optionally specified </a:t>
            </a:r>
          </a:p>
          <a:p>
            <a:pPr lvl="1"/>
            <a:r>
              <a:rPr lang="en-US" dirty="0" smtClean="0"/>
              <a:t>A call back routine is specified for a send failure (if the timeout value expires)</a:t>
            </a:r>
          </a:p>
          <a:p>
            <a:pPr lvl="1"/>
            <a:r>
              <a:rPr lang="en-US" dirty="0" smtClean="0"/>
              <a:t>Another call back (or the same?) can be specified for handling a successful send.</a:t>
            </a:r>
          </a:p>
          <a:p>
            <a:pPr lvl="1"/>
            <a:endParaRPr lang="en-US" dirty="0"/>
          </a:p>
          <a:p>
            <a:r>
              <a:rPr lang="en-US" dirty="0" smtClean="0"/>
              <a:t>The MTL also incorporates one or more protocol specific transport layer “bindings” </a:t>
            </a:r>
          </a:p>
          <a:p>
            <a:r>
              <a:rPr lang="en-US" dirty="0" smtClean="0"/>
              <a:t>Each binding describes how lower layer protocols are used to carry NSI messages –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indings do not deal with particular NSI primitive messages, just how messages are delineated.</a:t>
            </a:r>
          </a:p>
          <a:p>
            <a:pPr lvl="1"/>
            <a:r>
              <a:rPr lang="en-US" dirty="0" smtClean="0"/>
              <a:t>Bindings allow different NSA implementations to exchange messages</a:t>
            </a:r>
          </a:p>
          <a:p>
            <a:pPr lvl="1"/>
            <a:r>
              <a:rPr lang="en-US" dirty="0" smtClean="0"/>
              <a:t>The current SOAP/HTTP/SSL is one such binding.</a:t>
            </a:r>
          </a:p>
          <a:p>
            <a:pPr lvl="1"/>
            <a:r>
              <a:rPr lang="en-US" dirty="0" smtClean="0"/>
              <a:t>Other bindings might use other protocols … TCP, UDP, …</a:t>
            </a:r>
          </a:p>
          <a:p>
            <a:pPr lvl="1"/>
            <a:r>
              <a:rPr lang="en-US" dirty="0" smtClean="0"/>
              <a:t>Bindings for particular NSA </a:t>
            </a:r>
            <a:r>
              <a:rPr lang="en-US" dirty="0" err="1" smtClean="0"/>
              <a:t>peerings</a:t>
            </a:r>
            <a:r>
              <a:rPr lang="en-US" dirty="0" smtClean="0"/>
              <a:t> may be configuration </a:t>
            </a:r>
            <a:r>
              <a:rPr lang="en-US" dirty="0" err="1" smtClean="0"/>
              <a:t>paramter</a:t>
            </a:r>
            <a:r>
              <a:rPr lang="en-US" dirty="0" smtClean="0"/>
              <a:t> for known NSAs, or may be advertised via </a:t>
            </a:r>
            <a:r>
              <a:rPr lang="en-US" dirty="0" err="1" smtClean="0"/>
              <a:t>topology,or</a:t>
            </a:r>
            <a:r>
              <a:rPr lang="en-US" dirty="0" smtClean="0"/>
              <a:t> may assume a default binding.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082130" y="1739042"/>
            <a:ext cx="2496332" cy="94858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Abstraction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92" y="1786776"/>
            <a:ext cx="2306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oper Black"/>
                <a:cs typeface="Cooper Black"/>
              </a:rPr>
              <a:t>NSA Aruba</a:t>
            </a:r>
          </a:p>
          <a:p>
            <a:pPr algn="ctr"/>
            <a:r>
              <a:rPr lang="en-US" sz="1600" dirty="0" smtClean="0"/>
              <a:t>NSI Protocol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36790" y="1269360"/>
            <a:ext cx="511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NSI protocols only deal with send/</a:t>
            </a:r>
            <a:r>
              <a:rPr lang="en-US" dirty="0" err="1" smtClean="0"/>
              <a:t>recv</a:t>
            </a:r>
            <a:r>
              <a:rPr lang="en-US" dirty="0" smtClean="0"/>
              <a:t> queues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1712" y="2669628"/>
            <a:ext cx="171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Message(s)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65785" y="2860689"/>
            <a:ext cx="555552" cy="1350000"/>
            <a:chOff x="6218626" y="2880619"/>
            <a:chExt cx="555552" cy="1350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18185" y="3013089"/>
            <a:ext cx="555552" cy="1350000"/>
            <a:chOff x="6218626" y="2880619"/>
            <a:chExt cx="555552" cy="1350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70585" y="3165489"/>
            <a:ext cx="555552" cy="1350000"/>
            <a:chOff x="6218626" y="2880619"/>
            <a:chExt cx="555552" cy="1350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22985" y="3317889"/>
            <a:ext cx="555552" cy="1350000"/>
            <a:chOff x="6218626" y="2880619"/>
            <a:chExt cx="555552" cy="1350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1538714" y="3053910"/>
            <a:ext cx="555552" cy="1350000"/>
            <a:chOff x="6218626" y="2880619"/>
            <a:chExt cx="555552" cy="13500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37" name="Down Arrow 36"/>
          <p:cNvSpPr/>
          <p:nvPr/>
        </p:nvSpPr>
        <p:spPr bwMode="auto">
          <a:xfrm>
            <a:off x="2732274" y="2616549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2732274" y="4388979"/>
            <a:ext cx="340722" cy="4771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Down Arrow 38"/>
          <p:cNvSpPr/>
          <p:nvPr/>
        </p:nvSpPr>
        <p:spPr bwMode="auto">
          <a:xfrm flipV="1">
            <a:off x="1631991" y="2606469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flipV="1">
            <a:off x="1643289" y="4337471"/>
            <a:ext cx="340722" cy="4771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48939" y="1741418"/>
            <a:ext cx="2496332" cy="94858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1807854"/>
            <a:ext cx="2306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Cooper Black"/>
                <a:cs typeface="Cooper Black"/>
              </a:rPr>
              <a:t>NSA Bonaire</a:t>
            </a:r>
          </a:p>
          <a:p>
            <a:pPr algn="ctr"/>
            <a:r>
              <a:rPr lang="en-US" sz="1600" dirty="0" smtClean="0"/>
              <a:t>NSI Protocol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363069" y="5793920"/>
            <a:ext cx="23068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Message Transport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87051" y="2863065"/>
            <a:ext cx="555552" cy="1350000"/>
            <a:chOff x="6218626" y="2880619"/>
            <a:chExt cx="555552" cy="13500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39451" y="3015465"/>
            <a:ext cx="555552" cy="1350000"/>
            <a:chOff x="6218626" y="2880619"/>
            <a:chExt cx="555552" cy="13500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1851" y="3167865"/>
            <a:ext cx="555552" cy="1350000"/>
            <a:chOff x="6218626" y="2880619"/>
            <a:chExt cx="555552" cy="13500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44251" y="3320265"/>
            <a:ext cx="555552" cy="1350000"/>
            <a:chOff x="6218626" y="2880619"/>
            <a:chExt cx="555552" cy="135000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flipV="1">
            <a:off x="6159980" y="3056286"/>
            <a:ext cx="555552" cy="1350000"/>
            <a:chOff x="6218626" y="2880619"/>
            <a:chExt cx="555552" cy="135000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73" name="Down Arrow 72"/>
          <p:cNvSpPr/>
          <p:nvPr/>
        </p:nvSpPr>
        <p:spPr bwMode="auto">
          <a:xfrm>
            <a:off x="7353540" y="2618925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7353540" y="4391355"/>
            <a:ext cx="340722" cy="477180"/>
          </a:xfrm>
          <a:prstGeom prst="downArrow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Down Arrow 74"/>
          <p:cNvSpPr/>
          <p:nvPr/>
        </p:nvSpPr>
        <p:spPr bwMode="auto">
          <a:xfrm flipV="1">
            <a:off x="6253257" y="2608845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Down Arrow 75"/>
          <p:cNvSpPr/>
          <p:nvPr/>
        </p:nvSpPr>
        <p:spPr bwMode="auto">
          <a:xfrm flipV="1">
            <a:off x="6264555" y="4339847"/>
            <a:ext cx="340722" cy="477180"/>
          </a:xfrm>
          <a:prstGeom prst="downArrow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 flipV="1">
            <a:off x="812800" y="3838767"/>
            <a:ext cx="7956550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527594" y="2694300"/>
            <a:ext cx="17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Receive</a:t>
            </a:r>
            <a:r>
              <a:rPr lang="en-US" sz="1400" dirty="0"/>
              <a:t> </a:t>
            </a:r>
            <a:r>
              <a:rPr lang="en-US" sz="1400" dirty="0" smtClean="0"/>
              <a:t>Queue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575571" y="3299461"/>
            <a:ext cx="2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MTL abstractions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28986" y="2675233"/>
            <a:ext cx="179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Receive</a:t>
            </a:r>
            <a:r>
              <a:rPr lang="en-US" sz="1400" dirty="0"/>
              <a:t> </a:t>
            </a:r>
            <a:r>
              <a:rPr lang="en-US" sz="1400" dirty="0" smtClean="0"/>
              <a:t>Message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724226" y="2694300"/>
            <a:ext cx="141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Queue(s)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812800" y="3838767"/>
            <a:ext cx="7937139" cy="203533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MTL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Curved Up Arrow 84"/>
          <p:cNvSpPr/>
          <p:nvPr/>
        </p:nvSpPr>
        <p:spPr bwMode="auto">
          <a:xfrm flipH="1">
            <a:off x="1643288" y="4406287"/>
            <a:ext cx="6215411" cy="1232514"/>
          </a:xfrm>
          <a:prstGeom prst="curvedUpArrow">
            <a:avLst>
              <a:gd name="adj1" fmla="val 10862"/>
              <a:gd name="adj2" fmla="val 29220"/>
              <a:gd name="adj3" fmla="val 16024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Curved Up Arrow 85"/>
          <p:cNvSpPr/>
          <p:nvPr/>
        </p:nvSpPr>
        <p:spPr bwMode="auto">
          <a:xfrm>
            <a:off x="3062439" y="3903582"/>
            <a:ext cx="3419297" cy="1188054"/>
          </a:xfrm>
          <a:prstGeom prst="curvedUpArrow">
            <a:avLst>
              <a:gd name="adj1" fmla="val 9593"/>
              <a:gd name="adj2" fmla="val 28234"/>
              <a:gd name="adj3" fmla="val 18625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8" name="Curved Up Arrow 87"/>
          <p:cNvSpPr/>
          <p:nvPr/>
        </p:nvSpPr>
        <p:spPr bwMode="auto">
          <a:xfrm flipH="1">
            <a:off x="237067" y="3903582"/>
            <a:ext cx="2585918" cy="943172"/>
          </a:xfrm>
          <a:prstGeom prst="curvedUpArrow">
            <a:avLst>
              <a:gd name="adj1" fmla="val 9094"/>
              <a:gd name="adj2" fmla="val 26474"/>
              <a:gd name="adj3" fmla="val 16023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Curved Up Arrow 97"/>
          <p:cNvSpPr/>
          <p:nvPr/>
        </p:nvSpPr>
        <p:spPr bwMode="auto">
          <a:xfrm flipH="1">
            <a:off x="6440071" y="3922987"/>
            <a:ext cx="2619262" cy="943172"/>
          </a:xfrm>
          <a:prstGeom prst="curvedUpArrow">
            <a:avLst>
              <a:gd name="adj1" fmla="val 9094"/>
              <a:gd name="adj2" fmla="val 36380"/>
              <a:gd name="adj3" fmla="val 22307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65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865323" y="4428101"/>
            <a:ext cx="1815039" cy="1436794"/>
            <a:chOff x="1081343" y="3982723"/>
            <a:chExt cx="1522158" cy="11607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0" name="Oval 89"/>
            <p:cNvSpPr/>
            <p:nvPr/>
          </p:nvSpPr>
          <p:spPr>
            <a:xfrm>
              <a:off x="1081343" y="4165599"/>
              <a:ext cx="1522158" cy="8255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233743" y="3982723"/>
              <a:ext cx="804607" cy="116077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636748" y="3982723"/>
              <a:ext cx="804607" cy="116077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141423" y="4165599"/>
              <a:ext cx="1377489" cy="82550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1175267" y="4748529"/>
            <a:ext cx="2496332" cy="9485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82130" y="1739042"/>
            <a:ext cx="2496332" cy="94858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Abstraction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892" y="1786776"/>
            <a:ext cx="2306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oper Black"/>
                <a:cs typeface="Cooper Black"/>
              </a:rPr>
              <a:t>NSA Aruba</a:t>
            </a:r>
          </a:p>
          <a:p>
            <a:pPr algn="ctr"/>
            <a:r>
              <a:rPr lang="en-US" sz="1600" dirty="0" smtClean="0"/>
              <a:t>NSI Protocol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36790" y="1269360"/>
            <a:ext cx="511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NSI protocols only deal with send/</a:t>
            </a:r>
            <a:r>
              <a:rPr lang="en-US" dirty="0" err="1" smtClean="0"/>
              <a:t>recv</a:t>
            </a:r>
            <a:r>
              <a:rPr lang="en-US" dirty="0" smtClean="0"/>
              <a:t> queues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7793" y="4834811"/>
            <a:ext cx="167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Message Transport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00601" y="5857699"/>
            <a:ext cx="333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SOAP, HTTP, </a:t>
            </a:r>
          </a:p>
          <a:p>
            <a:pPr algn="ctr"/>
            <a:r>
              <a:rPr lang="en-US" sz="1600" dirty="0" smtClean="0"/>
              <a:t>TCP/SSL,, IPv4/v6, Smoke signals, Carrier Pigeon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61712" y="2669628"/>
            <a:ext cx="141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Queue(s)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65785" y="2860689"/>
            <a:ext cx="555552" cy="1350000"/>
            <a:chOff x="6218626" y="2880619"/>
            <a:chExt cx="555552" cy="1350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18185" y="3013089"/>
            <a:ext cx="555552" cy="1350000"/>
            <a:chOff x="6218626" y="2880619"/>
            <a:chExt cx="555552" cy="1350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70585" y="3165489"/>
            <a:ext cx="555552" cy="1350000"/>
            <a:chOff x="6218626" y="2880619"/>
            <a:chExt cx="555552" cy="1350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22985" y="3317889"/>
            <a:ext cx="555552" cy="1350000"/>
            <a:chOff x="6218626" y="2880619"/>
            <a:chExt cx="555552" cy="1350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1538714" y="3053910"/>
            <a:ext cx="555552" cy="1350000"/>
            <a:chOff x="6218626" y="2880619"/>
            <a:chExt cx="555552" cy="13500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37" name="Down Arrow 36"/>
          <p:cNvSpPr/>
          <p:nvPr/>
        </p:nvSpPr>
        <p:spPr bwMode="auto">
          <a:xfrm>
            <a:off x="2732274" y="2616549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2732274" y="4312776"/>
            <a:ext cx="340722" cy="4771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Down Arrow 38"/>
          <p:cNvSpPr/>
          <p:nvPr/>
        </p:nvSpPr>
        <p:spPr bwMode="auto">
          <a:xfrm flipV="1">
            <a:off x="1631991" y="2606469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flipV="1">
            <a:off x="1643289" y="4261268"/>
            <a:ext cx="340722" cy="4771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96533" y="4750905"/>
            <a:ext cx="2496332" cy="9485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948939" y="1741418"/>
            <a:ext cx="2496332" cy="94858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1807854"/>
            <a:ext cx="2306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Cooper Black"/>
                <a:cs typeface="Cooper Black"/>
              </a:rPr>
              <a:t>NSA Bonaire</a:t>
            </a:r>
          </a:p>
          <a:p>
            <a:pPr algn="ctr"/>
            <a:r>
              <a:rPr lang="en-US" sz="1600" dirty="0" smtClean="0"/>
              <a:t>NSI Protocol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715532" y="4837187"/>
            <a:ext cx="1500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Message Transport </a:t>
            </a:r>
          </a:p>
          <a:p>
            <a:pPr algn="ctr"/>
            <a:r>
              <a:rPr lang="en-US" sz="1600" dirty="0" smtClean="0"/>
              <a:t>Layer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87051" y="2863065"/>
            <a:ext cx="555552" cy="1350000"/>
            <a:chOff x="6218626" y="2880619"/>
            <a:chExt cx="555552" cy="13500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39451" y="3015465"/>
            <a:ext cx="555552" cy="1350000"/>
            <a:chOff x="6218626" y="2880619"/>
            <a:chExt cx="555552" cy="13500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1851" y="3167865"/>
            <a:ext cx="555552" cy="1350000"/>
            <a:chOff x="6218626" y="2880619"/>
            <a:chExt cx="555552" cy="13500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44251" y="3320265"/>
            <a:ext cx="555552" cy="1350000"/>
            <a:chOff x="6218626" y="2880619"/>
            <a:chExt cx="555552" cy="135000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flipV="1">
            <a:off x="6159980" y="3056286"/>
            <a:ext cx="555552" cy="1350000"/>
            <a:chOff x="6218626" y="2880619"/>
            <a:chExt cx="555552" cy="135000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218626" y="2880619"/>
              <a:ext cx="555552" cy="33492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218626" y="321897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218626" y="355733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218626" y="3895699"/>
              <a:ext cx="555552" cy="334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73" name="Down Arrow 72"/>
          <p:cNvSpPr/>
          <p:nvPr/>
        </p:nvSpPr>
        <p:spPr bwMode="auto">
          <a:xfrm>
            <a:off x="7353540" y="2618925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7353540" y="4315152"/>
            <a:ext cx="340722" cy="477180"/>
          </a:xfrm>
          <a:prstGeom prst="downArrow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Down Arrow 74"/>
          <p:cNvSpPr/>
          <p:nvPr/>
        </p:nvSpPr>
        <p:spPr bwMode="auto">
          <a:xfrm flipV="1">
            <a:off x="6253257" y="2608845"/>
            <a:ext cx="340722" cy="477180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Down Arrow 75"/>
          <p:cNvSpPr/>
          <p:nvPr/>
        </p:nvSpPr>
        <p:spPr bwMode="auto">
          <a:xfrm flipV="1">
            <a:off x="6264555" y="4263644"/>
            <a:ext cx="340722" cy="477180"/>
          </a:xfrm>
          <a:prstGeom prst="downArrow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 flipV="1">
            <a:off x="812800" y="3838767"/>
            <a:ext cx="7956550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527594" y="2694300"/>
            <a:ext cx="17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Receive</a:t>
            </a:r>
            <a:r>
              <a:rPr lang="en-US" sz="1400" dirty="0"/>
              <a:t> </a:t>
            </a:r>
            <a:r>
              <a:rPr lang="en-US" sz="1400" dirty="0" smtClean="0"/>
              <a:t>Queue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594621" y="3045854"/>
            <a:ext cx="237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 structure is defined within NSI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-54979" y="2669628"/>
            <a:ext cx="17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Receive</a:t>
            </a:r>
            <a:r>
              <a:rPr lang="en-US" sz="1400" dirty="0"/>
              <a:t> </a:t>
            </a:r>
            <a:r>
              <a:rPr lang="en-US" sz="1400" dirty="0" smtClean="0"/>
              <a:t>Queue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724226" y="2694300"/>
            <a:ext cx="141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Queue(s)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2822985" y="4911429"/>
            <a:ext cx="862126" cy="6679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Binding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pitchFamily="1" charset="-128"/>
              </a:rPr>
              <a:t>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96532" y="4868535"/>
            <a:ext cx="918999" cy="6679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Binding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ea typeface="ＭＳ Ｐゴシック" pitchFamily="1" charset="-128"/>
              </a:rPr>
              <a:t>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9" name="Left Arrow 78"/>
          <p:cNvSpPr/>
          <p:nvPr/>
        </p:nvSpPr>
        <p:spPr bwMode="auto">
          <a:xfrm>
            <a:off x="3395475" y="5245384"/>
            <a:ext cx="2494533" cy="330397"/>
          </a:xfrm>
          <a:prstGeom prst="leftArrow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Left Arrow 79"/>
          <p:cNvSpPr/>
          <p:nvPr/>
        </p:nvSpPr>
        <p:spPr bwMode="auto">
          <a:xfrm flipH="1">
            <a:off x="3575571" y="4929587"/>
            <a:ext cx="2501475" cy="366794"/>
          </a:xfrm>
          <a:prstGeom prst="leftArrow">
            <a:avLst>
              <a:gd name="adj1" fmla="val 43899"/>
              <a:gd name="adj2" fmla="val 50000"/>
            </a:avLst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13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Messages are delivered between </a:t>
            </a:r>
            <a:r>
              <a:rPr lang="en-US" i="1" u="sng" dirty="0" smtClean="0"/>
              <a:t>NSAs.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Thus the NSAID is the NSI message addressing element.</a:t>
            </a:r>
          </a:p>
          <a:p>
            <a:r>
              <a:rPr lang="en-US" dirty="0" smtClean="0"/>
              <a:t>The MTL offers a few basic operations to the NSI Layer:</a:t>
            </a:r>
          </a:p>
          <a:p>
            <a:pPr lvl="1"/>
            <a:r>
              <a:rPr lang="en-US" dirty="0" smtClean="0"/>
              <a:t>Send </a:t>
            </a:r>
            <a:r>
              <a:rPr lang="en-US" dirty="0" err="1" smtClean="0"/>
              <a:t>Msg</a:t>
            </a:r>
            <a:r>
              <a:rPr lang="en-US" dirty="0" smtClean="0"/>
              <a:t>- queue a message for delivery to the destination NSAID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– check the receive Queue for new message(s)</a:t>
            </a:r>
          </a:p>
          <a:p>
            <a:pPr lvl="1"/>
            <a:r>
              <a:rPr lang="en-US" dirty="0" smtClean="0"/>
              <a:t>Delete </a:t>
            </a:r>
            <a:r>
              <a:rPr lang="en-US" dirty="0" err="1" smtClean="0"/>
              <a:t>Msg</a:t>
            </a:r>
            <a:r>
              <a:rPr lang="en-US" dirty="0" smtClean="0"/>
              <a:t> – remove a message from a queue.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SendMsg</a:t>
            </a:r>
            <a:r>
              <a:rPr lang="en-US" dirty="0" smtClean="0"/>
              <a:t>() function includes callbacks for both a successful send, and a failed send based upon a timeout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Functional Specification: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MTL interface is an internal function</a:t>
            </a:r>
          </a:p>
          <a:p>
            <a:pPr lvl="1"/>
            <a:r>
              <a:rPr lang="en-US" dirty="0" smtClean="0"/>
              <a:t>Thus the interface is simply a </a:t>
            </a:r>
            <a:r>
              <a:rPr lang="en-US" i="1" dirty="0" smtClean="0"/>
              <a:t>model</a:t>
            </a:r>
            <a:r>
              <a:rPr lang="en-US" dirty="0" smtClean="0"/>
              <a:t> for formally defining what the NSI layer can do with respect to messaging</a:t>
            </a:r>
          </a:p>
          <a:p>
            <a:pPr lvl="1"/>
            <a:r>
              <a:rPr lang="en-US" dirty="0" smtClean="0"/>
              <a:t>The NSI-MTL interface is left to the implementation to realize (or not), but the NSI specification is bounded by the MTL Interface regarding message transport.</a:t>
            </a:r>
          </a:p>
          <a:p>
            <a:r>
              <a:rPr lang="en-US" dirty="0" smtClean="0"/>
              <a:t>This allows the MTL to handle issues such as firewalls and NATs without the NSI protocol layer needing to worry about them</a:t>
            </a:r>
          </a:p>
          <a:p>
            <a:r>
              <a:rPr lang="en-US" dirty="0" smtClean="0"/>
              <a:t>It also allows the messaging layer to provide necessary features that the existing binding may not offer – such as persistent store of queued messages</a:t>
            </a:r>
          </a:p>
        </p:txBody>
      </p:sp>
    </p:spTree>
    <p:extLst>
      <p:ext uri="{BB962C8B-B14F-4D97-AF65-F5344CB8AC3E}">
        <p14:creationId xmlns:p14="http://schemas.microsoft.com/office/powerpoint/2010/main" val="352609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Functional Specification: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75"/>
            <a:ext cx="7772400" cy="54535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MTL processes NSI </a:t>
            </a:r>
            <a:r>
              <a:rPr lang="en-US" dirty="0" smtClean="0"/>
              <a:t>messages addressed to NSAs, </a:t>
            </a:r>
          </a:p>
          <a:p>
            <a:r>
              <a:rPr lang="en-US" dirty="0" smtClean="0"/>
              <a:t>Those messages </a:t>
            </a:r>
            <a:r>
              <a:rPr lang="en-US" dirty="0" smtClean="0"/>
              <a:t>passed between the NSI layer and the MTL via Send and </a:t>
            </a:r>
            <a:r>
              <a:rPr lang="en-US" dirty="0" err="1" smtClean="0"/>
              <a:t>Recv</a:t>
            </a:r>
            <a:r>
              <a:rPr lang="en-US" dirty="0" smtClean="0"/>
              <a:t> queues…</a:t>
            </a:r>
          </a:p>
          <a:p>
            <a:endParaRPr lang="en-US" dirty="0" smtClean="0"/>
          </a:p>
          <a:p>
            <a:r>
              <a:rPr lang="en-US" dirty="0" smtClean="0"/>
              <a:t>The MTL is responsible for converting an NSAID to an appropriate network specific service address. </a:t>
            </a:r>
          </a:p>
          <a:p>
            <a:r>
              <a:rPr lang="en-US" dirty="0" smtClean="0"/>
              <a:t>The MTL sets up the message transport session between NSAs over which the messages is transported…</a:t>
            </a:r>
          </a:p>
          <a:p>
            <a:pPr lvl="1"/>
            <a:r>
              <a:rPr lang="en-US" dirty="0" smtClean="0"/>
              <a:t>The local NSA can initiate a session when a message appears on a local send queue or if/when it wishes to check for messages on a remote NSA </a:t>
            </a:r>
          </a:p>
          <a:p>
            <a:pPr lvl="1"/>
            <a:r>
              <a:rPr lang="en-US" dirty="0" smtClean="0"/>
              <a:t>A remote NSA can initiate a session when that remote NSA wants to send a message or check for messages.</a:t>
            </a:r>
          </a:p>
          <a:p>
            <a:pPr lvl="1"/>
            <a:r>
              <a:rPr lang="en-US" dirty="0" smtClean="0"/>
              <a:t>Since session initialization is a symmetric process, NSAs behind NATs or Firewalls can open sessions to effectively “poll” for messages, or hold them open to allow operation across a domain boundary.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MTL can create sessions between NSA peers </a:t>
            </a:r>
            <a:r>
              <a:rPr lang="en-US" dirty="0" smtClean="0"/>
              <a:t>that can carry multiple messages in either direction.</a:t>
            </a:r>
          </a:p>
          <a:p>
            <a:pPr lvl="1"/>
            <a:r>
              <a:rPr lang="en-US" dirty="0" smtClean="0"/>
              <a:t>These sessions would p</a:t>
            </a:r>
            <a:r>
              <a:rPr lang="en-US" dirty="0" smtClean="0"/>
              <a:t>resumably be TCP sessions or SSL sessions (though other protocols could be defined as other bindings) </a:t>
            </a:r>
            <a:endParaRPr lang="en-US" dirty="0" smtClean="0"/>
          </a:p>
          <a:p>
            <a:pPr lvl="1"/>
            <a:r>
              <a:rPr lang="en-US" dirty="0" smtClean="0"/>
              <a:t>The sessions can be established by either side whenever one side deems it appropriate</a:t>
            </a:r>
          </a:p>
          <a:p>
            <a:pPr lvl="1"/>
            <a:r>
              <a:rPr lang="en-US" dirty="0" smtClean="0"/>
              <a:t>The sessions can be dropped by either side (idle sessions can be dropped)</a:t>
            </a:r>
          </a:p>
          <a:p>
            <a:pPr lvl="1"/>
            <a:r>
              <a:rPr lang="en-US" dirty="0" smtClean="0"/>
              <a:t>High volume interacting NSAs can reduce overhead and latency. (e.g. GEANT-AIST can hold a session open for long periods of time serving hundreds or thousands of requests.</a:t>
            </a:r>
          </a:p>
        </p:txBody>
      </p:sp>
    </p:spTree>
    <p:extLst>
      <p:ext uri="{BB962C8B-B14F-4D97-AF65-F5344CB8AC3E}">
        <p14:creationId xmlns:p14="http://schemas.microsoft.com/office/powerpoint/2010/main" val="2038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Functional Specification: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MTL will continue to try to send a message until:</a:t>
            </a:r>
          </a:p>
          <a:p>
            <a:pPr lvl="1"/>
            <a:r>
              <a:rPr lang="en-US" dirty="0" smtClean="0"/>
              <a:t>It is successfully sent – </a:t>
            </a:r>
          </a:p>
          <a:p>
            <a:pPr lvl="2"/>
            <a:r>
              <a:rPr lang="en-US" dirty="0" smtClean="0"/>
              <a:t>Means the message was sent *and* acknowledged by the receiver</a:t>
            </a:r>
            <a:endParaRPr lang="en-US" dirty="0"/>
          </a:p>
          <a:p>
            <a:pPr lvl="2"/>
            <a:r>
              <a:rPr lang="en-US" dirty="0" smtClean="0"/>
              <a:t>If the sending process specified a Success Callback(), the message is removed and the callback invoked.</a:t>
            </a:r>
          </a:p>
          <a:p>
            <a:pPr lvl="2"/>
            <a:r>
              <a:rPr lang="en-US" dirty="0" smtClean="0"/>
              <a:t>Else, the message is simply removed after sending.</a:t>
            </a:r>
          </a:p>
          <a:p>
            <a:pPr lvl="1"/>
            <a:r>
              <a:rPr lang="en-US" dirty="0" smtClean="0"/>
              <a:t> OR it times out –</a:t>
            </a:r>
          </a:p>
          <a:p>
            <a:pPr lvl="2"/>
            <a:r>
              <a:rPr lang="en-US" dirty="0" smtClean="0"/>
              <a:t>A timeout means the message has not been acknowledged.</a:t>
            </a:r>
          </a:p>
          <a:p>
            <a:pPr lvl="2"/>
            <a:r>
              <a:rPr lang="en-US" dirty="0" smtClean="0"/>
              <a:t>When a message times out, the Transport Send Timeout Callback() is invoked.</a:t>
            </a:r>
          </a:p>
          <a:p>
            <a:pPr lvl="2"/>
            <a:r>
              <a:rPr lang="en-US" dirty="0" smtClean="0"/>
              <a:t>The call back has the option of removing the message or resetting the timeout.</a:t>
            </a:r>
          </a:p>
          <a:p>
            <a:pPr lvl="1"/>
            <a:r>
              <a:rPr lang="en-US" dirty="0" smtClean="0"/>
              <a:t>OR it is canceled –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message can be </a:t>
            </a:r>
            <a:r>
              <a:rPr lang="en-US" dirty="0" err="1" smtClean="0"/>
              <a:t>arbitrarilly</a:t>
            </a:r>
            <a:r>
              <a:rPr lang="en-US" dirty="0" smtClean="0"/>
              <a:t> removed from the queue at the request of the sending process.</a:t>
            </a:r>
          </a:p>
          <a:p>
            <a:r>
              <a:rPr lang="en-US" dirty="0" smtClean="0"/>
              <a:t>Messages are [send] queued by destination NSAID and source NSAID.</a:t>
            </a:r>
          </a:p>
          <a:p>
            <a:pPr lvl="1"/>
            <a:r>
              <a:rPr lang="en-US" dirty="0" smtClean="0"/>
              <a:t>Messages are sent and acknowledged in the sequence they are added to the respective queue (FIFO </a:t>
            </a:r>
            <a:r>
              <a:rPr lang="en-US" dirty="0" err="1" smtClean="0"/>
              <a:t>queueing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queues are processed asynchronously – each source-destination pair can process messages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36144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 Definitions proposal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Service Definitions proposal.pot</Template>
  <TotalTime>49372</TotalTime>
  <Words>1594</Words>
  <Application>Microsoft Macintosh PowerPoint</Application>
  <PresentationFormat>On-screen Show (4:3)</PresentationFormat>
  <Paragraphs>167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ＭＳ Ｐゴシック</vt:lpstr>
      <vt:lpstr>Times</vt:lpstr>
      <vt:lpstr>Calibri</vt:lpstr>
      <vt:lpstr>Wingdings</vt:lpstr>
      <vt:lpstr>Courier</vt:lpstr>
      <vt:lpstr>Service Definitions proposal</vt:lpstr>
      <vt:lpstr>Message Transport Layer</vt:lpstr>
      <vt:lpstr>Problem:</vt:lpstr>
      <vt:lpstr>The Message Transport Layer</vt:lpstr>
      <vt:lpstr>MTL Abstraction Model</vt:lpstr>
      <vt:lpstr>MTL Abstraction Model</vt:lpstr>
      <vt:lpstr>MTL Interface</vt:lpstr>
      <vt:lpstr>MTL Functional Specification:</vt:lpstr>
      <vt:lpstr>MTL Functional Specification:</vt:lpstr>
      <vt:lpstr>MTL Functional Specification:</vt:lpstr>
      <vt:lpstr>MTL Message processing</vt:lpstr>
      <vt:lpstr>MTL</vt:lpstr>
      <vt:lpstr>Benefits of the MTL</vt:lpstr>
      <vt:lpstr>Incorporating MTL into the NSI Spec</vt:lpstr>
    </vt:vector>
  </TitlesOfParts>
  <Company>NORDUnet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AutomatedGOLE  Service Definition  </dc:title>
  <dc:creator>Jerry Sobieski</dc:creator>
  <cp:lastModifiedBy>Jerry Sobieski</cp:lastModifiedBy>
  <cp:revision>276</cp:revision>
  <dcterms:created xsi:type="dcterms:W3CDTF">2012-02-08T23:21:21Z</dcterms:created>
  <dcterms:modified xsi:type="dcterms:W3CDTF">2013-02-04T14:17:58Z</dcterms:modified>
</cp:coreProperties>
</file>