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Default Extension="jpeg" ContentType="image/jpeg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9.xml" ContentType="application/vnd.openxmlformats-officedocument.presentationml.slide+xml"/>
  <Default Extension="xml" ContentType="application/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2" r:id="rId7"/>
    <p:sldId id="266" r:id="rId8"/>
    <p:sldId id="267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2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B18C-F47B-2246-8E68-54B13ED22A9D}" type="datetimeFigureOut">
              <a:rPr lang="en-US" smtClean="0"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EDE2-72BE-F342-B56C-42D7C0B763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B18C-F47B-2246-8E68-54B13ED22A9D}" type="datetimeFigureOut">
              <a:rPr lang="en-US" smtClean="0"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EDE2-72BE-F342-B56C-42D7C0B763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B18C-F47B-2246-8E68-54B13ED22A9D}" type="datetimeFigureOut">
              <a:rPr lang="en-US" smtClean="0"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EDE2-72BE-F342-B56C-42D7C0B763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B18C-F47B-2246-8E68-54B13ED22A9D}" type="datetimeFigureOut">
              <a:rPr lang="en-US" smtClean="0"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EDE2-72BE-F342-B56C-42D7C0B763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B18C-F47B-2246-8E68-54B13ED22A9D}" type="datetimeFigureOut">
              <a:rPr lang="en-US" smtClean="0"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EDE2-72BE-F342-B56C-42D7C0B763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B18C-F47B-2246-8E68-54B13ED22A9D}" type="datetimeFigureOut">
              <a:rPr lang="en-US" smtClean="0"/>
              <a:t>6/19/12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EDE2-72BE-F342-B56C-42D7C0B763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B18C-F47B-2246-8E68-54B13ED22A9D}" type="datetimeFigureOut">
              <a:rPr lang="en-US" smtClean="0"/>
              <a:t>6/19/12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EDE2-72BE-F342-B56C-42D7C0B763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B18C-F47B-2246-8E68-54B13ED22A9D}" type="datetimeFigureOut">
              <a:rPr lang="en-US" smtClean="0"/>
              <a:t>6/19/12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EDE2-72BE-F342-B56C-42D7C0B763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B18C-F47B-2246-8E68-54B13ED22A9D}" type="datetimeFigureOut">
              <a:rPr lang="en-US" smtClean="0"/>
              <a:t>6/19/12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EDE2-72BE-F342-B56C-42D7C0B763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B18C-F47B-2246-8E68-54B13ED22A9D}" type="datetimeFigureOut">
              <a:rPr lang="en-US" smtClean="0"/>
              <a:t>6/19/12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EDE2-72BE-F342-B56C-42D7C0B763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B18C-F47B-2246-8E68-54B13ED22A9D}" type="datetimeFigureOut">
              <a:rPr lang="en-US" smtClean="0"/>
              <a:t>6/19/12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EDE2-72BE-F342-B56C-42D7C0B763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1B18C-F47B-2246-8E68-54B13ED22A9D}" type="datetimeFigureOut">
              <a:rPr lang="en-US" smtClean="0"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7EDE2-72BE-F342-B56C-42D7C0B763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NML support in </a:t>
            </a:r>
            <a:r>
              <a:rPr lang="en-US" dirty="0" err="1" smtClean="0"/>
              <a:t>AutoGOLE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6500" y="3886200"/>
            <a:ext cx="6769100" cy="1752600"/>
          </a:xfrm>
        </p:spPr>
        <p:txBody>
          <a:bodyPr/>
          <a:lstStyle/>
          <a:p>
            <a:r>
              <a:rPr lang="en-US" dirty="0" smtClean="0"/>
              <a:t>Freek Dijkstra and </a:t>
            </a:r>
            <a:r>
              <a:rPr lang="en-US" dirty="0" err="1" smtClean="0"/>
              <a:t>Jeroen</a:t>
            </a:r>
            <a:r>
              <a:rPr lang="en-US" dirty="0" smtClean="0"/>
              <a:t> van </a:t>
            </a:r>
            <a:r>
              <a:rPr lang="en-US" dirty="0" err="1" smtClean="0"/>
              <a:t>der</a:t>
            </a:r>
            <a:r>
              <a:rPr lang="en-US" dirty="0" smtClean="0"/>
              <a:t> Ham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77552"/>
          </a:xfrm>
        </p:spPr>
        <p:txBody>
          <a:bodyPr>
            <a:normAutofit fontScale="85000" lnSpcReduction="20000"/>
          </a:bodyPr>
          <a:lstStyle/>
          <a:p>
            <a:pPr>
              <a:buFont typeface="Lucida Grande"/>
              <a:buChar char="●"/>
            </a:pPr>
            <a:r>
              <a:rPr lang="en-US" dirty="0" smtClean="0"/>
              <a:t>STP Service Termination Point.</a:t>
            </a:r>
          </a:p>
          <a:p>
            <a:pPr lvl="1">
              <a:buFont typeface="Lucida Grande"/>
              <a:buChar char="○"/>
            </a:pPr>
            <a:r>
              <a:rPr lang="en-US" dirty="0" err="1" smtClean="0"/>
              <a:t>connectedTo</a:t>
            </a:r>
            <a:r>
              <a:rPr lang="en-US" dirty="0" smtClean="0"/>
              <a:t> relation to form an SDP with another STP</a:t>
            </a:r>
          </a:p>
          <a:p>
            <a:pPr>
              <a:buFont typeface="Lucida Grande"/>
              <a:buChar char="●"/>
            </a:pPr>
            <a:r>
              <a:rPr lang="en-US" dirty="0" err="1" smtClean="0"/>
              <a:t>NSNetwork</a:t>
            </a:r>
            <a:r>
              <a:rPr lang="en-US" dirty="0" smtClean="0"/>
              <a:t> Network Service Network</a:t>
            </a:r>
          </a:p>
          <a:p>
            <a:pPr lvl="1">
              <a:buFont typeface="Courier New"/>
              <a:buChar char="o"/>
            </a:pPr>
            <a:r>
              <a:rPr lang="en-US" dirty="0" err="1" smtClean="0"/>
              <a:t>hasSTP</a:t>
            </a:r>
            <a:r>
              <a:rPr lang="en-US" dirty="0" smtClean="0"/>
              <a:t> to define STP containment</a:t>
            </a:r>
          </a:p>
          <a:p>
            <a:pPr lvl="1">
              <a:buFont typeface="Courier New"/>
              <a:buChar char="o"/>
            </a:pPr>
            <a:r>
              <a:rPr lang="en-US" dirty="0" err="1" smtClean="0"/>
              <a:t>locatedAt</a:t>
            </a:r>
            <a:r>
              <a:rPr lang="en-US" dirty="0" smtClean="0"/>
              <a:t> to define a location of a network</a:t>
            </a:r>
          </a:p>
          <a:p>
            <a:pPr>
              <a:buFont typeface="Lucida Grande"/>
              <a:buChar char="●"/>
            </a:pPr>
            <a:r>
              <a:rPr lang="en-US" dirty="0" smtClean="0"/>
              <a:t>Location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lat, long define GPS coordinates</a:t>
            </a:r>
          </a:p>
          <a:p>
            <a:pPr>
              <a:buFont typeface="Lucida Grande"/>
              <a:buChar char="●"/>
            </a:pPr>
            <a:r>
              <a:rPr lang="en-US" dirty="0" smtClean="0"/>
              <a:t>NSA Network Service Agent</a:t>
            </a:r>
          </a:p>
          <a:p>
            <a:pPr lvl="1">
              <a:buFont typeface="Courier New"/>
              <a:buChar char="o"/>
            </a:pPr>
            <a:r>
              <a:rPr lang="en-US" dirty="0" err="1" smtClean="0"/>
              <a:t>managedBy</a:t>
            </a:r>
            <a:r>
              <a:rPr lang="en-US" dirty="0" smtClean="0"/>
              <a:t> to relate </a:t>
            </a:r>
            <a:r>
              <a:rPr lang="en-US" dirty="0" err="1" smtClean="0"/>
              <a:t>NSNetwork</a:t>
            </a:r>
            <a:r>
              <a:rPr lang="en-US" dirty="0" smtClean="0"/>
              <a:t> to NSA</a:t>
            </a:r>
          </a:p>
          <a:p>
            <a:pPr lvl="1">
              <a:buFont typeface="Courier New"/>
              <a:buChar char="o"/>
            </a:pPr>
            <a:r>
              <a:rPr lang="en-US" dirty="0" err="1" smtClean="0"/>
              <a:t>adminContact</a:t>
            </a:r>
            <a:r>
              <a:rPr lang="en-US" dirty="0" smtClean="0"/>
              <a:t> to describe contacts for the administrator</a:t>
            </a:r>
          </a:p>
          <a:p>
            <a:pPr lvl="1">
              <a:buFont typeface="Courier New"/>
              <a:buChar char="o"/>
            </a:pPr>
            <a:r>
              <a:rPr lang="en-US" dirty="0" err="1" smtClean="0"/>
              <a:t>csProviderEndpoint</a:t>
            </a:r>
            <a:r>
              <a:rPr lang="en-US" dirty="0" smtClean="0"/>
              <a:t> to define the URL at which the NSA is reachable</a:t>
            </a:r>
          </a:p>
          <a:p>
            <a:pPr lvl="1">
              <a:buFont typeface="Courier New"/>
              <a:buChar char="o"/>
            </a:pPr>
            <a:r>
              <a:rPr lang="en-US" dirty="0" err="1" smtClean="0"/>
              <a:t>connectedTo</a:t>
            </a:r>
            <a:r>
              <a:rPr lang="en-US" dirty="0" smtClean="0"/>
              <a:t> to related two NSA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Topology from NSI to NML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96712" y="1417633"/>
          <a:ext cx="7890088" cy="5237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5044"/>
                <a:gridCol w="3945044"/>
              </a:tblGrid>
              <a:tr h="40289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NSI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NML</a:t>
                      </a:r>
                      <a:endParaRPr lang="en-US" sz="2000" dirty="0"/>
                    </a:p>
                  </a:txBody>
                  <a:tcPr/>
                </a:tc>
              </a:tr>
              <a:tr h="402896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2x </a:t>
                      </a:r>
                      <a:r>
                        <a:rPr lang="en-US" sz="2000" b="1" dirty="0" err="1" smtClean="0"/>
                        <a:t>nsi:STP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2x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nml:Port</a:t>
                      </a:r>
                      <a:r>
                        <a:rPr lang="en-US" sz="2000" b="1" baseline="0" dirty="0" smtClean="0"/>
                        <a:t> + </a:t>
                      </a:r>
                      <a:r>
                        <a:rPr lang="en-US" sz="2000" b="1" baseline="0" dirty="0" err="1" smtClean="0"/>
                        <a:t>nml:BidirectionalPort</a:t>
                      </a:r>
                      <a:endParaRPr lang="en-US" sz="2000" b="1" dirty="0"/>
                    </a:p>
                  </a:txBody>
                  <a:tcPr/>
                </a:tc>
              </a:tr>
              <a:tr h="402896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nsi:</a:t>
                      </a:r>
                      <a:r>
                        <a:rPr lang="en-US" sz="2000" dirty="0" err="1" smtClean="0"/>
                        <a:t>connectedTo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nml:alias</a:t>
                      </a:r>
                      <a:r>
                        <a:rPr lang="en-US" sz="2000" dirty="0" smtClean="0"/>
                        <a:t> (optional)</a:t>
                      </a:r>
                      <a:endParaRPr lang="en-US" sz="2000" dirty="0"/>
                    </a:p>
                  </a:txBody>
                  <a:tcPr/>
                </a:tc>
              </a:tr>
              <a:tr h="402896"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nsi:</a:t>
                      </a:r>
                      <a:r>
                        <a:rPr lang="en-US" sz="2000" b="1" dirty="0" err="1" smtClean="0"/>
                        <a:t>NSNetwork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nml:Topology</a:t>
                      </a:r>
                      <a:endParaRPr lang="en-US" sz="2000" b="1" dirty="0"/>
                    </a:p>
                  </a:txBody>
                  <a:tcPr/>
                </a:tc>
              </a:tr>
              <a:tr h="402896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nsi:hasSTP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nml:hasPort</a:t>
                      </a:r>
                      <a:endParaRPr lang="en-US" sz="2000" dirty="0"/>
                    </a:p>
                  </a:txBody>
                  <a:tcPr/>
                </a:tc>
              </a:tr>
              <a:tr h="402896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nsi:locatedAt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nml:locatedAt</a:t>
                      </a:r>
                      <a:endParaRPr lang="en-US" sz="2000" dirty="0"/>
                    </a:p>
                  </a:txBody>
                  <a:tcPr/>
                </a:tc>
              </a:tr>
              <a:tr h="402896"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nsi:</a:t>
                      </a:r>
                      <a:r>
                        <a:rPr lang="en-US" sz="2000" b="1" dirty="0" err="1" smtClean="0"/>
                        <a:t>Location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nml:Location</a:t>
                      </a:r>
                      <a:endParaRPr lang="en-US" sz="2000" b="1" dirty="0"/>
                    </a:p>
                  </a:txBody>
                  <a:tcPr/>
                </a:tc>
              </a:tr>
              <a:tr h="402896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nsi:</a:t>
                      </a:r>
                      <a:r>
                        <a:rPr lang="en-US" sz="2000" dirty="0" err="1" smtClean="0"/>
                        <a:t>lat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nsi:</a:t>
                      </a:r>
                      <a:r>
                        <a:rPr lang="en-US" sz="2000" dirty="0" err="1" smtClean="0"/>
                        <a:t>long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nml:</a:t>
                      </a:r>
                      <a:r>
                        <a:rPr lang="en-US" sz="2000" dirty="0" err="1" smtClean="0"/>
                        <a:t>lat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nml:</a:t>
                      </a:r>
                      <a:r>
                        <a:rPr lang="en-US" sz="2000" dirty="0" err="1" smtClean="0"/>
                        <a:t>long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nml:</a:t>
                      </a:r>
                      <a:r>
                        <a:rPr lang="en-US" sz="2000" dirty="0" err="1" smtClean="0"/>
                        <a:t>unlocode</a:t>
                      </a:r>
                      <a:endParaRPr lang="en-US" sz="2000" dirty="0"/>
                    </a:p>
                  </a:txBody>
                  <a:tcPr/>
                </a:tc>
              </a:tr>
              <a:tr h="402896"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nsi:</a:t>
                      </a:r>
                      <a:r>
                        <a:rPr lang="en-US" sz="2000" b="1" dirty="0" err="1" smtClean="0"/>
                        <a:t>NSA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nsi:</a:t>
                      </a:r>
                      <a:r>
                        <a:rPr lang="en-US" sz="2000" b="1" dirty="0" err="1" smtClean="0"/>
                        <a:t>NSA</a:t>
                      </a:r>
                      <a:endParaRPr lang="en-US" sz="2000" b="1" dirty="0"/>
                    </a:p>
                  </a:txBody>
                  <a:tcPr/>
                </a:tc>
              </a:tr>
              <a:tr h="402896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nsi:</a:t>
                      </a:r>
                      <a:r>
                        <a:rPr lang="en-US" sz="2000" dirty="0" err="1" smtClean="0"/>
                        <a:t>managedBy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nsi:</a:t>
                      </a:r>
                      <a:r>
                        <a:rPr lang="en-US" sz="2000" dirty="0" err="1" smtClean="0"/>
                        <a:t>managedBy</a:t>
                      </a:r>
                      <a:endParaRPr lang="en-US" sz="2000" dirty="0"/>
                    </a:p>
                  </a:txBody>
                  <a:tcPr/>
                </a:tc>
              </a:tr>
              <a:tr h="402896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nsi:</a:t>
                      </a:r>
                      <a:r>
                        <a:rPr lang="en-US" sz="2000" dirty="0" err="1" smtClean="0"/>
                        <a:t>adminContact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nsi:</a:t>
                      </a:r>
                      <a:r>
                        <a:rPr lang="en-US" sz="2000" dirty="0" err="1" smtClean="0"/>
                        <a:t>adminContact</a:t>
                      </a:r>
                      <a:endParaRPr lang="en-US" sz="2000" dirty="0"/>
                    </a:p>
                  </a:txBody>
                  <a:tcPr/>
                </a:tc>
              </a:tr>
              <a:tr h="402896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nsi:</a:t>
                      </a:r>
                      <a:r>
                        <a:rPr lang="en-US" sz="2000" dirty="0" err="1" smtClean="0"/>
                        <a:t>csProviderEndpoint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nsi:csProviderEndpoint</a:t>
                      </a:r>
                      <a:endParaRPr lang="en-US" sz="2000" dirty="0" smtClean="0"/>
                    </a:p>
                  </a:txBody>
                  <a:tcPr/>
                </a:tc>
              </a:tr>
              <a:tr h="402896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nsi:</a:t>
                      </a:r>
                      <a:r>
                        <a:rPr lang="en-US" sz="2000" dirty="0" err="1" smtClean="0"/>
                        <a:t>connectedTo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nsi:connectedTo</a:t>
                      </a:r>
                      <a:endParaRPr lang="en-US" sz="20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NSI – SDP</a:t>
            </a:r>
            <a:endParaRPr lang="en-US" dirty="0"/>
          </a:p>
        </p:txBody>
      </p:sp>
      <p:sp>
        <p:nvSpPr>
          <p:cNvPr id="11" name="Chord 10"/>
          <p:cNvSpPr/>
          <p:nvPr/>
        </p:nvSpPr>
        <p:spPr>
          <a:xfrm>
            <a:off x="5439150" y="2078038"/>
            <a:ext cx="6469900" cy="3960000"/>
          </a:xfrm>
          <a:prstGeom prst="chord">
            <a:avLst>
              <a:gd name="adj1" fmla="val 5387590"/>
              <a:gd name="adj2" fmla="val 1620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hord 11"/>
          <p:cNvSpPr/>
          <p:nvPr/>
        </p:nvSpPr>
        <p:spPr>
          <a:xfrm flipH="1">
            <a:off x="-2790548" y="2078038"/>
            <a:ext cx="6470095" cy="3960000"/>
          </a:xfrm>
          <a:prstGeom prst="chord">
            <a:avLst>
              <a:gd name="adj1" fmla="val 5387590"/>
              <a:gd name="adj2" fmla="val 1620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450947" y="3886200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10550" y="3873500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2286" y="3961368"/>
            <a:ext cx="91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478686" y="4113768"/>
            <a:ext cx="91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178709" y="3889820"/>
            <a:ext cx="520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STP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419105" y="3929102"/>
            <a:ext cx="520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STP</a:t>
            </a:r>
            <a:endParaRPr lang="en-US" dirty="0"/>
          </a:p>
        </p:txBody>
      </p:sp>
      <p:cxnSp>
        <p:nvCxnSpPr>
          <p:cNvPr id="19" name="Curved Connector 18"/>
          <p:cNvCxnSpPr>
            <a:stCxn id="9" idx="1"/>
            <a:endCxn id="8" idx="7"/>
          </p:cNvCxnSpPr>
          <p:nvPr/>
        </p:nvCxnSpPr>
        <p:spPr>
          <a:xfrm rot="16200000" flipH="1" flipV="1">
            <a:off x="4552999" y="3228648"/>
            <a:ext cx="12700" cy="1436313"/>
          </a:xfrm>
          <a:prstGeom prst="curvedConnector3">
            <a:avLst>
              <a:gd name="adj1" fmla="val -1502386"/>
            </a:avLst>
          </a:prstGeom>
          <a:ln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8" idx="5"/>
            <a:endCxn id="9" idx="3"/>
          </p:cNvCxnSpPr>
          <p:nvPr/>
        </p:nvCxnSpPr>
        <p:spPr>
          <a:xfrm rot="5400000" flipH="1" flipV="1">
            <a:off x="4552998" y="3551938"/>
            <a:ext cx="12700" cy="1436313"/>
          </a:xfrm>
          <a:prstGeom prst="curvedConnector3">
            <a:avLst>
              <a:gd name="adj1" fmla="val -1605480"/>
            </a:avLst>
          </a:prstGeom>
          <a:ln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895734" y="3389868"/>
            <a:ext cx="1381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connectedTo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908147" y="4425434"/>
            <a:ext cx="1381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connectedTo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8" name="Curved Connector 27"/>
          <p:cNvCxnSpPr>
            <a:endCxn id="9" idx="6"/>
          </p:cNvCxnSpPr>
          <p:nvPr/>
        </p:nvCxnSpPr>
        <p:spPr>
          <a:xfrm rot="10800000" flipV="1">
            <a:off x="5667750" y="4102098"/>
            <a:ext cx="580650" cy="1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endCxn id="8" idx="2"/>
          </p:cNvCxnSpPr>
          <p:nvPr/>
        </p:nvCxnSpPr>
        <p:spPr>
          <a:xfrm>
            <a:off x="2857500" y="4114799"/>
            <a:ext cx="593447" cy="1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567157" y="3688834"/>
            <a:ext cx="843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hasSTP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63092" y="3688834"/>
            <a:ext cx="843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hasSTP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NML – Port</a:t>
            </a:r>
            <a:endParaRPr lang="en-US" dirty="0"/>
          </a:p>
        </p:txBody>
      </p:sp>
      <p:sp>
        <p:nvSpPr>
          <p:cNvPr id="11" name="Chord 10"/>
          <p:cNvSpPr/>
          <p:nvPr/>
        </p:nvSpPr>
        <p:spPr>
          <a:xfrm>
            <a:off x="5439150" y="2078038"/>
            <a:ext cx="6469900" cy="3960000"/>
          </a:xfrm>
          <a:prstGeom prst="chord">
            <a:avLst>
              <a:gd name="adj1" fmla="val 5387590"/>
              <a:gd name="adj2" fmla="val 1620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hord 11"/>
          <p:cNvSpPr/>
          <p:nvPr/>
        </p:nvSpPr>
        <p:spPr>
          <a:xfrm flipH="1">
            <a:off x="-2790548" y="2078038"/>
            <a:ext cx="6470095" cy="3960000"/>
          </a:xfrm>
          <a:prstGeom prst="chord">
            <a:avLst>
              <a:gd name="adj1" fmla="val 5387590"/>
              <a:gd name="adj2" fmla="val 1620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018199" y="3104360"/>
            <a:ext cx="1061802" cy="1892300"/>
          </a:xfrm>
          <a:prstGeom prst="ellipse">
            <a:avLst/>
          </a:prstGeom>
          <a:noFill/>
          <a:ln w="63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2286" y="3961368"/>
            <a:ext cx="91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478686" y="4113768"/>
            <a:ext cx="91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851198" y="3307044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hasOutboundPort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79547" y="4996660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BidirectionalPort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4267317" y="3491710"/>
            <a:ext cx="582211" cy="457200"/>
            <a:chOff x="3388441" y="3530600"/>
            <a:chExt cx="582211" cy="457200"/>
          </a:xfrm>
        </p:grpSpPr>
        <p:sp>
          <p:nvSpPr>
            <p:cNvPr id="31" name="Oval 30"/>
            <p:cNvSpPr/>
            <p:nvPr/>
          </p:nvSpPr>
          <p:spPr>
            <a:xfrm>
              <a:off x="3438534" y="3530600"/>
              <a:ext cx="457200" cy="457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88441" y="3549376"/>
              <a:ext cx="5822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Port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267317" y="4101310"/>
            <a:ext cx="582211" cy="457200"/>
            <a:chOff x="3388441" y="3530600"/>
            <a:chExt cx="582211" cy="457200"/>
          </a:xfrm>
        </p:grpSpPr>
        <p:sp>
          <p:nvSpPr>
            <p:cNvPr id="34" name="Oval 33"/>
            <p:cNvSpPr/>
            <p:nvPr/>
          </p:nvSpPr>
          <p:spPr>
            <a:xfrm>
              <a:off x="3438534" y="3530600"/>
              <a:ext cx="457200" cy="457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388441" y="3549376"/>
              <a:ext cx="5822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Port</a:t>
              </a:r>
              <a:endParaRPr lang="en-US" dirty="0"/>
            </a:p>
          </p:txBody>
        </p:sp>
      </p:grpSp>
      <p:cxnSp>
        <p:nvCxnSpPr>
          <p:cNvPr id="37" name="Curved Connector 36"/>
          <p:cNvCxnSpPr>
            <a:endCxn id="31" idx="2"/>
          </p:cNvCxnSpPr>
          <p:nvPr/>
        </p:nvCxnSpPr>
        <p:spPr>
          <a:xfrm flipV="1">
            <a:off x="3657600" y="3720310"/>
            <a:ext cx="659810" cy="165890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endCxn id="34" idx="2"/>
          </p:cNvCxnSpPr>
          <p:nvPr/>
        </p:nvCxnSpPr>
        <p:spPr>
          <a:xfrm>
            <a:off x="3657600" y="4191000"/>
            <a:ext cx="659810" cy="138910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endCxn id="31" idx="6"/>
          </p:cNvCxnSpPr>
          <p:nvPr/>
        </p:nvCxnSpPr>
        <p:spPr>
          <a:xfrm rot="10800000">
            <a:off x="4774610" y="3720310"/>
            <a:ext cx="666958" cy="165890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endCxn id="34" idx="6"/>
          </p:cNvCxnSpPr>
          <p:nvPr/>
        </p:nvCxnSpPr>
        <p:spPr>
          <a:xfrm rot="10800000" flipV="1">
            <a:off x="4774610" y="4191000"/>
            <a:ext cx="666958" cy="138910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2749584" y="3723874"/>
            <a:ext cx="3797515" cy="1588"/>
          </a:xfrm>
          <a:prstGeom prst="straightConnector1">
            <a:avLst/>
          </a:prstGeom>
          <a:ln>
            <a:solidFill>
              <a:schemeClr val="accent1">
                <a:alpha val="38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0800000">
            <a:off x="2749584" y="4320670"/>
            <a:ext cx="3797515" cy="1588"/>
          </a:xfrm>
          <a:prstGeom prst="straightConnector1">
            <a:avLst/>
          </a:prstGeom>
          <a:ln>
            <a:solidFill>
              <a:schemeClr val="accent1">
                <a:alpha val="38000"/>
              </a:schemeClr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851198" y="4272244"/>
            <a:ext cx="168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hasInboundPort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554699" y="3302000"/>
            <a:ext cx="168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hasInboundPort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376191" y="4272244"/>
            <a:ext cx="1864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hasOutboundPort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NML – Port with Aliases</a:t>
            </a:r>
            <a:endParaRPr lang="en-US" dirty="0"/>
          </a:p>
        </p:txBody>
      </p:sp>
      <p:sp>
        <p:nvSpPr>
          <p:cNvPr id="11" name="Chord 10"/>
          <p:cNvSpPr/>
          <p:nvPr/>
        </p:nvSpPr>
        <p:spPr>
          <a:xfrm>
            <a:off x="5439150" y="2078038"/>
            <a:ext cx="6469900" cy="3960000"/>
          </a:xfrm>
          <a:prstGeom prst="chord">
            <a:avLst>
              <a:gd name="adj1" fmla="val 5387590"/>
              <a:gd name="adj2" fmla="val 1620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hord 11"/>
          <p:cNvSpPr/>
          <p:nvPr/>
        </p:nvSpPr>
        <p:spPr>
          <a:xfrm flipH="1">
            <a:off x="-2790548" y="2078038"/>
            <a:ext cx="6470095" cy="3960000"/>
          </a:xfrm>
          <a:prstGeom prst="chord">
            <a:avLst>
              <a:gd name="adj1" fmla="val 5387590"/>
              <a:gd name="adj2" fmla="val 1620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22286" y="3961368"/>
            <a:ext cx="91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478686" y="4113768"/>
            <a:ext cx="91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753652" y="5042557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BidirectionalPort</a:t>
            </a:r>
            <a:endParaRPr lang="en-US" dirty="0"/>
          </a:p>
        </p:txBody>
      </p:sp>
      <p:cxnSp>
        <p:nvCxnSpPr>
          <p:cNvPr id="37" name="Curved Connector 36"/>
          <p:cNvCxnSpPr>
            <a:stCxn id="60" idx="2"/>
            <a:endCxn id="42" idx="6"/>
          </p:cNvCxnSpPr>
          <p:nvPr/>
        </p:nvCxnSpPr>
        <p:spPr>
          <a:xfrm rot="10800000">
            <a:off x="3844934" y="3721100"/>
            <a:ext cx="1386876" cy="11910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45" idx="6"/>
            <a:endCxn id="63" idx="2"/>
          </p:cNvCxnSpPr>
          <p:nvPr/>
        </p:nvCxnSpPr>
        <p:spPr>
          <a:xfrm>
            <a:off x="3844934" y="4330700"/>
            <a:ext cx="1386876" cy="11910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2749584" y="3723874"/>
            <a:ext cx="3797515" cy="1588"/>
          </a:xfrm>
          <a:prstGeom prst="straightConnector1">
            <a:avLst/>
          </a:prstGeom>
          <a:ln>
            <a:solidFill>
              <a:schemeClr val="accent1">
                <a:alpha val="38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0800000">
            <a:off x="2749584" y="4320670"/>
            <a:ext cx="3797515" cy="1588"/>
          </a:xfrm>
          <a:prstGeom prst="straightConnector1">
            <a:avLst/>
          </a:prstGeom>
          <a:ln>
            <a:solidFill>
              <a:schemeClr val="accent1">
                <a:alpha val="38000"/>
              </a:schemeClr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29"/>
          <p:cNvGrpSpPr/>
          <p:nvPr/>
        </p:nvGrpSpPr>
        <p:grpSpPr>
          <a:xfrm>
            <a:off x="3337641" y="3492500"/>
            <a:ext cx="582211" cy="457200"/>
            <a:chOff x="3388441" y="3530600"/>
            <a:chExt cx="582211" cy="457200"/>
          </a:xfrm>
        </p:grpSpPr>
        <p:sp>
          <p:nvSpPr>
            <p:cNvPr id="42" name="Oval 41"/>
            <p:cNvSpPr/>
            <p:nvPr/>
          </p:nvSpPr>
          <p:spPr>
            <a:xfrm>
              <a:off x="3438534" y="3530600"/>
              <a:ext cx="457200" cy="457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88441" y="3549376"/>
              <a:ext cx="5822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Port</a:t>
              </a:r>
              <a:endParaRPr lang="en-US" dirty="0"/>
            </a:p>
          </p:txBody>
        </p:sp>
      </p:grpSp>
      <p:grpSp>
        <p:nvGrpSpPr>
          <p:cNvPr id="44" name="Group 32"/>
          <p:cNvGrpSpPr/>
          <p:nvPr/>
        </p:nvGrpSpPr>
        <p:grpSpPr>
          <a:xfrm>
            <a:off x="3337641" y="4102100"/>
            <a:ext cx="582211" cy="457200"/>
            <a:chOff x="3388441" y="3530600"/>
            <a:chExt cx="582211" cy="457200"/>
          </a:xfrm>
        </p:grpSpPr>
        <p:sp>
          <p:nvSpPr>
            <p:cNvPr id="45" name="Oval 44"/>
            <p:cNvSpPr/>
            <p:nvPr/>
          </p:nvSpPr>
          <p:spPr>
            <a:xfrm>
              <a:off x="3438534" y="3530600"/>
              <a:ext cx="457200" cy="457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388441" y="3549376"/>
              <a:ext cx="5822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Port</a:t>
              </a:r>
              <a:endParaRPr lang="en-US" dirty="0"/>
            </a:p>
          </p:txBody>
        </p:sp>
      </p:grpSp>
      <p:cxnSp>
        <p:nvCxnSpPr>
          <p:cNvPr id="49" name="Curved Connector 48"/>
          <p:cNvCxnSpPr/>
          <p:nvPr/>
        </p:nvCxnSpPr>
        <p:spPr>
          <a:xfrm flipV="1">
            <a:off x="2727924" y="3721100"/>
            <a:ext cx="659810" cy="165890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/>
          <p:nvPr/>
        </p:nvCxnSpPr>
        <p:spPr>
          <a:xfrm>
            <a:off x="2727924" y="4191790"/>
            <a:ext cx="659810" cy="138910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625023" y="3302790"/>
            <a:ext cx="168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hasInboundPort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446515" y="4273034"/>
            <a:ext cx="1864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hasOutboundPort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765598" y="3302790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hasOutboundPort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59" name="Group 29"/>
          <p:cNvGrpSpPr/>
          <p:nvPr/>
        </p:nvGrpSpPr>
        <p:grpSpPr>
          <a:xfrm>
            <a:off x="5181717" y="3504410"/>
            <a:ext cx="582211" cy="457200"/>
            <a:chOff x="3388441" y="3530600"/>
            <a:chExt cx="582211" cy="457200"/>
          </a:xfrm>
        </p:grpSpPr>
        <p:sp>
          <p:nvSpPr>
            <p:cNvPr id="60" name="Oval 59"/>
            <p:cNvSpPr/>
            <p:nvPr/>
          </p:nvSpPr>
          <p:spPr>
            <a:xfrm>
              <a:off x="3438534" y="3530600"/>
              <a:ext cx="457200" cy="457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388441" y="3549376"/>
              <a:ext cx="5822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Port</a:t>
              </a:r>
              <a:endParaRPr lang="en-US" dirty="0"/>
            </a:p>
          </p:txBody>
        </p:sp>
      </p:grpSp>
      <p:grpSp>
        <p:nvGrpSpPr>
          <p:cNvPr id="62" name="Group 32"/>
          <p:cNvGrpSpPr/>
          <p:nvPr/>
        </p:nvGrpSpPr>
        <p:grpSpPr>
          <a:xfrm>
            <a:off x="5181717" y="4114010"/>
            <a:ext cx="582211" cy="457200"/>
            <a:chOff x="3388441" y="3530600"/>
            <a:chExt cx="582211" cy="457200"/>
          </a:xfrm>
        </p:grpSpPr>
        <p:sp>
          <p:nvSpPr>
            <p:cNvPr id="63" name="Oval 62"/>
            <p:cNvSpPr/>
            <p:nvPr/>
          </p:nvSpPr>
          <p:spPr>
            <a:xfrm>
              <a:off x="3438534" y="3530600"/>
              <a:ext cx="457200" cy="457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388441" y="3549376"/>
              <a:ext cx="5822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Port</a:t>
              </a:r>
              <a:endParaRPr lang="en-US" dirty="0"/>
            </a:p>
          </p:txBody>
        </p:sp>
      </p:grpSp>
      <p:cxnSp>
        <p:nvCxnSpPr>
          <p:cNvPr id="65" name="Curved Connector 64"/>
          <p:cNvCxnSpPr/>
          <p:nvPr/>
        </p:nvCxnSpPr>
        <p:spPr>
          <a:xfrm rot="10800000">
            <a:off x="5689010" y="3733010"/>
            <a:ext cx="666958" cy="165890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/>
          <p:nvPr/>
        </p:nvCxnSpPr>
        <p:spPr>
          <a:xfrm rot="10800000" flipV="1">
            <a:off x="5689010" y="4203700"/>
            <a:ext cx="666958" cy="138910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765598" y="4284944"/>
            <a:ext cx="168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hasInboundPort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194765" y="3319744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alias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194765" y="4318931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alias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4925968" y="3104360"/>
            <a:ext cx="1061802" cy="1892300"/>
          </a:xfrm>
          <a:prstGeom prst="ellipse">
            <a:avLst/>
          </a:prstGeom>
          <a:noFill/>
          <a:ln w="63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3072141" y="3104360"/>
            <a:ext cx="1061802" cy="1892300"/>
          </a:xfrm>
          <a:prstGeom prst="ellipse">
            <a:avLst/>
          </a:prstGeom>
          <a:noFill/>
          <a:ln w="63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605441" y="5042557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BidirectionalPort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/>
          <p:cNvSpPr/>
          <p:nvPr/>
        </p:nvSpPr>
        <p:spPr>
          <a:xfrm>
            <a:off x="4089482" y="3348697"/>
            <a:ext cx="909402" cy="743225"/>
          </a:xfrm>
          <a:prstGeom prst="ellipse">
            <a:avLst/>
          </a:prstGeom>
          <a:noFill/>
          <a:ln w="63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099561" y="3960210"/>
            <a:ext cx="909402" cy="743225"/>
          </a:xfrm>
          <a:prstGeom prst="ellipse">
            <a:avLst/>
          </a:prstGeom>
          <a:noFill/>
          <a:ln w="63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NML – </a:t>
            </a:r>
            <a:r>
              <a:rPr lang="en-US" dirty="0" err="1" smtClean="0"/>
              <a:t>PortGroup</a:t>
            </a:r>
            <a:endParaRPr lang="en-US" dirty="0"/>
          </a:p>
        </p:txBody>
      </p:sp>
      <p:sp>
        <p:nvSpPr>
          <p:cNvPr id="11" name="Chord 10"/>
          <p:cNvSpPr/>
          <p:nvPr/>
        </p:nvSpPr>
        <p:spPr>
          <a:xfrm>
            <a:off x="5439150" y="2078038"/>
            <a:ext cx="6469900" cy="3960000"/>
          </a:xfrm>
          <a:prstGeom prst="chord">
            <a:avLst>
              <a:gd name="adj1" fmla="val 5387590"/>
              <a:gd name="adj2" fmla="val 1620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hord 11"/>
          <p:cNvSpPr/>
          <p:nvPr/>
        </p:nvSpPr>
        <p:spPr>
          <a:xfrm flipH="1">
            <a:off x="-2790548" y="2078038"/>
            <a:ext cx="6470095" cy="3960000"/>
          </a:xfrm>
          <a:prstGeom prst="chord">
            <a:avLst>
              <a:gd name="adj1" fmla="val 5387590"/>
              <a:gd name="adj2" fmla="val 1620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813488" y="2753912"/>
            <a:ext cx="1445147" cy="2550884"/>
          </a:xfrm>
          <a:prstGeom prst="ellipse">
            <a:avLst/>
          </a:prstGeom>
          <a:noFill/>
          <a:ln w="63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2286" y="3961368"/>
            <a:ext cx="91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478686" y="4113768"/>
            <a:ext cx="91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340830" y="3307044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hasOutboundPort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79547" y="5241444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BidirectionalPort</a:t>
            </a:r>
            <a:endParaRPr lang="en-US" dirty="0"/>
          </a:p>
        </p:txBody>
      </p:sp>
      <p:cxnSp>
        <p:nvCxnSpPr>
          <p:cNvPr id="37" name="Curved Connector 36"/>
          <p:cNvCxnSpPr>
            <a:endCxn id="31" idx="2"/>
          </p:cNvCxnSpPr>
          <p:nvPr/>
        </p:nvCxnSpPr>
        <p:spPr>
          <a:xfrm flipV="1">
            <a:off x="3657600" y="3720310"/>
            <a:ext cx="659810" cy="165890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endCxn id="34" idx="2"/>
          </p:cNvCxnSpPr>
          <p:nvPr/>
        </p:nvCxnSpPr>
        <p:spPr>
          <a:xfrm>
            <a:off x="3657600" y="4191000"/>
            <a:ext cx="659810" cy="138910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endCxn id="31" idx="6"/>
          </p:cNvCxnSpPr>
          <p:nvPr/>
        </p:nvCxnSpPr>
        <p:spPr>
          <a:xfrm rot="10800000">
            <a:off x="4774610" y="3720310"/>
            <a:ext cx="666958" cy="165890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endCxn id="34" idx="6"/>
          </p:cNvCxnSpPr>
          <p:nvPr/>
        </p:nvCxnSpPr>
        <p:spPr>
          <a:xfrm rot="10800000" flipV="1">
            <a:off x="4774610" y="4191000"/>
            <a:ext cx="666958" cy="138910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2749584" y="3723874"/>
            <a:ext cx="3797515" cy="1588"/>
          </a:xfrm>
          <a:prstGeom prst="straightConnector1">
            <a:avLst/>
          </a:prstGeom>
          <a:ln>
            <a:solidFill>
              <a:schemeClr val="accent1">
                <a:alpha val="38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0800000">
            <a:off x="2749584" y="4320670"/>
            <a:ext cx="3797515" cy="1588"/>
          </a:xfrm>
          <a:prstGeom prst="straightConnector1">
            <a:avLst/>
          </a:prstGeom>
          <a:ln>
            <a:solidFill>
              <a:schemeClr val="accent1">
                <a:alpha val="38000"/>
              </a:schemeClr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340830" y="4272244"/>
            <a:ext cx="168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hasInboundPort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156873" y="3302000"/>
            <a:ext cx="168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hasInboundPort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978365" y="4272244"/>
            <a:ext cx="1864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hasOutboundPort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25" name="Group 29"/>
          <p:cNvGrpSpPr/>
          <p:nvPr/>
        </p:nvGrpSpPr>
        <p:grpSpPr>
          <a:xfrm>
            <a:off x="4393305" y="3521718"/>
            <a:ext cx="457200" cy="457200"/>
            <a:chOff x="3438534" y="3530600"/>
            <a:chExt cx="457200" cy="457200"/>
          </a:xfrm>
        </p:grpSpPr>
        <p:sp>
          <p:nvSpPr>
            <p:cNvPr id="28" name="Oval 27"/>
            <p:cNvSpPr/>
            <p:nvPr/>
          </p:nvSpPr>
          <p:spPr>
            <a:xfrm>
              <a:off x="3438534" y="3530600"/>
              <a:ext cx="457200" cy="457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587213" y="3549376"/>
              <a:ext cx="1846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1" name="Oval 30"/>
          <p:cNvSpPr/>
          <p:nvPr/>
        </p:nvSpPr>
        <p:spPr>
          <a:xfrm>
            <a:off x="4317410" y="3491710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4245095" y="3464589"/>
            <a:ext cx="457200" cy="457200"/>
            <a:chOff x="3438534" y="3530600"/>
            <a:chExt cx="457200" cy="457200"/>
          </a:xfrm>
        </p:grpSpPr>
        <p:sp>
          <p:nvSpPr>
            <p:cNvPr id="33" name="Oval 32"/>
            <p:cNvSpPr/>
            <p:nvPr/>
          </p:nvSpPr>
          <p:spPr>
            <a:xfrm>
              <a:off x="3438534" y="3530600"/>
              <a:ext cx="457200" cy="457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87213" y="3549376"/>
              <a:ext cx="1846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0" name="Oval 39"/>
          <p:cNvSpPr/>
          <p:nvPr/>
        </p:nvSpPr>
        <p:spPr>
          <a:xfrm>
            <a:off x="4393305" y="4146617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541984" y="4195991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317410" y="4101310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466089" y="4120086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246682" y="4074242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364759" y="4047121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976210" y="3518382"/>
            <a:ext cx="1165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PortGroup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975727" y="4129804"/>
            <a:ext cx="1165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PortGroup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NML – Port with Aliases</a:t>
            </a:r>
            <a:endParaRPr lang="en-US" dirty="0"/>
          </a:p>
        </p:txBody>
      </p:sp>
      <p:sp>
        <p:nvSpPr>
          <p:cNvPr id="11" name="Chord 10"/>
          <p:cNvSpPr/>
          <p:nvPr/>
        </p:nvSpPr>
        <p:spPr>
          <a:xfrm>
            <a:off x="5439150" y="2078038"/>
            <a:ext cx="6469900" cy="3960000"/>
          </a:xfrm>
          <a:prstGeom prst="chord">
            <a:avLst>
              <a:gd name="adj1" fmla="val 5387590"/>
              <a:gd name="adj2" fmla="val 1620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hord 11"/>
          <p:cNvSpPr/>
          <p:nvPr/>
        </p:nvSpPr>
        <p:spPr>
          <a:xfrm flipH="1">
            <a:off x="-2790548" y="2078038"/>
            <a:ext cx="6470095" cy="3960000"/>
          </a:xfrm>
          <a:prstGeom prst="chord">
            <a:avLst>
              <a:gd name="adj1" fmla="val 5387590"/>
              <a:gd name="adj2" fmla="val 1620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018199" y="3104360"/>
            <a:ext cx="1061802" cy="1892300"/>
          </a:xfrm>
          <a:prstGeom prst="ellipse">
            <a:avLst/>
          </a:prstGeom>
          <a:noFill/>
          <a:ln w="63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2286" y="3961368"/>
            <a:ext cx="91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478686" y="4113768"/>
            <a:ext cx="91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634663" y="4996660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BidirectionalPorts</a:t>
            </a:r>
            <a:endParaRPr lang="en-US" dirty="0"/>
          </a:p>
        </p:txBody>
      </p:sp>
      <p:grpSp>
        <p:nvGrpSpPr>
          <p:cNvPr id="3" name="Group 29"/>
          <p:cNvGrpSpPr/>
          <p:nvPr/>
        </p:nvGrpSpPr>
        <p:grpSpPr>
          <a:xfrm>
            <a:off x="4267317" y="3491710"/>
            <a:ext cx="582211" cy="457200"/>
            <a:chOff x="3388441" y="3530600"/>
            <a:chExt cx="582211" cy="457200"/>
          </a:xfrm>
        </p:grpSpPr>
        <p:sp>
          <p:nvSpPr>
            <p:cNvPr id="31" name="Oval 30"/>
            <p:cNvSpPr/>
            <p:nvPr/>
          </p:nvSpPr>
          <p:spPr>
            <a:xfrm>
              <a:off x="3438534" y="3530600"/>
              <a:ext cx="457200" cy="457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88441" y="3549376"/>
              <a:ext cx="5822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Port</a:t>
              </a:r>
              <a:endParaRPr lang="en-US" dirty="0"/>
            </a:p>
          </p:txBody>
        </p:sp>
      </p:grpSp>
      <p:grpSp>
        <p:nvGrpSpPr>
          <p:cNvPr id="4" name="Group 32"/>
          <p:cNvGrpSpPr/>
          <p:nvPr/>
        </p:nvGrpSpPr>
        <p:grpSpPr>
          <a:xfrm>
            <a:off x="4267317" y="4101310"/>
            <a:ext cx="582211" cy="457200"/>
            <a:chOff x="3388441" y="3530600"/>
            <a:chExt cx="582211" cy="457200"/>
          </a:xfrm>
        </p:grpSpPr>
        <p:sp>
          <p:nvSpPr>
            <p:cNvPr id="34" name="Oval 33"/>
            <p:cNvSpPr/>
            <p:nvPr/>
          </p:nvSpPr>
          <p:spPr>
            <a:xfrm>
              <a:off x="3438534" y="3530600"/>
              <a:ext cx="457200" cy="457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388441" y="3549376"/>
              <a:ext cx="5822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Port</a:t>
              </a:r>
              <a:endParaRPr lang="en-US" dirty="0"/>
            </a:p>
          </p:txBody>
        </p:sp>
      </p:grpSp>
      <p:cxnSp>
        <p:nvCxnSpPr>
          <p:cNvPr id="37" name="Curved Connector 36"/>
          <p:cNvCxnSpPr>
            <a:stCxn id="31" idx="2"/>
            <a:endCxn id="42" idx="6"/>
          </p:cNvCxnSpPr>
          <p:nvPr/>
        </p:nvCxnSpPr>
        <p:spPr>
          <a:xfrm rot="10800000" flipV="1">
            <a:off x="3844934" y="3720310"/>
            <a:ext cx="472476" cy="790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34" idx="2"/>
            <a:endCxn id="45" idx="6"/>
          </p:cNvCxnSpPr>
          <p:nvPr/>
        </p:nvCxnSpPr>
        <p:spPr>
          <a:xfrm rot="10800000" flipV="1">
            <a:off x="3844934" y="4329910"/>
            <a:ext cx="472476" cy="790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31" idx="6"/>
            <a:endCxn id="60" idx="2"/>
          </p:cNvCxnSpPr>
          <p:nvPr/>
        </p:nvCxnSpPr>
        <p:spPr>
          <a:xfrm>
            <a:off x="4774610" y="3720310"/>
            <a:ext cx="457200" cy="12700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4" idx="6"/>
            <a:endCxn id="63" idx="2"/>
          </p:cNvCxnSpPr>
          <p:nvPr/>
        </p:nvCxnSpPr>
        <p:spPr>
          <a:xfrm>
            <a:off x="4774610" y="4329910"/>
            <a:ext cx="457200" cy="12700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2749584" y="3723874"/>
            <a:ext cx="3797515" cy="1588"/>
          </a:xfrm>
          <a:prstGeom prst="straightConnector1">
            <a:avLst/>
          </a:prstGeom>
          <a:ln>
            <a:solidFill>
              <a:schemeClr val="accent1">
                <a:alpha val="38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0800000">
            <a:off x="2749584" y="4320670"/>
            <a:ext cx="3797515" cy="1588"/>
          </a:xfrm>
          <a:prstGeom prst="straightConnector1">
            <a:avLst/>
          </a:prstGeom>
          <a:ln>
            <a:solidFill>
              <a:schemeClr val="accent1">
                <a:alpha val="38000"/>
              </a:schemeClr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29"/>
          <p:cNvGrpSpPr/>
          <p:nvPr/>
        </p:nvGrpSpPr>
        <p:grpSpPr>
          <a:xfrm>
            <a:off x="3337641" y="3492500"/>
            <a:ext cx="582211" cy="457200"/>
            <a:chOff x="3388441" y="3530600"/>
            <a:chExt cx="582211" cy="457200"/>
          </a:xfrm>
        </p:grpSpPr>
        <p:sp>
          <p:nvSpPr>
            <p:cNvPr id="42" name="Oval 41"/>
            <p:cNvSpPr/>
            <p:nvPr/>
          </p:nvSpPr>
          <p:spPr>
            <a:xfrm>
              <a:off x="3438534" y="3530600"/>
              <a:ext cx="457200" cy="457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88441" y="3549376"/>
              <a:ext cx="5822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Port</a:t>
              </a:r>
              <a:endParaRPr lang="en-US" dirty="0"/>
            </a:p>
          </p:txBody>
        </p:sp>
      </p:grpSp>
      <p:grpSp>
        <p:nvGrpSpPr>
          <p:cNvPr id="6" name="Group 32"/>
          <p:cNvGrpSpPr/>
          <p:nvPr/>
        </p:nvGrpSpPr>
        <p:grpSpPr>
          <a:xfrm>
            <a:off x="3337641" y="4102100"/>
            <a:ext cx="582211" cy="457200"/>
            <a:chOff x="3388441" y="3530600"/>
            <a:chExt cx="582211" cy="457200"/>
          </a:xfrm>
        </p:grpSpPr>
        <p:sp>
          <p:nvSpPr>
            <p:cNvPr id="45" name="Oval 44"/>
            <p:cNvSpPr/>
            <p:nvPr/>
          </p:nvSpPr>
          <p:spPr>
            <a:xfrm>
              <a:off x="3438534" y="3530600"/>
              <a:ext cx="457200" cy="457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388441" y="3549376"/>
              <a:ext cx="5822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Port</a:t>
              </a:r>
              <a:endParaRPr lang="en-US" dirty="0"/>
            </a:p>
          </p:txBody>
        </p:sp>
      </p:grpSp>
      <p:cxnSp>
        <p:nvCxnSpPr>
          <p:cNvPr id="49" name="Curved Connector 48"/>
          <p:cNvCxnSpPr/>
          <p:nvPr/>
        </p:nvCxnSpPr>
        <p:spPr>
          <a:xfrm flipV="1">
            <a:off x="2727924" y="3721100"/>
            <a:ext cx="659810" cy="165890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/>
          <p:nvPr/>
        </p:nvCxnSpPr>
        <p:spPr>
          <a:xfrm>
            <a:off x="2727924" y="4191790"/>
            <a:ext cx="659810" cy="138910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625023" y="3302790"/>
            <a:ext cx="168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hasInboundPort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446515" y="4273034"/>
            <a:ext cx="1864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hasOutboundPort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765598" y="3302790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hasOutboundPort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7" name="Group 29"/>
          <p:cNvGrpSpPr/>
          <p:nvPr/>
        </p:nvGrpSpPr>
        <p:grpSpPr>
          <a:xfrm>
            <a:off x="5181717" y="3504410"/>
            <a:ext cx="582211" cy="457200"/>
            <a:chOff x="3388441" y="3530600"/>
            <a:chExt cx="582211" cy="457200"/>
          </a:xfrm>
        </p:grpSpPr>
        <p:sp>
          <p:nvSpPr>
            <p:cNvPr id="60" name="Oval 59"/>
            <p:cNvSpPr/>
            <p:nvPr/>
          </p:nvSpPr>
          <p:spPr>
            <a:xfrm>
              <a:off x="3438534" y="3530600"/>
              <a:ext cx="457200" cy="457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388441" y="3549376"/>
              <a:ext cx="5822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Port</a:t>
              </a:r>
              <a:endParaRPr lang="en-US" dirty="0"/>
            </a:p>
          </p:txBody>
        </p:sp>
      </p:grpSp>
      <p:grpSp>
        <p:nvGrpSpPr>
          <p:cNvPr id="8" name="Group 32"/>
          <p:cNvGrpSpPr/>
          <p:nvPr/>
        </p:nvGrpSpPr>
        <p:grpSpPr>
          <a:xfrm>
            <a:off x="5181717" y="4114010"/>
            <a:ext cx="582211" cy="457200"/>
            <a:chOff x="3388441" y="3530600"/>
            <a:chExt cx="582211" cy="457200"/>
          </a:xfrm>
        </p:grpSpPr>
        <p:sp>
          <p:nvSpPr>
            <p:cNvPr id="63" name="Oval 62"/>
            <p:cNvSpPr/>
            <p:nvPr/>
          </p:nvSpPr>
          <p:spPr>
            <a:xfrm>
              <a:off x="3438534" y="3530600"/>
              <a:ext cx="457200" cy="457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388441" y="3549376"/>
              <a:ext cx="5822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Port</a:t>
              </a:r>
              <a:endParaRPr lang="en-US" dirty="0"/>
            </a:p>
          </p:txBody>
        </p:sp>
      </p:grpSp>
      <p:cxnSp>
        <p:nvCxnSpPr>
          <p:cNvPr id="65" name="Curved Connector 64"/>
          <p:cNvCxnSpPr/>
          <p:nvPr/>
        </p:nvCxnSpPr>
        <p:spPr>
          <a:xfrm rot="10800000">
            <a:off x="5689010" y="3733010"/>
            <a:ext cx="666958" cy="165890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/>
          <p:nvPr/>
        </p:nvCxnSpPr>
        <p:spPr>
          <a:xfrm rot="10800000" flipV="1">
            <a:off x="5689010" y="4203700"/>
            <a:ext cx="666958" cy="138910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765598" y="4284944"/>
            <a:ext cx="168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hasInboundPort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832233" y="3302790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alias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844933" y="4273034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alias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712851" y="4273034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alias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700151" y="3302790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alias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4925968" y="3104360"/>
            <a:ext cx="1061802" cy="1892300"/>
          </a:xfrm>
          <a:prstGeom prst="ellipse">
            <a:avLst/>
          </a:prstGeom>
          <a:noFill/>
          <a:ln w="63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3072141" y="3104360"/>
            <a:ext cx="1061802" cy="1892300"/>
          </a:xfrm>
          <a:prstGeom prst="ellipse">
            <a:avLst/>
          </a:prstGeom>
          <a:noFill/>
          <a:ln w="63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209271" y="2353420"/>
            <a:ext cx="64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ODF</a:t>
            </a:r>
            <a:endParaRPr lang="en-US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4851370" y="2231028"/>
            <a:ext cx="1071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Device</a:t>
            </a:r>
          </a:p>
          <a:p>
            <a:pPr algn="ctr"/>
            <a:r>
              <a:rPr lang="en-US" i="1" dirty="0" smtClean="0"/>
              <a:t>Interface</a:t>
            </a:r>
            <a:endParaRPr lang="en-US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3089349" y="2231028"/>
            <a:ext cx="1071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Device</a:t>
            </a:r>
          </a:p>
          <a:p>
            <a:pPr algn="ctr"/>
            <a:r>
              <a:rPr lang="en-US" i="1" dirty="0" smtClean="0"/>
              <a:t>Interface</a:t>
            </a:r>
            <a:endParaRPr lang="en-US" i="1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NML – Link</a:t>
            </a:r>
            <a:endParaRPr lang="en-US" dirty="0"/>
          </a:p>
        </p:txBody>
      </p:sp>
      <p:sp>
        <p:nvSpPr>
          <p:cNvPr id="11" name="Chord 10"/>
          <p:cNvSpPr/>
          <p:nvPr/>
        </p:nvSpPr>
        <p:spPr>
          <a:xfrm>
            <a:off x="5439150" y="2078038"/>
            <a:ext cx="6469900" cy="3960000"/>
          </a:xfrm>
          <a:prstGeom prst="chord">
            <a:avLst>
              <a:gd name="adj1" fmla="val 5387590"/>
              <a:gd name="adj2" fmla="val 1620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2" name="Chord 11"/>
          <p:cNvSpPr/>
          <p:nvPr/>
        </p:nvSpPr>
        <p:spPr>
          <a:xfrm flipH="1">
            <a:off x="-2790548" y="2078038"/>
            <a:ext cx="6470095" cy="3960000"/>
          </a:xfrm>
          <a:prstGeom prst="chord">
            <a:avLst>
              <a:gd name="adj1" fmla="val 5387590"/>
              <a:gd name="adj2" fmla="val 1620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242600" y="3191216"/>
            <a:ext cx="465021" cy="1679765"/>
          </a:xfrm>
          <a:prstGeom prst="ellipse">
            <a:avLst/>
          </a:prstGeom>
          <a:noFill/>
          <a:ln w="63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2286" y="3961368"/>
            <a:ext cx="91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478686" y="4113768"/>
            <a:ext cx="91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Domain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5168312" y="3491318"/>
            <a:ext cx="582211" cy="457200"/>
            <a:chOff x="5220684" y="3530600"/>
            <a:chExt cx="582211" cy="457200"/>
          </a:xfrm>
        </p:grpSpPr>
        <p:sp>
          <p:nvSpPr>
            <p:cNvPr id="9" name="Oval 8"/>
            <p:cNvSpPr/>
            <p:nvPr/>
          </p:nvSpPr>
          <p:spPr>
            <a:xfrm>
              <a:off x="5273056" y="3530600"/>
              <a:ext cx="457200" cy="457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20684" y="3561440"/>
              <a:ext cx="5822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Port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336069" y="3491318"/>
            <a:ext cx="582211" cy="457200"/>
            <a:chOff x="3388441" y="3530600"/>
            <a:chExt cx="582211" cy="457200"/>
          </a:xfrm>
        </p:grpSpPr>
        <p:sp>
          <p:nvSpPr>
            <p:cNvPr id="8" name="Oval 7"/>
            <p:cNvSpPr/>
            <p:nvPr/>
          </p:nvSpPr>
          <p:spPr>
            <a:xfrm>
              <a:off x="3438534" y="3530600"/>
              <a:ext cx="457200" cy="457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88441" y="3549376"/>
              <a:ext cx="5822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Port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3858187" y="4910263"/>
            <a:ext cx="13624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Bidirectional</a:t>
            </a:r>
          </a:p>
          <a:p>
            <a:pPr algn="ctr"/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18" name="Can 17"/>
          <p:cNvSpPr/>
          <p:nvPr/>
        </p:nvSpPr>
        <p:spPr>
          <a:xfrm rot="16200000">
            <a:off x="4436000" y="3161834"/>
            <a:ext cx="188244" cy="1116000"/>
          </a:xfrm>
          <a:prstGeom prst="can">
            <a:avLst/>
          </a:prstGeom>
          <a:gradFill>
            <a:lin ang="0" scaled="0"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5168312" y="4102796"/>
            <a:ext cx="582211" cy="457200"/>
            <a:chOff x="5220684" y="4142078"/>
            <a:chExt cx="582211" cy="457200"/>
          </a:xfrm>
        </p:grpSpPr>
        <p:sp>
          <p:nvSpPr>
            <p:cNvPr id="24" name="Oval 23"/>
            <p:cNvSpPr/>
            <p:nvPr/>
          </p:nvSpPr>
          <p:spPr>
            <a:xfrm>
              <a:off x="5273056" y="4142078"/>
              <a:ext cx="457200" cy="457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220684" y="4172918"/>
              <a:ext cx="5822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Port</a:t>
              </a:r>
              <a:endParaRPr lang="en-US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336069" y="4102796"/>
            <a:ext cx="582211" cy="457200"/>
            <a:chOff x="3388441" y="4142078"/>
            <a:chExt cx="582211" cy="457200"/>
          </a:xfrm>
        </p:grpSpPr>
        <p:sp>
          <p:nvSpPr>
            <p:cNvPr id="23" name="Oval 22"/>
            <p:cNvSpPr/>
            <p:nvPr/>
          </p:nvSpPr>
          <p:spPr>
            <a:xfrm>
              <a:off x="3438534" y="4142078"/>
              <a:ext cx="457200" cy="457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88441" y="4160854"/>
              <a:ext cx="5822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Port</a:t>
              </a:r>
              <a:endParaRPr lang="en-US" dirty="0"/>
            </a:p>
          </p:txBody>
        </p:sp>
      </p:grpSp>
      <p:sp>
        <p:nvSpPr>
          <p:cNvPr id="29" name="Can 28"/>
          <p:cNvSpPr/>
          <p:nvPr/>
        </p:nvSpPr>
        <p:spPr>
          <a:xfrm rot="16200000">
            <a:off x="4436000" y="3773312"/>
            <a:ext cx="188244" cy="1116000"/>
          </a:xfrm>
          <a:prstGeom prst="can">
            <a:avLst/>
          </a:prstGeom>
          <a:gradFill>
            <a:lin ang="0" scaled="0"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10800000">
            <a:off x="2749584" y="3774674"/>
            <a:ext cx="3797515" cy="1588"/>
          </a:xfrm>
          <a:prstGeom prst="straightConnector1">
            <a:avLst/>
          </a:prstGeom>
          <a:ln>
            <a:solidFill>
              <a:schemeClr val="accent1">
                <a:alpha val="38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2749584" y="4371470"/>
            <a:ext cx="3797515" cy="1588"/>
          </a:xfrm>
          <a:prstGeom prst="straightConnector1">
            <a:avLst/>
          </a:prstGeom>
          <a:ln>
            <a:solidFill>
              <a:schemeClr val="accent1">
                <a:alpha val="38000"/>
              </a:schemeClr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266212" y="4137366"/>
            <a:ext cx="560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242600" y="3524538"/>
            <a:ext cx="560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5136104" y="3191216"/>
            <a:ext cx="626551" cy="1679765"/>
          </a:xfrm>
          <a:prstGeom prst="ellipse">
            <a:avLst/>
          </a:prstGeom>
          <a:noFill/>
          <a:ln w="63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803496" y="2544885"/>
            <a:ext cx="13624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Bidirectional</a:t>
            </a:r>
          </a:p>
          <a:p>
            <a:pPr algn="ctr"/>
            <a:r>
              <a:rPr lang="en-US" dirty="0" smtClean="0"/>
              <a:t>Port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304362" y="3191216"/>
            <a:ext cx="626551" cy="1679765"/>
          </a:xfrm>
          <a:prstGeom prst="ellipse">
            <a:avLst/>
          </a:prstGeom>
          <a:noFill/>
          <a:ln w="63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971754" y="2544885"/>
            <a:ext cx="13624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Bidirectional</a:t>
            </a:r>
          </a:p>
          <a:p>
            <a:pPr algn="ctr"/>
            <a:r>
              <a:rPr lang="en-US" dirty="0" smtClean="0"/>
              <a:t>Port</a:t>
            </a:r>
            <a:endParaRPr lang="en-US" dirty="0"/>
          </a:p>
        </p:txBody>
      </p:sp>
      <p:cxnSp>
        <p:nvCxnSpPr>
          <p:cNvPr id="41" name="Curved Connector 40"/>
          <p:cNvCxnSpPr/>
          <p:nvPr/>
        </p:nvCxnSpPr>
        <p:spPr>
          <a:xfrm flipV="1">
            <a:off x="2727924" y="3721100"/>
            <a:ext cx="659810" cy="165890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>
            <a:off x="2727924" y="4191790"/>
            <a:ext cx="659810" cy="138910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625023" y="3302790"/>
            <a:ext cx="168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hasInboundPort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446515" y="4273034"/>
            <a:ext cx="1864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hasOutboundPort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765598" y="3302790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hasOutboundPort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6" name="Curved Connector 45"/>
          <p:cNvCxnSpPr/>
          <p:nvPr/>
        </p:nvCxnSpPr>
        <p:spPr>
          <a:xfrm rot="10800000">
            <a:off x="5689010" y="3733010"/>
            <a:ext cx="666958" cy="165890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10800000" flipV="1">
            <a:off x="5689010" y="4203700"/>
            <a:ext cx="666958" cy="138910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765598" y="4284944"/>
            <a:ext cx="168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hasInboundPort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4" name="Curved Connector 53"/>
          <p:cNvCxnSpPr>
            <a:stCxn id="8" idx="6"/>
            <a:endCxn id="18" idx="0"/>
          </p:cNvCxnSpPr>
          <p:nvPr/>
        </p:nvCxnSpPr>
        <p:spPr>
          <a:xfrm flipV="1">
            <a:off x="3843362" y="3719834"/>
            <a:ext cx="175821" cy="84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23" idx="6"/>
            <a:endCxn id="29" idx="0"/>
          </p:cNvCxnSpPr>
          <p:nvPr/>
        </p:nvCxnSpPr>
        <p:spPr>
          <a:xfrm flipV="1">
            <a:off x="3843362" y="4331312"/>
            <a:ext cx="175821" cy="84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24" idx="2"/>
            <a:endCxn id="29" idx="3"/>
          </p:cNvCxnSpPr>
          <p:nvPr/>
        </p:nvCxnSpPr>
        <p:spPr>
          <a:xfrm rot="10800000">
            <a:off x="5088122" y="4331312"/>
            <a:ext cx="132562" cy="84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9" idx="2"/>
            <a:endCxn id="18" idx="3"/>
          </p:cNvCxnSpPr>
          <p:nvPr/>
        </p:nvCxnSpPr>
        <p:spPr>
          <a:xfrm rot="10800000">
            <a:off x="5088122" y="3719834"/>
            <a:ext cx="132562" cy="84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687645" y="3224226"/>
            <a:ext cx="713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isSink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669551" y="4351598"/>
            <a:ext cx="96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isSource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633728" y="4351598"/>
            <a:ext cx="713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isSink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406932" y="3224226"/>
            <a:ext cx="96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isSource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234</Words>
  <Application>Microsoft Macintosh PowerPoint</Application>
  <PresentationFormat>On-screen Show (4:3)</PresentationFormat>
  <Paragraphs>132</Paragraphs>
  <Slides>9</Slides>
  <Notes>0</Notes>
  <HiddenSlides>2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NML support in AutoGOLE</vt:lpstr>
      <vt:lpstr>NSI</vt:lpstr>
      <vt:lpstr>Move Topology from NSI to NML</vt:lpstr>
      <vt:lpstr>NSI – SDP</vt:lpstr>
      <vt:lpstr>NML – Port</vt:lpstr>
      <vt:lpstr>NML – Port with Aliases</vt:lpstr>
      <vt:lpstr>NML – PortGroup</vt:lpstr>
      <vt:lpstr>NML – Port with Aliases</vt:lpstr>
      <vt:lpstr>NML – Link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NML support in AutoGOLE</dc:title>
  <dc:creator>Freek Dijkstra</dc:creator>
  <cp:lastModifiedBy>Freek Dijkstra</cp:lastModifiedBy>
  <cp:revision>12</cp:revision>
  <dcterms:created xsi:type="dcterms:W3CDTF">2012-06-18T22:32:38Z</dcterms:created>
  <dcterms:modified xsi:type="dcterms:W3CDTF">2012-06-19T11:18:50Z</dcterms:modified>
</cp:coreProperties>
</file>