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5" r:id="rId5"/>
    <p:sldId id="268" r:id="rId6"/>
    <p:sldId id="262" r:id="rId7"/>
    <p:sldId id="26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C4B56"/>
    <a:srgbClr val="EFBCC5"/>
    <a:srgbClr val="FF323B"/>
    <a:srgbClr val="9C373F"/>
    <a:srgbClr val="FF686E"/>
    <a:srgbClr val="B74149"/>
    <a:srgbClr val="D50000"/>
    <a:srgbClr val="6F5EBA"/>
    <a:srgbClr val="8FC9C2"/>
    <a:srgbClr val="37BAA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829" autoAdjust="0"/>
  </p:normalViewPr>
  <p:slideViewPr>
    <p:cSldViewPr snapToGrid="0" snapToObjects="1">
      <p:cViewPr>
        <p:scale>
          <a:sx n="100" d="100"/>
          <a:sy n="100" d="100"/>
        </p:scale>
        <p:origin x="-58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A55B5-72EC-ED4C-86D4-F8F621E7DED6}" type="datetimeFigureOut">
              <a:t>2/1/10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50B65-DE59-C946-8186-F988361CBB5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F4AB-CC48-9749-893E-49E9AF520034}" type="datetimeFigureOut">
              <a:t>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EF7B-E6DD-CE4E-9F17-1A69796BD61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NSI Topology</a:t>
            </a:r>
            <a:br>
              <a:rPr lang="en-US"/>
            </a:br>
            <a:r>
              <a:rPr lang="en-US" sz="3111"/>
              <a:t>Thoughts on how topology fits into the NSI architecture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Jerry Sobieski</a:t>
            </a:r>
          </a:p>
          <a:p>
            <a:r>
              <a:rPr lang="en-US"/>
              <a:t>Feb 1,2010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NSI Topology</a:t>
            </a:r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457200" y="1417638"/>
            <a:ext cx="8509000" cy="5160962"/>
          </a:xfrm>
        </p:spPr>
        <p:txBody>
          <a:bodyPr>
            <a:noAutofit/>
          </a:bodyPr>
          <a:lstStyle/>
          <a:p>
            <a:r>
              <a:rPr lang="en-US" sz="1800"/>
              <a:t>The NSI Architecture is intended to support a </a:t>
            </a:r>
            <a:r>
              <a:rPr lang="en-US" sz="1800" i="1"/>
              <a:t>global</a:t>
            </a:r>
            <a:r>
              <a:rPr lang="en-US" sz="1800"/>
              <a:t> network services model.   Such a service architecture will require separate autonomous but cooperating domains in order to provide global scalability, flexability, security, and robustness.  </a:t>
            </a:r>
          </a:p>
          <a:p>
            <a:pPr lvl="1"/>
            <a:r>
              <a:rPr lang="en-US" sz="1800"/>
              <a:t>Distributed</a:t>
            </a:r>
            <a:r>
              <a:rPr lang="en-US" sz="1800"/>
              <a:t> yet </a:t>
            </a:r>
            <a:r>
              <a:rPr lang="en-US" sz="1800"/>
              <a:t>interoperable</a:t>
            </a:r>
            <a:r>
              <a:rPr lang="en-US" sz="1800"/>
              <a:t> services necessarilly involve some notion of </a:t>
            </a:r>
            <a:r>
              <a:rPr lang="en-US" sz="1800" i="1"/>
              <a:t>topology</a:t>
            </a:r>
            <a:endParaRPr lang="en-US" sz="1800" i="1"/>
          </a:p>
          <a:p>
            <a:r>
              <a:rPr lang="en-US" sz="1800"/>
              <a:t>The NSI Transport Topology Model is a simple directed graph model that provides both a suitable foundation for basic NSI service concepts (such as “tree” and “chain” pathfinding, service termination points, and user specified path constraints)  </a:t>
            </a:r>
          </a:p>
          <a:p>
            <a:r>
              <a:rPr lang="en-US" sz="1800"/>
              <a:t>The simplicity of the NSI model also</a:t>
            </a:r>
            <a:r>
              <a:rPr lang="en-US" sz="1800"/>
              <a:t> allows emerging notions of network federation, aggregation, topology summarization and abstraction, service definitions, and multi-layer/multi-domain service interoperability to be incorporated into the service layer.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NSI Topology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The NSI Architecture assumes a “Node” based resource management model</a:t>
            </a:r>
          </a:p>
          <a:p>
            <a:pPr lvl="1"/>
            <a:r>
              <a:rPr lang="en-US" sz="1600"/>
              <a:t>I.e. All resources are managed within Nodes by a Resource Manager agent. </a:t>
            </a:r>
          </a:p>
          <a:p>
            <a:r>
              <a:rPr lang="en-US" sz="2000"/>
              <a:t>The NSI topology identifies three basic elements:</a:t>
            </a:r>
            <a:endParaRPr lang="en-US" sz="2000"/>
          </a:p>
          <a:p>
            <a:r>
              <a:rPr lang="en-US" sz="1800">
                <a:solidFill>
                  <a:srgbClr val="0000FF"/>
                </a:solidFill>
              </a:rPr>
              <a:t>Node</a:t>
            </a:r>
            <a:r>
              <a:rPr lang="en-US" sz="1800"/>
              <a:t> := A vertex in the topology graph. </a:t>
            </a:r>
          </a:p>
          <a:p>
            <a:pPr lvl="1"/>
            <a:r>
              <a:rPr lang="en-US" sz="1600"/>
              <a:t>A Node represents an opaque confluence point of one or more input Links and one or more output links</a:t>
            </a:r>
          </a:p>
          <a:p>
            <a:pPr lvl="1"/>
            <a:r>
              <a:rPr lang="en-US" sz="1600"/>
              <a:t>A Node moves payload data from input port to output port, and may perform some function on the transport stream in the process. (e.g. segmentation/reassembly, CRC/Parity checks, etc.)</a:t>
            </a:r>
          </a:p>
          <a:p>
            <a:r>
              <a:rPr lang="en-US" sz="1800">
                <a:solidFill>
                  <a:srgbClr val="0000FF"/>
                </a:solidFill>
              </a:rPr>
              <a:t>Port</a:t>
            </a:r>
            <a:r>
              <a:rPr lang="en-US" sz="1800"/>
              <a:t> := An identifier that enumerates edges converging at a single vertex in the topology graph </a:t>
            </a:r>
          </a:p>
          <a:p>
            <a:pPr lvl="1"/>
            <a:r>
              <a:rPr lang="en-US" sz="1600"/>
              <a:t>Within the context of a single Node, the Port id addresses the Links attached at that Node.    </a:t>
            </a:r>
          </a:p>
          <a:p>
            <a:r>
              <a:rPr lang="en-US" sz="1800">
                <a:solidFill>
                  <a:srgbClr val="0000FF"/>
                </a:solidFill>
              </a:rPr>
              <a:t>Link</a:t>
            </a:r>
            <a:r>
              <a:rPr lang="en-US" sz="1800"/>
              <a:t> := An edge in the topology graph</a:t>
            </a:r>
          </a:p>
          <a:p>
            <a:pPr lvl="1"/>
            <a:r>
              <a:rPr lang="en-US" sz="1600"/>
              <a:t>Links represent an atomic, unidirectonal, transparent, and static data transport connection between two ports </a:t>
            </a:r>
          </a:p>
          <a:p>
            <a:pPr>
              <a:buNone/>
            </a:pP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1106"/>
          </a:xfrm>
        </p:spPr>
        <p:txBody>
          <a:bodyPr/>
          <a:lstStyle/>
          <a:p>
            <a:r>
              <a:rPr lang="en-US"/>
              <a:t>Basic NSI Topology Element</a:t>
            </a:r>
          </a:p>
        </p:txBody>
      </p:sp>
      <p:grpSp>
        <p:nvGrpSpPr>
          <p:cNvPr id="3" name="Group 53"/>
          <p:cNvGrpSpPr/>
          <p:nvPr/>
        </p:nvGrpSpPr>
        <p:grpSpPr>
          <a:xfrm>
            <a:off x="3482497" y="1045673"/>
            <a:ext cx="4255437" cy="1802992"/>
            <a:chOff x="1065819" y="1421481"/>
            <a:chExt cx="7251094" cy="3322378"/>
          </a:xfrm>
        </p:grpSpPr>
        <p:sp>
          <p:nvSpPr>
            <p:cNvPr id="46" name="Rounded Rectangle 45"/>
            <p:cNvSpPr/>
            <p:nvPr/>
          </p:nvSpPr>
          <p:spPr>
            <a:xfrm>
              <a:off x="3564501" y="2051740"/>
              <a:ext cx="2258308" cy="2692119"/>
            </a:xfrm>
            <a:prstGeom prst="roundRect">
              <a:avLst/>
            </a:prstGeom>
            <a:effectLst>
              <a:outerShdw blurRad="276225" dist="254000" dir="31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1065819" y="2514232"/>
              <a:ext cx="2995657" cy="441784"/>
              <a:chOff x="457200" y="2514232"/>
              <a:chExt cx="3974163" cy="44178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46213" y="2514232"/>
                <a:ext cx="885150" cy="441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I</a:t>
                </a:r>
                <a:r>
                  <a:rPr lang="en-US" sz="1200" baseline="-2500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6" name="Straight Arrow Connector 5"/>
              <p:cNvCxnSpPr>
                <a:endCxn id="4" idx="1"/>
              </p:cNvCxnSpPr>
              <p:nvPr/>
            </p:nvCxnSpPr>
            <p:spPr>
              <a:xfrm>
                <a:off x="457200" y="2735124"/>
                <a:ext cx="3089013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8"/>
            <p:cNvGrpSpPr/>
            <p:nvPr/>
          </p:nvGrpSpPr>
          <p:grpSpPr>
            <a:xfrm>
              <a:off x="1065819" y="2956016"/>
              <a:ext cx="2995657" cy="441784"/>
              <a:chOff x="457200" y="2514232"/>
              <a:chExt cx="3974163" cy="44178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46213" y="2514232"/>
                <a:ext cx="885150" cy="441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I</a:t>
                </a:r>
                <a:r>
                  <a:rPr lang="en-US" sz="1200" baseline="-2500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21" name="Straight Arrow Connector 20"/>
              <p:cNvCxnSpPr>
                <a:endCxn id="20" idx="1"/>
              </p:cNvCxnSpPr>
              <p:nvPr/>
            </p:nvCxnSpPr>
            <p:spPr>
              <a:xfrm>
                <a:off x="457200" y="2735124"/>
                <a:ext cx="3089013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4"/>
            <p:cNvGrpSpPr/>
            <p:nvPr/>
          </p:nvGrpSpPr>
          <p:grpSpPr>
            <a:xfrm>
              <a:off x="1065819" y="3839584"/>
              <a:ext cx="2995657" cy="441784"/>
              <a:chOff x="457200" y="2514232"/>
              <a:chExt cx="3974163" cy="44178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546213" y="2514232"/>
                <a:ext cx="885150" cy="441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I</a:t>
                </a:r>
                <a:r>
                  <a:rPr lang="en-US" sz="1200" baseline="-25000">
                    <a:solidFill>
                      <a:schemeClr val="tx1"/>
                    </a:solidFill>
                  </a:rPr>
                  <a:t>n</a:t>
                </a:r>
              </a:p>
            </p:txBody>
          </p:sp>
          <p:cxnSp>
            <p:nvCxnSpPr>
              <p:cNvPr id="27" name="Straight Arrow Connector 26"/>
              <p:cNvCxnSpPr>
                <a:endCxn id="26" idx="1"/>
              </p:cNvCxnSpPr>
              <p:nvPr/>
            </p:nvCxnSpPr>
            <p:spPr>
              <a:xfrm>
                <a:off x="457200" y="2735124"/>
                <a:ext cx="3089013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7"/>
            <p:cNvGrpSpPr/>
            <p:nvPr/>
          </p:nvGrpSpPr>
          <p:grpSpPr>
            <a:xfrm flipH="1">
              <a:off x="5321256" y="2517408"/>
              <a:ext cx="2995657" cy="441784"/>
              <a:chOff x="457200" y="2512644"/>
              <a:chExt cx="3974163" cy="44178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46213" y="2512644"/>
                <a:ext cx="885150" cy="441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O</a:t>
                </a:r>
                <a:r>
                  <a:rPr lang="en-US" sz="1200" baseline="-2500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H="1">
                <a:off x="457200" y="2735124"/>
                <a:ext cx="3089013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36"/>
            <p:cNvGrpSpPr/>
            <p:nvPr/>
          </p:nvGrpSpPr>
          <p:grpSpPr>
            <a:xfrm flipH="1">
              <a:off x="5321256" y="2959192"/>
              <a:ext cx="2995657" cy="441784"/>
              <a:chOff x="457200" y="2512644"/>
              <a:chExt cx="3974163" cy="44178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546213" y="2512644"/>
                <a:ext cx="885150" cy="441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O</a:t>
                </a:r>
                <a:r>
                  <a:rPr lang="en-US" sz="1200" baseline="-2500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457200" y="2735124"/>
                <a:ext cx="3089013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42"/>
            <p:cNvGrpSpPr/>
            <p:nvPr/>
          </p:nvGrpSpPr>
          <p:grpSpPr>
            <a:xfrm flipH="1">
              <a:off x="5321256" y="3842760"/>
              <a:ext cx="2995657" cy="441784"/>
              <a:chOff x="457200" y="2512644"/>
              <a:chExt cx="3974163" cy="44178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546213" y="2512644"/>
                <a:ext cx="885150" cy="441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O</a:t>
                </a:r>
                <a:r>
                  <a:rPr lang="en-US" sz="1200" baseline="-2500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57200" y="2735124"/>
                <a:ext cx="3089013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3384368" y="3400977"/>
              <a:ext cx="629327" cy="451407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1200">
                  <a:latin typeface="Type Embellishments One LET" charset="2"/>
                  <a:cs typeface="Type Embellishments One LET" charset="2"/>
                </a:rPr>
                <a:t>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21256" y="3400977"/>
              <a:ext cx="629327" cy="451407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1200">
                  <a:latin typeface="Type Embellishments One LET" charset="2"/>
                  <a:cs typeface="Type Embellishments One LET" charset="2"/>
                </a:rPr>
                <a:t>…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1476" y="1421481"/>
              <a:ext cx="1499040" cy="680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Node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0488" y="2051741"/>
              <a:ext cx="1215866" cy="680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Link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76262" y="3400977"/>
              <a:ext cx="629327" cy="451407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1200">
                  <a:latin typeface="Type Embellishments One LET" charset="2"/>
                  <a:cs typeface="Type Embellishments One LET" charset="2"/>
                </a:rPr>
                <a:t>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70488" y="3400977"/>
              <a:ext cx="629327" cy="451407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1200">
                  <a:latin typeface="Type Embellishments One LET" charset="2"/>
                  <a:cs typeface="Type Embellishments One LET" charset="2"/>
                </a:rPr>
                <a:t>…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7384" y="2102050"/>
              <a:ext cx="1215866" cy="680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Link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564501" y="3183261"/>
              <a:ext cx="1262070" cy="680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Ports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36653" y="5741834"/>
            <a:ext cx="5052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sample topology</a:t>
            </a:r>
          </a:p>
          <a:p>
            <a:r>
              <a:rPr lang="en-US"/>
              <a:t>Color elements are components of the NSI Topology 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450786" y="2820654"/>
            <a:ext cx="7589541" cy="3244346"/>
            <a:chOff x="450786" y="2820654"/>
            <a:chExt cx="7589541" cy="3244346"/>
          </a:xfrm>
        </p:grpSpPr>
        <p:sp>
          <p:nvSpPr>
            <p:cNvPr id="33" name="Rounded Rectangle 32"/>
            <p:cNvSpPr/>
            <p:nvPr/>
          </p:nvSpPr>
          <p:spPr>
            <a:xfrm>
              <a:off x="6002992" y="5379200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19224" y="5379200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939681" y="58110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39481" y="58110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flipV="1">
              <a:off x="4496962" y="5854700"/>
              <a:ext cx="1507552" cy="2103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66933" y="58110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 flipH="1" flipV="1">
              <a:off x="1977280" y="4896600"/>
              <a:ext cx="1828800" cy="10668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642044"/>
                <a:gd name="connsiteY0" fmla="*/ 203300 h 1227350"/>
                <a:gd name="connsiteX1" fmla="*/ 363121 w 1642044"/>
                <a:gd name="connsiteY1" fmla="*/ 122692 h 1227350"/>
                <a:gd name="connsiteX2" fmla="*/ 659606 w 1642044"/>
                <a:gd name="connsiteY2" fmla="*/ 39259 h 1227350"/>
                <a:gd name="connsiteX3" fmla="*/ 1124850 w 1642044"/>
                <a:gd name="connsiteY3" fmla="*/ 196949 h 1227350"/>
                <a:gd name="connsiteX4" fmla="*/ 1642044 w 1642044"/>
                <a:gd name="connsiteY4" fmla="*/ 1220956 h 1227350"/>
                <a:gd name="connsiteX0" fmla="*/ 0 w 1711064"/>
                <a:gd name="connsiteY0" fmla="*/ 178505 h 1202555"/>
                <a:gd name="connsiteX1" fmla="*/ 363121 w 1711064"/>
                <a:gd name="connsiteY1" fmla="*/ 97897 h 1202555"/>
                <a:gd name="connsiteX2" fmla="*/ 659606 w 1711064"/>
                <a:gd name="connsiteY2" fmla="*/ 14464 h 1202555"/>
                <a:gd name="connsiteX3" fmla="*/ 1547324 w 1711064"/>
                <a:gd name="connsiteY3" fmla="*/ 619159 h 1202555"/>
                <a:gd name="connsiteX4" fmla="*/ 1642044 w 1711064"/>
                <a:gd name="connsiteY4" fmla="*/ 1196161 h 1202555"/>
                <a:gd name="connsiteX0" fmla="*/ 0 w 1711064"/>
                <a:gd name="connsiteY0" fmla="*/ 178505 h 1196161"/>
                <a:gd name="connsiteX1" fmla="*/ 363121 w 1711064"/>
                <a:gd name="connsiteY1" fmla="*/ 97897 h 1196161"/>
                <a:gd name="connsiteX2" fmla="*/ 659606 w 1711064"/>
                <a:gd name="connsiteY2" fmla="*/ 14464 h 1196161"/>
                <a:gd name="connsiteX3" fmla="*/ 1547324 w 1711064"/>
                <a:gd name="connsiteY3" fmla="*/ 619159 h 1196161"/>
                <a:gd name="connsiteX4" fmla="*/ 1642044 w 1711064"/>
                <a:gd name="connsiteY4" fmla="*/ 1196161 h 1196161"/>
                <a:gd name="connsiteX0" fmla="*/ 0 w 1653300"/>
                <a:gd name="connsiteY0" fmla="*/ 124881 h 1142537"/>
                <a:gd name="connsiteX1" fmla="*/ 363121 w 1653300"/>
                <a:gd name="connsiteY1" fmla="*/ 44273 h 1142537"/>
                <a:gd name="connsiteX2" fmla="*/ 1030255 w 1653300"/>
                <a:gd name="connsiteY2" fmla="*/ 141703 h 1142537"/>
                <a:gd name="connsiteX3" fmla="*/ 1547324 w 1653300"/>
                <a:gd name="connsiteY3" fmla="*/ 565535 h 1142537"/>
                <a:gd name="connsiteX4" fmla="*/ 1642044 w 1653300"/>
                <a:gd name="connsiteY4" fmla="*/ 1142537 h 114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00" h="1142537">
                  <a:moveTo>
                    <a:pt x="0" y="124881"/>
                  </a:moveTo>
                  <a:cubicBezTo>
                    <a:pt x="183605" y="116414"/>
                    <a:pt x="195949" y="98069"/>
                    <a:pt x="363121" y="44273"/>
                  </a:cubicBezTo>
                  <a:cubicBezTo>
                    <a:pt x="518846" y="0"/>
                    <a:pt x="869911" y="173630"/>
                    <a:pt x="1030255" y="141703"/>
                  </a:cubicBezTo>
                  <a:cubicBezTo>
                    <a:pt x="1225286" y="127239"/>
                    <a:pt x="1445359" y="398729"/>
                    <a:pt x="1547324" y="565535"/>
                  </a:cubicBezTo>
                  <a:cubicBezTo>
                    <a:pt x="1649289" y="732341"/>
                    <a:pt x="1653300" y="871997"/>
                    <a:pt x="1642044" y="1142537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513833" y="583005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6602656" y="5634656"/>
              <a:ext cx="1437671" cy="430344"/>
              <a:chOff x="6686538" y="5639550"/>
              <a:chExt cx="1437671" cy="430344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7668217" y="5639550"/>
                <a:ext cx="455992" cy="430344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276225" dist="254000" dir="27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 flipV="1">
                <a:off x="6686538" y="5854722"/>
                <a:ext cx="964563" cy="137273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98076"/>
                  <a:gd name="connsiteX1" fmla="*/ 363121 w 1358900"/>
                  <a:gd name="connsiteY1" fmla="*/ 44273 h 198076"/>
                  <a:gd name="connsiteX2" fmla="*/ 659607 w 1358900"/>
                  <a:gd name="connsiteY2" fmla="*/ 137273 h 198076"/>
                  <a:gd name="connsiteX3" fmla="*/ 654542 w 1358900"/>
                  <a:gd name="connsiteY3" fmla="*/ 194952 h 198076"/>
                  <a:gd name="connsiteX4" fmla="*/ 1124850 w 1358900"/>
                  <a:gd name="connsiteY4" fmla="*/ 118530 h 198076"/>
                  <a:gd name="connsiteX5" fmla="*/ 1358900 w 1358900"/>
                  <a:gd name="connsiteY5" fmla="*/ 150282 h 198076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898944 w 1358900"/>
                  <a:gd name="connsiteY4" fmla="*/ 100276 h 169200"/>
                  <a:gd name="connsiteX5" fmla="*/ 1358900 w 1358900"/>
                  <a:gd name="connsiteY5" fmla="*/ 150282 h 169200"/>
                  <a:gd name="connsiteX0" fmla="*/ 0 w 1365505"/>
                  <a:gd name="connsiteY0" fmla="*/ 215413 h 259732"/>
                  <a:gd name="connsiteX1" fmla="*/ 363121 w 1365505"/>
                  <a:gd name="connsiteY1" fmla="*/ 134805 h 259732"/>
                  <a:gd name="connsiteX2" fmla="*/ 659607 w 1365505"/>
                  <a:gd name="connsiteY2" fmla="*/ 227805 h 259732"/>
                  <a:gd name="connsiteX3" fmla="*/ 1124850 w 1365505"/>
                  <a:gd name="connsiteY3" fmla="*/ 209062 h 259732"/>
                  <a:gd name="connsiteX4" fmla="*/ 898944 w 1365505"/>
                  <a:gd name="connsiteY4" fmla="*/ 190808 h 259732"/>
                  <a:gd name="connsiteX5" fmla="*/ 1358900 w 1365505"/>
                  <a:gd name="connsiteY5" fmla="*/ 240814 h 259732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49649"/>
                  <a:gd name="connsiteX1" fmla="*/ 363121 w 1358900"/>
                  <a:gd name="connsiteY1" fmla="*/ 44273 h 149649"/>
                  <a:gd name="connsiteX2" fmla="*/ 659607 w 1358900"/>
                  <a:gd name="connsiteY2" fmla="*/ 137273 h 149649"/>
                  <a:gd name="connsiteX3" fmla="*/ 886024 w 1358900"/>
                  <a:gd name="connsiteY3" fmla="*/ 83297 h 149649"/>
                  <a:gd name="connsiteX4" fmla="*/ 1358900 w 1358900"/>
                  <a:gd name="connsiteY4" fmla="*/ 91191 h 149649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8900" h="137273">
                    <a:moveTo>
                      <a:pt x="0" y="124881"/>
                    </a:moveTo>
                    <a:cubicBezTo>
                      <a:pt x="301180" y="118883"/>
                      <a:pt x="195949" y="98069"/>
                      <a:pt x="363121" y="44273"/>
                    </a:cubicBezTo>
                    <a:cubicBezTo>
                      <a:pt x="518846" y="0"/>
                      <a:pt x="493298" y="128409"/>
                      <a:pt x="659607" y="137273"/>
                    </a:cubicBezTo>
                    <a:cubicBezTo>
                      <a:pt x="759387" y="132642"/>
                      <a:pt x="769475" y="90977"/>
                      <a:pt x="886024" y="83297"/>
                    </a:cubicBezTo>
                    <a:cubicBezTo>
                      <a:pt x="1002573" y="75617"/>
                      <a:pt x="992365" y="83209"/>
                      <a:pt x="1358900" y="91191"/>
                    </a:cubicBezTo>
                  </a:path>
                </a:pathLst>
              </a:custGeom>
              <a:ln w="19050">
                <a:solidFill>
                  <a:schemeClr val="bg1">
                    <a:lumMod val="65000"/>
                  </a:schemeClr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 flipH="1" flipV="1">
                <a:off x="6686538" y="5717449"/>
                <a:ext cx="964563" cy="137273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98076"/>
                  <a:gd name="connsiteX1" fmla="*/ 363121 w 1358900"/>
                  <a:gd name="connsiteY1" fmla="*/ 44273 h 198076"/>
                  <a:gd name="connsiteX2" fmla="*/ 659607 w 1358900"/>
                  <a:gd name="connsiteY2" fmla="*/ 137273 h 198076"/>
                  <a:gd name="connsiteX3" fmla="*/ 654542 w 1358900"/>
                  <a:gd name="connsiteY3" fmla="*/ 194952 h 198076"/>
                  <a:gd name="connsiteX4" fmla="*/ 1124850 w 1358900"/>
                  <a:gd name="connsiteY4" fmla="*/ 118530 h 198076"/>
                  <a:gd name="connsiteX5" fmla="*/ 1358900 w 1358900"/>
                  <a:gd name="connsiteY5" fmla="*/ 150282 h 198076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898944 w 1358900"/>
                  <a:gd name="connsiteY4" fmla="*/ 100276 h 169200"/>
                  <a:gd name="connsiteX5" fmla="*/ 1358900 w 1358900"/>
                  <a:gd name="connsiteY5" fmla="*/ 150282 h 169200"/>
                  <a:gd name="connsiteX0" fmla="*/ 0 w 1365505"/>
                  <a:gd name="connsiteY0" fmla="*/ 215413 h 259732"/>
                  <a:gd name="connsiteX1" fmla="*/ 363121 w 1365505"/>
                  <a:gd name="connsiteY1" fmla="*/ 134805 h 259732"/>
                  <a:gd name="connsiteX2" fmla="*/ 659607 w 1365505"/>
                  <a:gd name="connsiteY2" fmla="*/ 227805 h 259732"/>
                  <a:gd name="connsiteX3" fmla="*/ 1124850 w 1365505"/>
                  <a:gd name="connsiteY3" fmla="*/ 209062 h 259732"/>
                  <a:gd name="connsiteX4" fmla="*/ 898944 w 1365505"/>
                  <a:gd name="connsiteY4" fmla="*/ 190808 h 259732"/>
                  <a:gd name="connsiteX5" fmla="*/ 1358900 w 1365505"/>
                  <a:gd name="connsiteY5" fmla="*/ 240814 h 259732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49649"/>
                  <a:gd name="connsiteX1" fmla="*/ 363121 w 1358900"/>
                  <a:gd name="connsiteY1" fmla="*/ 44273 h 149649"/>
                  <a:gd name="connsiteX2" fmla="*/ 659607 w 1358900"/>
                  <a:gd name="connsiteY2" fmla="*/ 137273 h 149649"/>
                  <a:gd name="connsiteX3" fmla="*/ 886024 w 1358900"/>
                  <a:gd name="connsiteY3" fmla="*/ 83297 h 149649"/>
                  <a:gd name="connsiteX4" fmla="*/ 1358900 w 1358900"/>
                  <a:gd name="connsiteY4" fmla="*/ 91191 h 149649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8900" h="137273">
                    <a:moveTo>
                      <a:pt x="0" y="124881"/>
                    </a:moveTo>
                    <a:cubicBezTo>
                      <a:pt x="301180" y="118883"/>
                      <a:pt x="195949" y="98069"/>
                      <a:pt x="363121" y="44273"/>
                    </a:cubicBezTo>
                    <a:cubicBezTo>
                      <a:pt x="518846" y="0"/>
                      <a:pt x="493298" y="128409"/>
                      <a:pt x="659607" y="137273"/>
                    </a:cubicBezTo>
                    <a:cubicBezTo>
                      <a:pt x="759387" y="132642"/>
                      <a:pt x="769475" y="90977"/>
                      <a:pt x="886024" y="83297"/>
                    </a:cubicBezTo>
                    <a:cubicBezTo>
                      <a:pt x="1002573" y="75617"/>
                      <a:pt x="992365" y="83209"/>
                      <a:pt x="1358900" y="91191"/>
                    </a:cubicBezTo>
                  </a:path>
                </a:pathLst>
              </a:custGeom>
              <a:ln w="19050">
                <a:solidFill>
                  <a:schemeClr val="bg1">
                    <a:lumMod val="65000"/>
                  </a:schemeClr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42874" y="5702322"/>
                <a:ext cx="203200" cy="133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642874" y="5854722"/>
                <a:ext cx="203200" cy="133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1799481" y="4198100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002991" y="3726083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811893" y="3702800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39681" y="385414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39481" y="385414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39481" y="55062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939681" y="55062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flipH="1">
              <a:off x="4495439" y="5379200"/>
              <a:ext cx="1507552" cy="2103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491881" y="3726083"/>
              <a:ext cx="1507552" cy="2103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939681" y="41346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39481" y="411169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 flipH="1">
              <a:off x="4491881" y="3987494"/>
              <a:ext cx="1507552" cy="2103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4118741" y="426409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3898001" y="426409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6369988" y="4279969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5400000">
              <a:off x="6149248" y="4279969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6369988" y="533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6149248" y="533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4118741" y="533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3898001" y="533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16200000" flipV="1">
              <a:off x="3791429" y="4807866"/>
              <a:ext cx="967318" cy="128786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16200000" flipH="1">
              <a:off x="3449267" y="4819507"/>
              <a:ext cx="967318" cy="128786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6200000" flipV="1">
              <a:off x="6054604" y="4796225"/>
              <a:ext cx="967318" cy="128786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16200000" flipH="1">
              <a:off x="5712442" y="4807866"/>
              <a:ext cx="967318" cy="128786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328962" y="4347148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328962" y="4604698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2108222" y="4757098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1887482" y="4757098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66933" y="381037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66933" y="406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766933" y="555345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 rot="20350772">
              <a:off x="2407826" y="3953948"/>
              <a:ext cx="1479043" cy="168555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12"/>
            <p:cNvSpPr/>
            <p:nvPr/>
          </p:nvSpPr>
          <p:spPr>
            <a:xfrm rot="20104252" flipH="1" flipV="1">
              <a:off x="2505446" y="4368321"/>
              <a:ext cx="1433196" cy="224353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 flipH="1" flipV="1">
              <a:off x="2221879" y="4883900"/>
              <a:ext cx="1584201" cy="8029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642044"/>
                <a:gd name="connsiteY0" fmla="*/ 203300 h 1227350"/>
                <a:gd name="connsiteX1" fmla="*/ 363121 w 1642044"/>
                <a:gd name="connsiteY1" fmla="*/ 122692 h 1227350"/>
                <a:gd name="connsiteX2" fmla="*/ 659606 w 1642044"/>
                <a:gd name="connsiteY2" fmla="*/ 39259 h 1227350"/>
                <a:gd name="connsiteX3" fmla="*/ 1124850 w 1642044"/>
                <a:gd name="connsiteY3" fmla="*/ 196949 h 1227350"/>
                <a:gd name="connsiteX4" fmla="*/ 1642044 w 1642044"/>
                <a:gd name="connsiteY4" fmla="*/ 1220956 h 1227350"/>
                <a:gd name="connsiteX0" fmla="*/ 0 w 1711064"/>
                <a:gd name="connsiteY0" fmla="*/ 178505 h 1202555"/>
                <a:gd name="connsiteX1" fmla="*/ 363121 w 1711064"/>
                <a:gd name="connsiteY1" fmla="*/ 97897 h 1202555"/>
                <a:gd name="connsiteX2" fmla="*/ 659606 w 1711064"/>
                <a:gd name="connsiteY2" fmla="*/ 14464 h 1202555"/>
                <a:gd name="connsiteX3" fmla="*/ 1547324 w 1711064"/>
                <a:gd name="connsiteY3" fmla="*/ 619159 h 1202555"/>
                <a:gd name="connsiteX4" fmla="*/ 1642044 w 1711064"/>
                <a:gd name="connsiteY4" fmla="*/ 1196161 h 1202555"/>
                <a:gd name="connsiteX0" fmla="*/ 0 w 1711064"/>
                <a:gd name="connsiteY0" fmla="*/ 178505 h 1196161"/>
                <a:gd name="connsiteX1" fmla="*/ 363121 w 1711064"/>
                <a:gd name="connsiteY1" fmla="*/ 97897 h 1196161"/>
                <a:gd name="connsiteX2" fmla="*/ 659606 w 1711064"/>
                <a:gd name="connsiteY2" fmla="*/ 14464 h 1196161"/>
                <a:gd name="connsiteX3" fmla="*/ 1547324 w 1711064"/>
                <a:gd name="connsiteY3" fmla="*/ 619159 h 1196161"/>
                <a:gd name="connsiteX4" fmla="*/ 1642044 w 1711064"/>
                <a:gd name="connsiteY4" fmla="*/ 1196161 h 1196161"/>
                <a:gd name="connsiteX0" fmla="*/ 0 w 1653300"/>
                <a:gd name="connsiteY0" fmla="*/ 124881 h 1142537"/>
                <a:gd name="connsiteX1" fmla="*/ 363121 w 1653300"/>
                <a:gd name="connsiteY1" fmla="*/ 44273 h 1142537"/>
                <a:gd name="connsiteX2" fmla="*/ 1030255 w 1653300"/>
                <a:gd name="connsiteY2" fmla="*/ 141703 h 1142537"/>
                <a:gd name="connsiteX3" fmla="*/ 1547324 w 1653300"/>
                <a:gd name="connsiteY3" fmla="*/ 565535 h 1142537"/>
                <a:gd name="connsiteX4" fmla="*/ 1642044 w 1653300"/>
                <a:gd name="connsiteY4" fmla="*/ 1142537 h 114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00" h="1142537">
                  <a:moveTo>
                    <a:pt x="0" y="124881"/>
                  </a:moveTo>
                  <a:cubicBezTo>
                    <a:pt x="183605" y="116414"/>
                    <a:pt x="195949" y="98069"/>
                    <a:pt x="363121" y="44273"/>
                  </a:cubicBezTo>
                  <a:cubicBezTo>
                    <a:pt x="518846" y="0"/>
                    <a:pt x="869911" y="173630"/>
                    <a:pt x="1030255" y="141703"/>
                  </a:cubicBezTo>
                  <a:cubicBezTo>
                    <a:pt x="1225286" y="127239"/>
                    <a:pt x="1445359" y="398729"/>
                    <a:pt x="1547324" y="565535"/>
                  </a:cubicBezTo>
                  <a:cubicBezTo>
                    <a:pt x="1649289" y="732341"/>
                    <a:pt x="1653300" y="871997"/>
                    <a:pt x="1642044" y="1142537"/>
                  </a:cubicBezTo>
                </a:path>
              </a:pathLst>
            </a:cu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513833" y="567765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 flipH="1">
              <a:off x="450786" y="4347148"/>
              <a:ext cx="1526494" cy="430344"/>
              <a:chOff x="6742279" y="3266251"/>
              <a:chExt cx="1526494" cy="430344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140" name="Rounded Rectangle 139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 141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6" name="Group 145"/>
            <p:cNvGrpSpPr/>
            <p:nvPr/>
          </p:nvGrpSpPr>
          <p:grpSpPr>
            <a:xfrm>
              <a:off x="6513833" y="3861556"/>
              <a:ext cx="1526494" cy="430344"/>
              <a:chOff x="6742279" y="3266251"/>
              <a:chExt cx="1526494" cy="430344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150" name="Rounded Rectangle 149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5" name="Group 154"/>
            <p:cNvGrpSpPr/>
            <p:nvPr/>
          </p:nvGrpSpPr>
          <p:grpSpPr>
            <a:xfrm rot="5400000" flipH="1">
              <a:off x="1311559" y="3368729"/>
              <a:ext cx="1526494" cy="430344"/>
              <a:chOff x="6742279" y="3266251"/>
              <a:chExt cx="1526494" cy="430344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159" name="Rounded Rectangle 158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4" name="TextBox 163"/>
            <p:cNvSpPr txBox="1"/>
            <p:nvPr/>
          </p:nvSpPr>
          <p:spPr>
            <a:xfrm>
              <a:off x="3770825" y="3356751"/>
              <a:ext cx="879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Node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923460" y="3356751"/>
              <a:ext cx="879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Node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352723" y="4675892"/>
              <a:ext cx="713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Link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869547" y="4358604"/>
              <a:ext cx="740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Ports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0326" y="4740707"/>
            <a:ext cx="129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End System</a:t>
            </a:r>
          </a:p>
        </p:txBody>
      </p:sp>
      <p:cxnSp>
        <p:nvCxnSpPr>
          <p:cNvPr id="174" name="Straight Arrow Connector 173"/>
          <p:cNvCxnSpPr>
            <a:stCxn id="169" idx="3"/>
          </p:cNvCxnSpPr>
          <p:nvPr/>
        </p:nvCxnSpPr>
        <p:spPr>
          <a:xfrm flipV="1">
            <a:off x="5610216" y="4291900"/>
            <a:ext cx="313244" cy="2513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9" idx="3"/>
            <a:endCxn id="89" idx="2"/>
          </p:cNvCxnSpPr>
          <p:nvPr/>
        </p:nvCxnSpPr>
        <p:spPr>
          <a:xfrm>
            <a:off x="5610216" y="4543270"/>
            <a:ext cx="573957" cy="86133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0480" y="604277"/>
            <a:ext cx="4867885" cy="1143000"/>
          </a:xfrm>
        </p:spPr>
        <p:txBody>
          <a:bodyPr>
            <a:normAutofit fontScale="90000"/>
          </a:bodyPr>
          <a:lstStyle/>
          <a:p>
            <a:r>
              <a:rPr lang="en-US"/>
              <a:t>NSI Topology Aggregation and Summarization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91433" y="709501"/>
            <a:ext cx="3766347" cy="1714863"/>
            <a:chOff x="450786" y="2820654"/>
            <a:chExt cx="7589541" cy="3244346"/>
          </a:xfrm>
        </p:grpSpPr>
        <p:sp>
          <p:nvSpPr>
            <p:cNvPr id="75" name="Rounded Rectangle 74"/>
            <p:cNvSpPr/>
            <p:nvPr/>
          </p:nvSpPr>
          <p:spPr>
            <a:xfrm>
              <a:off x="6002992" y="5379200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819224" y="5379200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939681" y="58110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39481" y="58110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flipV="1">
              <a:off x="4496962" y="5854700"/>
              <a:ext cx="1507552" cy="2103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66933" y="58110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 flipH="1" flipV="1">
              <a:off x="1977280" y="4896600"/>
              <a:ext cx="1828800" cy="10668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642044"/>
                <a:gd name="connsiteY0" fmla="*/ 203300 h 1227350"/>
                <a:gd name="connsiteX1" fmla="*/ 363121 w 1642044"/>
                <a:gd name="connsiteY1" fmla="*/ 122692 h 1227350"/>
                <a:gd name="connsiteX2" fmla="*/ 659606 w 1642044"/>
                <a:gd name="connsiteY2" fmla="*/ 39259 h 1227350"/>
                <a:gd name="connsiteX3" fmla="*/ 1124850 w 1642044"/>
                <a:gd name="connsiteY3" fmla="*/ 196949 h 1227350"/>
                <a:gd name="connsiteX4" fmla="*/ 1642044 w 1642044"/>
                <a:gd name="connsiteY4" fmla="*/ 1220956 h 1227350"/>
                <a:gd name="connsiteX0" fmla="*/ 0 w 1711064"/>
                <a:gd name="connsiteY0" fmla="*/ 178505 h 1202555"/>
                <a:gd name="connsiteX1" fmla="*/ 363121 w 1711064"/>
                <a:gd name="connsiteY1" fmla="*/ 97897 h 1202555"/>
                <a:gd name="connsiteX2" fmla="*/ 659606 w 1711064"/>
                <a:gd name="connsiteY2" fmla="*/ 14464 h 1202555"/>
                <a:gd name="connsiteX3" fmla="*/ 1547324 w 1711064"/>
                <a:gd name="connsiteY3" fmla="*/ 619159 h 1202555"/>
                <a:gd name="connsiteX4" fmla="*/ 1642044 w 1711064"/>
                <a:gd name="connsiteY4" fmla="*/ 1196161 h 1202555"/>
                <a:gd name="connsiteX0" fmla="*/ 0 w 1711064"/>
                <a:gd name="connsiteY0" fmla="*/ 178505 h 1196161"/>
                <a:gd name="connsiteX1" fmla="*/ 363121 w 1711064"/>
                <a:gd name="connsiteY1" fmla="*/ 97897 h 1196161"/>
                <a:gd name="connsiteX2" fmla="*/ 659606 w 1711064"/>
                <a:gd name="connsiteY2" fmla="*/ 14464 h 1196161"/>
                <a:gd name="connsiteX3" fmla="*/ 1547324 w 1711064"/>
                <a:gd name="connsiteY3" fmla="*/ 619159 h 1196161"/>
                <a:gd name="connsiteX4" fmla="*/ 1642044 w 1711064"/>
                <a:gd name="connsiteY4" fmla="*/ 1196161 h 1196161"/>
                <a:gd name="connsiteX0" fmla="*/ 0 w 1653300"/>
                <a:gd name="connsiteY0" fmla="*/ 124881 h 1142537"/>
                <a:gd name="connsiteX1" fmla="*/ 363121 w 1653300"/>
                <a:gd name="connsiteY1" fmla="*/ 44273 h 1142537"/>
                <a:gd name="connsiteX2" fmla="*/ 1030255 w 1653300"/>
                <a:gd name="connsiteY2" fmla="*/ 141703 h 1142537"/>
                <a:gd name="connsiteX3" fmla="*/ 1547324 w 1653300"/>
                <a:gd name="connsiteY3" fmla="*/ 565535 h 1142537"/>
                <a:gd name="connsiteX4" fmla="*/ 1642044 w 1653300"/>
                <a:gd name="connsiteY4" fmla="*/ 1142537 h 114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00" h="1142537">
                  <a:moveTo>
                    <a:pt x="0" y="124881"/>
                  </a:moveTo>
                  <a:cubicBezTo>
                    <a:pt x="183605" y="116414"/>
                    <a:pt x="195949" y="98069"/>
                    <a:pt x="363121" y="44273"/>
                  </a:cubicBezTo>
                  <a:cubicBezTo>
                    <a:pt x="518846" y="0"/>
                    <a:pt x="869911" y="173630"/>
                    <a:pt x="1030255" y="141703"/>
                  </a:cubicBezTo>
                  <a:cubicBezTo>
                    <a:pt x="1225286" y="127239"/>
                    <a:pt x="1445359" y="398729"/>
                    <a:pt x="1547324" y="565535"/>
                  </a:cubicBezTo>
                  <a:cubicBezTo>
                    <a:pt x="1649289" y="732341"/>
                    <a:pt x="1653300" y="871997"/>
                    <a:pt x="1642044" y="1142537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513833" y="583005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129"/>
            <p:cNvGrpSpPr/>
            <p:nvPr/>
          </p:nvGrpSpPr>
          <p:grpSpPr>
            <a:xfrm>
              <a:off x="6602656" y="5634656"/>
              <a:ext cx="1437671" cy="430344"/>
              <a:chOff x="6686538" y="5639550"/>
              <a:chExt cx="1437671" cy="430344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7668217" y="5639550"/>
                <a:ext cx="455992" cy="430344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276225" dist="254000" dir="27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 flipV="1">
                <a:off x="6686538" y="5854722"/>
                <a:ext cx="964563" cy="137273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98076"/>
                  <a:gd name="connsiteX1" fmla="*/ 363121 w 1358900"/>
                  <a:gd name="connsiteY1" fmla="*/ 44273 h 198076"/>
                  <a:gd name="connsiteX2" fmla="*/ 659607 w 1358900"/>
                  <a:gd name="connsiteY2" fmla="*/ 137273 h 198076"/>
                  <a:gd name="connsiteX3" fmla="*/ 654542 w 1358900"/>
                  <a:gd name="connsiteY3" fmla="*/ 194952 h 198076"/>
                  <a:gd name="connsiteX4" fmla="*/ 1124850 w 1358900"/>
                  <a:gd name="connsiteY4" fmla="*/ 118530 h 198076"/>
                  <a:gd name="connsiteX5" fmla="*/ 1358900 w 1358900"/>
                  <a:gd name="connsiteY5" fmla="*/ 150282 h 198076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898944 w 1358900"/>
                  <a:gd name="connsiteY4" fmla="*/ 100276 h 169200"/>
                  <a:gd name="connsiteX5" fmla="*/ 1358900 w 1358900"/>
                  <a:gd name="connsiteY5" fmla="*/ 150282 h 169200"/>
                  <a:gd name="connsiteX0" fmla="*/ 0 w 1365505"/>
                  <a:gd name="connsiteY0" fmla="*/ 215413 h 259732"/>
                  <a:gd name="connsiteX1" fmla="*/ 363121 w 1365505"/>
                  <a:gd name="connsiteY1" fmla="*/ 134805 h 259732"/>
                  <a:gd name="connsiteX2" fmla="*/ 659607 w 1365505"/>
                  <a:gd name="connsiteY2" fmla="*/ 227805 h 259732"/>
                  <a:gd name="connsiteX3" fmla="*/ 1124850 w 1365505"/>
                  <a:gd name="connsiteY3" fmla="*/ 209062 h 259732"/>
                  <a:gd name="connsiteX4" fmla="*/ 898944 w 1365505"/>
                  <a:gd name="connsiteY4" fmla="*/ 190808 h 259732"/>
                  <a:gd name="connsiteX5" fmla="*/ 1358900 w 1365505"/>
                  <a:gd name="connsiteY5" fmla="*/ 240814 h 259732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49649"/>
                  <a:gd name="connsiteX1" fmla="*/ 363121 w 1358900"/>
                  <a:gd name="connsiteY1" fmla="*/ 44273 h 149649"/>
                  <a:gd name="connsiteX2" fmla="*/ 659607 w 1358900"/>
                  <a:gd name="connsiteY2" fmla="*/ 137273 h 149649"/>
                  <a:gd name="connsiteX3" fmla="*/ 886024 w 1358900"/>
                  <a:gd name="connsiteY3" fmla="*/ 83297 h 149649"/>
                  <a:gd name="connsiteX4" fmla="*/ 1358900 w 1358900"/>
                  <a:gd name="connsiteY4" fmla="*/ 91191 h 149649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8900" h="137273">
                    <a:moveTo>
                      <a:pt x="0" y="124881"/>
                    </a:moveTo>
                    <a:cubicBezTo>
                      <a:pt x="301180" y="118883"/>
                      <a:pt x="195949" y="98069"/>
                      <a:pt x="363121" y="44273"/>
                    </a:cubicBezTo>
                    <a:cubicBezTo>
                      <a:pt x="518846" y="0"/>
                      <a:pt x="493298" y="128409"/>
                      <a:pt x="659607" y="137273"/>
                    </a:cubicBezTo>
                    <a:cubicBezTo>
                      <a:pt x="759387" y="132642"/>
                      <a:pt x="769475" y="90977"/>
                      <a:pt x="886024" y="83297"/>
                    </a:cubicBezTo>
                    <a:cubicBezTo>
                      <a:pt x="1002573" y="75617"/>
                      <a:pt x="992365" y="83209"/>
                      <a:pt x="1358900" y="91191"/>
                    </a:cubicBezTo>
                  </a:path>
                </a:pathLst>
              </a:custGeom>
              <a:ln w="19050">
                <a:solidFill>
                  <a:schemeClr val="bg1">
                    <a:lumMod val="65000"/>
                  </a:schemeClr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 flipH="1" flipV="1">
                <a:off x="6686538" y="5717449"/>
                <a:ext cx="964563" cy="137273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98076"/>
                  <a:gd name="connsiteX1" fmla="*/ 363121 w 1358900"/>
                  <a:gd name="connsiteY1" fmla="*/ 44273 h 198076"/>
                  <a:gd name="connsiteX2" fmla="*/ 659607 w 1358900"/>
                  <a:gd name="connsiteY2" fmla="*/ 137273 h 198076"/>
                  <a:gd name="connsiteX3" fmla="*/ 654542 w 1358900"/>
                  <a:gd name="connsiteY3" fmla="*/ 194952 h 198076"/>
                  <a:gd name="connsiteX4" fmla="*/ 1124850 w 1358900"/>
                  <a:gd name="connsiteY4" fmla="*/ 118530 h 198076"/>
                  <a:gd name="connsiteX5" fmla="*/ 1358900 w 1358900"/>
                  <a:gd name="connsiteY5" fmla="*/ 150282 h 198076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898944 w 1358900"/>
                  <a:gd name="connsiteY4" fmla="*/ 100276 h 169200"/>
                  <a:gd name="connsiteX5" fmla="*/ 1358900 w 1358900"/>
                  <a:gd name="connsiteY5" fmla="*/ 150282 h 169200"/>
                  <a:gd name="connsiteX0" fmla="*/ 0 w 1365505"/>
                  <a:gd name="connsiteY0" fmla="*/ 215413 h 259732"/>
                  <a:gd name="connsiteX1" fmla="*/ 363121 w 1365505"/>
                  <a:gd name="connsiteY1" fmla="*/ 134805 h 259732"/>
                  <a:gd name="connsiteX2" fmla="*/ 659607 w 1365505"/>
                  <a:gd name="connsiteY2" fmla="*/ 227805 h 259732"/>
                  <a:gd name="connsiteX3" fmla="*/ 1124850 w 1365505"/>
                  <a:gd name="connsiteY3" fmla="*/ 209062 h 259732"/>
                  <a:gd name="connsiteX4" fmla="*/ 898944 w 1365505"/>
                  <a:gd name="connsiteY4" fmla="*/ 190808 h 259732"/>
                  <a:gd name="connsiteX5" fmla="*/ 1358900 w 1365505"/>
                  <a:gd name="connsiteY5" fmla="*/ 240814 h 259732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49649"/>
                  <a:gd name="connsiteX1" fmla="*/ 363121 w 1358900"/>
                  <a:gd name="connsiteY1" fmla="*/ 44273 h 149649"/>
                  <a:gd name="connsiteX2" fmla="*/ 659607 w 1358900"/>
                  <a:gd name="connsiteY2" fmla="*/ 137273 h 149649"/>
                  <a:gd name="connsiteX3" fmla="*/ 886024 w 1358900"/>
                  <a:gd name="connsiteY3" fmla="*/ 83297 h 149649"/>
                  <a:gd name="connsiteX4" fmla="*/ 1358900 w 1358900"/>
                  <a:gd name="connsiteY4" fmla="*/ 91191 h 149649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8900" h="137273">
                    <a:moveTo>
                      <a:pt x="0" y="124881"/>
                    </a:moveTo>
                    <a:cubicBezTo>
                      <a:pt x="301180" y="118883"/>
                      <a:pt x="195949" y="98069"/>
                      <a:pt x="363121" y="44273"/>
                    </a:cubicBezTo>
                    <a:cubicBezTo>
                      <a:pt x="518846" y="0"/>
                      <a:pt x="493298" y="128409"/>
                      <a:pt x="659607" y="137273"/>
                    </a:cubicBezTo>
                    <a:cubicBezTo>
                      <a:pt x="759387" y="132642"/>
                      <a:pt x="769475" y="90977"/>
                      <a:pt x="886024" y="83297"/>
                    </a:cubicBezTo>
                    <a:cubicBezTo>
                      <a:pt x="1002573" y="75617"/>
                      <a:pt x="992365" y="83209"/>
                      <a:pt x="1358900" y="91191"/>
                    </a:cubicBezTo>
                  </a:path>
                </a:pathLst>
              </a:custGeom>
              <a:ln w="19050">
                <a:solidFill>
                  <a:schemeClr val="bg1">
                    <a:lumMod val="65000"/>
                  </a:schemeClr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642874" y="5702322"/>
                <a:ext cx="203200" cy="133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642874" y="5854722"/>
                <a:ext cx="203200" cy="133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ounded Rectangle 83"/>
            <p:cNvSpPr/>
            <p:nvPr/>
          </p:nvSpPr>
          <p:spPr>
            <a:xfrm>
              <a:off x="1799481" y="4198100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002991" y="3726083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811893" y="3702800"/>
              <a:ext cx="683546" cy="685800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39681" y="385414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339481" y="385414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39481" y="55062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39681" y="55062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4495439" y="5379200"/>
              <a:ext cx="1507552" cy="2103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4491881" y="3726083"/>
              <a:ext cx="1507552" cy="2103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939681" y="413460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39481" y="411169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4491881" y="3987494"/>
              <a:ext cx="1507552" cy="2103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4118741" y="426409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3898001" y="4264094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6369988" y="4279969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6149248" y="4279969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6369988" y="533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6149248" y="533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4118741" y="533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3898001" y="533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 rot="16200000" flipV="1">
              <a:off x="3791429" y="4807866"/>
              <a:ext cx="967318" cy="128786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 rot="16200000" flipH="1">
              <a:off x="3449267" y="4819507"/>
              <a:ext cx="967318" cy="128786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 rot="16200000" flipV="1">
              <a:off x="6054604" y="4796225"/>
              <a:ext cx="967318" cy="128786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 rot="16200000" flipH="1">
              <a:off x="5712442" y="4807866"/>
              <a:ext cx="967318" cy="128786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28962" y="4347148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328962" y="4604698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2108222" y="4757098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5400000">
              <a:off x="1887482" y="4757098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66933" y="381037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66933" y="4067925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766933" y="555345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 rot="20350772">
              <a:off x="2407826" y="3953948"/>
              <a:ext cx="1479043" cy="168555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 rot="20104252" flipH="1" flipV="1">
              <a:off x="2505446" y="4368321"/>
              <a:ext cx="1433196" cy="224353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flipH="1" flipV="1">
              <a:off x="2221879" y="4883900"/>
              <a:ext cx="1584201" cy="802900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642044"/>
                <a:gd name="connsiteY0" fmla="*/ 203300 h 1227350"/>
                <a:gd name="connsiteX1" fmla="*/ 363121 w 1642044"/>
                <a:gd name="connsiteY1" fmla="*/ 122692 h 1227350"/>
                <a:gd name="connsiteX2" fmla="*/ 659606 w 1642044"/>
                <a:gd name="connsiteY2" fmla="*/ 39259 h 1227350"/>
                <a:gd name="connsiteX3" fmla="*/ 1124850 w 1642044"/>
                <a:gd name="connsiteY3" fmla="*/ 196949 h 1227350"/>
                <a:gd name="connsiteX4" fmla="*/ 1642044 w 1642044"/>
                <a:gd name="connsiteY4" fmla="*/ 1220956 h 1227350"/>
                <a:gd name="connsiteX0" fmla="*/ 0 w 1711064"/>
                <a:gd name="connsiteY0" fmla="*/ 178505 h 1202555"/>
                <a:gd name="connsiteX1" fmla="*/ 363121 w 1711064"/>
                <a:gd name="connsiteY1" fmla="*/ 97897 h 1202555"/>
                <a:gd name="connsiteX2" fmla="*/ 659606 w 1711064"/>
                <a:gd name="connsiteY2" fmla="*/ 14464 h 1202555"/>
                <a:gd name="connsiteX3" fmla="*/ 1547324 w 1711064"/>
                <a:gd name="connsiteY3" fmla="*/ 619159 h 1202555"/>
                <a:gd name="connsiteX4" fmla="*/ 1642044 w 1711064"/>
                <a:gd name="connsiteY4" fmla="*/ 1196161 h 1202555"/>
                <a:gd name="connsiteX0" fmla="*/ 0 w 1711064"/>
                <a:gd name="connsiteY0" fmla="*/ 178505 h 1196161"/>
                <a:gd name="connsiteX1" fmla="*/ 363121 w 1711064"/>
                <a:gd name="connsiteY1" fmla="*/ 97897 h 1196161"/>
                <a:gd name="connsiteX2" fmla="*/ 659606 w 1711064"/>
                <a:gd name="connsiteY2" fmla="*/ 14464 h 1196161"/>
                <a:gd name="connsiteX3" fmla="*/ 1547324 w 1711064"/>
                <a:gd name="connsiteY3" fmla="*/ 619159 h 1196161"/>
                <a:gd name="connsiteX4" fmla="*/ 1642044 w 1711064"/>
                <a:gd name="connsiteY4" fmla="*/ 1196161 h 1196161"/>
                <a:gd name="connsiteX0" fmla="*/ 0 w 1653300"/>
                <a:gd name="connsiteY0" fmla="*/ 124881 h 1142537"/>
                <a:gd name="connsiteX1" fmla="*/ 363121 w 1653300"/>
                <a:gd name="connsiteY1" fmla="*/ 44273 h 1142537"/>
                <a:gd name="connsiteX2" fmla="*/ 1030255 w 1653300"/>
                <a:gd name="connsiteY2" fmla="*/ 141703 h 1142537"/>
                <a:gd name="connsiteX3" fmla="*/ 1547324 w 1653300"/>
                <a:gd name="connsiteY3" fmla="*/ 565535 h 1142537"/>
                <a:gd name="connsiteX4" fmla="*/ 1642044 w 1653300"/>
                <a:gd name="connsiteY4" fmla="*/ 1142537 h 114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00" h="1142537">
                  <a:moveTo>
                    <a:pt x="0" y="124881"/>
                  </a:moveTo>
                  <a:cubicBezTo>
                    <a:pt x="183605" y="116414"/>
                    <a:pt x="195949" y="98069"/>
                    <a:pt x="363121" y="44273"/>
                  </a:cubicBezTo>
                  <a:cubicBezTo>
                    <a:pt x="518846" y="0"/>
                    <a:pt x="869911" y="173630"/>
                    <a:pt x="1030255" y="141703"/>
                  </a:cubicBezTo>
                  <a:cubicBezTo>
                    <a:pt x="1225286" y="127239"/>
                    <a:pt x="1445359" y="398729"/>
                    <a:pt x="1547324" y="565535"/>
                  </a:cubicBezTo>
                  <a:cubicBezTo>
                    <a:pt x="1649289" y="732341"/>
                    <a:pt x="1653300" y="871997"/>
                    <a:pt x="1642044" y="1142537"/>
                  </a:cubicBezTo>
                </a:path>
              </a:pathLst>
            </a:cu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513833" y="5677650"/>
              <a:ext cx="203200" cy="13335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44"/>
            <p:cNvGrpSpPr/>
            <p:nvPr/>
          </p:nvGrpSpPr>
          <p:grpSpPr>
            <a:xfrm flipH="1">
              <a:off x="450786" y="4347148"/>
              <a:ext cx="1526494" cy="430344"/>
              <a:chOff x="6742279" y="3266251"/>
              <a:chExt cx="1526494" cy="430344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13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reeform 148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45"/>
            <p:cNvGrpSpPr/>
            <p:nvPr/>
          </p:nvGrpSpPr>
          <p:grpSpPr>
            <a:xfrm>
              <a:off x="6513833" y="3861556"/>
              <a:ext cx="1526494" cy="430344"/>
              <a:chOff x="6742279" y="3266251"/>
              <a:chExt cx="1526494" cy="43034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4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139" name="Rounded Rectangle 138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54"/>
            <p:cNvGrpSpPr/>
            <p:nvPr/>
          </p:nvGrpSpPr>
          <p:grpSpPr>
            <a:xfrm rot="5400000" flipH="1">
              <a:off x="1311559" y="3368729"/>
              <a:ext cx="1526494" cy="430344"/>
              <a:chOff x="6742279" y="3266251"/>
              <a:chExt cx="1526494" cy="43034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57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131" name="Rounded Rectangle 130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57" name="Oval 156"/>
          <p:cNvSpPr/>
          <p:nvPr/>
        </p:nvSpPr>
        <p:spPr>
          <a:xfrm>
            <a:off x="851172" y="894598"/>
            <a:ext cx="1746405" cy="1791811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732368" y="991934"/>
            <a:ext cx="901498" cy="1660116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Arrow 244"/>
          <p:cNvSpPr/>
          <p:nvPr/>
        </p:nvSpPr>
        <p:spPr>
          <a:xfrm rot="2475541">
            <a:off x="3929472" y="2827803"/>
            <a:ext cx="534924" cy="536677"/>
          </a:xfrm>
          <a:prstGeom prst="rightArrow">
            <a:avLst>
              <a:gd name="adj1" fmla="val 54023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Arrow 245"/>
          <p:cNvSpPr/>
          <p:nvPr/>
        </p:nvSpPr>
        <p:spPr>
          <a:xfrm rot="2290329">
            <a:off x="6321083" y="4764188"/>
            <a:ext cx="403986" cy="5410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oup 361"/>
          <p:cNvGrpSpPr/>
          <p:nvPr/>
        </p:nvGrpSpPr>
        <p:grpSpPr>
          <a:xfrm>
            <a:off x="2174607" y="3258175"/>
            <a:ext cx="3766347" cy="2263501"/>
            <a:chOff x="4757141" y="2537992"/>
            <a:chExt cx="3766347" cy="2263501"/>
          </a:xfrm>
        </p:grpSpPr>
        <p:sp>
          <p:nvSpPr>
            <p:cNvPr id="252" name="Rounded Rectangle 251"/>
            <p:cNvSpPr/>
            <p:nvPr/>
          </p:nvSpPr>
          <p:spPr>
            <a:xfrm>
              <a:off x="7512450" y="3890362"/>
              <a:ext cx="339213" cy="362493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7512450" y="3016574"/>
              <a:ext cx="339213" cy="362493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rot="5400000">
              <a:off x="7691291" y="3311496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 rot="5400000">
              <a:off x="7581748" y="3311496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 rot="5400000">
              <a:off x="7691291" y="3870700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 rot="5400000">
              <a:off x="7581748" y="3870700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Freeform 282"/>
            <p:cNvSpPr/>
            <p:nvPr/>
          </p:nvSpPr>
          <p:spPr>
            <a:xfrm rot="16200000" flipV="1">
              <a:off x="7522434" y="3584300"/>
              <a:ext cx="511295" cy="63911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reeform 283"/>
            <p:cNvSpPr/>
            <p:nvPr/>
          </p:nvSpPr>
          <p:spPr>
            <a:xfrm rot="16200000" flipH="1">
              <a:off x="7352634" y="3590453"/>
              <a:ext cx="511295" cy="63911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402795" y="4118598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 257"/>
            <p:cNvSpPr/>
            <p:nvPr/>
          </p:nvSpPr>
          <p:spPr>
            <a:xfrm flipH="1" flipV="1">
              <a:off x="5514671" y="3635274"/>
              <a:ext cx="907551" cy="563878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642044"/>
                <a:gd name="connsiteY0" fmla="*/ 203300 h 1227350"/>
                <a:gd name="connsiteX1" fmla="*/ 363121 w 1642044"/>
                <a:gd name="connsiteY1" fmla="*/ 122692 h 1227350"/>
                <a:gd name="connsiteX2" fmla="*/ 659606 w 1642044"/>
                <a:gd name="connsiteY2" fmla="*/ 39259 h 1227350"/>
                <a:gd name="connsiteX3" fmla="*/ 1124850 w 1642044"/>
                <a:gd name="connsiteY3" fmla="*/ 196949 h 1227350"/>
                <a:gd name="connsiteX4" fmla="*/ 1642044 w 1642044"/>
                <a:gd name="connsiteY4" fmla="*/ 1220956 h 1227350"/>
                <a:gd name="connsiteX0" fmla="*/ 0 w 1711064"/>
                <a:gd name="connsiteY0" fmla="*/ 178505 h 1202555"/>
                <a:gd name="connsiteX1" fmla="*/ 363121 w 1711064"/>
                <a:gd name="connsiteY1" fmla="*/ 97897 h 1202555"/>
                <a:gd name="connsiteX2" fmla="*/ 659606 w 1711064"/>
                <a:gd name="connsiteY2" fmla="*/ 14464 h 1202555"/>
                <a:gd name="connsiteX3" fmla="*/ 1547324 w 1711064"/>
                <a:gd name="connsiteY3" fmla="*/ 619159 h 1202555"/>
                <a:gd name="connsiteX4" fmla="*/ 1642044 w 1711064"/>
                <a:gd name="connsiteY4" fmla="*/ 1196161 h 1202555"/>
                <a:gd name="connsiteX0" fmla="*/ 0 w 1711064"/>
                <a:gd name="connsiteY0" fmla="*/ 178505 h 1196161"/>
                <a:gd name="connsiteX1" fmla="*/ 363121 w 1711064"/>
                <a:gd name="connsiteY1" fmla="*/ 97897 h 1196161"/>
                <a:gd name="connsiteX2" fmla="*/ 659606 w 1711064"/>
                <a:gd name="connsiteY2" fmla="*/ 14464 h 1196161"/>
                <a:gd name="connsiteX3" fmla="*/ 1547324 w 1711064"/>
                <a:gd name="connsiteY3" fmla="*/ 619159 h 1196161"/>
                <a:gd name="connsiteX4" fmla="*/ 1642044 w 1711064"/>
                <a:gd name="connsiteY4" fmla="*/ 1196161 h 1196161"/>
                <a:gd name="connsiteX0" fmla="*/ 0 w 1653300"/>
                <a:gd name="connsiteY0" fmla="*/ 124881 h 1142537"/>
                <a:gd name="connsiteX1" fmla="*/ 363121 w 1653300"/>
                <a:gd name="connsiteY1" fmla="*/ 44273 h 1142537"/>
                <a:gd name="connsiteX2" fmla="*/ 1030255 w 1653300"/>
                <a:gd name="connsiteY2" fmla="*/ 141703 h 1142537"/>
                <a:gd name="connsiteX3" fmla="*/ 1547324 w 1653300"/>
                <a:gd name="connsiteY3" fmla="*/ 565535 h 1142537"/>
                <a:gd name="connsiteX4" fmla="*/ 1642044 w 1653300"/>
                <a:gd name="connsiteY4" fmla="*/ 1142537 h 114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00" h="1142537">
                  <a:moveTo>
                    <a:pt x="0" y="124881"/>
                  </a:moveTo>
                  <a:cubicBezTo>
                    <a:pt x="183605" y="116414"/>
                    <a:pt x="195949" y="98069"/>
                    <a:pt x="363121" y="44273"/>
                  </a:cubicBezTo>
                  <a:cubicBezTo>
                    <a:pt x="518846" y="0"/>
                    <a:pt x="869911" y="173630"/>
                    <a:pt x="1030255" y="141703"/>
                  </a:cubicBezTo>
                  <a:cubicBezTo>
                    <a:pt x="1225286" y="127239"/>
                    <a:pt x="1445359" y="398729"/>
                    <a:pt x="1547324" y="565535"/>
                  </a:cubicBezTo>
                  <a:cubicBezTo>
                    <a:pt x="1649289" y="732341"/>
                    <a:pt x="1653300" y="871997"/>
                    <a:pt x="1642044" y="1142537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 rot="5400000">
              <a:off x="6574099" y="3303105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rot="5400000">
              <a:off x="6464555" y="3303105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 rot="5400000">
              <a:off x="6574099" y="3870700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rot="5400000">
              <a:off x="6464555" y="3870700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Freeform 280"/>
            <p:cNvSpPr/>
            <p:nvPr/>
          </p:nvSpPr>
          <p:spPr>
            <a:xfrm rot="16200000" flipV="1">
              <a:off x="6399322" y="3590453"/>
              <a:ext cx="511295" cy="63911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reeform 281"/>
            <p:cNvSpPr/>
            <p:nvPr/>
          </p:nvSpPr>
          <p:spPr>
            <a:xfrm rot="16200000" flipH="1">
              <a:off x="6229523" y="3596606"/>
              <a:ext cx="511295" cy="63911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689195" y="3344850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689195" y="3480984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 rot="5400000">
              <a:off x="5576369" y="3563692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 rot="5400000">
              <a:off x="5466825" y="3563692"/>
              <a:ext cx="107405" cy="6617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6402795" y="3061129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6402795" y="3197262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402795" y="3982465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reeform 291"/>
            <p:cNvSpPr/>
            <p:nvPr/>
          </p:nvSpPr>
          <p:spPr>
            <a:xfrm rot="20350772">
              <a:off x="5728332" y="3137017"/>
              <a:ext cx="733982" cy="89093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Freeform 292"/>
            <p:cNvSpPr/>
            <p:nvPr/>
          </p:nvSpPr>
          <p:spPr>
            <a:xfrm rot="20104252" flipH="1" flipV="1">
              <a:off x="5776776" y="3356042"/>
              <a:ext cx="711231" cy="118586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reeform 293"/>
            <p:cNvSpPr/>
            <p:nvPr/>
          </p:nvSpPr>
          <p:spPr>
            <a:xfrm flipH="1" flipV="1">
              <a:off x="5636055" y="3628561"/>
              <a:ext cx="786168" cy="424389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642044"/>
                <a:gd name="connsiteY0" fmla="*/ 203300 h 1227350"/>
                <a:gd name="connsiteX1" fmla="*/ 363121 w 1642044"/>
                <a:gd name="connsiteY1" fmla="*/ 122692 h 1227350"/>
                <a:gd name="connsiteX2" fmla="*/ 659606 w 1642044"/>
                <a:gd name="connsiteY2" fmla="*/ 39259 h 1227350"/>
                <a:gd name="connsiteX3" fmla="*/ 1124850 w 1642044"/>
                <a:gd name="connsiteY3" fmla="*/ 196949 h 1227350"/>
                <a:gd name="connsiteX4" fmla="*/ 1642044 w 1642044"/>
                <a:gd name="connsiteY4" fmla="*/ 1220956 h 1227350"/>
                <a:gd name="connsiteX0" fmla="*/ 0 w 1711064"/>
                <a:gd name="connsiteY0" fmla="*/ 178505 h 1202555"/>
                <a:gd name="connsiteX1" fmla="*/ 363121 w 1711064"/>
                <a:gd name="connsiteY1" fmla="*/ 97897 h 1202555"/>
                <a:gd name="connsiteX2" fmla="*/ 659606 w 1711064"/>
                <a:gd name="connsiteY2" fmla="*/ 14464 h 1202555"/>
                <a:gd name="connsiteX3" fmla="*/ 1547324 w 1711064"/>
                <a:gd name="connsiteY3" fmla="*/ 619159 h 1202555"/>
                <a:gd name="connsiteX4" fmla="*/ 1642044 w 1711064"/>
                <a:gd name="connsiteY4" fmla="*/ 1196161 h 1202555"/>
                <a:gd name="connsiteX0" fmla="*/ 0 w 1711064"/>
                <a:gd name="connsiteY0" fmla="*/ 178505 h 1196161"/>
                <a:gd name="connsiteX1" fmla="*/ 363121 w 1711064"/>
                <a:gd name="connsiteY1" fmla="*/ 97897 h 1196161"/>
                <a:gd name="connsiteX2" fmla="*/ 659606 w 1711064"/>
                <a:gd name="connsiteY2" fmla="*/ 14464 h 1196161"/>
                <a:gd name="connsiteX3" fmla="*/ 1547324 w 1711064"/>
                <a:gd name="connsiteY3" fmla="*/ 619159 h 1196161"/>
                <a:gd name="connsiteX4" fmla="*/ 1642044 w 1711064"/>
                <a:gd name="connsiteY4" fmla="*/ 1196161 h 1196161"/>
                <a:gd name="connsiteX0" fmla="*/ 0 w 1653300"/>
                <a:gd name="connsiteY0" fmla="*/ 124881 h 1142537"/>
                <a:gd name="connsiteX1" fmla="*/ 363121 w 1653300"/>
                <a:gd name="connsiteY1" fmla="*/ 44273 h 1142537"/>
                <a:gd name="connsiteX2" fmla="*/ 1030255 w 1653300"/>
                <a:gd name="connsiteY2" fmla="*/ 141703 h 1142537"/>
                <a:gd name="connsiteX3" fmla="*/ 1547324 w 1653300"/>
                <a:gd name="connsiteY3" fmla="*/ 565535 h 1142537"/>
                <a:gd name="connsiteX4" fmla="*/ 1642044 w 1653300"/>
                <a:gd name="connsiteY4" fmla="*/ 1142537 h 114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00" h="1142537">
                  <a:moveTo>
                    <a:pt x="0" y="124881"/>
                  </a:moveTo>
                  <a:cubicBezTo>
                    <a:pt x="183605" y="116414"/>
                    <a:pt x="195949" y="98069"/>
                    <a:pt x="363121" y="44273"/>
                  </a:cubicBezTo>
                  <a:cubicBezTo>
                    <a:pt x="518846" y="0"/>
                    <a:pt x="869911" y="173630"/>
                    <a:pt x="1030255" y="141703"/>
                  </a:cubicBezTo>
                  <a:cubicBezTo>
                    <a:pt x="1225286" y="127239"/>
                    <a:pt x="1445359" y="398729"/>
                    <a:pt x="1547324" y="565535"/>
                  </a:cubicBezTo>
                  <a:cubicBezTo>
                    <a:pt x="1649289" y="732341"/>
                    <a:pt x="1653300" y="871997"/>
                    <a:pt x="1642044" y="1142537"/>
                  </a:cubicBezTo>
                </a:path>
              </a:pathLst>
            </a:cu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6428745" y="3890362"/>
              <a:ext cx="339213" cy="362493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ounded Rectangle 260"/>
            <p:cNvSpPr/>
            <p:nvPr/>
          </p:nvSpPr>
          <p:spPr>
            <a:xfrm>
              <a:off x="5426438" y="3266068"/>
              <a:ext cx="339213" cy="362493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6425107" y="3004268"/>
              <a:ext cx="339213" cy="362493"/>
            </a:xfrm>
            <a:prstGeom prst="roundRect">
              <a:avLst/>
            </a:prstGeom>
            <a:effectLst>
              <a:outerShdw blurRad="276225" dist="254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6"/>
            <p:cNvGrpSpPr/>
            <p:nvPr/>
          </p:nvGrpSpPr>
          <p:grpSpPr>
            <a:xfrm flipH="1">
              <a:off x="7136135" y="2685005"/>
              <a:ext cx="1347801" cy="2045118"/>
              <a:chOff x="2261443" y="2069127"/>
              <a:chExt cx="2012845" cy="1312412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2261443" y="2268988"/>
                <a:ext cx="2012845" cy="822960"/>
              </a:xfrm>
              <a:prstGeom prst="ellipse">
                <a:avLst/>
              </a:prstGeom>
              <a:gradFill>
                <a:gsLst>
                  <a:gs pos="2700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66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7" name="Oval 206"/>
              <p:cNvSpPr/>
              <p:nvPr/>
            </p:nvSpPr>
            <p:spPr>
              <a:xfrm>
                <a:off x="2731581" y="2069127"/>
                <a:ext cx="1279573" cy="1312412"/>
              </a:xfrm>
              <a:prstGeom prst="ellipse">
                <a:avLst/>
              </a:prstGeom>
              <a:gradFill>
                <a:gsLst>
                  <a:gs pos="2700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66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90" name="Group 16"/>
            <p:cNvGrpSpPr/>
            <p:nvPr/>
          </p:nvGrpSpPr>
          <p:grpSpPr>
            <a:xfrm>
              <a:off x="5180111" y="2685005"/>
              <a:ext cx="2051972" cy="2116488"/>
              <a:chOff x="2140302" y="2069127"/>
              <a:chExt cx="2012845" cy="1312412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2140302" y="2268988"/>
                <a:ext cx="2012845" cy="822960"/>
              </a:xfrm>
              <a:prstGeom prst="ellipse">
                <a:avLst/>
              </a:prstGeom>
              <a:gradFill>
                <a:gsLst>
                  <a:gs pos="2700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66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4" name="Oval 203"/>
              <p:cNvSpPr/>
              <p:nvPr/>
            </p:nvSpPr>
            <p:spPr>
              <a:xfrm>
                <a:off x="2554995" y="2111948"/>
                <a:ext cx="863830" cy="1132400"/>
              </a:xfrm>
              <a:prstGeom prst="ellipse">
                <a:avLst/>
              </a:prstGeom>
              <a:gradFill>
                <a:gsLst>
                  <a:gs pos="2700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66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5" name="Oval 204"/>
              <p:cNvSpPr/>
              <p:nvPr/>
            </p:nvSpPr>
            <p:spPr>
              <a:xfrm>
                <a:off x="2986910" y="2069127"/>
                <a:ext cx="863830" cy="1312412"/>
              </a:xfrm>
              <a:prstGeom prst="ellipse">
                <a:avLst/>
              </a:prstGeom>
              <a:gradFill>
                <a:gsLst>
                  <a:gs pos="2700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66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  <a:ln>
                <a:noFill/>
              </a:ln>
              <a:effectLst>
                <a:softEdge rad="1270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54" name="Rectangle 253"/>
            <p:cNvSpPr/>
            <p:nvPr/>
          </p:nvSpPr>
          <p:spPr>
            <a:xfrm>
              <a:off x="7481032" y="4118598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686925" y="4118598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reeform 255"/>
            <p:cNvSpPr/>
            <p:nvPr/>
          </p:nvSpPr>
          <p:spPr>
            <a:xfrm flipV="1">
              <a:off x="6765076" y="4141697"/>
              <a:ext cx="748130" cy="111158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7765958" y="4128668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oup 129"/>
            <p:cNvGrpSpPr/>
            <p:nvPr/>
          </p:nvGrpSpPr>
          <p:grpSpPr>
            <a:xfrm>
              <a:off x="7810037" y="4025388"/>
              <a:ext cx="713451" cy="227467"/>
              <a:chOff x="6686538" y="5639550"/>
              <a:chExt cx="1437671" cy="430344"/>
            </a:xfrm>
          </p:grpSpPr>
          <p:sp>
            <p:nvSpPr>
              <p:cNvPr id="323" name="Rounded Rectangle 322"/>
              <p:cNvSpPr/>
              <p:nvPr/>
            </p:nvSpPr>
            <p:spPr>
              <a:xfrm>
                <a:off x="7668217" y="5639550"/>
                <a:ext cx="455992" cy="430344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276225" dist="254000" dir="27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Freeform 323"/>
              <p:cNvSpPr/>
              <p:nvPr/>
            </p:nvSpPr>
            <p:spPr>
              <a:xfrm flipV="1">
                <a:off x="6686538" y="5854722"/>
                <a:ext cx="964563" cy="137273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98076"/>
                  <a:gd name="connsiteX1" fmla="*/ 363121 w 1358900"/>
                  <a:gd name="connsiteY1" fmla="*/ 44273 h 198076"/>
                  <a:gd name="connsiteX2" fmla="*/ 659607 w 1358900"/>
                  <a:gd name="connsiteY2" fmla="*/ 137273 h 198076"/>
                  <a:gd name="connsiteX3" fmla="*/ 654542 w 1358900"/>
                  <a:gd name="connsiteY3" fmla="*/ 194952 h 198076"/>
                  <a:gd name="connsiteX4" fmla="*/ 1124850 w 1358900"/>
                  <a:gd name="connsiteY4" fmla="*/ 118530 h 198076"/>
                  <a:gd name="connsiteX5" fmla="*/ 1358900 w 1358900"/>
                  <a:gd name="connsiteY5" fmla="*/ 150282 h 198076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898944 w 1358900"/>
                  <a:gd name="connsiteY4" fmla="*/ 100276 h 169200"/>
                  <a:gd name="connsiteX5" fmla="*/ 1358900 w 1358900"/>
                  <a:gd name="connsiteY5" fmla="*/ 150282 h 169200"/>
                  <a:gd name="connsiteX0" fmla="*/ 0 w 1365505"/>
                  <a:gd name="connsiteY0" fmla="*/ 215413 h 259732"/>
                  <a:gd name="connsiteX1" fmla="*/ 363121 w 1365505"/>
                  <a:gd name="connsiteY1" fmla="*/ 134805 h 259732"/>
                  <a:gd name="connsiteX2" fmla="*/ 659607 w 1365505"/>
                  <a:gd name="connsiteY2" fmla="*/ 227805 h 259732"/>
                  <a:gd name="connsiteX3" fmla="*/ 1124850 w 1365505"/>
                  <a:gd name="connsiteY3" fmla="*/ 209062 h 259732"/>
                  <a:gd name="connsiteX4" fmla="*/ 898944 w 1365505"/>
                  <a:gd name="connsiteY4" fmla="*/ 190808 h 259732"/>
                  <a:gd name="connsiteX5" fmla="*/ 1358900 w 1365505"/>
                  <a:gd name="connsiteY5" fmla="*/ 240814 h 259732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49649"/>
                  <a:gd name="connsiteX1" fmla="*/ 363121 w 1358900"/>
                  <a:gd name="connsiteY1" fmla="*/ 44273 h 149649"/>
                  <a:gd name="connsiteX2" fmla="*/ 659607 w 1358900"/>
                  <a:gd name="connsiteY2" fmla="*/ 137273 h 149649"/>
                  <a:gd name="connsiteX3" fmla="*/ 886024 w 1358900"/>
                  <a:gd name="connsiteY3" fmla="*/ 83297 h 149649"/>
                  <a:gd name="connsiteX4" fmla="*/ 1358900 w 1358900"/>
                  <a:gd name="connsiteY4" fmla="*/ 91191 h 149649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8900" h="137273">
                    <a:moveTo>
                      <a:pt x="0" y="124881"/>
                    </a:moveTo>
                    <a:cubicBezTo>
                      <a:pt x="301180" y="118883"/>
                      <a:pt x="195949" y="98069"/>
                      <a:pt x="363121" y="44273"/>
                    </a:cubicBezTo>
                    <a:cubicBezTo>
                      <a:pt x="518846" y="0"/>
                      <a:pt x="493298" y="128409"/>
                      <a:pt x="659607" y="137273"/>
                    </a:cubicBezTo>
                    <a:cubicBezTo>
                      <a:pt x="759387" y="132642"/>
                      <a:pt x="769475" y="90977"/>
                      <a:pt x="886024" y="83297"/>
                    </a:cubicBezTo>
                    <a:cubicBezTo>
                      <a:pt x="1002573" y="75617"/>
                      <a:pt x="992365" y="83209"/>
                      <a:pt x="1358900" y="91191"/>
                    </a:cubicBezTo>
                  </a:path>
                </a:pathLst>
              </a:custGeom>
              <a:ln w="19050">
                <a:solidFill>
                  <a:schemeClr val="bg1">
                    <a:lumMod val="65000"/>
                  </a:schemeClr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Freeform 324"/>
              <p:cNvSpPr/>
              <p:nvPr/>
            </p:nvSpPr>
            <p:spPr>
              <a:xfrm flipH="1" flipV="1">
                <a:off x="6686538" y="5717449"/>
                <a:ext cx="964563" cy="137273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98076"/>
                  <a:gd name="connsiteX1" fmla="*/ 363121 w 1358900"/>
                  <a:gd name="connsiteY1" fmla="*/ 44273 h 198076"/>
                  <a:gd name="connsiteX2" fmla="*/ 659607 w 1358900"/>
                  <a:gd name="connsiteY2" fmla="*/ 137273 h 198076"/>
                  <a:gd name="connsiteX3" fmla="*/ 654542 w 1358900"/>
                  <a:gd name="connsiteY3" fmla="*/ 194952 h 198076"/>
                  <a:gd name="connsiteX4" fmla="*/ 1124850 w 1358900"/>
                  <a:gd name="connsiteY4" fmla="*/ 118530 h 198076"/>
                  <a:gd name="connsiteX5" fmla="*/ 1358900 w 1358900"/>
                  <a:gd name="connsiteY5" fmla="*/ 150282 h 198076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898944 w 1358900"/>
                  <a:gd name="connsiteY4" fmla="*/ 100276 h 169200"/>
                  <a:gd name="connsiteX5" fmla="*/ 1358900 w 1358900"/>
                  <a:gd name="connsiteY5" fmla="*/ 150282 h 169200"/>
                  <a:gd name="connsiteX0" fmla="*/ 0 w 1365505"/>
                  <a:gd name="connsiteY0" fmla="*/ 215413 h 259732"/>
                  <a:gd name="connsiteX1" fmla="*/ 363121 w 1365505"/>
                  <a:gd name="connsiteY1" fmla="*/ 134805 h 259732"/>
                  <a:gd name="connsiteX2" fmla="*/ 659607 w 1365505"/>
                  <a:gd name="connsiteY2" fmla="*/ 227805 h 259732"/>
                  <a:gd name="connsiteX3" fmla="*/ 1124850 w 1365505"/>
                  <a:gd name="connsiteY3" fmla="*/ 209062 h 259732"/>
                  <a:gd name="connsiteX4" fmla="*/ 898944 w 1365505"/>
                  <a:gd name="connsiteY4" fmla="*/ 190808 h 259732"/>
                  <a:gd name="connsiteX5" fmla="*/ 1358900 w 1365505"/>
                  <a:gd name="connsiteY5" fmla="*/ 240814 h 259732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1124850 w 1358900"/>
                  <a:gd name="connsiteY3" fmla="*/ 118530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150282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69200"/>
                  <a:gd name="connsiteX1" fmla="*/ 363121 w 1358900"/>
                  <a:gd name="connsiteY1" fmla="*/ 44273 h 169200"/>
                  <a:gd name="connsiteX2" fmla="*/ 659607 w 1358900"/>
                  <a:gd name="connsiteY2" fmla="*/ 137273 h 169200"/>
                  <a:gd name="connsiteX3" fmla="*/ 886024 w 1358900"/>
                  <a:gd name="connsiteY3" fmla="*/ 83297 h 169200"/>
                  <a:gd name="connsiteX4" fmla="*/ 1358900 w 1358900"/>
                  <a:gd name="connsiteY4" fmla="*/ 91191 h 169200"/>
                  <a:gd name="connsiteX0" fmla="*/ 0 w 1358900"/>
                  <a:gd name="connsiteY0" fmla="*/ 124881 h 149649"/>
                  <a:gd name="connsiteX1" fmla="*/ 363121 w 1358900"/>
                  <a:gd name="connsiteY1" fmla="*/ 44273 h 149649"/>
                  <a:gd name="connsiteX2" fmla="*/ 659607 w 1358900"/>
                  <a:gd name="connsiteY2" fmla="*/ 137273 h 149649"/>
                  <a:gd name="connsiteX3" fmla="*/ 886024 w 1358900"/>
                  <a:gd name="connsiteY3" fmla="*/ 83297 h 149649"/>
                  <a:gd name="connsiteX4" fmla="*/ 1358900 w 1358900"/>
                  <a:gd name="connsiteY4" fmla="*/ 91191 h 149649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  <a:gd name="connsiteX0" fmla="*/ 0 w 1358900"/>
                  <a:gd name="connsiteY0" fmla="*/ 124881 h 137273"/>
                  <a:gd name="connsiteX1" fmla="*/ 363121 w 1358900"/>
                  <a:gd name="connsiteY1" fmla="*/ 44273 h 137273"/>
                  <a:gd name="connsiteX2" fmla="*/ 659607 w 1358900"/>
                  <a:gd name="connsiteY2" fmla="*/ 137273 h 137273"/>
                  <a:gd name="connsiteX3" fmla="*/ 886024 w 1358900"/>
                  <a:gd name="connsiteY3" fmla="*/ 83297 h 137273"/>
                  <a:gd name="connsiteX4" fmla="*/ 1358900 w 1358900"/>
                  <a:gd name="connsiteY4" fmla="*/ 91191 h 13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8900" h="137273">
                    <a:moveTo>
                      <a:pt x="0" y="124881"/>
                    </a:moveTo>
                    <a:cubicBezTo>
                      <a:pt x="301180" y="118883"/>
                      <a:pt x="195949" y="98069"/>
                      <a:pt x="363121" y="44273"/>
                    </a:cubicBezTo>
                    <a:cubicBezTo>
                      <a:pt x="518846" y="0"/>
                      <a:pt x="493298" y="128409"/>
                      <a:pt x="659607" y="137273"/>
                    </a:cubicBezTo>
                    <a:cubicBezTo>
                      <a:pt x="759387" y="132642"/>
                      <a:pt x="769475" y="90977"/>
                      <a:pt x="886024" y="83297"/>
                    </a:cubicBezTo>
                    <a:cubicBezTo>
                      <a:pt x="1002573" y="75617"/>
                      <a:pt x="992365" y="83209"/>
                      <a:pt x="1358900" y="91191"/>
                    </a:cubicBezTo>
                  </a:path>
                </a:pathLst>
              </a:custGeom>
              <a:ln w="19050">
                <a:solidFill>
                  <a:schemeClr val="bg1">
                    <a:lumMod val="65000"/>
                  </a:schemeClr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7642874" y="5702322"/>
                <a:ext cx="203200" cy="133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642874" y="5854722"/>
                <a:ext cx="203200" cy="1333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4" name="Rectangle 263"/>
            <p:cNvSpPr/>
            <p:nvPr/>
          </p:nvSpPr>
          <p:spPr>
            <a:xfrm>
              <a:off x="7481032" y="3084264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6686925" y="3084264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686925" y="3957490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481032" y="3957490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reeform 267"/>
            <p:cNvSpPr/>
            <p:nvPr/>
          </p:nvSpPr>
          <p:spPr>
            <a:xfrm flipH="1">
              <a:off x="6764320" y="3890362"/>
              <a:ext cx="748130" cy="111158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6762554" y="3016574"/>
              <a:ext cx="748130" cy="111158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7481032" y="3232504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6686925" y="3220397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 flipH="1">
              <a:off x="6762554" y="3154748"/>
              <a:ext cx="748130" cy="111158"/>
            </a:xfrm>
            <a:custGeom>
              <a:avLst/>
              <a:gdLst>
                <a:gd name="connsiteX0" fmla="*/ 0 w 1358900"/>
                <a:gd name="connsiteY0" fmla="*/ 211667 h 262467"/>
                <a:gd name="connsiteX1" fmla="*/ 800100 w 1358900"/>
                <a:gd name="connsiteY1" fmla="*/ 8467 h 262467"/>
                <a:gd name="connsiteX2" fmla="*/ 1358900 w 1358900"/>
                <a:gd name="connsiteY2" fmla="*/ 262467 h 262467"/>
                <a:gd name="connsiteX0" fmla="*/ 0 w 1358900"/>
                <a:gd name="connsiteY0" fmla="*/ 217664 h 276931"/>
                <a:gd name="connsiteX1" fmla="*/ 800100 w 1358900"/>
                <a:gd name="connsiteY1" fmla="*/ 14464 h 276931"/>
                <a:gd name="connsiteX2" fmla="*/ 1170184 w 1358900"/>
                <a:gd name="connsiteY2" fmla="*/ 234598 h 276931"/>
                <a:gd name="connsiteX3" fmla="*/ 1358900 w 1358900"/>
                <a:gd name="connsiteY3" fmla="*/ 268464 h 276931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71463"/>
                <a:gd name="connsiteX1" fmla="*/ 800100 w 1358900"/>
                <a:gd name="connsiteY1" fmla="*/ 14464 h 271463"/>
                <a:gd name="connsiteX2" fmla="*/ 1170184 w 1358900"/>
                <a:gd name="connsiteY2" fmla="*/ 234598 h 271463"/>
                <a:gd name="connsiteX3" fmla="*/ 1233603 w 1358900"/>
                <a:gd name="connsiteY3" fmla="*/ 55737 h 271463"/>
                <a:gd name="connsiteX4" fmla="*/ 1358900 w 1358900"/>
                <a:gd name="connsiteY4" fmla="*/ 203906 h 271463"/>
                <a:gd name="connsiteX0" fmla="*/ 0 w 1358900"/>
                <a:gd name="connsiteY0" fmla="*/ 217664 h 266172"/>
                <a:gd name="connsiteX1" fmla="*/ 800100 w 1358900"/>
                <a:gd name="connsiteY1" fmla="*/ 14464 h 266172"/>
                <a:gd name="connsiteX2" fmla="*/ 1170184 w 1358900"/>
                <a:gd name="connsiteY2" fmla="*/ 234598 h 266172"/>
                <a:gd name="connsiteX3" fmla="*/ 1358900 w 1358900"/>
                <a:gd name="connsiteY3" fmla="*/ 203906 h 266172"/>
                <a:gd name="connsiteX0" fmla="*/ 0 w 1358900"/>
                <a:gd name="connsiteY0" fmla="*/ 217664 h 217664"/>
                <a:gd name="connsiteX1" fmla="*/ 800100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4"/>
                <a:gd name="connsiteX1" fmla="*/ 659606 w 1358900"/>
                <a:gd name="connsiteY1" fmla="*/ 14464 h 217664"/>
                <a:gd name="connsiteX2" fmla="*/ 1124850 w 1358900"/>
                <a:gd name="connsiteY2" fmla="*/ 172154 h 217664"/>
                <a:gd name="connsiteX3" fmla="*/ 1358900 w 1358900"/>
                <a:gd name="connsiteY3" fmla="*/ 203906 h 217664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217664 h 217665"/>
                <a:gd name="connsiteX1" fmla="*/ 197128 w 1358900"/>
                <a:gd name="connsiteY1" fmla="*/ 183798 h 217665"/>
                <a:gd name="connsiteX2" fmla="*/ 659606 w 1358900"/>
                <a:gd name="connsiteY2" fmla="*/ 14464 h 217665"/>
                <a:gd name="connsiteX3" fmla="*/ 1124850 w 1358900"/>
                <a:gd name="connsiteY3" fmla="*/ 172154 h 217665"/>
                <a:gd name="connsiteX4" fmla="*/ 1358900 w 1358900"/>
                <a:gd name="connsiteY4" fmla="*/ 203906 h 217665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1138"/>
                <a:gd name="connsiteX1" fmla="*/ 197128 w 1358900"/>
                <a:gd name="connsiteY1" fmla="*/ 183798 h 211138"/>
                <a:gd name="connsiteX2" fmla="*/ 659606 w 1358900"/>
                <a:gd name="connsiteY2" fmla="*/ 14464 h 211138"/>
                <a:gd name="connsiteX3" fmla="*/ 1124850 w 1358900"/>
                <a:gd name="connsiteY3" fmla="*/ 172154 h 211138"/>
                <a:gd name="connsiteX4" fmla="*/ 1358900 w 1358900"/>
                <a:gd name="connsiteY4" fmla="*/ 203906 h 211138"/>
                <a:gd name="connsiteX0" fmla="*/ 0 w 1358900"/>
                <a:gd name="connsiteY0" fmla="*/ 178505 h 210300"/>
                <a:gd name="connsiteX1" fmla="*/ 408911 w 1358900"/>
                <a:gd name="connsiteY1" fmla="*/ 138466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  <a:gd name="connsiteX0" fmla="*/ 0 w 1358900"/>
                <a:gd name="connsiteY0" fmla="*/ 178505 h 210300"/>
                <a:gd name="connsiteX1" fmla="*/ 363121 w 1358900"/>
                <a:gd name="connsiteY1" fmla="*/ 97897 h 210300"/>
                <a:gd name="connsiteX2" fmla="*/ 659606 w 1358900"/>
                <a:gd name="connsiteY2" fmla="*/ 14464 h 210300"/>
                <a:gd name="connsiteX3" fmla="*/ 1124850 w 1358900"/>
                <a:gd name="connsiteY3" fmla="*/ 172154 h 210300"/>
                <a:gd name="connsiteX4" fmla="*/ 1358900 w 1358900"/>
                <a:gd name="connsiteY4" fmla="*/ 203906 h 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900" h="210300">
                  <a:moveTo>
                    <a:pt x="0" y="178505"/>
                  </a:moveTo>
                  <a:cubicBezTo>
                    <a:pt x="183605" y="170038"/>
                    <a:pt x="195949" y="151693"/>
                    <a:pt x="363121" y="97897"/>
                  </a:cubicBezTo>
                  <a:cubicBezTo>
                    <a:pt x="518846" y="53624"/>
                    <a:pt x="499262" y="46391"/>
                    <a:pt x="659606" y="14464"/>
                  </a:cubicBezTo>
                  <a:cubicBezTo>
                    <a:pt x="854637" y="0"/>
                    <a:pt x="1008301" y="140580"/>
                    <a:pt x="1124850" y="172154"/>
                  </a:cubicBezTo>
                  <a:cubicBezTo>
                    <a:pt x="1241399" y="203728"/>
                    <a:pt x="1319584" y="210300"/>
                    <a:pt x="1358900" y="203906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765958" y="4048114"/>
              <a:ext cx="100839" cy="70485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oup 144"/>
            <p:cNvGrpSpPr/>
            <p:nvPr/>
          </p:nvGrpSpPr>
          <p:grpSpPr>
            <a:xfrm flipH="1">
              <a:off x="4757141" y="3344850"/>
              <a:ext cx="757530" cy="227467"/>
              <a:chOff x="6742279" y="3266251"/>
              <a:chExt cx="1526494" cy="430344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7" name="Group 13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318" name="Rounded Rectangle 317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reeform 318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reeform 319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7" name="Group 145"/>
            <p:cNvGrpSpPr/>
            <p:nvPr/>
          </p:nvGrpSpPr>
          <p:grpSpPr>
            <a:xfrm>
              <a:off x="7765958" y="3088181"/>
              <a:ext cx="757530" cy="227467"/>
              <a:chOff x="6742279" y="3266251"/>
              <a:chExt cx="1526494" cy="430344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9" name="Group 14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310" name="Rounded Rectangle 309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reeform 310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reeform 311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8" name="Group 154"/>
            <p:cNvGrpSpPr/>
            <p:nvPr/>
          </p:nvGrpSpPr>
          <p:grpSpPr>
            <a:xfrm rot="5400000" flipH="1">
              <a:off x="5159640" y="2834641"/>
              <a:ext cx="806858" cy="213560"/>
              <a:chOff x="6742279" y="3266251"/>
              <a:chExt cx="1526494" cy="430344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157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302" name="Rounded Rectangle 301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reeform 302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reeform 303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81" name="Group 380"/>
          <p:cNvGrpSpPr/>
          <p:nvPr/>
        </p:nvGrpSpPr>
        <p:grpSpPr>
          <a:xfrm>
            <a:off x="5802928" y="5336085"/>
            <a:ext cx="2883872" cy="1329985"/>
            <a:chOff x="3522171" y="5369264"/>
            <a:chExt cx="2883872" cy="1329985"/>
          </a:xfrm>
        </p:grpSpPr>
        <p:grpSp>
          <p:nvGrpSpPr>
            <p:cNvPr id="230" name="Group 229"/>
            <p:cNvGrpSpPr/>
            <p:nvPr/>
          </p:nvGrpSpPr>
          <p:grpSpPr>
            <a:xfrm rot="16200000">
              <a:off x="4292154" y="5302202"/>
              <a:ext cx="1329985" cy="1464110"/>
              <a:chOff x="4991134" y="5362799"/>
              <a:chExt cx="1898010" cy="2045122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5643931" y="6808266"/>
                <a:ext cx="591528" cy="599655"/>
              </a:xfrm>
              <a:prstGeom prst="roundRect">
                <a:avLst/>
              </a:prstGeom>
              <a:effectLst>
                <a:outerShdw blurRad="263525" dist="254000" dir="27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5643930" y="5362799"/>
                <a:ext cx="591528" cy="599655"/>
              </a:xfrm>
              <a:prstGeom prst="roundRect">
                <a:avLst/>
              </a:prstGeom>
              <a:effectLst>
                <a:outerShdw blurRad="263525" dist="254000" dir="27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5594154" y="5583519"/>
                <a:ext cx="175846" cy="1166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589150" y="7069222"/>
                <a:ext cx="175846" cy="1166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589143" y="6919313"/>
                <a:ext cx="175846" cy="1166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589143" y="5720002"/>
                <a:ext cx="175846" cy="1166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rot="16200000" flipV="1">
                <a:off x="5831917" y="6085942"/>
                <a:ext cx="1501349" cy="613104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924868"/>
                  <a:gd name="connsiteY0" fmla="*/ 198856 h 1196239"/>
                  <a:gd name="connsiteX1" fmla="*/ 363121 w 1924868"/>
                  <a:gd name="connsiteY1" fmla="*/ 118248 h 1196239"/>
                  <a:gd name="connsiteX2" fmla="*/ 659606 w 1924868"/>
                  <a:gd name="connsiteY2" fmla="*/ 34815 h 1196239"/>
                  <a:gd name="connsiteX3" fmla="*/ 1124850 w 1924868"/>
                  <a:gd name="connsiteY3" fmla="*/ 192505 h 1196239"/>
                  <a:gd name="connsiteX4" fmla="*/ 1924868 w 1924868"/>
                  <a:gd name="connsiteY4" fmla="*/ 1189845 h 1196239"/>
                  <a:gd name="connsiteX0" fmla="*/ 0 w 1924868"/>
                  <a:gd name="connsiteY0" fmla="*/ 178505 h 1175888"/>
                  <a:gd name="connsiteX1" fmla="*/ 363121 w 1924868"/>
                  <a:gd name="connsiteY1" fmla="*/ 97897 h 1175888"/>
                  <a:gd name="connsiteX2" fmla="*/ 659606 w 1924868"/>
                  <a:gd name="connsiteY2" fmla="*/ 14464 h 1175888"/>
                  <a:gd name="connsiteX3" fmla="*/ 1710472 w 1924868"/>
                  <a:gd name="connsiteY3" fmla="*/ 344229 h 1175888"/>
                  <a:gd name="connsiteX4" fmla="*/ 1924868 w 1924868"/>
                  <a:gd name="connsiteY4" fmla="*/ 1169494 h 1175888"/>
                  <a:gd name="connsiteX0" fmla="*/ 0 w 2734148"/>
                  <a:gd name="connsiteY0" fmla="*/ 1196545 h 1196545"/>
                  <a:gd name="connsiteX1" fmla="*/ 1172401 w 2734148"/>
                  <a:gd name="connsiteY1" fmla="*/ 97897 h 1196545"/>
                  <a:gd name="connsiteX2" fmla="*/ 1468886 w 2734148"/>
                  <a:gd name="connsiteY2" fmla="*/ 14464 h 1196545"/>
                  <a:gd name="connsiteX3" fmla="*/ 2519752 w 2734148"/>
                  <a:gd name="connsiteY3" fmla="*/ 344229 h 1196545"/>
                  <a:gd name="connsiteX4" fmla="*/ 2734148 w 2734148"/>
                  <a:gd name="connsiteY4" fmla="*/ 1169494 h 1196545"/>
                  <a:gd name="connsiteX0" fmla="*/ 109091 w 2843239"/>
                  <a:gd name="connsiteY0" fmla="*/ 1196545 h 1196545"/>
                  <a:gd name="connsiteX1" fmla="*/ 167172 w 2843239"/>
                  <a:gd name="connsiteY1" fmla="*/ 497633 h 1196545"/>
                  <a:gd name="connsiteX2" fmla="*/ 1577977 w 2843239"/>
                  <a:gd name="connsiteY2" fmla="*/ 14464 h 1196545"/>
                  <a:gd name="connsiteX3" fmla="*/ 2628843 w 2843239"/>
                  <a:gd name="connsiteY3" fmla="*/ 344229 h 1196545"/>
                  <a:gd name="connsiteX4" fmla="*/ 2843239 w 2843239"/>
                  <a:gd name="connsiteY4" fmla="*/ 1169494 h 1196545"/>
                  <a:gd name="connsiteX0" fmla="*/ 109091 w 2843239"/>
                  <a:gd name="connsiteY0" fmla="*/ 1196545 h 1196545"/>
                  <a:gd name="connsiteX1" fmla="*/ 167172 w 2843239"/>
                  <a:gd name="connsiteY1" fmla="*/ 497633 h 1196545"/>
                  <a:gd name="connsiteX2" fmla="*/ 1577977 w 2843239"/>
                  <a:gd name="connsiteY2" fmla="*/ 14464 h 1196545"/>
                  <a:gd name="connsiteX3" fmla="*/ 2628843 w 2843239"/>
                  <a:gd name="connsiteY3" fmla="*/ 344229 h 1196545"/>
                  <a:gd name="connsiteX4" fmla="*/ 2843239 w 2843239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82081 h 1182081"/>
                  <a:gd name="connsiteX1" fmla="*/ 262154 w 2737994"/>
                  <a:gd name="connsiteY1" fmla="*/ 418407 h 1182081"/>
                  <a:gd name="connsiteX2" fmla="*/ 1472732 w 2737994"/>
                  <a:gd name="connsiteY2" fmla="*/ 0 h 1182081"/>
                  <a:gd name="connsiteX3" fmla="*/ 2523598 w 2737994"/>
                  <a:gd name="connsiteY3" fmla="*/ 329765 h 1182081"/>
                  <a:gd name="connsiteX4" fmla="*/ 2737994 w 2737994"/>
                  <a:gd name="connsiteY4" fmla="*/ 1155030 h 1182081"/>
                  <a:gd name="connsiteX0" fmla="*/ 3846 w 2737994"/>
                  <a:gd name="connsiteY0" fmla="*/ 1193759 h 1193759"/>
                  <a:gd name="connsiteX1" fmla="*/ 262154 w 2737994"/>
                  <a:gd name="connsiteY1" fmla="*/ 430085 h 1193759"/>
                  <a:gd name="connsiteX2" fmla="*/ 1472732 w 2737994"/>
                  <a:gd name="connsiteY2" fmla="*/ 11678 h 1193759"/>
                  <a:gd name="connsiteX3" fmla="*/ 2523598 w 2737994"/>
                  <a:gd name="connsiteY3" fmla="*/ 341443 h 1193759"/>
                  <a:gd name="connsiteX4" fmla="*/ 2737994 w 2737994"/>
                  <a:gd name="connsiteY4" fmla="*/ 1166708 h 1193759"/>
                  <a:gd name="connsiteX0" fmla="*/ 3846 w 2737994"/>
                  <a:gd name="connsiteY0" fmla="*/ 1193759 h 1193759"/>
                  <a:gd name="connsiteX1" fmla="*/ 262154 w 2737994"/>
                  <a:gd name="connsiteY1" fmla="*/ 430085 h 1193759"/>
                  <a:gd name="connsiteX2" fmla="*/ 1472732 w 2737994"/>
                  <a:gd name="connsiteY2" fmla="*/ 11678 h 1193759"/>
                  <a:gd name="connsiteX3" fmla="*/ 2523598 w 2737994"/>
                  <a:gd name="connsiteY3" fmla="*/ 341443 h 1193759"/>
                  <a:gd name="connsiteX4" fmla="*/ 2737994 w 2737994"/>
                  <a:gd name="connsiteY4" fmla="*/ 1166708 h 1193759"/>
                  <a:gd name="connsiteX0" fmla="*/ 3846 w 2737994"/>
                  <a:gd name="connsiteY0" fmla="*/ 1193759 h 1193759"/>
                  <a:gd name="connsiteX1" fmla="*/ 262154 w 2737994"/>
                  <a:gd name="connsiteY1" fmla="*/ 430085 h 1193759"/>
                  <a:gd name="connsiteX2" fmla="*/ 1472732 w 2737994"/>
                  <a:gd name="connsiteY2" fmla="*/ 11678 h 1193759"/>
                  <a:gd name="connsiteX3" fmla="*/ 2372955 w 2737994"/>
                  <a:gd name="connsiteY3" fmla="*/ 411055 h 1193759"/>
                  <a:gd name="connsiteX4" fmla="*/ 2737994 w 2737994"/>
                  <a:gd name="connsiteY4" fmla="*/ 1166708 h 119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994" h="1193759">
                    <a:moveTo>
                      <a:pt x="3846" y="1193759"/>
                    </a:moveTo>
                    <a:cubicBezTo>
                      <a:pt x="0" y="841114"/>
                      <a:pt x="29952" y="730657"/>
                      <a:pt x="262154" y="430085"/>
                    </a:cubicBezTo>
                    <a:cubicBezTo>
                      <a:pt x="540482" y="167852"/>
                      <a:pt x="1015080" y="0"/>
                      <a:pt x="1472732" y="11678"/>
                    </a:cubicBezTo>
                    <a:cubicBezTo>
                      <a:pt x="1922799" y="34791"/>
                      <a:pt x="2162078" y="218550"/>
                      <a:pt x="2372955" y="411055"/>
                    </a:cubicBezTo>
                    <a:cubicBezTo>
                      <a:pt x="2583832" y="603560"/>
                      <a:pt x="2734702" y="673154"/>
                      <a:pt x="2737994" y="1166708"/>
                    </a:cubicBezTo>
                  </a:path>
                </a:pathLst>
              </a:cu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6107150" y="5591372"/>
                <a:ext cx="175846" cy="1166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6107145" y="5739210"/>
                <a:ext cx="175846" cy="1166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6100190" y="7069225"/>
                <a:ext cx="175846" cy="1166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6107145" y="6919313"/>
                <a:ext cx="175846" cy="1166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reeform 241"/>
              <p:cNvSpPr/>
              <p:nvPr/>
            </p:nvSpPr>
            <p:spPr>
              <a:xfrm rot="5400000">
                <a:off x="5910437" y="6126855"/>
                <a:ext cx="1225513" cy="533385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924868"/>
                  <a:gd name="connsiteY0" fmla="*/ 198856 h 1196239"/>
                  <a:gd name="connsiteX1" fmla="*/ 363121 w 1924868"/>
                  <a:gd name="connsiteY1" fmla="*/ 118248 h 1196239"/>
                  <a:gd name="connsiteX2" fmla="*/ 659606 w 1924868"/>
                  <a:gd name="connsiteY2" fmla="*/ 34815 h 1196239"/>
                  <a:gd name="connsiteX3" fmla="*/ 1124850 w 1924868"/>
                  <a:gd name="connsiteY3" fmla="*/ 192505 h 1196239"/>
                  <a:gd name="connsiteX4" fmla="*/ 1924868 w 1924868"/>
                  <a:gd name="connsiteY4" fmla="*/ 1189845 h 1196239"/>
                  <a:gd name="connsiteX0" fmla="*/ 0 w 1924868"/>
                  <a:gd name="connsiteY0" fmla="*/ 178505 h 1175888"/>
                  <a:gd name="connsiteX1" fmla="*/ 363121 w 1924868"/>
                  <a:gd name="connsiteY1" fmla="*/ 97897 h 1175888"/>
                  <a:gd name="connsiteX2" fmla="*/ 659606 w 1924868"/>
                  <a:gd name="connsiteY2" fmla="*/ 14464 h 1175888"/>
                  <a:gd name="connsiteX3" fmla="*/ 1710472 w 1924868"/>
                  <a:gd name="connsiteY3" fmla="*/ 344229 h 1175888"/>
                  <a:gd name="connsiteX4" fmla="*/ 1924868 w 1924868"/>
                  <a:gd name="connsiteY4" fmla="*/ 1169494 h 1175888"/>
                  <a:gd name="connsiteX0" fmla="*/ 0 w 2734148"/>
                  <a:gd name="connsiteY0" fmla="*/ 1196545 h 1196545"/>
                  <a:gd name="connsiteX1" fmla="*/ 1172401 w 2734148"/>
                  <a:gd name="connsiteY1" fmla="*/ 97897 h 1196545"/>
                  <a:gd name="connsiteX2" fmla="*/ 1468886 w 2734148"/>
                  <a:gd name="connsiteY2" fmla="*/ 14464 h 1196545"/>
                  <a:gd name="connsiteX3" fmla="*/ 2519752 w 2734148"/>
                  <a:gd name="connsiteY3" fmla="*/ 344229 h 1196545"/>
                  <a:gd name="connsiteX4" fmla="*/ 2734148 w 2734148"/>
                  <a:gd name="connsiteY4" fmla="*/ 1169494 h 1196545"/>
                  <a:gd name="connsiteX0" fmla="*/ 109091 w 2843239"/>
                  <a:gd name="connsiteY0" fmla="*/ 1196545 h 1196545"/>
                  <a:gd name="connsiteX1" fmla="*/ 167172 w 2843239"/>
                  <a:gd name="connsiteY1" fmla="*/ 497633 h 1196545"/>
                  <a:gd name="connsiteX2" fmla="*/ 1577977 w 2843239"/>
                  <a:gd name="connsiteY2" fmla="*/ 14464 h 1196545"/>
                  <a:gd name="connsiteX3" fmla="*/ 2628843 w 2843239"/>
                  <a:gd name="connsiteY3" fmla="*/ 344229 h 1196545"/>
                  <a:gd name="connsiteX4" fmla="*/ 2843239 w 2843239"/>
                  <a:gd name="connsiteY4" fmla="*/ 1169494 h 1196545"/>
                  <a:gd name="connsiteX0" fmla="*/ 109091 w 2843239"/>
                  <a:gd name="connsiteY0" fmla="*/ 1196545 h 1196545"/>
                  <a:gd name="connsiteX1" fmla="*/ 167172 w 2843239"/>
                  <a:gd name="connsiteY1" fmla="*/ 497633 h 1196545"/>
                  <a:gd name="connsiteX2" fmla="*/ 1577977 w 2843239"/>
                  <a:gd name="connsiteY2" fmla="*/ 14464 h 1196545"/>
                  <a:gd name="connsiteX3" fmla="*/ 2628843 w 2843239"/>
                  <a:gd name="connsiteY3" fmla="*/ 344229 h 1196545"/>
                  <a:gd name="connsiteX4" fmla="*/ 2843239 w 2843239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82081 h 1182081"/>
                  <a:gd name="connsiteX1" fmla="*/ 262154 w 2737994"/>
                  <a:gd name="connsiteY1" fmla="*/ 418407 h 1182081"/>
                  <a:gd name="connsiteX2" fmla="*/ 1472732 w 2737994"/>
                  <a:gd name="connsiteY2" fmla="*/ 0 h 1182081"/>
                  <a:gd name="connsiteX3" fmla="*/ 2523598 w 2737994"/>
                  <a:gd name="connsiteY3" fmla="*/ 329765 h 1182081"/>
                  <a:gd name="connsiteX4" fmla="*/ 2737994 w 2737994"/>
                  <a:gd name="connsiteY4" fmla="*/ 1155030 h 1182081"/>
                  <a:gd name="connsiteX0" fmla="*/ 3846 w 2737994"/>
                  <a:gd name="connsiteY0" fmla="*/ 1193759 h 1193759"/>
                  <a:gd name="connsiteX1" fmla="*/ 262154 w 2737994"/>
                  <a:gd name="connsiteY1" fmla="*/ 430085 h 1193759"/>
                  <a:gd name="connsiteX2" fmla="*/ 1472732 w 2737994"/>
                  <a:gd name="connsiteY2" fmla="*/ 11678 h 1193759"/>
                  <a:gd name="connsiteX3" fmla="*/ 2523598 w 2737994"/>
                  <a:gd name="connsiteY3" fmla="*/ 341443 h 1193759"/>
                  <a:gd name="connsiteX4" fmla="*/ 2737994 w 2737994"/>
                  <a:gd name="connsiteY4" fmla="*/ 1166708 h 119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994" h="1193759">
                    <a:moveTo>
                      <a:pt x="3846" y="1193759"/>
                    </a:moveTo>
                    <a:cubicBezTo>
                      <a:pt x="0" y="841114"/>
                      <a:pt x="29952" y="730657"/>
                      <a:pt x="262154" y="430085"/>
                    </a:cubicBezTo>
                    <a:cubicBezTo>
                      <a:pt x="540482" y="167852"/>
                      <a:pt x="1015080" y="0"/>
                      <a:pt x="1472732" y="11678"/>
                    </a:cubicBezTo>
                    <a:cubicBezTo>
                      <a:pt x="1922799" y="34791"/>
                      <a:pt x="2312721" y="148938"/>
                      <a:pt x="2523598" y="341443"/>
                    </a:cubicBezTo>
                    <a:cubicBezTo>
                      <a:pt x="2734475" y="533948"/>
                      <a:pt x="2698678" y="1173102"/>
                      <a:pt x="2737994" y="1166708"/>
                    </a:cubicBezTo>
                  </a:path>
                </a:pathLst>
              </a:cu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 rot="5400000" flipH="1" flipV="1">
                <a:off x="4542608" y="6062004"/>
                <a:ext cx="1529689" cy="632637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924868"/>
                  <a:gd name="connsiteY0" fmla="*/ 198856 h 1196239"/>
                  <a:gd name="connsiteX1" fmla="*/ 363121 w 1924868"/>
                  <a:gd name="connsiteY1" fmla="*/ 118248 h 1196239"/>
                  <a:gd name="connsiteX2" fmla="*/ 659606 w 1924868"/>
                  <a:gd name="connsiteY2" fmla="*/ 34815 h 1196239"/>
                  <a:gd name="connsiteX3" fmla="*/ 1124850 w 1924868"/>
                  <a:gd name="connsiteY3" fmla="*/ 192505 h 1196239"/>
                  <a:gd name="connsiteX4" fmla="*/ 1924868 w 1924868"/>
                  <a:gd name="connsiteY4" fmla="*/ 1189845 h 1196239"/>
                  <a:gd name="connsiteX0" fmla="*/ 0 w 1924868"/>
                  <a:gd name="connsiteY0" fmla="*/ 178505 h 1175888"/>
                  <a:gd name="connsiteX1" fmla="*/ 363121 w 1924868"/>
                  <a:gd name="connsiteY1" fmla="*/ 97897 h 1175888"/>
                  <a:gd name="connsiteX2" fmla="*/ 659606 w 1924868"/>
                  <a:gd name="connsiteY2" fmla="*/ 14464 h 1175888"/>
                  <a:gd name="connsiteX3" fmla="*/ 1710472 w 1924868"/>
                  <a:gd name="connsiteY3" fmla="*/ 344229 h 1175888"/>
                  <a:gd name="connsiteX4" fmla="*/ 1924868 w 1924868"/>
                  <a:gd name="connsiteY4" fmla="*/ 1169494 h 1175888"/>
                  <a:gd name="connsiteX0" fmla="*/ 0 w 2734148"/>
                  <a:gd name="connsiteY0" fmla="*/ 1196545 h 1196545"/>
                  <a:gd name="connsiteX1" fmla="*/ 1172401 w 2734148"/>
                  <a:gd name="connsiteY1" fmla="*/ 97897 h 1196545"/>
                  <a:gd name="connsiteX2" fmla="*/ 1468886 w 2734148"/>
                  <a:gd name="connsiteY2" fmla="*/ 14464 h 1196545"/>
                  <a:gd name="connsiteX3" fmla="*/ 2519752 w 2734148"/>
                  <a:gd name="connsiteY3" fmla="*/ 344229 h 1196545"/>
                  <a:gd name="connsiteX4" fmla="*/ 2734148 w 2734148"/>
                  <a:gd name="connsiteY4" fmla="*/ 1169494 h 1196545"/>
                  <a:gd name="connsiteX0" fmla="*/ 109091 w 2843239"/>
                  <a:gd name="connsiteY0" fmla="*/ 1196545 h 1196545"/>
                  <a:gd name="connsiteX1" fmla="*/ 167172 w 2843239"/>
                  <a:gd name="connsiteY1" fmla="*/ 497633 h 1196545"/>
                  <a:gd name="connsiteX2" fmla="*/ 1577977 w 2843239"/>
                  <a:gd name="connsiteY2" fmla="*/ 14464 h 1196545"/>
                  <a:gd name="connsiteX3" fmla="*/ 2628843 w 2843239"/>
                  <a:gd name="connsiteY3" fmla="*/ 344229 h 1196545"/>
                  <a:gd name="connsiteX4" fmla="*/ 2843239 w 2843239"/>
                  <a:gd name="connsiteY4" fmla="*/ 1169494 h 1196545"/>
                  <a:gd name="connsiteX0" fmla="*/ 109091 w 2843239"/>
                  <a:gd name="connsiteY0" fmla="*/ 1196545 h 1196545"/>
                  <a:gd name="connsiteX1" fmla="*/ 167172 w 2843239"/>
                  <a:gd name="connsiteY1" fmla="*/ 497633 h 1196545"/>
                  <a:gd name="connsiteX2" fmla="*/ 1577977 w 2843239"/>
                  <a:gd name="connsiteY2" fmla="*/ 14464 h 1196545"/>
                  <a:gd name="connsiteX3" fmla="*/ 2628843 w 2843239"/>
                  <a:gd name="connsiteY3" fmla="*/ 344229 h 1196545"/>
                  <a:gd name="connsiteX4" fmla="*/ 2843239 w 2843239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82081 h 1182081"/>
                  <a:gd name="connsiteX1" fmla="*/ 262154 w 2737994"/>
                  <a:gd name="connsiteY1" fmla="*/ 418407 h 1182081"/>
                  <a:gd name="connsiteX2" fmla="*/ 1472732 w 2737994"/>
                  <a:gd name="connsiteY2" fmla="*/ 0 h 1182081"/>
                  <a:gd name="connsiteX3" fmla="*/ 2523598 w 2737994"/>
                  <a:gd name="connsiteY3" fmla="*/ 329765 h 1182081"/>
                  <a:gd name="connsiteX4" fmla="*/ 2737994 w 2737994"/>
                  <a:gd name="connsiteY4" fmla="*/ 1155030 h 1182081"/>
                  <a:gd name="connsiteX0" fmla="*/ 3846 w 2737994"/>
                  <a:gd name="connsiteY0" fmla="*/ 1193759 h 1193759"/>
                  <a:gd name="connsiteX1" fmla="*/ 262154 w 2737994"/>
                  <a:gd name="connsiteY1" fmla="*/ 430085 h 1193759"/>
                  <a:gd name="connsiteX2" fmla="*/ 1472732 w 2737994"/>
                  <a:gd name="connsiteY2" fmla="*/ 11678 h 1193759"/>
                  <a:gd name="connsiteX3" fmla="*/ 2523598 w 2737994"/>
                  <a:gd name="connsiteY3" fmla="*/ 341443 h 1193759"/>
                  <a:gd name="connsiteX4" fmla="*/ 2737994 w 2737994"/>
                  <a:gd name="connsiteY4" fmla="*/ 1166708 h 1193759"/>
                  <a:gd name="connsiteX0" fmla="*/ 3846 w 2737994"/>
                  <a:gd name="connsiteY0" fmla="*/ 1193759 h 1193759"/>
                  <a:gd name="connsiteX1" fmla="*/ 262154 w 2737994"/>
                  <a:gd name="connsiteY1" fmla="*/ 430085 h 1193759"/>
                  <a:gd name="connsiteX2" fmla="*/ 1472732 w 2737994"/>
                  <a:gd name="connsiteY2" fmla="*/ 11678 h 1193759"/>
                  <a:gd name="connsiteX3" fmla="*/ 2523598 w 2737994"/>
                  <a:gd name="connsiteY3" fmla="*/ 341443 h 1193759"/>
                  <a:gd name="connsiteX4" fmla="*/ 2737994 w 2737994"/>
                  <a:gd name="connsiteY4" fmla="*/ 1166708 h 1193759"/>
                  <a:gd name="connsiteX0" fmla="*/ 3846 w 2737994"/>
                  <a:gd name="connsiteY0" fmla="*/ 1193759 h 1193759"/>
                  <a:gd name="connsiteX1" fmla="*/ 262154 w 2737994"/>
                  <a:gd name="connsiteY1" fmla="*/ 430085 h 1193759"/>
                  <a:gd name="connsiteX2" fmla="*/ 1472732 w 2737994"/>
                  <a:gd name="connsiteY2" fmla="*/ 11678 h 1193759"/>
                  <a:gd name="connsiteX3" fmla="*/ 2372955 w 2737994"/>
                  <a:gd name="connsiteY3" fmla="*/ 411055 h 1193759"/>
                  <a:gd name="connsiteX4" fmla="*/ 2737994 w 2737994"/>
                  <a:gd name="connsiteY4" fmla="*/ 1166708 h 119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994" h="1193759">
                    <a:moveTo>
                      <a:pt x="3846" y="1193759"/>
                    </a:moveTo>
                    <a:cubicBezTo>
                      <a:pt x="0" y="841114"/>
                      <a:pt x="29952" y="730657"/>
                      <a:pt x="262154" y="430085"/>
                    </a:cubicBezTo>
                    <a:cubicBezTo>
                      <a:pt x="540482" y="167852"/>
                      <a:pt x="1015080" y="0"/>
                      <a:pt x="1472732" y="11678"/>
                    </a:cubicBezTo>
                    <a:cubicBezTo>
                      <a:pt x="1922799" y="34791"/>
                      <a:pt x="2162078" y="218550"/>
                      <a:pt x="2372955" y="411055"/>
                    </a:cubicBezTo>
                    <a:cubicBezTo>
                      <a:pt x="2583832" y="603560"/>
                      <a:pt x="2734702" y="673154"/>
                      <a:pt x="2737994" y="1166708"/>
                    </a:cubicBezTo>
                  </a:path>
                </a:pathLst>
              </a:cu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>
              <a:xfrm rot="16200000" flipH="1">
                <a:off x="4777016" y="6106190"/>
                <a:ext cx="1218424" cy="515409"/>
              </a:xfrm>
              <a:custGeom>
                <a:avLst/>
                <a:gdLst>
                  <a:gd name="connsiteX0" fmla="*/ 0 w 1358900"/>
                  <a:gd name="connsiteY0" fmla="*/ 211667 h 262467"/>
                  <a:gd name="connsiteX1" fmla="*/ 800100 w 1358900"/>
                  <a:gd name="connsiteY1" fmla="*/ 8467 h 262467"/>
                  <a:gd name="connsiteX2" fmla="*/ 1358900 w 1358900"/>
                  <a:gd name="connsiteY2" fmla="*/ 262467 h 262467"/>
                  <a:gd name="connsiteX0" fmla="*/ 0 w 1358900"/>
                  <a:gd name="connsiteY0" fmla="*/ 217664 h 276931"/>
                  <a:gd name="connsiteX1" fmla="*/ 800100 w 1358900"/>
                  <a:gd name="connsiteY1" fmla="*/ 14464 h 276931"/>
                  <a:gd name="connsiteX2" fmla="*/ 1170184 w 1358900"/>
                  <a:gd name="connsiteY2" fmla="*/ 234598 h 276931"/>
                  <a:gd name="connsiteX3" fmla="*/ 1358900 w 1358900"/>
                  <a:gd name="connsiteY3" fmla="*/ 268464 h 276931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71463"/>
                  <a:gd name="connsiteX1" fmla="*/ 800100 w 1358900"/>
                  <a:gd name="connsiteY1" fmla="*/ 14464 h 271463"/>
                  <a:gd name="connsiteX2" fmla="*/ 1170184 w 1358900"/>
                  <a:gd name="connsiteY2" fmla="*/ 234598 h 271463"/>
                  <a:gd name="connsiteX3" fmla="*/ 1233603 w 1358900"/>
                  <a:gd name="connsiteY3" fmla="*/ 55737 h 271463"/>
                  <a:gd name="connsiteX4" fmla="*/ 1358900 w 1358900"/>
                  <a:gd name="connsiteY4" fmla="*/ 203906 h 271463"/>
                  <a:gd name="connsiteX0" fmla="*/ 0 w 1358900"/>
                  <a:gd name="connsiteY0" fmla="*/ 217664 h 266172"/>
                  <a:gd name="connsiteX1" fmla="*/ 800100 w 1358900"/>
                  <a:gd name="connsiteY1" fmla="*/ 14464 h 266172"/>
                  <a:gd name="connsiteX2" fmla="*/ 1170184 w 1358900"/>
                  <a:gd name="connsiteY2" fmla="*/ 234598 h 266172"/>
                  <a:gd name="connsiteX3" fmla="*/ 1358900 w 1358900"/>
                  <a:gd name="connsiteY3" fmla="*/ 203906 h 266172"/>
                  <a:gd name="connsiteX0" fmla="*/ 0 w 1358900"/>
                  <a:gd name="connsiteY0" fmla="*/ 217664 h 217664"/>
                  <a:gd name="connsiteX1" fmla="*/ 800100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4"/>
                  <a:gd name="connsiteX1" fmla="*/ 659606 w 1358900"/>
                  <a:gd name="connsiteY1" fmla="*/ 14464 h 217664"/>
                  <a:gd name="connsiteX2" fmla="*/ 1124850 w 1358900"/>
                  <a:gd name="connsiteY2" fmla="*/ 172154 h 217664"/>
                  <a:gd name="connsiteX3" fmla="*/ 1358900 w 1358900"/>
                  <a:gd name="connsiteY3" fmla="*/ 203906 h 217664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217664 h 217665"/>
                  <a:gd name="connsiteX1" fmla="*/ 197128 w 1358900"/>
                  <a:gd name="connsiteY1" fmla="*/ 183798 h 217665"/>
                  <a:gd name="connsiteX2" fmla="*/ 659606 w 1358900"/>
                  <a:gd name="connsiteY2" fmla="*/ 14464 h 217665"/>
                  <a:gd name="connsiteX3" fmla="*/ 1124850 w 1358900"/>
                  <a:gd name="connsiteY3" fmla="*/ 172154 h 217665"/>
                  <a:gd name="connsiteX4" fmla="*/ 1358900 w 1358900"/>
                  <a:gd name="connsiteY4" fmla="*/ 203906 h 217665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1138"/>
                  <a:gd name="connsiteX1" fmla="*/ 197128 w 1358900"/>
                  <a:gd name="connsiteY1" fmla="*/ 183798 h 211138"/>
                  <a:gd name="connsiteX2" fmla="*/ 659606 w 1358900"/>
                  <a:gd name="connsiteY2" fmla="*/ 14464 h 211138"/>
                  <a:gd name="connsiteX3" fmla="*/ 1124850 w 1358900"/>
                  <a:gd name="connsiteY3" fmla="*/ 172154 h 211138"/>
                  <a:gd name="connsiteX4" fmla="*/ 1358900 w 1358900"/>
                  <a:gd name="connsiteY4" fmla="*/ 203906 h 211138"/>
                  <a:gd name="connsiteX0" fmla="*/ 0 w 1358900"/>
                  <a:gd name="connsiteY0" fmla="*/ 178505 h 210300"/>
                  <a:gd name="connsiteX1" fmla="*/ 408911 w 1358900"/>
                  <a:gd name="connsiteY1" fmla="*/ 138466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358900"/>
                  <a:gd name="connsiteY0" fmla="*/ 178505 h 210300"/>
                  <a:gd name="connsiteX1" fmla="*/ 363121 w 1358900"/>
                  <a:gd name="connsiteY1" fmla="*/ 97897 h 210300"/>
                  <a:gd name="connsiteX2" fmla="*/ 659606 w 1358900"/>
                  <a:gd name="connsiteY2" fmla="*/ 14464 h 210300"/>
                  <a:gd name="connsiteX3" fmla="*/ 1124850 w 1358900"/>
                  <a:gd name="connsiteY3" fmla="*/ 172154 h 210300"/>
                  <a:gd name="connsiteX4" fmla="*/ 1358900 w 1358900"/>
                  <a:gd name="connsiteY4" fmla="*/ 203906 h 210300"/>
                  <a:gd name="connsiteX0" fmla="*/ 0 w 1924868"/>
                  <a:gd name="connsiteY0" fmla="*/ 198856 h 1196239"/>
                  <a:gd name="connsiteX1" fmla="*/ 363121 w 1924868"/>
                  <a:gd name="connsiteY1" fmla="*/ 118248 h 1196239"/>
                  <a:gd name="connsiteX2" fmla="*/ 659606 w 1924868"/>
                  <a:gd name="connsiteY2" fmla="*/ 34815 h 1196239"/>
                  <a:gd name="connsiteX3" fmla="*/ 1124850 w 1924868"/>
                  <a:gd name="connsiteY3" fmla="*/ 192505 h 1196239"/>
                  <a:gd name="connsiteX4" fmla="*/ 1924868 w 1924868"/>
                  <a:gd name="connsiteY4" fmla="*/ 1189845 h 1196239"/>
                  <a:gd name="connsiteX0" fmla="*/ 0 w 1924868"/>
                  <a:gd name="connsiteY0" fmla="*/ 178505 h 1175888"/>
                  <a:gd name="connsiteX1" fmla="*/ 363121 w 1924868"/>
                  <a:gd name="connsiteY1" fmla="*/ 97897 h 1175888"/>
                  <a:gd name="connsiteX2" fmla="*/ 659606 w 1924868"/>
                  <a:gd name="connsiteY2" fmla="*/ 14464 h 1175888"/>
                  <a:gd name="connsiteX3" fmla="*/ 1710472 w 1924868"/>
                  <a:gd name="connsiteY3" fmla="*/ 344229 h 1175888"/>
                  <a:gd name="connsiteX4" fmla="*/ 1924868 w 1924868"/>
                  <a:gd name="connsiteY4" fmla="*/ 1169494 h 1175888"/>
                  <a:gd name="connsiteX0" fmla="*/ 0 w 2734148"/>
                  <a:gd name="connsiteY0" fmla="*/ 1196545 h 1196545"/>
                  <a:gd name="connsiteX1" fmla="*/ 1172401 w 2734148"/>
                  <a:gd name="connsiteY1" fmla="*/ 97897 h 1196545"/>
                  <a:gd name="connsiteX2" fmla="*/ 1468886 w 2734148"/>
                  <a:gd name="connsiteY2" fmla="*/ 14464 h 1196545"/>
                  <a:gd name="connsiteX3" fmla="*/ 2519752 w 2734148"/>
                  <a:gd name="connsiteY3" fmla="*/ 344229 h 1196545"/>
                  <a:gd name="connsiteX4" fmla="*/ 2734148 w 2734148"/>
                  <a:gd name="connsiteY4" fmla="*/ 1169494 h 1196545"/>
                  <a:gd name="connsiteX0" fmla="*/ 109091 w 2843239"/>
                  <a:gd name="connsiteY0" fmla="*/ 1196545 h 1196545"/>
                  <a:gd name="connsiteX1" fmla="*/ 167172 w 2843239"/>
                  <a:gd name="connsiteY1" fmla="*/ 497633 h 1196545"/>
                  <a:gd name="connsiteX2" fmla="*/ 1577977 w 2843239"/>
                  <a:gd name="connsiteY2" fmla="*/ 14464 h 1196545"/>
                  <a:gd name="connsiteX3" fmla="*/ 2628843 w 2843239"/>
                  <a:gd name="connsiteY3" fmla="*/ 344229 h 1196545"/>
                  <a:gd name="connsiteX4" fmla="*/ 2843239 w 2843239"/>
                  <a:gd name="connsiteY4" fmla="*/ 1169494 h 1196545"/>
                  <a:gd name="connsiteX0" fmla="*/ 109091 w 2843239"/>
                  <a:gd name="connsiteY0" fmla="*/ 1196545 h 1196545"/>
                  <a:gd name="connsiteX1" fmla="*/ 167172 w 2843239"/>
                  <a:gd name="connsiteY1" fmla="*/ 497633 h 1196545"/>
                  <a:gd name="connsiteX2" fmla="*/ 1577977 w 2843239"/>
                  <a:gd name="connsiteY2" fmla="*/ 14464 h 1196545"/>
                  <a:gd name="connsiteX3" fmla="*/ 2628843 w 2843239"/>
                  <a:gd name="connsiteY3" fmla="*/ 344229 h 1196545"/>
                  <a:gd name="connsiteX4" fmla="*/ 2843239 w 2843239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96545 h 1196545"/>
                  <a:gd name="connsiteX1" fmla="*/ 262154 w 2737994"/>
                  <a:gd name="connsiteY1" fmla="*/ 432871 h 1196545"/>
                  <a:gd name="connsiteX2" fmla="*/ 1472732 w 2737994"/>
                  <a:gd name="connsiteY2" fmla="*/ 14464 h 1196545"/>
                  <a:gd name="connsiteX3" fmla="*/ 2523598 w 2737994"/>
                  <a:gd name="connsiteY3" fmla="*/ 344229 h 1196545"/>
                  <a:gd name="connsiteX4" fmla="*/ 2737994 w 2737994"/>
                  <a:gd name="connsiteY4" fmla="*/ 1169494 h 1196545"/>
                  <a:gd name="connsiteX0" fmla="*/ 3846 w 2737994"/>
                  <a:gd name="connsiteY0" fmla="*/ 1182081 h 1182081"/>
                  <a:gd name="connsiteX1" fmla="*/ 262154 w 2737994"/>
                  <a:gd name="connsiteY1" fmla="*/ 418407 h 1182081"/>
                  <a:gd name="connsiteX2" fmla="*/ 1472732 w 2737994"/>
                  <a:gd name="connsiteY2" fmla="*/ 0 h 1182081"/>
                  <a:gd name="connsiteX3" fmla="*/ 2523598 w 2737994"/>
                  <a:gd name="connsiteY3" fmla="*/ 329765 h 1182081"/>
                  <a:gd name="connsiteX4" fmla="*/ 2737994 w 2737994"/>
                  <a:gd name="connsiteY4" fmla="*/ 1155030 h 1182081"/>
                  <a:gd name="connsiteX0" fmla="*/ 3846 w 2737994"/>
                  <a:gd name="connsiteY0" fmla="*/ 1193759 h 1193759"/>
                  <a:gd name="connsiteX1" fmla="*/ 262154 w 2737994"/>
                  <a:gd name="connsiteY1" fmla="*/ 430085 h 1193759"/>
                  <a:gd name="connsiteX2" fmla="*/ 1472732 w 2737994"/>
                  <a:gd name="connsiteY2" fmla="*/ 11678 h 1193759"/>
                  <a:gd name="connsiteX3" fmla="*/ 2523598 w 2737994"/>
                  <a:gd name="connsiteY3" fmla="*/ 341443 h 1193759"/>
                  <a:gd name="connsiteX4" fmla="*/ 2737994 w 2737994"/>
                  <a:gd name="connsiteY4" fmla="*/ 1166708 h 119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994" h="1193759">
                    <a:moveTo>
                      <a:pt x="3846" y="1193759"/>
                    </a:moveTo>
                    <a:cubicBezTo>
                      <a:pt x="0" y="841114"/>
                      <a:pt x="29952" y="730657"/>
                      <a:pt x="262154" y="430085"/>
                    </a:cubicBezTo>
                    <a:cubicBezTo>
                      <a:pt x="540482" y="167852"/>
                      <a:pt x="1015080" y="0"/>
                      <a:pt x="1472732" y="11678"/>
                    </a:cubicBezTo>
                    <a:cubicBezTo>
                      <a:pt x="1922799" y="34791"/>
                      <a:pt x="2312721" y="148938"/>
                      <a:pt x="2523598" y="341443"/>
                    </a:cubicBezTo>
                    <a:cubicBezTo>
                      <a:pt x="2734475" y="533948"/>
                      <a:pt x="2698678" y="1173102"/>
                      <a:pt x="2737994" y="1166708"/>
                    </a:cubicBezTo>
                  </a:path>
                </a:pathLst>
              </a:cu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" name="Group 144"/>
            <p:cNvGrpSpPr/>
            <p:nvPr/>
          </p:nvGrpSpPr>
          <p:grpSpPr>
            <a:xfrm flipH="1">
              <a:off x="3522248" y="5827313"/>
              <a:ext cx="757530" cy="227467"/>
              <a:chOff x="6742279" y="3266251"/>
              <a:chExt cx="1526494" cy="430344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7" name="Group 13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338" name="Rounded Rectangle 337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reeform 338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reeform 339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3" name="Group 145"/>
            <p:cNvGrpSpPr/>
            <p:nvPr/>
          </p:nvGrpSpPr>
          <p:grpSpPr>
            <a:xfrm>
              <a:off x="5648513" y="5827313"/>
              <a:ext cx="757530" cy="227467"/>
              <a:chOff x="6742279" y="3266251"/>
              <a:chExt cx="1526494" cy="430344"/>
            </a:xfrm>
          </p:grpSpPr>
          <p:sp>
            <p:nvSpPr>
              <p:cNvPr id="344" name="Rectangle 343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14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347" name="Rounded Rectangle 346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reeform 347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reeform 348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3" name="Group 145"/>
            <p:cNvGrpSpPr/>
            <p:nvPr/>
          </p:nvGrpSpPr>
          <p:grpSpPr>
            <a:xfrm>
              <a:off x="5648513" y="6050198"/>
              <a:ext cx="757530" cy="227467"/>
              <a:chOff x="6742279" y="3266251"/>
              <a:chExt cx="1526494" cy="430344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6" name="Group 14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367" name="Rounded Rectangle 366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reeform 367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reeform 368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2" name="Group 144"/>
            <p:cNvGrpSpPr/>
            <p:nvPr/>
          </p:nvGrpSpPr>
          <p:grpSpPr>
            <a:xfrm flipH="1">
              <a:off x="3522171" y="6054780"/>
              <a:ext cx="757530" cy="227467"/>
              <a:chOff x="6742279" y="3266251"/>
              <a:chExt cx="1526494" cy="430344"/>
            </a:xfrm>
          </p:grpSpPr>
          <p:sp>
            <p:nvSpPr>
              <p:cNvPr id="373" name="Rectangle 372"/>
              <p:cNvSpPr/>
              <p:nvPr/>
            </p:nvSpPr>
            <p:spPr>
              <a:xfrm>
                <a:off x="6742279" y="33092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6742279" y="3461645"/>
                <a:ext cx="203200" cy="13335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5" name="Group 138"/>
              <p:cNvGrpSpPr/>
              <p:nvPr/>
            </p:nvGrpSpPr>
            <p:grpSpPr>
              <a:xfrm>
                <a:off x="6831102" y="3266251"/>
                <a:ext cx="1437671" cy="430344"/>
                <a:chOff x="6686538" y="5639550"/>
                <a:chExt cx="1437671" cy="430344"/>
              </a:xfrm>
            </p:grpSpPr>
            <p:sp>
              <p:nvSpPr>
                <p:cNvPr id="376" name="Rounded Rectangle 375"/>
                <p:cNvSpPr/>
                <p:nvPr/>
              </p:nvSpPr>
              <p:spPr>
                <a:xfrm>
                  <a:off x="7668217" y="5639550"/>
                  <a:ext cx="455992" cy="430344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276225" dist="254000" dir="27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reeform 376"/>
                <p:cNvSpPr/>
                <p:nvPr/>
              </p:nvSpPr>
              <p:spPr>
                <a:xfrm flipV="1">
                  <a:off x="6686538" y="5854722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>
                <a:xfrm flipH="1" flipV="1">
                  <a:off x="6686538" y="5717449"/>
                  <a:ext cx="964563" cy="137273"/>
                </a:xfrm>
                <a:custGeom>
                  <a:avLst/>
                  <a:gdLst>
                    <a:gd name="connsiteX0" fmla="*/ 0 w 1358900"/>
                    <a:gd name="connsiteY0" fmla="*/ 211667 h 262467"/>
                    <a:gd name="connsiteX1" fmla="*/ 800100 w 1358900"/>
                    <a:gd name="connsiteY1" fmla="*/ 8467 h 262467"/>
                    <a:gd name="connsiteX2" fmla="*/ 1358900 w 1358900"/>
                    <a:gd name="connsiteY2" fmla="*/ 262467 h 262467"/>
                    <a:gd name="connsiteX0" fmla="*/ 0 w 1358900"/>
                    <a:gd name="connsiteY0" fmla="*/ 217664 h 276931"/>
                    <a:gd name="connsiteX1" fmla="*/ 800100 w 1358900"/>
                    <a:gd name="connsiteY1" fmla="*/ 14464 h 276931"/>
                    <a:gd name="connsiteX2" fmla="*/ 1170184 w 1358900"/>
                    <a:gd name="connsiteY2" fmla="*/ 234598 h 276931"/>
                    <a:gd name="connsiteX3" fmla="*/ 1358900 w 1358900"/>
                    <a:gd name="connsiteY3" fmla="*/ 268464 h 276931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71463"/>
                    <a:gd name="connsiteX1" fmla="*/ 800100 w 1358900"/>
                    <a:gd name="connsiteY1" fmla="*/ 14464 h 271463"/>
                    <a:gd name="connsiteX2" fmla="*/ 1170184 w 1358900"/>
                    <a:gd name="connsiteY2" fmla="*/ 234598 h 271463"/>
                    <a:gd name="connsiteX3" fmla="*/ 1233603 w 1358900"/>
                    <a:gd name="connsiteY3" fmla="*/ 55737 h 271463"/>
                    <a:gd name="connsiteX4" fmla="*/ 1358900 w 1358900"/>
                    <a:gd name="connsiteY4" fmla="*/ 203906 h 271463"/>
                    <a:gd name="connsiteX0" fmla="*/ 0 w 1358900"/>
                    <a:gd name="connsiteY0" fmla="*/ 217664 h 266172"/>
                    <a:gd name="connsiteX1" fmla="*/ 800100 w 1358900"/>
                    <a:gd name="connsiteY1" fmla="*/ 14464 h 266172"/>
                    <a:gd name="connsiteX2" fmla="*/ 1170184 w 1358900"/>
                    <a:gd name="connsiteY2" fmla="*/ 234598 h 266172"/>
                    <a:gd name="connsiteX3" fmla="*/ 1358900 w 1358900"/>
                    <a:gd name="connsiteY3" fmla="*/ 203906 h 266172"/>
                    <a:gd name="connsiteX0" fmla="*/ 0 w 1358900"/>
                    <a:gd name="connsiteY0" fmla="*/ 217664 h 217664"/>
                    <a:gd name="connsiteX1" fmla="*/ 800100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4"/>
                    <a:gd name="connsiteX1" fmla="*/ 659606 w 1358900"/>
                    <a:gd name="connsiteY1" fmla="*/ 14464 h 217664"/>
                    <a:gd name="connsiteX2" fmla="*/ 1124850 w 1358900"/>
                    <a:gd name="connsiteY2" fmla="*/ 172154 h 217664"/>
                    <a:gd name="connsiteX3" fmla="*/ 1358900 w 1358900"/>
                    <a:gd name="connsiteY3" fmla="*/ 203906 h 217664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217664 h 217665"/>
                    <a:gd name="connsiteX1" fmla="*/ 197128 w 1358900"/>
                    <a:gd name="connsiteY1" fmla="*/ 183798 h 217665"/>
                    <a:gd name="connsiteX2" fmla="*/ 659606 w 1358900"/>
                    <a:gd name="connsiteY2" fmla="*/ 14464 h 217665"/>
                    <a:gd name="connsiteX3" fmla="*/ 1124850 w 1358900"/>
                    <a:gd name="connsiteY3" fmla="*/ 172154 h 217665"/>
                    <a:gd name="connsiteX4" fmla="*/ 1358900 w 1358900"/>
                    <a:gd name="connsiteY4" fmla="*/ 203906 h 217665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1138"/>
                    <a:gd name="connsiteX1" fmla="*/ 197128 w 1358900"/>
                    <a:gd name="connsiteY1" fmla="*/ 183798 h 211138"/>
                    <a:gd name="connsiteX2" fmla="*/ 659606 w 1358900"/>
                    <a:gd name="connsiteY2" fmla="*/ 14464 h 211138"/>
                    <a:gd name="connsiteX3" fmla="*/ 1124850 w 1358900"/>
                    <a:gd name="connsiteY3" fmla="*/ 172154 h 211138"/>
                    <a:gd name="connsiteX4" fmla="*/ 1358900 w 1358900"/>
                    <a:gd name="connsiteY4" fmla="*/ 203906 h 211138"/>
                    <a:gd name="connsiteX0" fmla="*/ 0 w 1358900"/>
                    <a:gd name="connsiteY0" fmla="*/ 178505 h 210300"/>
                    <a:gd name="connsiteX1" fmla="*/ 408911 w 1358900"/>
                    <a:gd name="connsiteY1" fmla="*/ 138466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78505 h 210300"/>
                    <a:gd name="connsiteX1" fmla="*/ 363121 w 1358900"/>
                    <a:gd name="connsiteY1" fmla="*/ 97897 h 210300"/>
                    <a:gd name="connsiteX2" fmla="*/ 659606 w 1358900"/>
                    <a:gd name="connsiteY2" fmla="*/ 14464 h 210300"/>
                    <a:gd name="connsiteX3" fmla="*/ 1124850 w 1358900"/>
                    <a:gd name="connsiteY3" fmla="*/ 172154 h 210300"/>
                    <a:gd name="connsiteX4" fmla="*/ 1358900 w 1358900"/>
                    <a:gd name="connsiteY4" fmla="*/ 203906 h 2103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98076"/>
                    <a:gd name="connsiteX1" fmla="*/ 363121 w 1358900"/>
                    <a:gd name="connsiteY1" fmla="*/ 44273 h 198076"/>
                    <a:gd name="connsiteX2" fmla="*/ 659607 w 1358900"/>
                    <a:gd name="connsiteY2" fmla="*/ 137273 h 198076"/>
                    <a:gd name="connsiteX3" fmla="*/ 654542 w 1358900"/>
                    <a:gd name="connsiteY3" fmla="*/ 194952 h 198076"/>
                    <a:gd name="connsiteX4" fmla="*/ 1124850 w 1358900"/>
                    <a:gd name="connsiteY4" fmla="*/ 118530 h 198076"/>
                    <a:gd name="connsiteX5" fmla="*/ 1358900 w 1358900"/>
                    <a:gd name="connsiteY5" fmla="*/ 150282 h 198076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898944 w 1358900"/>
                    <a:gd name="connsiteY4" fmla="*/ 100276 h 169200"/>
                    <a:gd name="connsiteX5" fmla="*/ 1358900 w 1358900"/>
                    <a:gd name="connsiteY5" fmla="*/ 150282 h 169200"/>
                    <a:gd name="connsiteX0" fmla="*/ 0 w 1365505"/>
                    <a:gd name="connsiteY0" fmla="*/ 215413 h 259732"/>
                    <a:gd name="connsiteX1" fmla="*/ 363121 w 1365505"/>
                    <a:gd name="connsiteY1" fmla="*/ 134805 h 259732"/>
                    <a:gd name="connsiteX2" fmla="*/ 659607 w 1365505"/>
                    <a:gd name="connsiteY2" fmla="*/ 227805 h 259732"/>
                    <a:gd name="connsiteX3" fmla="*/ 1124850 w 1365505"/>
                    <a:gd name="connsiteY3" fmla="*/ 209062 h 259732"/>
                    <a:gd name="connsiteX4" fmla="*/ 898944 w 1365505"/>
                    <a:gd name="connsiteY4" fmla="*/ 190808 h 259732"/>
                    <a:gd name="connsiteX5" fmla="*/ 1358900 w 1365505"/>
                    <a:gd name="connsiteY5" fmla="*/ 240814 h 259732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1124850 w 1358900"/>
                    <a:gd name="connsiteY3" fmla="*/ 118530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150282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69200"/>
                    <a:gd name="connsiteX1" fmla="*/ 363121 w 1358900"/>
                    <a:gd name="connsiteY1" fmla="*/ 44273 h 169200"/>
                    <a:gd name="connsiteX2" fmla="*/ 659607 w 1358900"/>
                    <a:gd name="connsiteY2" fmla="*/ 137273 h 169200"/>
                    <a:gd name="connsiteX3" fmla="*/ 886024 w 1358900"/>
                    <a:gd name="connsiteY3" fmla="*/ 83297 h 169200"/>
                    <a:gd name="connsiteX4" fmla="*/ 1358900 w 1358900"/>
                    <a:gd name="connsiteY4" fmla="*/ 91191 h 169200"/>
                    <a:gd name="connsiteX0" fmla="*/ 0 w 1358900"/>
                    <a:gd name="connsiteY0" fmla="*/ 124881 h 149649"/>
                    <a:gd name="connsiteX1" fmla="*/ 363121 w 1358900"/>
                    <a:gd name="connsiteY1" fmla="*/ 44273 h 149649"/>
                    <a:gd name="connsiteX2" fmla="*/ 659607 w 1358900"/>
                    <a:gd name="connsiteY2" fmla="*/ 137273 h 149649"/>
                    <a:gd name="connsiteX3" fmla="*/ 886024 w 1358900"/>
                    <a:gd name="connsiteY3" fmla="*/ 83297 h 149649"/>
                    <a:gd name="connsiteX4" fmla="*/ 1358900 w 1358900"/>
                    <a:gd name="connsiteY4" fmla="*/ 91191 h 149649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  <a:gd name="connsiteX0" fmla="*/ 0 w 1358900"/>
                    <a:gd name="connsiteY0" fmla="*/ 124881 h 137273"/>
                    <a:gd name="connsiteX1" fmla="*/ 363121 w 1358900"/>
                    <a:gd name="connsiteY1" fmla="*/ 44273 h 137273"/>
                    <a:gd name="connsiteX2" fmla="*/ 659607 w 1358900"/>
                    <a:gd name="connsiteY2" fmla="*/ 137273 h 137273"/>
                    <a:gd name="connsiteX3" fmla="*/ 886024 w 1358900"/>
                    <a:gd name="connsiteY3" fmla="*/ 83297 h 137273"/>
                    <a:gd name="connsiteX4" fmla="*/ 1358900 w 1358900"/>
                    <a:gd name="connsiteY4" fmla="*/ 91191 h 13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900" h="137273">
                      <a:moveTo>
                        <a:pt x="0" y="124881"/>
                      </a:moveTo>
                      <a:cubicBezTo>
                        <a:pt x="301180" y="118883"/>
                        <a:pt x="195949" y="98069"/>
                        <a:pt x="363121" y="44273"/>
                      </a:cubicBezTo>
                      <a:cubicBezTo>
                        <a:pt x="518846" y="0"/>
                        <a:pt x="493298" y="128409"/>
                        <a:pt x="659607" y="137273"/>
                      </a:cubicBezTo>
                      <a:cubicBezTo>
                        <a:pt x="759387" y="132642"/>
                        <a:pt x="769475" y="90977"/>
                        <a:pt x="886024" y="83297"/>
                      </a:cubicBezTo>
                      <a:cubicBezTo>
                        <a:pt x="1002573" y="75617"/>
                        <a:pt x="992365" y="83209"/>
                        <a:pt x="1358900" y="91191"/>
                      </a:cubicBezTo>
                    </a:path>
                  </a:pathLst>
                </a:custGeom>
                <a:ln w="1905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/>
                <p:cNvSpPr/>
                <p:nvPr/>
              </p:nvSpPr>
              <p:spPr>
                <a:xfrm>
                  <a:off x="7642874" y="57023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7642874" y="5854722"/>
                  <a:ext cx="203200" cy="133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82" name="TextBox 381"/>
          <p:cNvSpPr txBox="1"/>
          <p:nvPr/>
        </p:nvSpPr>
        <p:spPr>
          <a:xfrm>
            <a:off x="1689100" y="419611"/>
            <a:ext cx="26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Complex physical topology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4445278" y="2888842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Multi-Domain aggregated/summarized topology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6669481" y="4929790"/>
            <a:ext cx="241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Equivalent NSI topology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NSI Agent Relationships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A Resource Manager is an agent that allocates and manages network elements.</a:t>
            </a:r>
          </a:p>
          <a:p>
            <a:r>
              <a:rPr lang="en-US"/>
              <a:t>The RM may manage a group network elements connected together to form a single contiguous “domain”.</a:t>
            </a:r>
          </a:p>
          <a:p>
            <a:r>
              <a:rPr lang="en-US"/>
              <a:t>A domain is summarized and modeled as a single virtual network element whose internal topology or architecture is opaque to external agents</a:t>
            </a:r>
          </a:p>
          <a:p>
            <a:r>
              <a:rPr lang="en-US"/>
              <a:t>The RM is assumed to be authoritative for, and act on behalf of, all resources within the virtual node.</a:t>
            </a:r>
          </a:p>
          <a:p>
            <a:r>
              <a:rPr lang="en-US"/>
              <a:t>The NSA is the agent that interacts with NSAs representing other domains (virtual nodes) using the NSI Protocol.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76258" y="1318707"/>
            <a:ext cx="2181406" cy="2387529"/>
            <a:chOff x="5123662" y="2018607"/>
            <a:chExt cx="2899353" cy="3261052"/>
          </a:xfrm>
        </p:grpSpPr>
        <p:sp>
          <p:nvSpPr>
            <p:cNvPr id="4" name="Oval 3"/>
            <p:cNvSpPr/>
            <p:nvPr/>
          </p:nvSpPr>
          <p:spPr>
            <a:xfrm>
              <a:off x="6239933" y="2523066"/>
              <a:ext cx="660400" cy="6434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4" idx="4"/>
              <a:endCxn id="7" idx="0"/>
            </p:cNvCxnSpPr>
            <p:nvPr/>
          </p:nvCxnSpPr>
          <p:spPr>
            <a:xfrm rot="16200000" flipH="1">
              <a:off x="6207125" y="3529541"/>
              <a:ext cx="745067" cy="190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28766" y="4775200"/>
              <a:ext cx="2682729" cy="504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 Element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8766" y="2018607"/>
              <a:ext cx="2794249" cy="504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Resource Manager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6714066" y="4343400"/>
              <a:ext cx="1066800" cy="232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123662" y="4357158"/>
              <a:ext cx="1066800" cy="232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be 6"/>
            <p:cNvSpPr/>
            <p:nvPr/>
          </p:nvSpPr>
          <p:spPr>
            <a:xfrm>
              <a:off x="6070599" y="3911600"/>
              <a:ext cx="829734" cy="863599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93363" y="4227558"/>
            <a:ext cx="2250469" cy="2044274"/>
            <a:chOff x="5037666" y="2487448"/>
            <a:chExt cx="2991147" cy="2792211"/>
          </a:xfrm>
        </p:grpSpPr>
        <p:sp>
          <p:nvSpPr>
            <p:cNvPr id="33" name="Oval 32"/>
            <p:cNvSpPr/>
            <p:nvPr/>
          </p:nvSpPr>
          <p:spPr>
            <a:xfrm>
              <a:off x="6276457" y="2991908"/>
              <a:ext cx="660399" cy="643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3" idx="4"/>
            </p:cNvCxnSpPr>
            <p:nvPr/>
          </p:nvCxnSpPr>
          <p:spPr>
            <a:xfrm rot="16200000" flipH="1">
              <a:off x="6243649" y="3998382"/>
              <a:ext cx="745067" cy="190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37666" y="4775200"/>
              <a:ext cx="2445536" cy="504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 Domain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2603" y="2487448"/>
              <a:ext cx="2806210" cy="504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Resource Manager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6589184" y="4181475"/>
              <a:ext cx="1066800" cy="232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714066" y="4343400"/>
              <a:ext cx="1066800" cy="232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790266" y="4495800"/>
              <a:ext cx="1066800" cy="232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037666" y="4193117"/>
              <a:ext cx="1066800" cy="232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123662" y="4357158"/>
              <a:ext cx="1066800" cy="232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209658" y="4521199"/>
              <a:ext cx="1066800" cy="232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6"/>
          <p:cNvGrpSpPr/>
          <p:nvPr/>
        </p:nvGrpSpPr>
        <p:grpSpPr>
          <a:xfrm flipH="1">
            <a:off x="6638213" y="5111493"/>
            <a:ext cx="1525109" cy="983838"/>
            <a:chOff x="2140302" y="2069127"/>
            <a:chExt cx="2012845" cy="1312412"/>
          </a:xfrm>
        </p:grpSpPr>
        <p:sp>
          <p:nvSpPr>
            <p:cNvPr id="45" name="Oval 44"/>
            <p:cNvSpPr/>
            <p:nvPr/>
          </p:nvSpPr>
          <p:spPr>
            <a:xfrm>
              <a:off x="2140302" y="2268988"/>
              <a:ext cx="2012845" cy="822960"/>
            </a:xfrm>
            <a:prstGeom prst="ellipse">
              <a:avLst/>
            </a:prstGeom>
            <a:gradFill>
              <a:gsLst>
                <a:gs pos="27000">
                  <a:schemeClr val="accent1">
                    <a:tint val="100000"/>
                    <a:shade val="100000"/>
                    <a:satMod val="130000"/>
                  </a:schemeClr>
                </a:gs>
                <a:gs pos="66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/>
            <p:cNvSpPr/>
            <p:nvPr/>
          </p:nvSpPr>
          <p:spPr>
            <a:xfrm>
              <a:off x="2554995" y="2111948"/>
              <a:ext cx="863830" cy="1132400"/>
            </a:xfrm>
            <a:prstGeom prst="ellipse">
              <a:avLst/>
            </a:prstGeom>
            <a:gradFill>
              <a:gsLst>
                <a:gs pos="27000">
                  <a:schemeClr val="accent1">
                    <a:tint val="100000"/>
                    <a:shade val="100000"/>
                    <a:satMod val="130000"/>
                  </a:schemeClr>
                </a:gs>
                <a:gs pos="66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/>
            <p:cNvSpPr/>
            <p:nvPr/>
          </p:nvSpPr>
          <p:spPr>
            <a:xfrm>
              <a:off x="2986910" y="2069127"/>
              <a:ext cx="863830" cy="1312412"/>
            </a:xfrm>
            <a:prstGeom prst="ellipse">
              <a:avLst/>
            </a:prstGeom>
            <a:gradFill>
              <a:gsLst>
                <a:gs pos="27000">
                  <a:schemeClr val="accent1">
                    <a:tint val="100000"/>
                    <a:shade val="100000"/>
                    <a:satMod val="130000"/>
                  </a:schemeClr>
                </a:gs>
                <a:gs pos="66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6"/>
          <p:cNvGrpSpPr/>
          <p:nvPr/>
        </p:nvGrpSpPr>
        <p:grpSpPr>
          <a:xfrm>
            <a:off x="3536510" y="3799299"/>
            <a:ext cx="4312720" cy="2445037"/>
            <a:chOff x="2140302" y="2069127"/>
            <a:chExt cx="2012845" cy="1312412"/>
          </a:xfrm>
        </p:grpSpPr>
        <p:sp>
          <p:nvSpPr>
            <p:cNvPr id="71" name="Oval 70"/>
            <p:cNvSpPr/>
            <p:nvPr/>
          </p:nvSpPr>
          <p:spPr>
            <a:xfrm>
              <a:off x="2140302" y="2268988"/>
              <a:ext cx="2012845" cy="822960"/>
            </a:xfrm>
            <a:prstGeom prst="ellipse">
              <a:avLst/>
            </a:prstGeom>
            <a:gradFill>
              <a:gsLst>
                <a:gs pos="34000">
                  <a:srgbClr val="DC4B56"/>
                </a:gs>
                <a:gs pos="70000">
                  <a:srgbClr val="EFBCC5"/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Oval 71"/>
            <p:cNvSpPr/>
            <p:nvPr/>
          </p:nvSpPr>
          <p:spPr>
            <a:xfrm>
              <a:off x="2554995" y="2111948"/>
              <a:ext cx="863830" cy="1132400"/>
            </a:xfrm>
            <a:prstGeom prst="ellipse">
              <a:avLst/>
            </a:prstGeom>
            <a:gradFill>
              <a:gsLst>
                <a:gs pos="34000">
                  <a:srgbClr val="DC4B56"/>
                </a:gs>
                <a:gs pos="70000">
                  <a:srgbClr val="EFBCC5"/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/>
            <p:cNvSpPr/>
            <p:nvPr/>
          </p:nvSpPr>
          <p:spPr>
            <a:xfrm>
              <a:off x="2986910" y="2069127"/>
              <a:ext cx="863830" cy="1312412"/>
            </a:xfrm>
            <a:prstGeom prst="ellipse">
              <a:avLst/>
            </a:prstGeom>
            <a:gradFill>
              <a:gsLst>
                <a:gs pos="34000">
                  <a:srgbClr val="DC4B56"/>
                </a:gs>
                <a:gs pos="70000">
                  <a:srgbClr val="EFBCC5"/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NSI Agent Relationships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241300" y="1205154"/>
            <a:ext cx="3529010" cy="5039182"/>
          </a:xfrm>
        </p:spPr>
        <p:txBody>
          <a:bodyPr>
            <a:normAutofit/>
          </a:bodyPr>
          <a:lstStyle/>
          <a:p>
            <a:r>
              <a:rPr lang="en-US" sz="2000"/>
              <a:t>The Network Resource Manager communicates with other external Network Services Agents using the NSI Protocol.</a:t>
            </a:r>
          </a:p>
          <a:p>
            <a:r>
              <a:rPr lang="en-US" sz="2000"/>
              <a:t>The NRM is responsible for translating NSI protocol events and semantics into those internal actions necessary to implement the NSI functionality</a:t>
            </a:r>
          </a:p>
          <a:p>
            <a:endParaRPr lang="en-US" sz="2000"/>
          </a:p>
        </p:txBody>
      </p:sp>
      <p:sp>
        <p:nvSpPr>
          <p:cNvPr id="33" name="Oval 32"/>
          <p:cNvSpPr/>
          <p:nvPr/>
        </p:nvSpPr>
        <p:spPr>
          <a:xfrm>
            <a:off x="6184468" y="4148546"/>
            <a:ext cx="496869" cy="471105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4"/>
          </p:cNvCxnSpPr>
          <p:nvPr/>
        </p:nvCxnSpPr>
        <p:spPr>
          <a:xfrm rot="16200000" flipH="1">
            <a:off x="6167325" y="4885227"/>
            <a:ext cx="545489" cy="14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70592" y="4062503"/>
            <a:ext cx="128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Resource Manager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513715" y="5138019"/>
            <a:ext cx="802636" cy="17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17132" y="5148092"/>
            <a:ext cx="802636" cy="17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56079" y="3053643"/>
            <a:ext cx="161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Network Service Agent</a:t>
            </a:r>
          </a:p>
        </p:txBody>
      </p:sp>
      <p:sp>
        <p:nvSpPr>
          <p:cNvPr id="43" name="Oval 42"/>
          <p:cNvSpPr/>
          <p:nvPr/>
        </p:nvSpPr>
        <p:spPr>
          <a:xfrm>
            <a:off x="5500865" y="3328194"/>
            <a:ext cx="496869" cy="47110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23944" y="4121427"/>
            <a:ext cx="496869" cy="471105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 rot="16200000" flipH="1">
            <a:off x="4706801" y="4858109"/>
            <a:ext cx="545489" cy="14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3824" y="2514603"/>
            <a:ext cx="161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NSI Protocol</a:t>
            </a:r>
          </a:p>
        </p:txBody>
      </p:sp>
      <p:grpSp>
        <p:nvGrpSpPr>
          <p:cNvPr id="6" name="Group 16"/>
          <p:cNvGrpSpPr/>
          <p:nvPr/>
        </p:nvGrpSpPr>
        <p:grpSpPr>
          <a:xfrm flipH="1">
            <a:off x="5749301" y="4385669"/>
            <a:ext cx="1485356" cy="1353864"/>
            <a:chOff x="2140302" y="2069127"/>
            <a:chExt cx="2012845" cy="1312412"/>
          </a:xfrm>
        </p:grpSpPr>
        <p:sp>
          <p:nvSpPr>
            <p:cNvPr id="45" name="Oval 44"/>
            <p:cNvSpPr/>
            <p:nvPr/>
          </p:nvSpPr>
          <p:spPr>
            <a:xfrm>
              <a:off x="2140302" y="2268988"/>
              <a:ext cx="2012845" cy="822960"/>
            </a:xfrm>
            <a:prstGeom prst="ellipse">
              <a:avLst/>
            </a:prstGeom>
            <a:gradFill>
              <a:gsLst>
                <a:gs pos="27000">
                  <a:schemeClr val="accent1">
                    <a:tint val="100000"/>
                    <a:shade val="100000"/>
                    <a:satMod val="130000"/>
                  </a:schemeClr>
                </a:gs>
                <a:gs pos="66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/>
            <p:cNvSpPr/>
            <p:nvPr/>
          </p:nvSpPr>
          <p:spPr>
            <a:xfrm>
              <a:off x="2554995" y="2111948"/>
              <a:ext cx="863830" cy="1132400"/>
            </a:xfrm>
            <a:prstGeom prst="ellipse">
              <a:avLst/>
            </a:prstGeom>
            <a:gradFill>
              <a:gsLst>
                <a:gs pos="27000">
                  <a:schemeClr val="accent1">
                    <a:tint val="100000"/>
                    <a:shade val="100000"/>
                    <a:satMod val="130000"/>
                  </a:schemeClr>
                </a:gs>
                <a:gs pos="66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/>
            <p:cNvSpPr/>
            <p:nvPr/>
          </p:nvSpPr>
          <p:spPr>
            <a:xfrm>
              <a:off x="2986910" y="2069127"/>
              <a:ext cx="863830" cy="1312412"/>
            </a:xfrm>
            <a:prstGeom prst="ellipse">
              <a:avLst/>
            </a:prstGeom>
            <a:gradFill>
              <a:gsLst>
                <a:gs pos="27000">
                  <a:schemeClr val="accent1">
                    <a:tint val="100000"/>
                    <a:shade val="100000"/>
                    <a:satMod val="130000"/>
                  </a:schemeClr>
                </a:gs>
                <a:gs pos="66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8" name="Group 16"/>
          <p:cNvGrpSpPr/>
          <p:nvPr/>
        </p:nvGrpSpPr>
        <p:grpSpPr>
          <a:xfrm flipH="1">
            <a:off x="4093673" y="4336872"/>
            <a:ext cx="1757412" cy="1495542"/>
            <a:chOff x="2140302" y="2069127"/>
            <a:chExt cx="2012845" cy="1312412"/>
          </a:xfrm>
        </p:grpSpPr>
        <p:sp>
          <p:nvSpPr>
            <p:cNvPr id="49" name="Oval 48"/>
            <p:cNvSpPr/>
            <p:nvPr/>
          </p:nvSpPr>
          <p:spPr>
            <a:xfrm>
              <a:off x="2140302" y="2268988"/>
              <a:ext cx="2012845" cy="822960"/>
            </a:xfrm>
            <a:prstGeom prst="ellipse">
              <a:avLst/>
            </a:prstGeom>
            <a:gradFill>
              <a:gsLst>
                <a:gs pos="27000">
                  <a:schemeClr val="accent1">
                    <a:tint val="100000"/>
                    <a:shade val="100000"/>
                    <a:satMod val="130000"/>
                  </a:schemeClr>
                </a:gs>
                <a:gs pos="66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/>
            <p:cNvSpPr/>
            <p:nvPr/>
          </p:nvSpPr>
          <p:spPr>
            <a:xfrm>
              <a:off x="2554995" y="2111948"/>
              <a:ext cx="863830" cy="1132400"/>
            </a:xfrm>
            <a:prstGeom prst="ellipse">
              <a:avLst/>
            </a:prstGeom>
            <a:gradFill>
              <a:gsLst>
                <a:gs pos="27000">
                  <a:schemeClr val="accent1">
                    <a:tint val="100000"/>
                    <a:shade val="100000"/>
                    <a:satMod val="130000"/>
                  </a:schemeClr>
                </a:gs>
                <a:gs pos="66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/>
            <p:cNvSpPr/>
            <p:nvPr/>
          </p:nvSpPr>
          <p:spPr>
            <a:xfrm>
              <a:off x="2986910" y="2069127"/>
              <a:ext cx="863830" cy="1312412"/>
            </a:xfrm>
            <a:prstGeom prst="ellipse">
              <a:avLst/>
            </a:prstGeom>
            <a:gradFill>
              <a:gsLst>
                <a:gs pos="27000">
                  <a:schemeClr val="accent1">
                    <a:tint val="100000"/>
                    <a:shade val="100000"/>
                    <a:satMod val="130000"/>
                  </a:schemeClr>
                </a:gs>
                <a:gs pos="66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55" name="Straight Arrow Connector 54"/>
          <p:cNvCxnSpPr/>
          <p:nvPr/>
        </p:nvCxnSpPr>
        <p:spPr>
          <a:xfrm rot="16200000" flipH="1">
            <a:off x="5847689" y="3802797"/>
            <a:ext cx="487231" cy="33226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5130986" y="3742582"/>
            <a:ext cx="460113" cy="4255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06170" y="4212545"/>
            <a:ext cx="55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Allen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41186" y="4185429"/>
            <a:ext cx="491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Bart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36011" y="3417539"/>
            <a:ext cx="62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Chuck</a:t>
            </a:r>
          </a:p>
        </p:txBody>
      </p:sp>
      <p:cxnSp>
        <p:nvCxnSpPr>
          <p:cNvPr id="76" name="Straight Arrow Connector 75"/>
          <p:cNvCxnSpPr>
            <a:stCxn id="75" idx="1"/>
          </p:cNvCxnSpPr>
          <p:nvPr/>
        </p:nvCxnSpPr>
        <p:spPr>
          <a:xfrm rot="10800000" flipV="1">
            <a:off x="7703824" y="2699269"/>
            <a:ext cx="1588" cy="46166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925171" y="2514603"/>
            <a:ext cx="978600" cy="87759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997937" y="3404866"/>
            <a:ext cx="1973163" cy="15388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0"/>
          </p:cNvCxnSpPr>
          <p:nvPr/>
        </p:nvCxnSpPr>
        <p:spPr>
          <a:xfrm rot="16200000" flipH="1">
            <a:off x="5066881" y="2645775"/>
            <a:ext cx="965990" cy="39884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3" idx="6"/>
          </p:cNvCxnSpPr>
          <p:nvPr/>
        </p:nvCxnSpPr>
        <p:spPr>
          <a:xfrm rot="10800000" flipV="1">
            <a:off x="5997734" y="3558755"/>
            <a:ext cx="1973366" cy="499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997937" y="3160933"/>
            <a:ext cx="1973163" cy="39782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5" idx="1"/>
          </p:cNvCxnSpPr>
          <p:nvPr/>
        </p:nvCxnSpPr>
        <p:spPr>
          <a:xfrm rot="10800000" flipV="1">
            <a:off x="6773874" y="2699268"/>
            <a:ext cx="929951" cy="21315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8" idx="3"/>
            <a:endCxn id="43" idx="2"/>
          </p:cNvCxnSpPr>
          <p:nvPr/>
        </p:nvCxnSpPr>
        <p:spPr>
          <a:xfrm>
            <a:off x="5068952" y="3376809"/>
            <a:ext cx="431913" cy="1869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43" idx="0"/>
          </p:cNvCxnSpPr>
          <p:nvPr/>
        </p:nvCxnSpPr>
        <p:spPr>
          <a:xfrm rot="16200000" flipH="1">
            <a:off x="5238090" y="2816983"/>
            <a:ext cx="965991" cy="5643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922000" y="2514603"/>
            <a:ext cx="1431695" cy="8902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866947" y="2912424"/>
            <a:ext cx="107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Peer </a:t>
            </a:r>
          </a:p>
          <a:p>
            <a:r>
              <a:rPr lang="en-US"/>
              <a:t>NSAs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21752" y="1992871"/>
            <a:ext cx="221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Aggregation NSAs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760779" y="1868272"/>
            <a:ext cx="153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Requesting </a:t>
            </a:r>
          </a:p>
          <a:p>
            <a:r>
              <a:rPr lang="en-US"/>
              <a:t>Agents</a:t>
            </a:r>
          </a:p>
        </p:txBody>
      </p:sp>
      <p:cxnSp>
        <p:nvCxnSpPr>
          <p:cNvPr id="137" name="Straight Arrow Connector 136"/>
          <p:cNvCxnSpPr>
            <a:stCxn id="75" idx="1"/>
          </p:cNvCxnSpPr>
          <p:nvPr/>
        </p:nvCxnSpPr>
        <p:spPr>
          <a:xfrm rot="10800000" flipV="1">
            <a:off x="5749302" y="2699269"/>
            <a:ext cx="1954523" cy="18466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5681" y="4854541"/>
            <a:ext cx="216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Domain Bart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666010" y="5647748"/>
            <a:ext cx="237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“super” Domain </a:t>
            </a:r>
          </a:p>
          <a:p>
            <a:pPr algn="ctr"/>
            <a:r>
              <a:rPr lang="en-US"/>
              <a:t>Chuck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922000" y="4854541"/>
            <a:ext cx="1355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Domain Allen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Channel Graph Representation</a:t>
            </a:r>
            <a:br>
              <a:rPr lang="en-US"/>
            </a:br>
            <a:r>
              <a:rPr lang="en-US" sz="2000"/>
              <a:t>(background on possibe topo ideas…)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35365" y="2265215"/>
            <a:ext cx="483171" cy="49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85934" y="2265215"/>
            <a:ext cx="483171" cy="497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1"/>
            <a:endCxn id="4" idx="3"/>
          </p:cNvCxnSpPr>
          <p:nvPr/>
        </p:nvCxnSpPr>
        <p:spPr>
          <a:xfrm rot="10800000">
            <a:off x="1518536" y="2513718"/>
            <a:ext cx="156739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183728" y="2266804"/>
            <a:ext cx="483171" cy="497006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234297" y="2266804"/>
            <a:ext cx="483171" cy="497006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1"/>
            <a:endCxn id="24" idx="3"/>
          </p:cNvCxnSpPr>
          <p:nvPr/>
        </p:nvCxnSpPr>
        <p:spPr>
          <a:xfrm rot="10800000">
            <a:off x="5666899" y="2515307"/>
            <a:ext cx="1567398" cy="158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5666899" y="2666119"/>
            <a:ext cx="1567398" cy="158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38691" y="3037039"/>
            <a:ext cx="194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Un-Directed Graph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66899" y="3037039"/>
            <a:ext cx="160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Directed Graph</a:t>
            </a:r>
          </a:p>
        </p:txBody>
      </p:sp>
      <p:sp>
        <p:nvSpPr>
          <p:cNvPr id="48" name="Oval 47"/>
          <p:cNvSpPr/>
          <p:nvPr/>
        </p:nvSpPr>
        <p:spPr>
          <a:xfrm>
            <a:off x="4051300" y="508381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431673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3289300" y="4432300"/>
            <a:ext cx="762000" cy="355600"/>
          </a:xfrm>
          <a:custGeom>
            <a:avLst/>
            <a:gdLst>
              <a:gd name="connsiteX0" fmla="*/ 0 w 762000"/>
              <a:gd name="connsiteY0" fmla="*/ 355600 h 355600"/>
              <a:gd name="connsiteX1" fmla="*/ 292100 w 762000"/>
              <a:gd name="connsiteY1" fmla="*/ 127000 h 355600"/>
              <a:gd name="connsiteX2" fmla="*/ 508000 w 762000"/>
              <a:gd name="connsiteY2" fmla="*/ 25400 h 355600"/>
              <a:gd name="connsiteX3" fmla="*/ 762000 w 762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55600">
                <a:moveTo>
                  <a:pt x="0" y="355600"/>
                </a:moveTo>
                <a:cubicBezTo>
                  <a:pt x="103717" y="268816"/>
                  <a:pt x="207434" y="182033"/>
                  <a:pt x="292100" y="127000"/>
                </a:cubicBezTo>
                <a:cubicBezTo>
                  <a:pt x="376766" y="71967"/>
                  <a:pt x="429683" y="46567"/>
                  <a:pt x="508000" y="25400"/>
                </a:cubicBezTo>
                <a:cubicBezTo>
                  <a:pt x="586317" y="4233"/>
                  <a:pt x="674158" y="2116"/>
                  <a:pt x="762000" y="0"/>
                </a:cubicBezTo>
              </a:path>
            </a:pathLst>
          </a:cu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4312920" y="4434840"/>
            <a:ext cx="762000" cy="355600"/>
          </a:xfrm>
          <a:custGeom>
            <a:avLst/>
            <a:gdLst>
              <a:gd name="connsiteX0" fmla="*/ 0 w 762000"/>
              <a:gd name="connsiteY0" fmla="*/ 355600 h 355600"/>
              <a:gd name="connsiteX1" fmla="*/ 292100 w 762000"/>
              <a:gd name="connsiteY1" fmla="*/ 127000 h 355600"/>
              <a:gd name="connsiteX2" fmla="*/ 508000 w 762000"/>
              <a:gd name="connsiteY2" fmla="*/ 25400 h 355600"/>
              <a:gd name="connsiteX3" fmla="*/ 762000 w 762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55600">
                <a:moveTo>
                  <a:pt x="0" y="355600"/>
                </a:moveTo>
                <a:cubicBezTo>
                  <a:pt x="103717" y="268816"/>
                  <a:pt x="207434" y="182033"/>
                  <a:pt x="292100" y="127000"/>
                </a:cubicBezTo>
                <a:cubicBezTo>
                  <a:pt x="376766" y="71967"/>
                  <a:pt x="429683" y="46567"/>
                  <a:pt x="508000" y="25400"/>
                </a:cubicBezTo>
                <a:cubicBezTo>
                  <a:pt x="586317" y="4233"/>
                  <a:pt x="674158" y="2116"/>
                  <a:pt x="762000" y="0"/>
                </a:cubicBezTo>
              </a:path>
            </a:pathLst>
          </a:cu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 flipV="1">
            <a:off x="4312920" y="4865370"/>
            <a:ext cx="762000" cy="355600"/>
          </a:xfrm>
          <a:custGeom>
            <a:avLst/>
            <a:gdLst>
              <a:gd name="connsiteX0" fmla="*/ 0 w 762000"/>
              <a:gd name="connsiteY0" fmla="*/ 355600 h 355600"/>
              <a:gd name="connsiteX1" fmla="*/ 292100 w 762000"/>
              <a:gd name="connsiteY1" fmla="*/ 127000 h 355600"/>
              <a:gd name="connsiteX2" fmla="*/ 508000 w 762000"/>
              <a:gd name="connsiteY2" fmla="*/ 25400 h 355600"/>
              <a:gd name="connsiteX3" fmla="*/ 762000 w 762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55600">
                <a:moveTo>
                  <a:pt x="0" y="355600"/>
                </a:moveTo>
                <a:cubicBezTo>
                  <a:pt x="103717" y="268816"/>
                  <a:pt x="207434" y="182033"/>
                  <a:pt x="292100" y="127000"/>
                </a:cubicBezTo>
                <a:cubicBezTo>
                  <a:pt x="376766" y="71967"/>
                  <a:pt x="429683" y="46567"/>
                  <a:pt x="508000" y="25400"/>
                </a:cubicBezTo>
                <a:cubicBezTo>
                  <a:pt x="586317" y="4233"/>
                  <a:pt x="674158" y="2116"/>
                  <a:pt x="762000" y="0"/>
                </a:cubicBezTo>
              </a:path>
            </a:pathLst>
          </a:cu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flipV="1">
            <a:off x="3289300" y="4865370"/>
            <a:ext cx="762000" cy="355600"/>
          </a:xfrm>
          <a:custGeom>
            <a:avLst/>
            <a:gdLst>
              <a:gd name="connsiteX0" fmla="*/ 0 w 762000"/>
              <a:gd name="connsiteY0" fmla="*/ 355600 h 355600"/>
              <a:gd name="connsiteX1" fmla="*/ 292100 w 762000"/>
              <a:gd name="connsiteY1" fmla="*/ 127000 h 355600"/>
              <a:gd name="connsiteX2" fmla="*/ 508000 w 762000"/>
              <a:gd name="connsiteY2" fmla="*/ 25400 h 355600"/>
              <a:gd name="connsiteX3" fmla="*/ 762000 w 762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55600">
                <a:moveTo>
                  <a:pt x="0" y="355600"/>
                </a:moveTo>
                <a:cubicBezTo>
                  <a:pt x="103717" y="268816"/>
                  <a:pt x="207434" y="182033"/>
                  <a:pt x="292100" y="127000"/>
                </a:cubicBezTo>
                <a:cubicBezTo>
                  <a:pt x="376766" y="71967"/>
                  <a:pt x="429683" y="46567"/>
                  <a:pt x="508000" y="25400"/>
                </a:cubicBezTo>
                <a:cubicBezTo>
                  <a:pt x="586317" y="4233"/>
                  <a:pt x="674158" y="2116"/>
                  <a:pt x="762000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085934" y="472821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H="1">
            <a:off x="5046568" y="472821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61993" y="1895883"/>
            <a:ext cx="104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“A”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48378" y="3932755"/>
            <a:ext cx="144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Element “C0”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29024" y="1895883"/>
            <a:ext cx="10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“B”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20888" y="2329052"/>
            <a:ext cx="64003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74092" y="2332229"/>
            <a:ext cx="52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20422" y="2144386"/>
            <a:ext cx="5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20422" y="2667707"/>
            <a:ext cx="5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38691" y="5727462"/>
            <a:ext cx="8093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Channel Graph</a:t>
            </a:r>
          </a:p>
          <a:p>
            <a:r>
              <a:rPr lang="en-US"/>
              <a:t>In the CG, all topo elements are treated as nodes (with ports), and the links in a CG </a:t>
            </a:r>
          </a:p>
          <a:p>
            <a:r>
              <a:rPr lang="en-US"/>
              <a:t>Indicate relationships between those topo elements. 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17484" y="5358130"/>
            <a:ext cx="144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Element “C1”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20888" y="4633198"/>
            <a:ext cx="133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Element “B”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71364" y="4633198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Element “A”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66564" y="2145974"/>
            <a:ext cx="9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Link “C”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5936</TotalTime>
  <Words>630</Words>
  <Application>Microsoft Macintosh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NSI Topology Thoughts on how topology fits into the NSI architecture </vt:lpstr>
      <vt:lpstr>Basic NSI Topology</vt:lpstr>
      <vt:lpstr>NSI Topology Model</vt:lpstr>
      <vt:lpstr>Basic NSI Topology Element</vt:lpstr>
      <vt:lpstr>NSI Topology Aggregation and Summarization</vt:lpstr>
      <vt:lpstr>NSI Agent Relationships</vt:lpstr>
      <vt:lpstr>NSI Agent Relationships</vt:lpstr>
      <vt:lpstr>Channel Graph Representation (background on possibe topo ideas…)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Topology </dc:title>
  <dc:creator>Jerry Sobieski</dc:creator>
  <cp:lastModifiedBy>Jerry Sobieski</cp:lastModifiedBy>
  <cp:revision>2</cp:revision>
  <dcterms:created xsi:type="dcterms:W3CDTF">2010-01-29T16:07:28Z</dcterms:created>
  <dcterms:modified xsi:type="dcterms:W3CDTF">2010-02-02T19:04:03Z</dcterms:modified>
</cp:coreProperties>
</file>