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7"/>
  </p:notesMasterIdLst>
  <p:sldIdLst>
    <p:sldId id="256" r:id="rId2"/>
    <p:sldId id="257" r:id="rId3"/>
    <p:sldId id="269" r:id="rId4"/>
    <p:sldId id="271" r:id="rId5"/>
    <p:sldId id="263" r:id="rId6"/>
    <p:sldId id="260" r:id="rId7"/>
    <p:sldId id="261" r:id="rId8"/>
    <p:sldId id="262" r:id="rId9"/>
    <p:sldId id="273" r:id="rId10"/>
    <p:sldId id="267" r:id="rId11"/>
    <p:sldId id="265" r:id="rId12"/>
    <p:sldId id="276" r:id="rId13"/>
    <p:sldId id="268" r:id="rId14"/>
    <p:sldId id="264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648" autoAdjust="0"/>
  </p:normalViewPr>
  <p:slideViewPr>
    <p:cSldViewPr snapToGrid="0" snapToObjects="1">
      <p:cViewPr>
        <p:scale>
          <a:sx n="100" d="100"/>
          <a:sy n="100" d="100"/>
        </p:scale>
        <p:origin x="-2032" y="-6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54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CADC8-45F1-FD48-A2C3-5EB546A44E92}" type="datetimeFigureOut">
              <a:rPr lang="en-US" smtClean="0"/>
              <a:t>10/7/12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461EA-9A12-A74A-BB35-68F81791B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23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011" y="1495394"/>
            <a:ext cx="7772400" cy="1470025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6011" y="4362473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0905-14CD-5544-BD20-C3386F92CA63}" type="datetimeFigureOut">
              <a:rPr lang="en-US" smtClean="0"/>
              <a:t>10/6/12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D670-301E-FC4F-BD9E-43C57C04A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6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0905-14CD-5544-BD20-C3386F92CA63}" type="datetimeFigureOut">
              <a:rPr lang="en-US" smtClean="0"/>
              <a:t>10/6/12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D670-301E-FC4F-BD9E-43C57C04A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1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0905-14CD-5544-BD20-C3386F92CA63}" type="datetimeFigureOut">
              <a:rPr lang="en-US" smtClean="0"/>
              <a:t>10/6/12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D670-301E-FC4F-BD9E-43C57C04A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6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0905-14CD-5544-BD20-C3386F92CA63}" type="datetimeFigureOut">
              <a:rPr lang="en-US" smtClean="0"/>
              <a:t>10/6/12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D670-301E-FC4F-BD9E-43C57C04A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4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0905-14CD-5544-BD20-C3386F92CA63}" type="datetimeFigureOut">
              <a:rPr lang="en-US" smtClean="0"/>
              <a:t>10/6/12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D670-301E-FC4F-BD9E-43C57C04A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6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0905-14CD-5544-BD20-C3386F92CA63}" type="datetimeFigureOut">
              <a:rPr lang="en-US" smtClean="0"/>
              <a:t>10/6/12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D670-301E-FC4F-BD9E-43C57C04A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9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0905-14CD-5544-BD20-C3386F92CA63}" type="datetimeFigureOut">
              <a:rPr lang="en-US" smtClean="0"/>
              <a:t>10/6/12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D670-301E-FC4F-BD9E-43C57C04A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5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0905-14CD-5544-BD20-C3386F92CA63}" type="datetimeFigureOut">
              <a:rPr lang="en-US" smtClean="0"/>
              <a:t>10/6/12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D670-301E-FC4F-BD9E-43C57C04A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0905-14CD-5544-BD20-C3386F92CA63}" type="datetimeFigureOut">
              <a:rPr lang="en-US" smtClean="0"/>
              <a:t>10/6/12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D670-301E-FC4F-BD9E-43C57C04A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9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0905-14CD-5544-BD20-C3386F92CA63}" type="datetimeFigureOut">
              <a:rPr lang="en-US" smtClean="0"/>
              <a:t>10/6/12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D670-301E-FC4F-BD9E-43C57C04A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0905-14CD-5544-BD20-C3386F92CA63}" type="datetimeFigureOut">
              <a:rPr lang="en-US" smtClean="0"/>
              <a:t>10/6/12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D670-301E-FC4F-BD9E-43C57C04A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5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-410074" y="0"/>
            <a:ext cx="9554074" cy="6858000"/>
            <a:chOff x="-250" y="0"/>
            <a:chExt cx="6010" cy="4320"/>
          </a:xfrm>
        </p:grpSpPr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-250" y="0"/>
              <a:ext cx="1316" cy="43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9" name="AutoShape 12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12"/>
            </a:xfrm>
            <a:prstGeom prst="roundRect">
              <a:avLst>
                <a:gd name="adj" fmla="val 218"/>
              </a:avLst>
            </a:prstGeom>
            <a:solidFill>
              <a:srgbClr val="0095D9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407988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  <a:tab pos="3940175" algn="l"/>
                  <a:tab pos="4595813" algn="l"/>
                  <a:tab pos="5253038" algn="l"/>
                  <a:tab pos="5910263" algn="l"/>
                  <a:tab pos="6565900" algn="l"/>
                  <a:tab pos="7223125" algn="l"/>
                  <a:tab pos="7880350" algn="l"/>
                  <a:tab pos="8535988" algn="l"/>
                </a:tabLst>
                <a:defRPr/>
              </a:pPr>
              <a:r>
                <a:rPr lang="en-GB" sz="2200" b="1" dirty="0">
                  <a:solidFill>
                    <a:srgbClr val="000000"/>
                  </a:solidFill>
                  <a:latin typeface="Tahoma" pitchFamily="34" charset="0"/>
                  <a:cs typeface="+mn-cs"/>
                </a:rPr>
                <a:t>   </a:t>
              </a: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547" y="6063"/>
            <a:ext cx="7063864" cy="64798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8887" y="1057778"/>
            <a:ext cx="8029523" cy="5094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8887" y="6356350"/>
            <a:ext cx="8391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A0905-14CD-5544-BD20-C3386F92CA63}" type="datetimeFigureOut">
              <a:rPr lang="en-US" smtClean="0"/>
              <a:t>10/6/12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111" y="6356350"/>
            <a:ext cx="5251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70785" y="6356350"/>
            <a:ext cx="11376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0D670-301E-FC4F-BD9E-43C57C04AB2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12650" y="-17209"/>
            <a:ext cx="2089479" cy="630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+mn-lt"/>
                <a:cs typeface="+mn-cs"/>
              </a:rPr>
              <a:t>NORDUnet</a:t>
            </a:r>
          </a:p>
          <a:p>
            <a:pPr algn="ctr">
              <a:defRPr/>
            </a:pPr>
            <a:r>
              <a:rPr lang="en-US" sz="630" b="1" kern="0" dirty="0">
                <a:solidFill>
                  <a:schemeClr val="bg1"/>
                </a:solidFill>
                <a:latin typeface="+mn-lt"/>
                <a:cs typeface="+mn-cs"/>
              </a:rPr>
              <a:t>Nordic infrastructure for Research &amp; Education</a:t>
            </a:r>
          </a:p>
        </p:txBody>
      </p:sp>
    </p:spTree>
    <p:extLst>
      <p:ext uri="{BB962C8B-B14F-4D97-AF65-F5344CB8AC3E}">
        <p14:creationId xmlns:p14="http://schemas.microsoft.com/office/powerpoint/2010/main" val="144959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b="1" i="0" kern="1200" cap="none" spc="0">
          <a:ln w="12700">
            <a:noFill/>
            <a:prstDash val="solid"/>
          </a:ln>
          <a:solidFill>
            <a:schemeClr val="tx1"/>
          </a:solidFill>
          <a:effectLst/>
          <a:latin typeface="Rockwel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790" y="1495394"/>
            <a:ext cx="7772400" cy="1470025"/>
          </a:xfrm>
        </p:spPr>
        <p:txBody>
          <a:bodyPr/>
          <a:lstStyle/>
          <a:p>
            <a:r>
              <a:rPr lang="en-US" dirty="0" smtClean="0"/>
              <a:t>NSI in the SDN Environment</a:t>
            </a:r>
            <a:br>
              <a:rPr lang="en-US" dirty="0" smtClean="0"/>
            </a:br>
            <a:r>
              <a:rPr lang="en-US" sz="2000" dirty="0" smtClean="0"/>
              <a:t>(from perspective of an NSI fellow)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6011" y="3096399"/>
            <a:ext cx="6400800" cy="301867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Jerry Sobieski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NORDUnet</a:t>
            </a:r>
          </a:p>
          <a:p>
            <a:endParaRPr lang="en-US" dirty="0" smtClean="0"/>
          </a:p>
          <a:p>
            <a:r>
              <a:rPr lang="en-US" sz="2400" dirty="0" smtClean="0"/>
              <a:t>Presented to</a:t>
            </a:r>
          </a:p>
          <a:p>
            <a:r>
              <a:rPr lang="en-US" dirty="0" smtClean="0"/>
              <a:t>OGF 36 </a:t>
            </a:r>
          </a:p>
          <a:p>
            <a:r>
              <a:rPr lang="en-US" dirty="0" smtClean="0"/>
              <a:t>Chicago, US</a:t>
            </a:r>
          </a:p>
          <a:p>
            <a:r>
              <a:rPr lang="en-US" dirty="0" smtClean="0"/>
              <a:t>October 8,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76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NSI STPs and Flow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887" y="850900"/>
            <a:ext cx="8029523" cy="56769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NSI STPs currently include virtual constraints such as stacked VLANs, MPLS labels, timeslots, etc.  </a:t>
            </a:r>
          </a:p>
          <a:p>
            <a:r>
              <a:rPr lang="en-US" dirty="0" smtClean="0"/>
              <a:t>NSI STPs can as easily include physical interface lists, TCP ports, IP addresses, mac addresses, protocol IDs, or even ranges of these characteristics</a:t>
            </a:r>
          </a:p>
          <a:p>
            <a:endParaRPr lang="en-US" dirty="0" smtClean="0"/>
          </a:p>
          <a:p>
            <a:r>
              <a:rPr lang="en-US" dirty="0"/>
              <a:t>NSI Service Termination Points (STPs</a:t>
            </a:r>
            <a:r>
              <a:rPr lang="en-US" dirty="0" smtClean="0"/>
              <a:t>) are described </a:t>
            </a:r>
            <a:r>
              <a:rPr lang="en-US" dirty="0"/>
              <a:t>by an “n-tuple” that contains </a:t>
            </a:r>
            <a:r>
              <a:rPr lang="en-US" dirty="0" smtClean="0"/>
              <a:t>a set of topological elements in the form of  type-value pairs that uniquely identify differentiate the traffic belonging to a particular connection from all other traffic crossing the domain boundary.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STP </a:t>
            </a:r>
            <a:r>
              <a:rPr lang="en-US" dirty="0" err="1">
                <a:solidFill>
                  <a:srgbClr val="0000FF"/>
                </a:solidFill>
              </a:rPr>
              <a:t>aruba:a</a:t>
            </a:r>
            <a:r>
              <a:rPr lang="en-US" dirty="0">
                <a:solidFill>
                  <a:srgbClr val="0000FF"/>
                </a:solidFill>
              </a:rPr>
              <a:t> := &lt;</a:t>
            </a:r>
            <a:r>
              <a:rPr lang="en-US" dirty="0" err="1">
                <a:solidFill>
                  <a:srgbClr val="0000FF"/>
                </a:solidFill>
              </a:rPr>
              <a:t>topo</a:t>
            </a:r>
            <a:r>
              <a:rPr lang="en-US" dirty="0">
                <a:solidFill>
                  <a:srgbClr val="0000FF"/>
                </a:solidFill>
              </a:rPr>
              <a:t>=NORDUnet&gt;, &lt;metro=CPH&gt;,&lt;</a:t>
            </a:r>
            <a:r>
              <a:rPr lang="en-US" dirty="0" err="1">
                <a:solidFill>
                  <a:srgbClr val="0000FF"/>
                </a:solidFill>
              </a:rPr>
              <a:t>sw</a:t>
            </a:r>
            <a:r>
              <a:rPr lang="en-US" dirty="0">
                <a:solidFill>
                  <a:srgbClr val="0000FF"/>
                </a:solidFill>
              </a:rPr>
              <a:t>=mx80a&gt;, &lt;slot=0&gt;, &lt;if=3&gt;, &lt;port=0&gt;, &lt;orientation=inbound&gt;,  &lt;</a:t>
            </a:r>
            <a:r>
              <a:rPr lang="en-US" dirty="0" err="1">
                <a:solidFill>
                  <a:srgbClr val="0000FF"/>
                </a:solidFill>
              </a:rPr>
              <a:t>vlan</a:t>
            </a:r>
            <a:r>
              <a:rPr lang="en-US" dirty="0">
                <a:solidFill>
                  <a:srgbClr val="0000FF"/>
                </a:solidFill>
              </a:rPr>
              <a:t>=100&gt;, &lt;</a:t>
            </a:r>
            <a:r>
              <a:rPr lang="en-US" dirty="0" err="1">
                <a:solidFill>
                  <a:srgbClr val="0000FF"/>
                </a:solidFill>
              </a:rPr>
              <a:t>innertag</a:t>
            </a:r>
            <a:r>
              <a:rPr lang="en-US" dirty="0">
                <a:solidFill>
                  <a:srgbClr val="0000FF"/>
                </a:solidFill>
              </a:rPr>
              <a:t>=4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STP </a:t>
            </a:r>
            <a:r>
              <a:rPr lang="en-US" dirty="0" err="1">
                <a:solidFill>
                  <a:srgbClr val="0000FF"/>
                </a:solidFill>
              </a:rPr>
              <a:t>nordunet:umd-client</a:t>
            </a:r>
            <a:r>
              <a:rPr lang="en-US" dirty="0">
                <a:solidFill>
                  <a:srgbClr val="0000FF"/>
                </a:solidFill>
              </a:rPr>
              <a:t> :=&lt;</a:t>
            </a:r>
            <a:r>
              <a:rPr lang="en-US" dirty="0" err="1">
                <a:solidFill>
                  <a:srgbClr val="0000FF"/>
                </a:solidFill>
              </a:rPr>
              <a:t>sw</a:t>
            </a:r>
            <a:r>
              <a:rPr lang="en-US" dirty="0">
                <a:solidFill>
                  <a:srgbClr val="0000FF"/>
                </a:solidFill>
              </a:rPr>
              <a:t>=CPH&gt;, &lt;slot=0&gt;, &lt;pic=2&gt;, &lt;port=0..3&gt;, &lt;</a:t>
            </a:r>
            <a:r>
              <a:rPr lang="en-US" dirty="0" err="1">
                <a:solidFill>
                  <a:srgbClr val="0000FF"/>
                </a:solidFill>
              </a:rPr>
              <a:t>vlan</a:t>
            </a:r>
            <a:r>
              <a:rPr lang="en-US" dirty="0">
                <a:solidFill>
                  <a:srgbClr val="0000FF"/>
                </a:solidFill>
              </a:rPr>
              <a:t>=2001..2099&gt;, &lt;</a:t>
            </a:r>
            <a:r>
              <a:rPr lang="en-US" dirty="0" err="1">
                <a:solidFill>
                  <a:srgbClr val="0000FF"/>
                </a:solidFill>
              </a:rPr>
              <a:t>srcmac</a:t>
            </a:r>
            <a:r>
              <a:rPr lang="en-US" dirty="0">
                <a:solidFill>
                  <a:srgbClr val="0000FF"/>
                </a:solidFill>
              </a:rPr>
              <a:t>=03ae0c******&gt;, &lt;</a:t>
            </a:r>
            <a:r>
              <a:rPr lang="en-US" dirty="0" err="1">
                <a:solidFill>
                  <a:srgbClr val="0000FF"/>
                </a:solidFill>
              </a:rPr>
              <a:t>sourceIPaddr</a:t>
            </a:r>
            <a:r>
              <a:rPr lang="en-US" dirty="0">
                <a:solidFill>
                  <a:srgbClr val="0000FF"/>
                </a:solidFill>
              </a:rPr>
              <a:t>=128.8.120/</a:t>
            </a:r>
            <a:r>
              <a:rPr lang="en-US" dirty="0" smtClean="0">
                <a:solidFill>
                  <a:srgbClr val="0000FF"/>
                </a:solidFill>
              </a:rPr>
              <a:t>24&gt;</a:t>
            </a:r>
            <a:endParaRPr lang="en-US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r>
              <a:rPr lang="en-US" b="1" dirty="0"/>
              <a:t>An STP is a set of constraints that identify a flow (!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b="1" dirty="0"/>
              <a:t>NSI Connections – in the context of NSI network service domains- can be modeled as </a:t>
            </a:r>
            <a:r>
              <a:rPr lang="en-US" b="1" dirty="0" smtClean="0"/>
              <a:t>an SDN action rule</a:t>
            </a:r>
            <a:r>
              <a:rPr lang="en-US" b="1" dirty="0"/>
              <a:t>:</a:t>
            </a:r>
          </a:p>
          <a:p>
            <a:pPr lvl="1"/>
            <a:r>
              <a:rPr lang="en-US" b="1" dirty="0"/>
              <a:t>If packet=&lt;ingress STP tuple&gt; then </a:t>
            </a:r>
            <a:r>
              <a:rPr lang="en-US" b="1" dirty="0" smtClean="0"/>
              <a:t>action=[forward  </a:t>
            </a:r>
            <a:r>
              <a:rPr lang="en-US" b="1" dirty="0"/>
              <a:t>&lt;egress STP tuple</a:t>
            </a:r>
            <a:r>
              <a:rPr lang="en-US" b="1" dirty="0" smtClean="0"/>
              <a:t>&gt;]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3223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NSI STPs and Flow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887" y="850900"/>
            <a:ext cx="8029523" cy="56769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Issue that need to work out:</a:t>
            </a:r>
          </a:p>
          <a:p>
            <a:pPr lvl="1"/>
            <a:r>
              <a:rPr lang="en-US" dirty="0" smtClean="0"/>
              <a:t>NSI v2 </a:t>
            </a:r>
            <a:r>
              <a:rPr lang="en-US" dirty="0" err="1" smtClean="0"/>
              <a:t>Resv</a:t>
            </a:r>
            <a:r>
              <a:rPr lang="en-US" dirty="0" smtClean="0"/>
              <a:t>() request does not currently recognize a flow space.</a:t>
            </a:r>
          </a:p>
          <a:p>
            <a:pPr lvl="2"/>
            <a:r>
              <a:rPr lang="en-US" dirty="0" smtClean="0"/>
              <a:t>It allows for T-V pairs that identify a </a:t>
            </a:r>
            <a:r>
              <a:rPr lang="en-US" i="1" u="sng" dirty="0" smtClean="0"/>
              <a:t>group</a:t>
            </a:r>
            <a:r>
              <a:rPr lang="en-US" dirty="0" smtClean="0"/>
              <a:t> of termination points as source or destination.  </a:t>
            </a:r>
          </a:p>
          <a:p>
            <a:pPr lvl="2"/>
            <a:r>
              <a:rPr lang="en-US" dirty="0" smtClean="0"/>
              <a:t>Such a specification could also define a flow space </a:t>
            </a:r>
          </a:p>
          <a:p>
            <a:pPr lvl="1"/>
            <a:r>
              <a:rPr lang="en-US" dirty="0" smtClean="0"/>
              <a:t>What happens if STP flow spaces intersect? </a:t>
            </a:r>
          </a:p>
          <a:p>
            <a:pPr lvl="2"/>
            <a:r>
              <a:rPr lang="en-US" dirty="0" smtClean="0"/>
              <a:t>In SDN, flow spaces are prioritized so that packets fall thru the sieve in certain orders…  Does SDN/OF support multi-matching of flow rules?</a:t>
            </a:r>
          </a:p>
          <a:p>
            <a:pPr lvl="2"/>
            <a:r>
              <a:rPr lang="en-US" dirty="0" smtClean="0"/>
              <a:t>In NSI, what happens if an STP A:= &lt;..&gt;,&lt;</a:t>
            </a:r>
            <a:r>
              <a:rPr lang="en-US" dirty="0" err="1" smtClean="0"/>
              <a:t>vlan</a:t>
            </a:r>
            <a:r>
              <a:rPr lang="en-US" dirty="0" smtClean="0"/>
              <a:t>=1..100&gt; is defined and another STP B:=&lt;…&gt;,&lt;</a:t>
            </a:r>
            <a:r>
              <a:rPr lang="en-US" dirty="0" err="1" smtClean="0"/>
              <a:t>vlan</a:t>
            </a:r>
            <a:r>
              <a:rPr lang="en-US" dirty="0" smtClean="0"/>
              <a:t>=51..150&gt;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a) how are these specs interpreted? as 100 separate STPs?  Why?  Why not a flow space of traffic from any of those 100 VLANs?  </a:t>
            </a:r>
          </a:p>
          <a:p>
            <a:pPr lvl="1"/>
            <a:r>
              <a:rPr lang="en-US" dirty="0" smtClean="0"/>
              <a:t>How do SDN practitioners perceive of “domains”?</a:t>
            </a:r>
          </a:p>
          <a:p>
            <a:pPr lvl="2"/>
            <a:r>
              <a:rPr lang="en-US" dirty="0" smtClean="0"/>
              <a:t>Is this a techno-theoretical model? Or does this allow for the real world aspects of security and privacy and policy dictated by funding bodies and legal requirements?</a:t>
            </a:r>
          </a:p>
        </p:txBody>
      </p:sp>
    </p:spTree>
    <p:extLst>
      <p:ext uri="{BB962C8B-B14F-4D97-AF65-F5344CB8AC3E}">
        <p14:creationId xmlns:p14="http://schemas.microsoft.com/office/powerpoint/2010/main" val="1876019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Inter-Domain NSI Flow Spaces?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287" y="1035050"/>
            <a:ext cx="8029523" cy="509408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question has been posed:  </a:t>
            </a:r>
          </a:p>
          <a:p>
            <a:pPr marL="0" indent="0">
              <a:buNone/>
            </a:pPr>
            <a:r>
              <a:rPr lang="en-US" dirty="0" smtClean="0"/>
              <a:t>  	How can we distribute “Flow Spaces” to different domains/networks?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Could NSI be instrumental for doing this?</a:t>
            </a:r>
          </a:p>
          <a:p>
            <a:r>
              <a:rPr lang="en-US" dirty="0" smtClean="0"/>
              <a:t> Why would anyone want/need to distribute flow spaces?   </a:t>
            </a:r>
          </a:p>
          <a:p>
            <a:pPr lvl="1"/>
            <a:r>
              <a:rPr lang="en-US" dirty="0"/>
              <a:t>A flow space by itself is simply a set of constraints that define a set of packets…it does not implicitly specify an action </a:t>
            </a:r>
            <a:r>
              <a:rPr lang="en-US" dirty="0" smtClean="0"/>
              <a:t>to be performed on those packets (</a:t>
            </a:r>
            <a:r>
              <a:rPr lang="en-US" dirty="0"/>
              <a:t>!)</a:t>
            </a:r>
          </a:p>
          <a:p>
            <a:pPr lvl="1"/>
            <a:r>
              <a:rPr lang="en-US" dirty="0"/>
              <a:t>For a flow spec to be useful, it must be part of a “rule” – some explicit or implicit action(s) to be performed when the packet(s) are matched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So…  Can NSI framework be used to express “rules” across domain boundaries?</a:t>
            </a:r>
          </a:p>
          <a:p>
            <a:pPr lvl="1"/>
            <a:r>
              <a:rPr lang="en-US" dirty="0" smtClean="0"/>
              <a:t>If we define a rule to contain a </a:t>
            </a:r>
            <a:r>
              <a:rPr lang="en-US" dirty="0" err="1" smtClean="0"/>
              <a:t>sourceSTP</a:t>
            </a:r>
            <a:r>
              <a:rPr lang="en-US" dirty="0" smtClean="0"/>
              <a:t> (the source flow space), and an action to be performed to reach the terminal state  i.e. the “</a:t>
            </a:r>
            <a:r>
              <a:rPr lang="en-US" dirty="0" err="1" smtClean="0"/>
              <a:t>destinationSTP</a:t>
            </a:r>
            <a:r>
              <a:rPr lang="en-US" dirty="0" smtClean="0"/>
              <a:t>” (the </a:t>
            </a:r>
            <a:r>
              <a:rPr lang="en-US" dirty="0" err="1" smtClean="0"/>
              <a:t>egres</a:t>
            </a:r>
            <a:r>
              <a:rPr lang="en-US" dirty="0" smtClean="0"/>
              <a:t>,  then a rule does represent a flow, or connection, with both ingress specification and egress specification.</a:t>
            </a:r>
          </a:p>
          <a:p>
            <a:pPr lvl="1"/>
            <a:r>
              <a:rPr lang="en-US" dirty="0" smtClean="0"/>
              <a:t>This is admittedly not a conventional notion of a switching domain – but that seems altogether consistent with SDN clean slate out-of-the-box aspirations…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66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 are in a world of virtualized multi-layer multi-domain networks and applications </a:t>
            </a:r>
          </a:p>
          <a:p>
            <a:pPr lvl="1"/>
            <a:r>
              <a:rPr lang="en-US" dirty="0" smtClean="0"/>
              <a:t>There *will* be layers above and below that we will not perceive or have access to.  </a:t>
            </a:r>
          </a:p>
          <a:p>
            <a:pPr lvl="1"/>
            <a:r>
              <a:rPr lang="en-US" dirty="0" smtClean="0"/>
              <a:t>And there will be networks or domains that we will need to interact/interoperate with – that are not homogeneous</a:t>
            </a:r>
          </a:p>
          <a:p>
            <a:r>
              <a:rPr lang="en-US" dirty="0" smtClean="0"/>
              <a:t>It seems futile to presume there will ever be just one layer or technology</a:t>
            </a:r>
          </a:p>
          <a:p>
            <a:pPr lvl="1"/>
            <a:r>
              <a:rPr lang="en-US" dirty="0" smtClean="0"/>
              <a:t>We must not promulgate technologies or protocols that cannot exist in such multi-layer, multi-domain environments… </a:t>
            </a:r>
          </a:p>
          <a:p>
            <a:r>
              <a:rPr lang="en-US" dirty="0" smtClean="0"/>
              <a:t>How do we interoperate across/with domains where we cannot dictate how networks or applications must be constructed or operated?</a:t>
            </a:r>
          </a:p>
          <a:p>
            <a:pPr lvl="1"/>
            <a:r>
              <a:rPr lang="en-US" dirty="0" smtClean="0"/>
              <a:t>Is it possible to define an abstract interchangeable multi-layer model that can used generally ?</a:t>
            </a:r>
            <a:endParaRPr lang="en-US" dirty="0"/>
          </a:p>
          <a:p>
            <a:pPr lvl="1"/>
            <a:r>
              <a:rPr lang="en-US" dirty="0" smtClean="0"/>
              <a:t>Are there atomic principles and functions we can agree on that apply to all layers/regions  of modern</a:t>
            </a:r>
          </a:p>
        </p:txBody>
      </p:sp>
    </p:spTree>
    <p:extLst>
      <p:ext uri="{BB962C8B-B14F-4D97-AF65-F5344CB8AC3E}">
        <p14:creationId xmlns:p14="http://schemas.microsoft.com/office/powerpoint/2010/main" val="773508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loud 54"/>
          <p:cNvSpPr/>
          <p:nvPr/>
        </p:nvSpPr>
        <p:spPr>
          <a:xfrm>
            <a:off x="6217605" y="4692903"/>
            <a:ext cx="2381041" cy="1947459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2" name="Cloud 41"/>
          <p:cNvSpPr/>
          <p:nvPr/>
        </p:nvSpPr>
        <p:spPr>
          <a:xfrm>
            <a:off x="1408739" y="4692903"/>
            <a:ext cx="2394204" cy="1947459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531" y="749300"/>
            <a:ext cx="8029523" cy="4199091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NSI is a framework for inter-domain exchange of information to effect several important global services:</a:t>
            </a:r>
          </a:p>
          <a:p>
            <a:pPr lvl="1"/>
            <a:r>
              <a:rPr lang="en-US" dirty="0" smtClean="0"/>
              <a:t>Inter-domain transport link provisioning, Scalable topology distribution</a:t>
            </a:r>
          </a:p>
          <a:p>
            <a:pPr lvl="1"/>
            <a:r>
              <a:rPr lang="en-US" dirty="0" smtClean="0"/>
              <a:t>Others </a:t>
            </a:r>
            <a:r>
              <a:rPr lang="en-US" dirty="0" err="1" smtClean="0"/>
              <a:t>tbd</a:t>
            </a:r>
            <a:r>
              <a:rPr lang="en-US" dirty="0" smtClean="0"/>
              <a:t>:  Performance </a:t>
            </a:r>
            <a:r>
              <a:rPr lang="en-US" dirty="0"/>
              <a:t>V</a:t>
            </a:r>
            <a:r>
              <a:rPr lang="en-US" dirty="0" smtClean="0"/>
              <a:t>erification, …</a:t>
            </a:r>
          </a:p>
          <a:p>
            <a:r>
              <a:rPr lang="en-US" dirty="0" smtClean="0"/>
              <a:t>SDN is a model for defining the intra-domain forwarding and switching </a:t>
            </a:r>
            <a:r>
              <a:rPr lang="en-US" dirty="0" err="1" smtClean="0"/>
              <a:t>behaviour</a:t>
            </a:r>
            <a:r>
              <a:rPr lang="en-US" dirty="0" smtClean="0"/>
              <a:t> of networks</a:t>
            </a:r>
          </a:p>
          <a:p>
            <a:pPr lvl="1"/>
            <a:r>
              <a:rPr lang="en-US" dirty="0" smtClean="0"/>
              <a:t>It provides for user control, It standardizes the interface to the forwarding elements</a:t>
            </a:r>
          </a:p>
          <a:p>
            <a:pPr lvl="1"/>
            <a:r>
              <a:rPr lang="en-US" dirty="0" smtClean="0"/>
              <a:t>It provides a much richer set of forwarding capabilities than conventional hardware.</a:t>
            </a:r>
            <a:endParaRPr lang="en-US" dirty="0"/>
          </a:p>
          <a:p>
            <a:r>
              <a:rPr lang="en-US" dirty="0" smtClean="0"/>
              <a:t>SDN needs NSI to provide a </a:t>
            </a:r>
            <a:r>
              <a:rPr lang="en-US" dirty="0"/>
              <a:t>means for interoperating with and transiting the space between/under/across “SDN” domains to construct </a:t>
            </a:r>
            <a:r>
              <a:rPr lang="en-US" dirty="0" smtClean="0"/>
              <a:t>the </a:t>
            </a:r>
            <a:r>
              <a:rPr lang="en-US" dirty="0"/>
              <a:t>rich topology </a:t>
            </a:r>
            <a:r>
              <a:rPr lang="en-US" dirty="0" smtClean="0"/>
              <a:t>that SDN networks expect.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NSI and SDN are complementary aspects of fundamental network architecture.   </a:t>
            </a:r>
            <a:endParaRPr lang="en-US" dirty="0" smtClean="0"/>
          </a:p>
          <a:p>
            <a:r>
              <a:rPr lang="en-US" dirty="0" smtClean="0"/>
              <a:t>The NSI WG should explore how SDN principles (broadly construed) can be more thoroughly integrated into the NSI inter-domain framework.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</p:txBody>
      </p:sp>
      <p:sp>
        <p:nvSpPr>
          <p:cNvPr id="5" name="Cloud 4"/>
          <p:cNvSpPr/>
          <p:nvPr/>
        </p:nvSpPr>
        <p:spPr>
          <a:xfrm>
            <a:off x="3802944" y="4692903"/>
            <a:ext cx="2414662" cy="1947459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74694" y="5666633"/>
            <a:ext cx="350985" cy="30023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X1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821341" y="4609200"/>
            <a:ext cx="400681" cy="339192"/>
          </a:xfrm>
          <a:prstGeom prst="rect">
            <a:avLst/>
          </a:prstGeom>
          <a:solidFill>
            <a:srgbClr val="FF66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CP</a:t>
            </a:r>
            <a:endParaRPr lang="en-US" sz="1200" dirty="0"/>
          </a:p>
        </p:txBody>
      </p:sp>
      <p:cxnSp>
        <p:nvCxnSpPr>
          <p:cNvPr id="8" name="Straight Connector 7"/>
          <p:cNvCxnSpPr>
            <a:stCxn id="6" idx="0"/>
            <a:endCxn id="7" idx="2"/>
          </p:cNvCxnSpPr>
          <p:nvPr/>
        </p:nvCxnSpPr>
        <p:spPr>
          <a:xfrm flipV="1">
            <a:off x="4350187" y="4948392"/>
            <a:ext cx="671495" cy="718241"/>
          </a:xfrm>
          <a:prstGeom prst="line">
            <a:avLst/>
          </a:prstGeom>
          <a:ln w="28575" cmpd="sng">
            <a:solidFill>
              <a:srgbClr val="FFFF00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3" idx="0"/>
            <a:endCxn id="7" idx="2"/>
          </p:cNvCxnSpPr>
          <p:nvPr/>
        </p:nvCxnSpPr>
        <p:spPr>
          <a:xfrm flipH="1" flipV="1">
            <a:off x="5021682" y="4948392"/>
            <a:ext cx="25614" cy="718241"/>
          </a:xfrm>
          <a:prstGeom prst="line">
            <a:avLst/>
          </a:prstGeom>
          <a:ln w="28575" cmpd="sng">
            <a:solidFill>
              <a:srgbClr val="FFFF00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3" idx="1"/>
          </p:cNvCxnSpPr>
          <p:nvPr/>
        </p:nvCxnSpPr>
        <p:spPr>
          <a:xfrm>
            <a:off x="4525679" y="5816753"/>
            <a:ext cx="346124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3"/>
            <a:endCxn id="17" idx="1"/>
          </p:cNvCxnSpPr>
          <p:nvPr/>
        </p:nvCxnSpPr>
        <p:spPr>
          <a:xfrm>
            <a:off x="5222788" y="5816753"/>
            <a:ext cx="361378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1"/>
          </p:cNvCxnSpPr>
          <p:nvPr/>
        </p:nvCxnSpPr>
        <p:spPr>
          <a:xfrm>
            <a:off x="3721208" y="5816753"/>
            <a:ext cx="453486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71803" y="5666633"/>
            <a:ext cx="350985" cy="30023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X2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5584166" y="5666633"/>
            <a:ext cx="350985" cy="30023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X2</a:t>
            </a:r>
            <a:endParaRPr lang="en-US" sz="1200" dirty="0"/>
          </a:p>
        </p:txBody>
      </p:sp>
      <p:cxnSp>
        <p:nvCxnSpPr>
          <p:cNvPr id="27" name="Straight Connector 26"/>
          <p:cNvCxnSpPr>
            <a:stCxn id="17" idx="0"/>
            <a:endCxn id="7" idx="2"/>
          </p:cNvCxnSpPr>
          <p:nvPr/>
        </p:nvCxnSpPr>
        <p:spPr>
          <a:xfrm flipH="1" flipV="1">
            <a:off x="5021682" y="4948392"/>
            <a:ext cx="737977" cy="718241"/>
          </a:xfrm>
          <a:prstGeom prst="line">
            <a:avLst/>
          </a:prstGeom>
          <a:ln w="28575" cmpd="sng">
            <a:solidFill>
              <a:srgbClr val="FFFF00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3"/>
          </p:cNvCxnSpPr>
          <p:nvPr/>
        </p:nvCxnSpPr>
        <p:spPr>
          <a:xfrm>
            <a:off x="5935151" y="5816753"/>
            <a:ext cx="451395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7" idx="1"/>
            <a:endCxn id="7" idx="3"/>
          </p:cNvCxnSpPr>
          <p:nvPr/>
        </p:nvCxnSpPr>
        <p:spPr>
          <a:xfrm flipH="1">
            <a:off x="5222022" y="4778796"/>
            <a:ext cx="2095716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7" idx="1"/>
            <a:endCxn id="44" idx="3"/>
          </p:cNvCxnSpPr>
          <p:nvPr/>
        </p:nvCxnSpPr>
        <p:spPr>
          <a:xfrm flipH="1">
            <a:off x="2638419" y="4778796"/>
            <a:ext cx="2182922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591091" y="5666633"/>
            <a:ext cx="350985" cy="30023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X1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2237738" y="4609200"/>
            <a:ext cx="400681" cy="339192"/>
          </a:xfrm>
          <a:prstGeom prst="rect">
            <a:avLst/>
          </a:prstGeom>
          <a:solidFill>
            <a:srgbClr val="FF66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CP</a:t>
            </a:r>
            <a:endParaRPr lang="en-US" sz="1200" dirty="0"/>
          </a:p>
        </p:txBody>
      </p:sp>
      <p:cxnSp>
        <p:nvCxnSpPr>
          <p:cNvPr id="45" name="Straight Connector 44"/>
          <p:cNvCxnSpPr>
            <a:stCxn id="43" idx="0"/>
            <a:endCxn id="44" idx="2"/>
          </p:cNvCxnSpPr>
          <p:nvPr/>
        </p:nvCxnSpPr>
        <p:spPr>
          <a:xfrm flipV="1">
            <a:off x="1766584" y="4948392"/>
            <a:ext cx="671495" cy="718241"/>
          </a:xfrm>
          <a:prstGeom prst="line">
            <a:avLst/>
          </a:prstGeom>
          <a:ln w="28575" cmpd="sng">
            <a:solidFill>
              <a:srgbClr val="FFFF00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0" idx="0"/>
            <a:endCxn id="44" idx="2"/>
          </p:cNvCxnSpPr>
          <p:nvPr/>
        </p:nvCxnSpPr>
        <p:spPr>
          <a:xfrm flipH="1" flipV="1">
            <a:off x="2438079" y="4948392"/>
            <a:ext cx="25614" cy="718241"/>
          </a:xfrm>
          <a:prstGeom prst="line">
            <a:avLst/>
          </a:prstGeom>
          <a:ln w="28575" cmpd="sng">
            <a:solidFill>
              <a:srgbClr val="FFFF00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3" idx="3"/>
            <a:endCxn id="50" idx="1"/>
          </p:cNvCxnSpPr>
          <p:nvPr/>
        </p:nvCxnSpPr>
        <p:spPr>
          <a:xfrm>
            <a:off x="1942076" y="5816753"/>
            <a:ext cx="346124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0" idx="3"/>
            <a:endCxn id="51" idx="1"/>
          </p:cNvCxnSpPr>
          <p:nvPr/>
        </p:nvCxnSpPr>
        <p:spPr>
          <a:xfrm>
            <a:off x="2639185" y="5816753"/>
            <a:ext cx="361378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43" idx="1"/>
          </p:cNvCxnSpPr>
          <p:nvPr/>
        </p:nvCxnSpPr>
        <p:spPr>
          <a:xfrm>
            <a:off x="1137605" y="5816753"/>
            <a:ext cx="453486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288200" y="5666633"/>
            <a:ext cx="350985" cy="30023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X2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3000563" y="5666633"/>
            <a:ext cx="350985" cy="30023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X2</a:t>
            </a:r>
            <a:endParaRPr lang="en-US" sz="1200" dirty="0"/>
          </a:p>
        </p:txBody>
      </p:sp>
      <p:cxnSp>
        <p:nvCxnSpPr>
          <p:cNvPr id="52" name="Straight Connector 51"/>
          <p:cNvCxnSpPr>
            <a:stCxn id="51" idx="0"/>
            <a:endCxn id="44" idx="2"/>
          </p:cNvCxnSpPr>
          <p:nvPr/>
        </p:nvCxnSpPr>
        <p:spPr>
          <a:xfrm flipH="1" flipV="1">
            <a:off x="2438079" y="4948392"/>
            <a:ext cx="737977" cy="718241"/>
          </a:xfrm>
          <a:prstGeom prst="line">
            <a:avLst/>
          </a:prstGeom>
          <a:ln w="28575" cmpd="sng">
            <a:solidFill>
              <a:srgbClr val="FFFF00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3"/>
          </p:cNvCxnSpPr>
          <p:nvPr/>
        </p:nvCxnSpPr>
        <p:spPr>
          <a:xfrm>
            <a:off x="3351548" y="5816753"/>
            <a:ext cx="451395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671091" y="5666633"/>
            <a:ext cx="350985" cy="30023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X1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7317738" y="4609200"/>
            <a:ext cx="400681" cy="339192"/>
          </a:xfrm>
          <a:prstGeom prst="rect">
            <a:avLst/>
          </a:prstGeom>
          <a:solidFill>
            <a:srgbClr val="FF66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CP</a:t>
            </a:r>
            <a:endParaRPr lang="en-US" sz="1200" dirty="0"/>
          </a:p>
        </p:txBody>
      </p:sp>
      <p:cxnSp>
        <p:nvCxnSpPr>
          <p:cNvPr id="58" name="Straight Connector 57"/>
          <p:cNvCxnSpPr>
            <a:stCxn id="56" idx="0"/>
            <a:endCxn id="57" idx="2"/>
          </p:cNvCxnSpPr>
          <p:nvPr/>
        </p:nvCxnSpPr>
        <p:spPr>
          <a:xfrm flipV="1">
            <a:off x="6846584" y="4948392"/>
            <a:ext cx="671495" cy="718241"/>
          </a:xfrm>
          <a:prstGeom prst="line">
            <a:avLst/>
          </a:prstGeom>
          <a:ln w="28575" cmpd="sng">
            <a:solidFill>
              <a:srgbClr val="FFFF00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63" idx="0"/>
            <a:endCxn id="57" idx="2"/>
          </p:cNvCxnSpPr>
          <p:nvPr/>
        </p:nvCxnSpPr>
        <p:spPr>
          <a:xfrm flipH="1" flipV="1">
            <a:off x="7518079" y="4948392"/>
            <a:ext cx="25614" cy="718241"/>
          </a:xfrm>
          <a:prstGeom prst="line">
            <a:avLst/>
          </a:prstGeom>
          <a:ln w="28575" cmpd="sng">
            <a:solidFill>
              <a:srgbClr val="FFFF00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6" idx="3"/>
            <a:endCxn id="63" idx="1"/>
          </p:cNvCxnSpPr>
          <p:nvPr/>
        </p:nvCxnSpPr>
        <p:spPr>
          <a:xfrm>
            <a:off x="7022076" y="5816753"/>
            <a:ext cx="346124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63" idx="3"/>
            <a:endCxn id="64" idx="1"/>
          </p:cNvCxnSpPr>
          <p:nvPr/>
        </p:nvCxnSpPr>
        <p:spPr>
          <a:xfrm>
            <a:off x="7719185" y="5816753"/>
            <a:ext cx="361378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56" idx="1"/>
          </p:cNvCxnSpPr>
          <p:nvPr/>
        </p:nvCxnSpPr>
        <p:spPr>
          <a:xfrm>
            <a:off x="6217605" y="5816753"/>
            <a:ext cx="453486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368200" y="5666633"/>
            <a:ext cx="350985" cy="30023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X2</a:t>
            </a:r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8080563" y="5666633"/>
            <a:ext cx="350985" cy="30023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X2</a:t>
            </a:r>
            <a:endParaRPr lang="en-US" sz="1200" dirty="0"/>
          </a:p>
        </p:txBody>
      </p:sp>
      <p:cxnSp>
        <p:nvCxnSpPr>
          <p:cNvPr id="65" name="Straight Connector 64"/>
          <p:cNvCxnSpPr>
            <a:stCxn id="64" idx="0"/>
            <a:endCxn id="57" idx="2"/>
          </p:cNvCxnSpPr>
          <p:nvPr/>
        </p:nvCxnSpPr>
        <p:spPr>
          <a:xfrm flipH="1" flipV="1">
            <a:off x="7518079" y="4948392"/>
            <a:ext cx="737977" cy="718241"/>
          </a:xfrm>
          <a:prstGeom prst="line">
            <a:avLst/>
          </a:prstGeom>
          <a:ln w="28575" cmpd="sng">
            <a:solidFill>
              <a:srgbClr val="FFFF00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4" idx="3"/>
          </p:cNvCxnSpPr>
          <p:nvPr/>
        </p:nvCxnSpPr>
        <p:spPr>
          <a:xfrm>
            <a:off x="8431548" y="5816753"/>
            <a:ext cx="451395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57" idx="3"/>
          </p:cNvCxnSpPr>
          <p:nvPr/>
        </p:nvCxnSpPr>
        <p:spPr>
          <a:xfrm flipH="1">
            <a:off x="7718419" y="4778796"/>
            <a:ext cx="1399373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4" idx="1"/>
          </p:cNvCxnSpPr>
          <p:nvPr/>
        </p:nvCxnSpPr>
        <p:spPr>
          <a:xfrm flipH="1">
            <a:off x="709053" y="4778796"/>
            <a:ext cx="1528685" cy="3919"/>
          </a:xfrm>
          <a:prstGeom prst="line">
            <a:avLst/>
          </a:prstGeom>
          <a:ln w="28575" cmpd="sng">
            <a:solidFill>
              <a:srgbClr val="FF0000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553998" y="4444737"/>
            <a:ext cx="49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NSI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35374" y="5139234"/>
            <a:ext cx="1140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OpenFlow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611422" y="5149023"/>
            <a:ext cx="1140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OpenFlow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098570" y="5158812"/>
            <a:ext cx="1140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OpenFlow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137601" y="4444797"/>
            <a:ext cx="49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NSI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294902" y="4457497"/>
            <a:ext cx="49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NSI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408739" y="4447564"/>
            <a:ext cx="49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NSI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429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589" y="3229479"/>
            <a:ext cx="3453412" cy="1520321"/>
          </a:xfrm>
        </p:spPr>
        <p:txBody>
          <a:bodyPr/>
          <a:lstStyle/>
          <a:p>
            <a:r>
              <a:rPr lang="en-US" b="1" dirty="0" smtClean="0"/>
              <a:t>The End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7722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loud 101"/>
          <p:cNvSpPr/>
          <p:nvPr/>
        </p:nvSpPr>
        <p:spPr>
          <a:xfrm>
            <a:off x="4967951" y="3187856"/>
            <a:ext cx="3177350" cy="2592579"/>
          </a:xfrm>
          <a:prstGeom prst="clou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051328" y="4458765"/>
            <a:ext cx="661201" cy="64211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Cloud 99"/>
          <p:cNvSpPr/>
          <p:nvPr/>
        </p:nvSpPr>
        <p:spPr>
          <a:xfrm>
            <a:off x="441339" y="3191196"/>
            <a:ext cx="4156125" cy="2592579"/>
          </a:xfrm>
          <a:prstGeom prst="clou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917043" y="3828062"/>
            <a:ext cx="873933" cy="127616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“SDN”?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887" y="1057779"/>
            <a:ext cx="8029523" cy="237450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SDN:= “Software Defined Networking”</a:t>
            </a:r>
          </a:p>
          <a:p>
            <a:pPr lvl="1"/>
            <a:r>
              <a:rPr lang="en-US" dirty="0" smtClean="0"/>
              <a:t>Networks defined according to the needs of software/applications using them</a:t>
            </a:r>
          </a:p>
          <a:p>
            <a:pPr lvl="1"/>
            <a:r>
              <a:rPr lang="en-US" dirty="0" smtClean="0"/>
              <a:t>Networks that are configured/reconfigured via software tools</a:t>
            </a:r>
          </a:p>
          <a:p>
            <a:pPr lvl="1"/>
            <a:r>
              <a:rPr lang="en-US" u="sng" dirty="0" smtClean="0"/>
              <a:t>Networks where the control plane and data plane are separated</a:t>
            </a:r>
          </a:p>
          <a:p>
            <a:pPr lvl="1"/>
            <a:endParaRPr lang="en-US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1163697" y="3824722"/>
            <a:ext cx="873933" cy="127616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89796" y="3486879"/>
            <a:ext cx="45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297573" y="4765719"/>
            <a:ext cx="39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412268" y="4560607"/>
            <a:ext cx="403314" cy="35458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412268" y="3950025"/>
            <a:ext cx="403314" cy="35458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CP</a:t>
            </a:r>
            <a:endParaRPr lang="en-US" sz="1600" dirty="0"/>
          </a:p>
        </p:txBody>
      </p:sp>
      <p:cxnSp>
        <p:nvCxnSpPr>
          <p:cNvPr id="53" name="Straight Connector 52"/>
          <p:cNvCxnSpPr>
            <a:stCxn id="49" idx="0"/>
            <a:endCxn id="52" idx="2"/>
          </p:cNvCxnSpPr>
          <p:nvPr/>
        </p:nvCxnSpPr>
        <p:spPr>
          <a:xfrm flipV="1">
            <a:off x="1613925" y="4304605"/>
            <a:ext cx="0" cy="256002"/>
          </a:xfrm>
          <a:prstGeom prst="line">
            <a:avLst/>
          </a:prstGeom>
          <a:ln w="28575" cmpd="sng">
            <a:solidFill>
              <a:srgbClr val="FFFF00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60" idx="1"/>
            <a:endCxn id="52" idx="3"/>
          </p:cNvCxnSpPr>
          <p:nvPr/>
        </p:nvCxnSpPr>
        <p:spPr>
          <a:xfrm flipH="1" flipV="1">
            <a:off x="1815582" y="4127315"/>
            <a:ext cx="1350032" cy="3340"/>
          </a:xfrm>
          <a:prstGeom prst="line">
            <a:avLst/>
          </a:prstGeom>
          <a:ln w="28575" cmpd="sng">
            <a:solidFill>
              <a:srgbClr val="FF0000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838711" y="3504980"/>
            <a:ext cx="45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N2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3165614" y="4563947"/>
            <a:ext cx="403314" cy="35458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165614" y="3953365"/>
            <a:ext cx="403314" cy="35458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CP</a:t>
            </a:r>
            <a:endParaRPr lang="en-US" sz="1600" dirty="0"/>
          </a:p>
        </p:txBody>
      </p:sp>
      <p:cxnSp>
        <p:nvCxnSpPr>
          <p:cNvPr id="61" name="Straight Connector 60"/>
          <p:cNvCxnSpPr>
            <a:stCxn id="59" idx="0"/>
            <a:endCxn id="60" idx="2"/>
          </p:cNvCxnSpPr>
          <p:nvPr/>
        </p:nvCxnSpPr>
        <p:spPr>
          <a:xfrm flipV="1">
            <a:off x="3367271" y="4307945"/>
            <a:ext cx="0" cy="256002"/>
          </a:xfrm>
          <a:prstGeom prst="line">
            <a:avLst/>
          </a:prstGeom>
          <a:ln w="28575" cmpd="sng">
            <a:solidFill>
              <a:srgbClr val="FFFF00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9" idx="3"/>
            <a:endCxn id="59" idx="1"/>
          </p:cNvCxnSpPr>
          <p:nvPr/>
        </p:nvCxnSpPr>
        <p:spPr>
          <a:xfrm>
            <a:off x="1815582" y="4737897"/>
            <a:ext cx="1350032" cy="3340"/>
          </a:xfrm>
          <a:prstGeom prst="line">
            <a:avLst/>
          </a:prstGeom>
          <a:ln w="76200" cmpd="sng"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60" idx="3"/>
          </p:cNvCxnSpPr>
          <p:nvPr/>
        </p:nvCxnSpPr>
        <p:spPr>
          <a:xfrm flipH="1">
            <a:off x="3568928" y="4127315"/>
            <a:ext cx="567719" cy="3340"/>
          </a:xfrm>
          <a:prstGeom prst="line">
            <a:avLst/>
          </a:prstGeom>
          <a:ln w="28575" cmpd="sng">
            <a:solidFill>
              <a:srgbClr val="FF0000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9" idx="3"/>
          </p:cNvCxnSpPr>
          <p:nvPr/>
        </p:nvCxnSpPr>
        <p:spPr>
          <a:xfrm flipV="1">
            <a:off x="3568928" y="4737897"/>
            <a:ext cx="567719" cy="3340"/>
          </a:xfrm>
          <a:prstGeom prst="line">
            <a:avLst/>
          </a:prstGeom>
          <a:ln w="76200" cmpd="sng"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687598" y="4123975"/>
            <a:ext cx="724670" cy="6680"/>
          </a:xfrm>
          <a:prstGeom prst="line">
            <a:avLst/>
          </a:prstGeom>
          <a:ln w="28575" cmpd="sng">
            <a:solidFill>
              <a:srgbClr val="FF0000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49" idx="1"/>
          </p:cNvCxnSpPr>
          <p:nvPr/>
        </p:nvCxnSpPr>
        <p:spPr>
          <a:xfrm flipV="1">
            <a:off x="687598" y="4737897"/>
            <a:ext cx="724670" cy="3340"/>
          </a:xfrm>
          <a:prstGeom prst="line">
            <a:avLst/>
          </a:prstGeom>
          <a:ln w="76200" cmpd="sng"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250621" y="3793056"/>
            <a:ext cx="424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5301622" y="4458765"/>
            <a:ext cx="661201" cy="64211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5271745" y="4133656"/>
            <a:ext cx="45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312231" y="4793868"/>
            <a:ext cx="39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5426926" y="4588756"/>
            <a:ext cx="403314" cy="35458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6286706" y="3462766"/>
            <a:ext cx="403314" cy="35458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CP</a:t>
            </a:r>
            <a:endParaRPr lang="en-US" sz="1600" dirty="0"/>
          </a:p>
        </p:txBody>
      </p:sp>
      <p:cxnSp>
        <p:nvCxnSpPr>
          <p:cNvPr id="83" name="Straight Connector 82"/>
          <p:cNvCxnSpPr>
            <a:stCxn id="81" idx="0"/>
            <a:endCxn id="82" idx="2"/>
          </p:cNvCxnSpPr>
          <p:nvPr/>
        </p:nvCxnSpPr>
        <p:spPr>
          <a:xfrm flipV="1">
            <a:off x="5628583" y="3817346"/>
            <a:ext cx="859780" cy="771410"/>
          </a:xfrm>
          <a:prstGeom prst="line">
            <a:avLst/>
          </a:prstGeom>
          <a:ln w="28575" cmpd="sng">
            <a:solidFill>
              <a:srgbClr val="FFFF00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7180272" y="4592096"/>
            <a:ext cx="403314" cy="35458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88" name="Straight Connector 87"/>
          <p:cNvCxnSpPr>
            <a:stCxn id="86" idx="0"/>
          </p:cNvCxnSpPr>
          <p:nvPr/>
        </p:nvCxnSpPr>
        <p:spPr>
          <a:xfrm flipH="1" flipV="1">
            <a:off x="6477650" y="3828062"/>
            <a:ext cx="904279" cy="764034"/>
          </a:xfrm>
          <a:prstGeom prst="line">
            <a:avLst/>
          </a:prstGeom>
          <a:ln w="28575" cmpd="sng">
            <a:solidFill>
              <a:srgbClr val="FFFF00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1" idx="3"/>
            <a:endCxn id="86" idx="1"/>
          </p:cNvCxnSpPr>
          <p:nvPr/>
        </p:nvCxnSpPr>
        <p:spPr>
          <a:xfrm>
            <a:off x="5830240" y="4766046"/>
            <a:ext cx="1350032" cy="3340"/>
          </a:xfrm>
          <a:prstGeom prst="line">
            <a:avLst/>
          </a:prstGeom>
          <a:ln w="76200" cmpd="sng"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6" idx="3"/>
          </p:cNvCxnSpPr>
          <p:nvPr/>
        </p:nvCxnSpPr>
        <p:spPr>
          <a:xfrm flipV="1">
            <a:off x="7583586" y="4766046"/>
            <a:ext cx="567719" cy="3340"/>
          </a:xfrm>
          <a:prstGeom prst="line">
            <a:avLst/>
          </a:prstGeom>
          <a:ln w="76200" cmpd="sng"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81" idx="1"/>
          </p:cNvCxnSpPr>
          <p:nvPr/>
        </p:nvCxnSpPr>
        <p:spPr>
          <a:xfrm flipV="1">
            <a:off x="4702256" y="4766046"/>
            <a:ext cx="724670" cy="3340"/>
          </a:xfrm>
          <a:prstGeom prst="line">
            <a:avLst/>
          </a:prstGeom>
          <a:ln w="76200" cmpd="sng"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755531" y="3793056"/>
            <a:ext cx="49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r>
              <a:rPr lang="en-US" dirty="0"/>
              <a:t>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297206" y="4135292"/>
            <a:ext cx="45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N2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754523" y="3799290"/>
            <a:ext cx="49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M1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2865735" y="4228035"/>
            <a:ext cx="49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r>
              <a:rPr lang="en-US" dirty="0"/>
              <a:t>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593741" y="4234269"/>
            <a:ext cx="49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M1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681594" y="5221470"/>
            <a:ext cx="3773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Conventional switching architecture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M1 &amp; M2 are proprietary,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Ctrl Plane dominated by standardized distributed protocols 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3790976" y="3761323"/>
            <a:ext cx="109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Ctrl plane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3769674" y="4696969"/>
            <a:ext cx="11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plane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4702256" y="5221470"/>
            <a:ext cx="4312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SDN switching architecture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M1 &amp; M2 are open and </a:t>
            </a:r>
            <a:r>
              <a:rPr lang="en-US" dirty="0" err="1" smtClean="0"/>
              <a:t>standarized</a:t>
            </a:r>
            <a:r>
              <a:rPr lang="en-US" dirty="0" smtClean="0"/>
              <a:t>, e.g. </a:t>
            </a:r>
            <a:r>
              <a:rPr lang="en-US" dirty="0" err="1" smtClean="0"/>
              <a:t>OpenFlow</a:t>
            </a:r>
            <a:r>
              <a:rPr lang="en-US" dirty="0" smtClean="0"/>
              <a:t>,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Ctrl Plane collapsed to a central “user” software agent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89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887" y="1057779"/>
            <a:ext cx="8029523" cy="269120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Networks are distributed systems designed to move data from one location to another</a:t>
            </a:r>
          </a:p>
          <a:p>
            <a:r>
              <a:rPr lang="en-US" dirty="0" smtClean="0"/>
              <a:t>Networks are [</a:t>
            </a:r>
            <a:r>
              <a:rPr lang="en-US" b="1" i="1" u="sng" dirty="0" smtClean="0"/>
              <a:t>still </a:t>
            </a:r>
            <a:r>
              <a:rPr lang="en-US" dirty="0" smtClean="0"/>
              <a:t>(!)] characterized as graphs comprised of several key elements:</a:t>
            </a:r>
          </a:p>
          <a:p>
            <a:pPr lvl="1"/>
            <a:r>
              <a:rPr lang="en-US" dirty="0" smtClean="0"/>
              <a:t>Nodes – where switching or forwarding rules are applied to move traffic through the network </a:t>
            </a:r>
          </a:p>
          <a:p>
            <a:pPr lvl="1"/>
            <a:r>
              <a:rPr lang="en-US" dirty="0" smtClean="0"/>
              <a:t>Links – transparent conduits that carry information between nodes</a:t>
            </a:r>
          </a:p>
          <a:p>
            <a:pPr lvl="1"/>
            <a:r>
              <a:rPr lang="en-US" dirty="0" smtClean="0"/>
              <a:t>Ports – differentiate/identify links that converge on a single node.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497353" y="4387440"/>
            <a:ext cx="556249" cy="49332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24043" y="4387440"/>
            <a:ext cx="556249" cy="49332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47907" y="5400331"/>
            <a:ext cx="556249" cy="49332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7" name="Straight Connector 6"/>
          <p:cNvCxnSpPr>
            <a:stCxn id="4" idx="3"/>
            <a:endCxn id="5" idx="1"/>
          </p:cNvCxnSpPr>
          <p:nvPr/>
        </p:nvCxnSpPr>
        <p:spPr>
          <a:xfrm>
            <a:off x="2053602" y="4634103"/>
            <a:ext cx="1170441" cy="0"/>
          </a:xfrm>
          <a:prstGeom prst="line">
            <a:avLst/>
          </a:prstGeom>
          <a:ln w="76200" cmpd="sng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8"/>
          <p:cNvCxnSpPr>
            <a:stCxn id="6" idx="3"/>
            <a:endCxn id="5" idx="2"/>
          </p:cNvCxnSpPr>
          <p:nvPr/>
        </p:nvCxnSpPr>
        <p:spPr>
          <a:xfrm flipV="1">
            <a:off x="2904156" y="4880765"/>
            <a:ext cx="598012" cy="766229"/>
          </a:xfrm>
          <a:prstGeom prst="curvedConnector2">
            <a:avLst/>
          </a:prstGeom>
          <a:ln w="76200" cmpd="sng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3"/>
          <p:cNvCxnSpPr>
            <a:stCxn id="6" idx="1"/>
            <a:endCxn id="4" idx="2"/>
          </p:cNvCxnSpPr>
          <p:nvPr/>
        </p:nvCxnSpPr>
        <p:spPr>
          <a:xfrm rot="10800000">
            <a:off x="1775479" y="4880766"/>
            <a:ext cx="572429" cy="766229"/>
          </a:xfrm>
          <a:prstGeom prst="curvedConnector2">
            <a:avLst/>
          </a:prstGeom>
          <a:ln w="76200" cmpd="sng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50146" y="4449437"/>
            <a:ext cx="45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76836" y="4449437"/>
            <a:ext cx="45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89888" y="5462330"/>
            <a:ext cx="45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81588" y="5215665"/>
            <a:ext cx="39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L</a:t>
            </a:r>
            <a:r>
              <a:rPr lang="en-US" dirty="0" smtClean="0">
                <a:solidFill>
                  <a:srgbClr val="000000"/>
                </a:solidFill>
              </a:rPr>
              <a:t>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50146" y="5225178"/>
            <a:ext cx="39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L2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36600" y="4264771"/>
            <a:ext cx="39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L1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67270" y="4807500"/>
            <a:ext cx="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99571" y="4242305"/>
            <a:ext cx="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8595" y="4242305"/>
            <a:ext cx="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02168" y="4807500"/>
            <a:ext cx="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55928" y="5591987"/>
            <a:ext cx="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76885" y="5589931"/>
            <a:ext cx="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76056" y="4207611"/>
            <a:ext cx="556249" cy="49332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98254" y="4242305"/>
            <a:ext cx="556249" cy="49332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17007" y="5257256"/>
            <a:ext cx="556249" cy="49332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N3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6" name="Straight Connector 8"/>
          <p:cNvCxnSpPr>
            <a:stCxn id="39" idx="0"/>
            <a:endCxn id="23" idx="2"/>
          </p:cNvCxnSpPr>
          <p:nvPr/>
        </p:nvCxnSpPr>
        <p:spPr>
          <a:xfrm rot="16200000" flipV="1">
            <a:off x="8008211" y="5003798"/>
            <a:ext cx="679120" cy="142784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8000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3"/>
          <p:cNvCxnSpPr>
            <a:stCxn id="24" idx="1"/>
            <a:endCxn id="40" idx="2"/>
          </p:cNvCxnSpPr>
          <p:nvPr/>
        </p:nvCxnSpPr>
        <p:spPr>
          <a:xfrm rot="10800000" flipV="1">
            <a:off x="5782945" y="5503919"/>
            <a:ext cx="1034062" cy="436910"/>
          </a:xfrm>
          <a:prstGeom prst="curvedConnector4">
            <a:avLst>
              <a:gd name="adj1" fmla="val 36552"/>
              <a:gd name="adj2" fmla="val 152322"/>
            </a:avLst>
          </a:prstGeom>
          <a:ln w="38100" cmpd="sng">
            <a:solidFill>
              <a:srgbClr val="008000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51674" y="4680792"/>
            <a:ext cx="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29300" y="4454274"/>
            <a:ext cx="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22455" y="5169684"/>
            <a:ext cx="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2758" y="5173422"/>
            <a:ext cx="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17007" y="3829404"/>
            <a:ext cx="556249" cy="49332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141038" y="5414750"/>
            <a:ext cx="556249" cy="49332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04820" y="5447504"/>
            <a:ext cx="556249" cy="49332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L2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4" name="Straight Connector 13"/>
          <p:cNvCxnSpPr>
            <a:stCxn id="38" idx="1"/>
            <a:endCxn id="22" idx="3"/>
          </p:cNvCxnSpPr>
          <p:nvPr/>
        </p:nvCxnSpPr>
        <p:spPr>
          <a:xfrm rot="10800000" flipV="1">
            <a:off x="6232305" y="4076066"/>
            <a:ext cx="584702" cy="378207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8000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13"/>
          <p:cNvCxnSpPr>
            <a:stCxn id="23" idx="1"/>
            <a:endCxn id="38" idx="3"/>
          </p:cNvCxnSpPr>
          <p:nvPr/>
        </p:nvCxnSpPr>
        <p:spPr>
          <a:xfrm rot="10800000">
            <a:off x="7373256" y="4076068"/>
            <a:ext cx="624998" cy="412901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8000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8"/>
          <p:cNvCxnSpPr>
            <a:stCxn id="24" idx="3"/>
            <a:endCxn id="39" idx="2"/>
          </p:cNvCxnSpPr>
          <p:nvPr/>
        </p:nvCxnSpPr>
        <p:spPr>
          <a:xfrm>
            <a:off x="7373256" y="5503919"/>
            <a:ext cx="1045907" cy="404156"/>
          </a:xfrm>
          <a:prstGeom prst="curvedConnector4">
            <a:avLst>
              <a:gd name="adj1" fmla="val 36704"/>
              <a:gd name="adj2" fmla="val 156562"/>
            </a:avLst>
          </a:prstGeom>
          <a:ln w="38100" cmpd="sng">
            <a:solidFill>
              <a:srgbClr val="008000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13"/>
          <p:cNvCxnSpPr>
            <a:stCxn id="40" idx="0"/>
            <a:endCxn id="22" idx="2"/>
          </p:cNvCxnSpPr>
          <p:nvPr/>
        </p:nvCxnSpPr>
        <p:spPr>
          <a:xfrm rot="5400000" flipH="1" flipV="1">
            <a:off x="5495279" y="4988602"/>
            <a:ext cx="746568" cy="171236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8000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232304" y="4411125"/>
            <a:ext cx="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442758" y="3706735"/>
            <a:ext cx="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416079" y="5867652"/>
            <a:ext cx="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276379" y="4680792"/>
            <a:ext cx="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328806" y="3713084"/>
            <a:ext cx="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034175" y="5104419"/>
            <a:ext cx="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412837" y="5883680"/>
            <a:ext cx="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751195" y="5142519"/>
            <a:ext cx="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11021" y="6188182"/>
            <a:ext cx="205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Conventional Graph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414250" y="6258548"/>
            <a:ext cx="16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Resource Graph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1" name="Straight Connector 13"/>
          <p:cNvCxnSpPr>
            <a:stCxn id="118" idx="3"/>
            <a:endCxn id="4" idx="0"/>
          </p:cNvCxnSpPr>
          <p:nvPr/>
        </p:nvCxnSpPr>
        <p:spPr>
          <a:xfrm>
            <a:off x="1367270" y="4037975"/>
            <a:ext cx="408208" cy="349465"/>
          </a:xfrm>
          <a:prstGeom prst="curvedConnector2">
            <a:avLst/>
          </a:prstGeom>
          <a:ln w="76200" cmpd="sng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811021" y="3791312"/>
            <a:ext cx="556249" cy="493325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365603" y="5989425"/>
            <a:ext cx="556249" cy="493325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Z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21" name="Straight Connector 13"/>
          <p:cNvCxnSpPr>
            <a:stCxn id="6" idx="2"/>
            <a:endCxn id="120" idx="1"/>
          </p:cNvCxnSpPr>
          <p:nvPr/>
        </p:nvCxnSpPr>
        <p:spPr>
          <a:xfrm rot="16200000" flipH="1">
            <a:off x="2824601" y="5695086"/>
            <a:ext cx="342432" cy="739571"/>
          </a:xfrm>
          <a:prstGeom prst="curvedConnector2">
            <a:avLst/>
          </a:prstGeom>
          <a:ln w="76200" cmpd="sng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3"/>
          <p:cNvCxnSpPr>
            <a:stCxn id="137" idx="3"/>
            <a:endCxn id="22" idx="1"/>
          </p:cNvCxnSpPr>
          <p:nvPr/>
        </p:nvCxnSpPr>
        <p:spPr>
          <a:xfrm flipV="1">
            <a:off x="5239582" y="4454274"/>
            <a:ext cx="436474" cy="6350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8000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4676983" y="3477508"/>
            <a:ext cx="556249" cy="493325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128338" y="6239498"/>
            <a:ext cx="556249" cy="493325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Z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27" name="Straight Connector 13"/>
          <p:cNvCxnSpPr>
            <a:stCxn id="128" idx="3"/>
            <a:endCxn id="126" idx="1"/>
          </p:cNvCxnSpPr>
          <p:nvPr/>
        </p:nvCxnSpPr>
        <p:spPr>
          <a:xfrm flipV="1">
            <a:off x="7375465" y="6486161"/>
            <a:ext cx="752873" cy="6350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8000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6819216" y="6245848"/>
            <a:ext cx="556249" cy="49332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LZ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0" name="Straight Connector 13"/>
          <p:cNvCxnSpPr>
            <a:stCxn id="24" idx="2"/>
            <a:endCxn id="128" idx="0"/>
          </p:cNvCxnSpPr>
          <p:nvPr/>
        </p:nvCxnSpPr>
        <p:spPr>
          <a:xfrm rot="16200000" flipH="1">
            <a:off x="6848603" y="5997109"/>
            <a:ext cx="495267" cy="2209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8000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683333" y="4213961"/>
            <a:ext cx="556249" cy="49332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LA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40" name="Straight Connector 13"/>
          <p:cNvCxnSpPr>
            <a:stCxn id="125" idx="2"/>
            <a:endCxn id="137" idx="0"/>
          </p:cNvCxnSpPr>
          <p:nvPr/>
        </p:nvCxnSpPr>
        <p:spPr>
          <a:xfrm rot="16200000" flipH="1">
            <a:off x="4836719" y="4089222"/>
            <a:ext cx="243128" cy="6350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8000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5346408" y="4401571"/>
            <a:ext cx="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063010" y="5691659"/>
            <a:ext cx="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P3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827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Picture 3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87093">
            <a:off x="2554615" y="5629772"/>
            <a:ext cx="1448940" cy="657596"/>
          </a:xfrm>
          <a:prstGeom prst="rect">
            <a:avLst/>
          </a:prstGeom>
        </p:spPr>
      </p:pic>
      <p:cxnSp>
        <p:nvCxnSpPr>
          <p:cNvPr id="339" name="Elbow Connector 338"/>
          <p:cNvCxnSpPr>
            <a:stCxn id="150" idx="3"/>
          </p:cNvCxnSpPr>
          <p:nvPr/>
        </p:nvCxnSpPr>
        <p:spPr>
          <a:xfrm flipV="1">
            <a:off x="3462426" y="1999560"/>
            <a:ext cx="3125298" cy="1443661"/>
          </a:xfrm>
          <a:prstGeom prst="bentConnector3">
            <a:avLst>
              <a:gd name="adj1" fmla="val 61378"/>
            </a:avLst>
          </a:prstGeom>
          <a:ln w="76200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Architectures to Infrastructure 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3735467" y="538520"/>
            <a:ext cx="2572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Architecture</a:t>
            </a:r>
            <a:endParaRPr lang="en-US" sz="36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3637873" y="544886"/>
            <a:ext cx="2847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Infrastructure</a:t>
            </a:r>
            <a:endParaRPr lang="en-US" sz="36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2739800" y="2068719"/>
            <a:ext cx="7625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CHI</a:t>
            </a:r>
            <a:endParaRPr lang="en-US" sz="3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524317" y="1256646"/>
            <a:ext cx="9615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AMS</a:t>
            </a:r>
            <a:endParaRPr lang="en-US" sz="3200" dirty="0"/>
          </a:p>
        </p:txBody>
      </p:sp>
      <p:cxnSp>
        <p:nvCxnSpPr>
          <p:cNvPr id="138" name="Elbow Connector 137"/>
          <p:cNvCxnSpPr>
            <a:endCxn id="163" idx="1"/>
          </p:cNvCxnSpPr>
          <p:nvPr/>
        </p:nvCxnSpPr>
        <p:spPr>
          <a:xfrm flipV="1">
            <a:off x="330200" y="4200989"/>
            <a:ext cx="754764" cy="223484"/>
          </a:xfrm>
          <a:prstGeom prst="bentConnector3">
            <a:avLst>
              <a:gd name="adj1" fmla="val 50000"/>
            </a:avLst>
          </a:prstGeom>
          <a:ln w="76200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756846" y="1358528"/>
            <a:ext cx="1037950" cy="429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Control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/>
          <p:cNvCxnSpPr>
            <a:stCxn id="139" idx="2"/>
          </p:cNvCxnSpPr>
          <p:nvPr/>
        </p:nvCxnSpPr>
        <p:spPr>
          <a:xfrm>
            <a:off x="2275821" y="1788348"/>
            <a:ext cx="362713" cy="701286"/>
          </a:xfrm>
          <a:prstGeom prst="straightConnector1">
            <a:avLst/>
          </a:prstGeom>
          <a:ln>
            <a:solidFill>
              <a:srgbClr val="FF66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9" idx="2"/>
          </p:cNvCxnSpPr>
          <p:nvPr/>
        </p:nvCxnSpPr>
        <p:spPr>
          <a:xfrm flipH="1">
            <a:off x="2022475" y="1788349"/>
            <a:ext cx="253347" cy="529060"/>
          </a:xfrm>
          <a:prstGeom prst="straightConnector1">
            <a:avLst/>
          </a:prstGeom>
          <a:ln>
            <a:solidFill>
              <a:srgbClr val="FF66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stCxn id="149" idx="3"/>
            <a:endCxn id="227" idx="1"/>
          </p:cNvCxnSpPr>
          <p:nvPr/>
        </p:nvCxnSpPr>
        <p:spPr>
          <a:xfrm>
            <a:off x="3462426" y="3822105"/>
            <a:ext cx="3463867" cy="344578"/>
          </a:xfrm>
          <a:prstGeom prst="bentConnector3">
            <a:avLst>
              <a:gd name="adj1" fmla="val 50000"/>
            </a:avLst>
          </a:prstGeom>
          <a:ln w="76200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151" idx="3"/>
            <a:endCxn id="203" idx="1"/>
          </p:cNvCxnSpPr>
          <p:nvPr/>
        </p:nvCxnSpPr>
        <p:spPr>
          <a:xfrm flipV="1">
            <a:off x="3462426" y="1483980"/>
            <a:ext cx="3137555" cy="1580357"/>
          </a:xfrm>
          <a:prstGeom prst="bentConnector3">
            <a:avLst>
              <a:gd name="adj1" fmla="val 24904"/>
            </a:avLst>
          </a:prstGeom>
          <a:ln w="76200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/>
          <p:cNvGrpSpPr/>
          <p:nvPr/>
        </p:nvGrpSpPr>
        <p:grpSpPr>
          <a:xfrm>
            <a:off x="1084964" y="2555157"/>
            <a:ext cx="2381942" cy="2116387"/>
            <a:chOff x="1084964" y="2555157"/>
            <a:chExt cx="2381942" cy="2116387"/>
          </a:xfrm>
        </p:grpSpPr>
        <p:sp>
          <p:nvSpPr>
            <p:cNvPr id="133" name="Rectangle 132"/>
            <p:cNvSpPr/>
            <p:nvPr/>
          </p:nvSpPr>
          <p:spPr>
            <a:xfrm>
              <a:off x="1084964" y="2555157"/>
              <a:ext cx="2381942" cy="2116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815252" y="4011547"/>
              <a:ext cx="647174" cy="378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Push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711842" y="2874895"/>
              <a:ext cx="1103410" cy="15155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Forwarding/Switching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Fabric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815252" y="3632663"/>
              <a:ext cx="647174" cy="378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Push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815252" y="3253779"/>
              <a:ext cx="647174" cy="378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Push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815252" y="2874895"/>
              <a:ext cx="647174" cy="378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Push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085436" y="2869343"/>
              <a:ext cx="647174" cy="378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Pop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088198" y="3248227"/>
              <a:ext cx="647174" cy="378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Pop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084964" y="3629887"/>
              <a:ext cx="647174" cy="378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Pop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084964" y="4011547"/>
              <a:ext cx="647174" cy="378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Pop</a:t>
              </a:r>
            </a:p>
          </p:txBody>
        </p:sp>
      </p:grpSp>
      <p:cxnSp>
        <p:nvCxnSpPr>
          <p:cNvPr id="165" name="Elbow Connector 164"/>
          <p:cNvCxnSpPr>
            <a:stCxn id="198" idx="3"/>
            <a:endCxn id="215" idx="1"/>
          </p:cNvCxnSpPr>
          <p:nvPr/>
        </p:nvCxnSpPr>
        <p:spPr>
          <a:xfrm flipH="1">
            <a:off x="7288822" y="1999560"/>
            <a:ext cx="235495" cy="905244"/>
          </a:xfrm>
          <a:prstGeom prst="bentConnector5">
            <a:avLst>
              <a:gd name="adj1" fmla="val -97072"/>
              <a:gd name="adj2" fmla="val 41582"/>
              <a:gd name="adj3" fmla="val 256394"/>
            </a:avLst>
          </a:prstGeom>
          <a:ln w="76200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34" idx="3"/>
            <a:endCxn id="243" idx="1"/>
          </p:cNvCxnSpPr>
          <p:nvPr/>
        </p:nvCxnSpPr>
        <p:spPr>
          <a:xfrm>
            <a:off x="3462426" y="4200989"/>
            <a:ext cx="3220224" cy="1357244"/>
          </a:xfrm>
          <a:prstGeom prst="bentConnector3">
            <a:avLst>
              <a:gd name="adj1" fmla="val 14111"/>
            </a:avLst>
          </a:prstGeom>
          <a:ln w="76200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6599797" y="1256646"/>
            <a:ext cx="926262" cy="955318"/>
            <a:chOff x="1084964" y="2555157"/>
            <a:chExt cx="2381942" cy="2116387"/>
          </a:xfrm>
        </p:grpSpPr>
        <p:sp>
          <p:nvSpPr>
            <p:cNvPr id="197" name="Rectangle 196"/>
            <p:cNvSpPr/>
            <p:nvPr/>
          </p:nvSpPr>
          <p:spPr>
            <a:xfrm>
              <a:off x="1084964" y="2555157"/>
              <a:ext cx="2381942" cy="2116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815252" y="4011547"/>
              <a:ext cx="647174" cy="378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711842" y="2874895"/>
              <a:ext cx="1103410" cy="15155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X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815252" y="3632663"/>
              <a:ext cx="647174" cy="378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2815252" y="3253779"/>
              <a:ext cx="647174" cy="378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2815252" y="2874895"/>
              <a:ext cx="647174" cy="378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085436" y="2869343"/>
              <a:ext cx="647174" cy="378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088198" y="3248227"/>
              <a:ext cx="647174" cy="378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084964" y="3629887"/>
              <a:ext cx="647174" cy="378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084964" y="4011547"/>
              <a:ext cx="647174" cy="378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7287564" y="2506445"/>
            <a:ext cx="926262" cy="955318"/>
            <a:chOff x="1084964" y="2555157"/>
            <a:chExt cx="2381942" cy="2116387"/>
          </a:xfrm>
        </p:grpSpPr>
        <p:sp>
          <p:nvSpPr>
            <p:cNvPr id="208" name="Rectangle 207"/>
            <p:cNvSpPr/>
            <p:nvPr/>
          </p:nvSpPr>
          <p:spPr>
            <a:xfrm>
              <a:off x="1084964" y="2555157"/>
              <a:ext cx="2381942" cy="2116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815252" y="4011547"/>
              <a:ext cx="647174" cy="378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711842" y="2874895"/>
              <a:ext cx="1103410" cy="15155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X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815252" y="3632663"/>
              <a:ext cx="647174" cy="378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815252" y="3253779"/>
              <a:ext cx="647174" cy="378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2815252" y="2874895"/>
              <a:ext cx="647174" cy="378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085436" y="2869343"/>
              <a:ext cx="647174" cy="378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1088198" y="3248227"/>
              <a:ext cx="647174" cy="378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1084964" y="3629887"/>
              <a:ext cx="647174" cy="378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084964" y="4011547"/>
              <a:ext cx="647174" cy="378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6926293" y="3596047"/>
            <a:ext cx="926262" cy="955318"/>
            <a:chOff x="1084964" y="2555157"/>
            <a:chExt cx="2381942" cy="2116387"/>
          </a:xfrm>
        </p:grpSpPr>
        <p:sp>
          <p:nvSpPr>
            <p:cNvPr id="219" name="Rectangle 218"/>
            <p:cNvSpPr/>
            <p:nvPr/>
          </p:nvSpPr>
          <p:spPr>
            <a:xfrm>
              <a:off x="1084964" y="2555157"/>
              <a:ext cx="2381942" cy="2116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815252" y="4011547"/>
              <a:ext cx="647174" cy="378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711842" y="2874895"/>
              <a:ext cx="1103410" cy="15155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X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2815252" y="3632663"/>
              <a:ext cx="647174" cy="378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815252" y="3253779"/>
              <a:ext cx="647174" cy="378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815252" y="2874895"/>
              <a:ext cx="647174" cy="378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1085436" y="2869343"/>
              <a:ext cx="647174" cy="378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088198" y="3248227"/>
              <a:ext cx="647174" cy="378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1084964" y="3629887"/>
              <a:ext cx="647174" cy="378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1084964" y="4011547"/>
              <a:ext cx="647174" cy="378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6682650" y="4987597"/>
            <a:ext cx="926262" cy="955318"/>
            <a:chOff x="1084964" y="2555157"/>
            <a:chExt cx="2381942" cy="2116387"/>
          </a:xfrm>
        </p:grpSpPr>
        <p:sp>
          <p:nvSpPr>
            <p:cNvPr id="235" name="Rectangle 234"/>
            <p:cNvSpPr/>
            <p:nvPr/>
          </p:nvSpPr>
          <p:spPr>
            <a:xfrm>
              <a:off x="1084964" y="2555157"/>
              <a:ext cx="2381942" cy="2116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815252" y="4011547"/>
              <a:ext cx="647174" cy="378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1711842" y="2874895"/>
              <a:ext cx="1103410" cy="15155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X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2815252" y="3632663"/>
              <a:ext cx="647174" cy="378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2815252" y="3253779"/>
              <a:ext cx="647174" cy="378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2815252" y="2874895"/>
              <a:ext cx="647174" cy="378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085436" y="2869343"/>
              <a:ext cx="647174" cy="378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088198" y="3248227"/>
              <a:ext cx="647174" cy="378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084964" y="3629887"/>
              <a:ext cx="647174" cy="378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084964" y="4011547"/>
              <a:ext cx="647174" cy="378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4089920" y="2914919"/>
            <a:ext cx="1625080" cy="1521115"/>
            <a:chOff x="3761575" y="4185533"/>
            <a:chExt cx="1985793" cy="1757524"/>
          </a:xfrm>
        </p:grpSpPr>
        <p:sp>
          <p:nvSpPr>
            <p:cNvPr id="250" name="Cloud 249"/>
            <p:cNvSpPr/>
            <p:nvPr/>
          </p:nvSpPr>
          <p:spPr>
            <a:xfrm>
              <a:off x="3765592" y="4185562"/>
              <a:ext cx="1981776" cy="1757495"/>
            </a:xfrm>
            <a:prstGeom prst="cloud">
              <a:avLst/>
            </a:prstGeom>
            <a:solidFill>
              <a:srgbClr val="B1DAF5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51" name="Rounded Rectangle 250"/>
            <p:cNvSpPr/>
            <p:nvPr/>
          </p:nvSpPr>
          <p:spPr>
            <a:xfrm>
              <a:off x="3761575" y="5194581"/>
              <a:ext cx="490272" cy="429744"/>
            </a:xfrm>
            <a:prstGeom prst="roundRect">
              <a:avLst>
                <a:gd name="adj" fmla="val 32615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52" name="Rounded Rectangle 251"/>
            <p:cNvSpPr/>
            <p:nvPr/>
          </p:nvSpPr>
          <p:spPr>
            <a:xfrm>
              <a:off x="5172736" y="4185533"/>
              <a:ext cx="490272" cy="429744"/>
            </a:xfrm>
            <a:prstGeom prst="roundRect">
              <a:avLst>
                <a:gd name="adj" fmla="val 32615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53" name="Rounded Rectangle 252"/>
            <p:cNvSpPr/>
            <p:nvPr/>
          </p:nvSpPr>
          <p:spPr>
            <a:xfrm>
              <a:off x="5019734" y="5409452"/>
              <a:ext cx="388672" cy="339909"/>
            </a:xfrm>
            <a:prstGeom prst="roundRect">
              <a:avLst>
                <a:gd name="adj" fmla="val 32615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255" name="Curved Connector 254"/>
            <p:cNvCxnSpPr>
              <a:endCxn id="252" idx="1"/>
            </p:cNvCxnSpPr>
            <p:nvPr/>
          </p:nvCxnSpPr>
          <p:spPr>
            <a:xfrm flipV="1">
              <a:off x="4264279" y="4400405"/>
              <a:ext cx="908457" cy="395538"/>
            </a:xfrm>
            <a:prstGeom prst="curvedConnector3">
              <a:avLst>
                <a:gd name="adj1" fmla="val 50000"/>
              </a:avLst>
            </a:prstGeom>
            <a:ln w="76200" cmpd="sng">
              <a:solidFill>
                <a:srgbClr val="40404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urved Connector 255"/>
            <p:cNvCxnSpPr>
              <a:stCxn id="252" idx="2"/>
              <a:endCxn id="253" idx="0"/>
            </p:cNvCxnSpPr>
            <p:nvPr/>
          </p:nvCxnSpPr>
          <p:spPr>
            <a:xfrm rot="5400000">
              <a:off x="4918884" y="4910463"/>
              <a:ext cx="794176" cy="203802"/>
            </a:xfrm>
            <a:prstGeom prst="curvedConnector3">
              <a:avLst>
                <a:gd name="adj1" fmla="val 50000"/>
              </a:avLst>
            </a:prstGeom>
            <a:ln w="76200" cmpd="sng">
              <a:solidFill>
                <a:srgbClr val="40404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urved Connector 257"/>
            <p:cNvCxnSpPr>
              <a:stCxn id="251" idx="3"/>
              <a:endCxn id="253" idx="1"/>
            </p:cNvCxnSpPr>
            <p:nvPr/>
          </p:nvCxnSpPr>
          <p:spPr>
            <a:xfrm>
              <a:off x="4251847" y="5409453"/>
              <a:ext cx="767886" cy="169955"/>
            </a:xfrm>
            <a:prstGeom prst="curvedConnector3">
              <a:avLst>
                <a:gd name="adj1" fmla="val 50000"/>
              </a:avLst>
            </a:prstGeom>
            <a:ln w="76200" cmpd="sng">
              <a:solidFill>
                <a:srgbClr val="40404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ounded Rectangle 292"/>
            <p:cNvSpPr/>
            <p:nvPr/>
          </p:nvSpPr>
          <p:spPr>
            <a:xfrm>
              <a:off x="3808132" y="4538921"/>
              <a:ext cx="490272" cy="429744"/>
            </a:xfrm>
            <a:prstGeom prst="roundRect">
              <a:avLst>
                <a:gd name="adj" fmla="val 32615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295" name="Curved Connector 294"/>
            <p:cNvCxnSpPr>
              <a:stCxn id="251" idx="0"/>
              <a:endCxn id="293" idx="2"/>
            </p:cNvCxnSpPr>
            <p:nvPr/>
          </p:nvCxnSpPr>
          <p:spPr>
            <a:xfrm rot="5400000" flipH="1" flipV="1">
              <a:off x="3917033" y="5058345"/>
              <a:ext cx="225915" cy="46557"/>
            </a:xfrm>
            <a:prstGeom prst="curvedConnector3">
              <a:avLst>
                <a:gd name="adj1" fmla="val 50000"/>
              </a:avLst>
            </a:prstGeom>
            <a:ln w="76200" cmpd="sng">
              <a:solidFill>
                <a:srgbClr val="40404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/>
          <p:cNvGrpSpPr/>
          <p:nvPr/>
        </p:nvGrpSpPr>
        <p:grpSpPr>
          <a:xfrm>
            <a:off x="3911601" y="1244904"/>
            <a:ext cx="2196252" cy="1384817"/>
            <a:chOff x="3545935" y="4169839"/>
            <a:chExt cx="2683745" cy="1600044"/>
          </a:xfrm>
        </p:grpSpPr>
        <p:sp>
          <p:nvSpPr>
            <p:cNvPr id="271" name="Cloud 270"/>
            <p:cNvSpPr/>
            <p:nvPr/>
          </p:nvSpPr>
          <p:spPr>
            <a:xfrm>
              <a:off x="3545935" y="4169839"/>
              <a:ext cx="2683745" cy="1600044"/>
            </a:xfrm>
            <a:prstGeom prst="cloud">
              <a:avLst/>
            </a:prstGeom>
            <a:solidFill>
              <a:srgbClr val="B1DAF5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72" name="Rounded Rectangle 271"/>
            <p:cNvSpPr/>
            <p:nvPr/>
          </p:nvSpPr>
          <p:spPr>
            <a:xfrm>
              <a:off x="3715522" y="5058761"/>
              <a:ext cx="490272" cy="429744"/>
            </a:xfrm>
            <a:prstGeom prst="roundRect">
              <a:avLst>
                <a:gd name="adj" fmla="val 32615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73" name="Rounded Rectangle 272"/>
            <p:cNvSpPr/>
            <p:nvPr/>
          </p:nvSpPr>
          <p:spPr>
            <a:xfrm>
              <a:off x="4567191" y="4380849"/>
              <a:ext cx="490272" cy="429744"/>
            </a:xfrm>
            <a:prstGeom prst="roundRect">
              <a:avLst>
                <a:gd name="adj" fmla="val 32615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74" name="Rounded Rectangle 273"/>
            <p:cNvSpPr/>
            <p:nvPr/>
          </p:nvSpPr>
          <p:spPr>
            <a:xfrm>
              <a:off x="5019734" y="5221071"/>
              <a:ext cx="490272" cy="429744"/>
            </a:xfrm>
            <a:prstGeom prst="roundRect">
              <a:avLst>
                <a:gd name="adj" fmla="val 32615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75" name="Rounded Rectangle 274"/>
            <p:cNvSpPr/>
            <p:nvPr/>
          </p:nvSpPr>
          <p:spPr>
            <a:xfrm flipV="1">
              <a:off x="5739407" y="4254330"/>
              <a:ext cx="490272" cy="477479"/>
            </a:xfrm>
            <a:prstGeom prst="roundRect">
              <a:avLst>
                <a:gd name="adj" fmla="val 32615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276" name="Curved Connector 275"/>
            <p:cNvCxnSpPr>
              <a:stCxn id="272" idx="0"/>
              <a:endCxn id="273" idx="1"/>
            </p:cNvCxnSpPr>
            <p:nvPr/>
          </p:nvCxnSpPr>
          <p:spPr>
            <a:xfrm rot="5400000" flipH="1" flipV="1">
              <a:off x="4032405" y="4523975"/>
              <a:ext cx="463040" cy="606533"/>
            </a:xfrm>
            <a:prstGeom prst="curvedConnector2">
              <a:avLst/>
            </a:prstGeom>
            <a:ln w="76200" cmpd="sng">
              <a:solidFill>
                <a:srgbClr val="40404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urved Connector 276"/>
            <p:cNvCxnSpPr>
              <a:stCxn id="273" idx="3"/>
              <a:endCxn id="275" idx="1"/>
            </p:cNvCxnSpPr>
            <p:nvPr/>
          </p:nvCxnSpPr>
          <p:spPr>
            <a:xfrm flipV="1">
              <a:off x="5057463" y="4493070"/>
              <a:ext cx="681944" cy="102651"/>
            </a:xfrm>
            <a:prstGeom prst="curvedConnector3">
              <a:avLst>
                <a:gd name="adj1" fmla="val 50000"/>
              </a:avLst>
            </a:prstGeom>
            <a:ln w="76200" cmpd="sng">
              <a:solidFill>
                <a:srgbClr val="40404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urved Connector 277"/>
            <p:cNvCxnSpPr>
              <a:stCxn id="370" idx="1"/>
              <a:endCxn id="274" idx="3"/>
            </p:cNvCxnSpPr>
            <p:nvPr/>
          </p:nvCxnSpPr>
          <p:spPr>
            <a:xfrm rot="10800000" flipV="1">
              <a:off x="5510008" y="5086740"/>
              <a:ext cx="229401" cy="349201"/>
            </a:xfrm>
            <a:prstGeom prst="curvedConnector3">
              <a:avLst>
                <a:gd name="adj1" fmla="val 50000"/>
              </a:avLst>
            </a:prstGeom>
            <a:ln w="76200" cmpd="sng">
              <a:solidFill>
                <a:srgbClr val="40404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urved Connector 278"/>
            <p:cNvCxnSpPr>
              <a:stCxn id="272" idx="3"/>
              <a:endCxn id="274" idx="1"/>
            </p:cNvCxnSpPr>
            <p:nvPr/>
          </p:nvCxnSpPr>
          <p:spPr>
            <a:xfrm>
              <a:off x="4205794" y="5273633"/>
              <a:ext cx="813939" cy="162310"/>
            </a:xfrm>
            <a:prstGeom prst="curvedConnector3">
              <a:avLst>
                <a:gd name="adj1" fmla="val 50000"/>
              </a:avLst>
            </a:prstGeom>
            <a:ln w="76200" cmpd="sng">
              <a:solidFill>
                <a:srgbClr val="40404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0" name="Rounded Rectangle 369"/>
            <p:cNvSpPr/>
            <p:nvPr/>
          </p:nvSpPr>
          <p:spPr>
            <a:xfrm flipV="1">
              <a:off x="5739408" y="4848002"/>
              <a:ext cx="490272" cy="477479"/>
            </a:xfrm>
            <a:prstGeom prst="roundRect">
              <a:avLst>
                <a:gd name="adj" fmla="val 32615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373" name="Curved Connector 372"/>
            <p:cNvCxnSpPr>
              <a:stCxn id="273" idx="2"/>
              <a:endCxn id="274" idx="0"/>
            </p:cNvCxnSpPr>
            <p:nvPr/>
          </p:nvCxnSpPr>
          <p:spPr>
            <a:xfrm rot="16200000" flipH="1">
              <a:off x="4833360" y="4789558"/>
              <a:ext cx="410478" cy="452544"/>
            </a:xfrm>
            <a:prstGeom prst="curvedConnector3">
              <a:avLst>
                <a:gd name="adj1" fmla="val 50000"/>
              </a:avLst>
            </a:prstGeom>
            <a:ln w="76200" cmpd="sng">
              <a:solidFill>
                <a:srgbClr val="40404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9" name="TextBox 308"/>
          <p:cNvSpPr txBox="1"/>
          <p:nvPr/>
        </p:nvSpPr>
        <p:spPr>
          <a:xfrm>
            <a:off x="8213826" y="2290119"/>
            <a:ext cx="87115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CPH</a:t>
            </a:r>
            <a:endParaRPr lang="en-US" sz="3200" dirty="0"/>
          </a:p>
        </p:txBody>
      </p:sp>
      <p:sp>
        <p:nvSpPr>
          <p:cNvPr id="310" name="TextBox 309"/>
          <p:cNvSpPr txBox="1"/>
          <p:nvPr/>
        </p:nvSpPr>
        <p:spPr>
          <a:xfrm>
            <a:off x="7850813" y="3613290"/>
            <a:ext cx="10210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WDC</a:t>
            </a:r>
            <a:endParaRPr lang="en-US" sz="3200" dirty="0"/>
          </a:p>
        </p:txBody>
      </p:sp>
      <p:sp>
        <p:nvSpPr>
          <p:cNvPr id="311" name="TextBox 310"/>
          <p:cNvSpPr txBox="1"/>
          <p:nvPr/>
        </p:nvSpPr>
        <p:spPr>
          <a:xfrm>
            <a:off x="7608912" y="4956606"/>
            <a:ext cx="8771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TOK</a:t>
            </a:r>
            <a:endParaRPr lang="en-US" sz="3200" dirty="0"/>
          </a:p>
        </p:txBody>
      </p:sp>
      <p:cxnSp>
        <p:nvCxnSpPr>
          <p:cNvPr id="312" name="Straight Arrow Connector 311"/>
          <p:cNvCxnSpPr>
            <a:stCxn id="139" idx="3"/>
            <a:endCxn id="199" idx="0"/>
          </p:cNvCxnSpPr>
          <p:nvPr/>
        </p:nvCxnSpPr>
        <p:spPr>
          <a:xfrm flipV="1">
            <a:off x="2794796" y="1400973"/>
            <a:ext cx="4263315" cy="172465"/>
          </a:xfrm>
          <a:prstGeom prst="curvedConnector4">
            <a:avLst>
              <a:gd name="adj1" fmla="val 47484"/>
              <a:gd name="adj2" fmla="val 257159"/>
            </a:avLst>
          </a:prstGeom>
          <a:ln>
            <a:solidFill>
              <a:srgbClr val="FF66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>
            <a:stCxn id="139" idx="3"/>
            <a:endCxn id="210" idx="0"/>
          </p:cNvCxnSpPr>
          <p:nvPr/>
        </p:nvCxnSpPr>
        <p:spPr>
          <a:xfrm>
            <a:off x="2794796" y="1573438"/>
            <a:ext cx="4951082" cy="1077334"/>
          </a:xfrm>
          <a:prstGeom prst="curvedConnector2">
            <a:avLst/>
          </a:prstGeom>
          <a:ln>
            <a:solidFill>
              <a:srgbClr val="FF66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/>
          <p:cNvCxnSpPr>
            <a:stCxn id="139" idx="3"/>
            <a:endCxn id="221" idx="0"/>
          </p:cNvCxnSpPr>
          <p:nvPr/>
        </p:nvCxnSpPr>
        <p:spPr>
          <a:xfrm>
            <a:off x="2794796" y="1573438"/>
            <a:ext cx="4589811" cy="2166936"/>
          </a:xfrm>
          <a:prstGeom prst="curvedConnector2">
            <a:avLst/>
          </a:prstGeom>
          <a:ln>
            <a:solidFill>
              <a:srgbClr val="FF66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/>
          <p:cNvCxnSpPr>
            <a:stCxn id="139" idx="3"/>
            <a:endCxn id="237" idx="0"/>
          </p:cNvCxnSpPr>
          <p:nvPr/>
        </p:nvCxnSpPr>
        <p:spPr>
          <a:xfrm>
            <a:off x="2794796" y="1573438"/>
            <a:ext cx="4346168" cy="3558486"/>
          </a:xfrm>
          <a:prstGeom prst="curvedConnector2">
            <a:avLst/>
          </a:prstGeom>
          <a:ln>
            <a:solidFill>
              <a:srgbClr val="FF66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6" name="Group 375"/>
          <p:cNvGrpSpPr/>
          <p:nvPr/>
        </p:nvGrpSpPr>
        <p:grpSpPr>
          <a:xfrm>
            <a:off x="4010063" y="4160175"/>
            <a:ext cx="2218951" cy="2407523"/>
            <a:chOff x="4010063" y="4160175"/>
            <a:chExt cx="2218951" cy="2407523"/>
          </a:xfrm>
        </p:grpSpPr>
        <p:grpSp>
          <p:nvGrpSpPr>
            <p:cNvPr id="260" name="Group 259"/>
            <p:cNvGrpSpPr/>
            <p:nvPr/>
          </p:nvGrpSpPr>
          <p:grpSpPr>
            <a:xfrm>
              <a:off x="4010063" y="4565536"/>
              <a:ext cx="2218951" cy="2002162"/>
              <a:chOff x="3765592" y="3756861"/>
              <a:chExt cx="2711483" cy="2313335"/>
            </a:xfrm>
          </p:grpSpPr>
          <p:sp>
            <p:nvSpPr>
              <p:cNvPr id="261" name="Cloud 260"/>
              <p:cNvSpPr/>
              <p:nvPr/>
            </p:nvSpPr>
            <p:spPr>
              <a:xfrm>
                <a:off x="3765592" y="3756861"/>
                <a:ext cx="2711483" cy="2313335"/>
              </a:xfrm>
              <a:prstGeom prst="cloud">
                <a:avLst/>
              </a:prstGeom>
              <a:solidFill>
                <a:srgbClr val="B1DAF5"/>
              </a:solid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62" name="Rounded Rectangle 261"/>
              <p:cNvSpPr/>
              <p:nvPr/>
            </p:nvSpPr>
            <p:spPr>
              <a:xfrm>
                <a:off x="3774004" y="4698657"/>
                <a:ext cx="490272" cy="429744"/>
              </a:xfrm>
              <a:prstGeom prst="roundRect">
                <a:avLst>
                  <a:gd name="adj" fmla="val 32615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263" name="Rounded Rectangle 262"/>
              <p:cNvSpPr/>
              <p:nvPr/>
            </p:nvSpPr>
            <p:spPr>
              <a:xfrm>
                <a:off x="4773406" y="4156327"/>
                <a:ext cx="490272" cy="429744"/>
              </a:xfrm>
              <a:prstGeom prst="roundRect">
                <a:avLst>
                  <a:gd name="adj" fmla="val 32615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264" name="Rounded Rectangle 263"/>
              <p:cNvSpPr/>
              <p:nvPr/>
            </p:nvSpPr>
            <p:spPr>
              <a:xfrm>
                <a:off x="5019734" y="5221071"/>
                <a:ext cx="490272" cy="429744"/>
              </a:xfrm>
              <a:prstGeom prst="roundRect">
                <a:avLst>
                  <a:gd name="adj" fmla="val 32615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265" name="Rounded Rectangle 264"/>
              <p:cNvSpPr/>
              <p:nvPr/>
            </p:nvSpPr>
            <p:spPr>
              <a:xfrm>
                <a:off x="5984543" y="4698657"/>
                <a:ext cx="490272" cy="429744"/>
              </a:xfrm>
              <a:prstGeom prst="roundRect">
                <a:avLst>
                  <a:gd name="adj" fmla="val 32615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</a:t>
                </a:r>
                <a:endParaRPr lang="en-US" dirty="0"/>
              </a:p>
            </p:txBody>
          </p:sp>
          <p:cxnSp>
            <p:nvCxnSpPr>
              <p:cNvPr id="266" name="Curved Connector 265"/>
              <p:cNvCxnSpPr>
                <a:stCxn id="262" idx="0"/>
                <a:endCxn id="263" idx="1"/>
              </p:cNvCxnSpPr>
              <p:nvPr/>
            </p:nvCxnSpPr>
            <p:spPr>
              <a:xfrm rot="5400000" flipH="1" flipV="1">
                <a:off x="4232544" y="4157795"/>
                <a:ext cx="327458" cy="754266"/>
              </a:xfrm>
              <a:prstGeom prst="curvedConnector2">
                <a:avLst/>
              </a:prstGeom>
              <a:ln w="76200" cmpd="sng">
                <a:solidFill>
                  <a:srgbClr val="40404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urved Connector 266"/>
              <p:cNvCxnSpPr>
                <a:stCxn id="263" idx="3"/>
                <a:endCxn id="265" idx="1"/>
              </p:cNvCxnSpPr>
              <p:nvPr/>
            </p:nvCxnSpPr>
            <p:spPr>
              <a:xfrm>
                <a:off x="5263678" y="4371199"/>
                <a:ext cx="720865" cy="542330"/>
              </a:xfrm>
              <a:prstGeom prst="curvedConnector3">
                <a:avLst>
                  <a:gd name="adj1" fmla="val 50000"/>
                </a:avLst>
              </a:prstGeom>
              <a:ln w="76200" cmpd="sng">
                <a:solidFill>
                  <a:srgbClr val="40404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urved Connector 267"/>
              <p:cNvCxnSpPr>
                <a:stCxn id="265" idx="2"/>
                <a:endCxn id="264" idx="3"/>
              </p:cNvCxnSpPr>
              <p:nvPr/>
            </p:nvCxnSpPr>
            <p:spPr>
              <a:xfrm rot="5400000">
                <a:off x="5716072" y="4922336"/>
                <a:ext cx="307542" cy="719673"/>
              </a:xfrm>
              <a:prstGeom prst="curvedConnector2">
                <a:avLst/>
              </a:prstGeom>
              <a:ln w="76200" cmpd="sng">
                <a:solidFill>
                  <a:srgbClr val="40404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urved Connector 268"/>
              <p:cNvCxnSpPr>
                <a:stCxn id="262" idx="3"/>
                <a:endCxn id="264" idx="1"/>
              </p:cNvCxnSpPr>
              <p:nvPr/>
            </p:nvCxnSpPr>
            <p:spPr>
              <a:xfrm>
                <a:off x="4264276" y="4913529"/>
                <a:ext cx="755458" cy="522414"/>
              </a:xfrm>
              <a:prstGeom prst="curvedConnector3">
                <a:avLst>
                  <a:gd name="adj1" fmla="val 50000"/>
                </a:avLst>
              </a:prstGeom>
              <a:ln w="76200" cmpd="sng">
                <a:solidFill>
                  <a:srgbClr val="40404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8" name="Curved Connector 327"/>
            <p:cNvCxnSpPr>
              <a:stCxn id="251" idx="2"/>
              <a:endCxn id="263" idx="0"/>
            </p:cNvCxnSpPr>
            <p:nvPr/>
          </p:nvCxnSpPr>
          <p:spPr>
            <a:xfrm rot="16200000" flipH="1">
              <a:off x="4287426" y="4163276"/>
              <a:ext cx="751094" cy="744891"/>
            </a:xfrm>
            <a:prstGeom prst="curvedConnector3">
              <a:avLst>
                <a:gd name="adj1" fmla="val 50000"/>
              </a:avLst>
            </a:prstGeom>
            <a:ln w="76200" cmpd="sng">
              <a:solidFill>
                <a:srgbClr val="40404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3" name="Elbow Connector 352"/>
          <p:cNvCxnSpPr>
            <a:endCxn id="161" idx="1"/>
          </p:cNvCxnSpPr>
          <p:nvPr/>
        </p:nvCxnSpPr>
        <p:spPr>
          <a:xfrm>
            <a:off x="330200" y="3163846"/>
            <a:ext cx="757998" cy="273823"/>
          </a:xfrm>
          <a:prstGeom prst="bentConnector3">
            <a:avLst>
              <a:gd name="adj1" fmla="val 50000"/>
            </a:avLst>
          </a:prstGeom>
          <a:ln w="76200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Elbow Connector 355"/>
          <p:cNvCxnSpPr>
            <a:endCxn id="160" idx="1"/>
          </p:cNvCxnSpPr>
          <p:nvPr/>
        </p:nvCxnSpPr>
        <p:spPr>
          <a:xfrm>
            <a:off x="330200" y="2650772"/>
            <a:ext cx="755236" cy="408013"/>
          </a:xfrm>
          <a:prstGeom prst="bentConnector3">
            <a:avLst>
              <a:gd name="adj1" fmla="val 50000"/>
            </a:avLst>
          </a:prstGeom>
          <a:ln w="76200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Elbow Connector 358"/>
          <p:cNvCxnSpPr>
            <a:stCxn id="211" idx="3"/>
          </p:cNvCxnSpPr>
          <p:nvPr/>
        </p:nvCxnSpPr>
        <p:spPr>
          <a:xfrm>
            <a:off x="8212084" y="3078334"/>
            <a:ext cx="659762" cy="175445"/>
          </a:xfrm>
          <a:prstGeom prst="bentConnector3">
            <a:avLst>
              <a:gd name="adj1" fmla="val 50000"/>
            </a:avLst>
          </a:prstGeom>
          <a:ln w="76200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9" idx="2"/>
            <a:endCxn id="136" idx="0"/>
          </p:cNvCxnSpPr>
          <p:nvPr/>
        </p:nvCxnSpPr>
        <p:spPr>
          <a:xfrm flipH="1">
            <a:off x="2263547" y="1788348"/>
            <a:ext cx="12274" cy="1086547"/>
          </a:xfrm>
          <a:prstGeom prst="straightConnector1">
            <a:avLst/>
          </a:prstGeom>
          <a:ln>
            <a:solidFill>
              <a:srgbClr val="FF66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Elbow Connector 365"/>
          <p:cNvCxnSpPr>
            <a:stCxn id="220" idx="3"/>
          </p:cNvCxnSpPr>
          <p:nvPr/>
        </p:nvCxnSpPr>
        <p:spPr>
          <a:xfrm>
            <a:off x="7850813" y="4338961"/>
            <a:ext cx="843552" cy="184795"/>
          </a:xfrm>
          <a:prstGeom prst="bentConnector3">
            <a:avLst>
              <a:gd name="adj1" fmla="val 50000"/>
            </a:avLst>
          </a:prstGeom>
          <a:ln w="76200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Elbow Connector 367"/>
          <p:cNvCxnSpPr>
            <a:stCxn id="238" idx="3"/>
          </p:cNvCxnSpPr>
          <p:nvPr/>
        </p:nvCxnSpPr>
        <p:spPr>
          <a:xfrm>
            <a:off x="7607170" y="5559486"/>
            <a:ext cx="725924" cy="224897"/>
          </a:xfrm>
          <a:prstGeom prst="bentConnector3">
            <a:avLst>
              <a:gd name="adj1" fmla="val 50000"/>
            </a:avLst>
          </a:prstGeom>
          <a:ln w="76200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7" name="TextBox 376"/>
          <p:cNvSpPr txBox="1"/>
          <p:nvPr/>
        </p:nvSpPr>
        <p:spPr>
          <a:xfrm>
            <a:off x="726201" y="5097238"/>
            <a:ext cx="2736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Real World global production transport infrastructure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421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17" grpId="0"/>
      <p:bldP spid="118" grpId="0"/>
      <p:bldP spid="119" grpId="0"/>
      <p:bldP spid="309" grpId="0"/>
      <p:bldP spid="310" grpId="0"/>
      <p:bldP spid="311" grpId="0"/>
      <p:bldP spid="3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NSI features relevant to SDN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487" y="965200"/>
            <a:ext cx="8029523" cy="56769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NSI is an inter-domain framework</a:t>
            </a:r>
          </a:p>
          <a:p>
            <a:pPr lvl="1"/>
            <a:r>
              <a:rPr lang="en-US" dirty="0" smtClean="0"/>
              <a:t>It is a self consistent, distributed, </a:t>
            </a:r>
            <a:r>
              <a:rPr lang="en-US" i="1" u="sng" dirty="0" smtClean="0"/>
              <a:t>peering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It abstracts transport services – extremely versatile.</a:t>
            </a:r>
          </a:p>
          <a:p>
            <a:pPr lvl="1"/>
            <a:r>
              <a:rPr lang="en-US" dirty="0" smtClean="0"/>
              <a:t>It defers intra-domain specifics to the “network resource manager” (NRM)</a:t>
            </a:r>
          </a:p>
          <a:p>
            <a:pPr lvl="1"/>
            <a:r>
              <a:rPr lang="en-US" dirty="0" smtClean="0"/>
              <a:t>Security is designed in…NSI Defines clear inter-domain service boundaries and insures that all interactions across those boundaries are authorized.</a:t>
            </a:r>
          </a:p>
          <a:p>
            <a:r>
              <a:rPr lang="en-US" dirty="0" smtClean="0"/>
              <a:t>NSI-CS is explicitly designed to provide simple transparent conduits for the delivery of data from one location to another. </a:t>
            </a:r>
          </a:p>
          <a:p>
            <a:r>
              <a:rPr lang="en-US" dirty="0" smtClean="0"/>
              <a:t>From a NSI perspective:</a:t>
            </a:r>
          </a:p>
          <a:p>
            <a:pPr lvl="1"/>
            <a:r>
              <a:rPr lang="en-US" dirty="0" smtClean="0"/>
              <a:t>the NRM function maps well to an SDN Controller agent or hypervisor managing internal switching and forwarding configurations…</a:t>
            </a:r>
          </a:p>
          <a:p>
            <a:r>
              <a:rPr lang="en-US" dirty="0" smtClean="0"/>
              <a:t>From an SDN perspective, </a:t>
            </a:r>
          </a:p>
          <a:p>
            <a:pPr lvl="1"/>
            <a:r>
              <a:rPr lang="en-US" dirty="0" smtClean="0"/>
              <a:t>the SDN controller/hypervisor agent can utilize NSI protocol(s) to acquire and manage transport resources beyond (or underlying) its local service domain </a:t>
            </a:r>
          </a:p>
          <a:p>
            <a:pPr lvl="1"/>
            <a:r>
              <a:rPr lang="en-US" dirty="0" smtClean="0"/>
              <a:t>i.e. the Hypervisor can easily be an NSA for its domain</a:t>
            </a:r>
          </a:p>
        </p:txBody>
      </p:sp>
    </p:spTree>
    <p:extLst>
      <p:ext uri="{BB962C8B-B14F-4D97-AF65-F5344CB8AC3E}">
        <p14:creationId xmlns:p14="http://schemas.microsoft.com/office/powerpoint/2010/main" val="235805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NSI features relevant to SDN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887" y="850900"/>
            <a:ext cx="8029523" cy="56769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NSI is technology agnostic</a:t>
            </a:r>
          </a:p>
          <a:p>
            <a:pPr lvl="1"/>
            <a:r>
              <a:rPr lang="en-US" dirty="0" smtClean="0"/>
              <a:t>It does not dictate specific intra-domain technologies </a:t>
            </a:r>
          </a:p>
          <a:p>
            <a:pPr lvl="1"/>
            <a:r>
              <a:rPr lang="en-US" dirty="0" smtClean="0"/>
              <a:t>Thus novel switching technologies such as </a:t>
            </a:r>
            <a:r>
              <a:rPr lang="en-US" dirty="0" err="1" smtClean="0"/>
              <a:t>OpenFlow</a:t>
            </a:r>
            <a:r>
              <a:rPr lang="en-US" dirty="0" smtClean="0"/>
              <a:t> are easily accommodated.</a:t>
            </a:r>
          </a:p>
          <a:p>
            <a:r>
              <a:rPr lang="en-US" dirty="0" smtClean="0"/>
              <a:t>NSI is a framework that neatly integrates several key atomic functions of modern networks that map to SDN:</a:t>
            </a:r>
          </a:p>
          <a:p>
            <a:pPr lvl="1"/>
            <a:r>
              <a:rPr lang="en-US" dirty="0" smtClean="0"/>
              <a:t>SDN is about </a:t>
            </a:r>
            <a:r>
              <a:rPr lang="en-US" i="1" u="sng" dirty="0" smtClean="0"/>
              <a:t>switching and forwarding </a:t>
            </a:r>
            <a:r>
              <a:rPr lang="en-US" dirty="0" smtClean="0"/>
              <a:t>– atomic “Nodes” - these map very nicely to NSI network service domains.</a:t>
            </a:r>
          </a:p>
          <a:p>
            <a:pPr lvl="1"/>
            <a:r>
              <a:rPr lang="en-US" dirty="0" smtClean="0"/>
              <a:t>NSI is about </a:t>
            </a:r>
            <a:r>
              <a:rPr lang="en-US" i="1" u="sng" dirty="0" smtClean="0"/>
              <a:t>transport</a:t>
            </a:r>
            <a:r>
              <a:rPr lang="en-US" dirty="0" smtClean="0"/>
              <a:t> services – atomic “Links” - that carry data between/across intermediate devices/domains, whatever those domains may contain…</a:t>
            </a:r>
          </a:p>
          <a:p>
            <a:r>
              <a:rPr lang="en-US" dirty="0" smtClean="0"/>
              <a:t>NSI already recognizes the separation of control and data plane:</a:t>
            </a:r>
          </a:p>
          <a:p>
            <a:pPr lvl="1"/>
            <a:r>
              <a:rPr lang="en-US" dirty="0" smtClean="0"/>
              <a:t>It has the NSA control plane agents and the NSI Network objects that comprises the data transport plane.  </a:t>
            </a:r>
          </a:p>
          <a:p>
            <a:pPr lvl="1"/>
            <a:r>
              <a:rPr lang="en-US" dirty="0" smtClean="0"/>
              <a:t>It asserts neither an in-band nor a congruent control network NSAs simply speak for their domain</a:t>
            </a:r>
          </a:p>
          <a:p>
            <a:pPr lvl="1"/>
            <a:r>
              <a:rPr lang="en-US" dirty="0" smtClean="0"/>
              <a:t>NSI does not differentiate users from network – any user is able to take advantage of the full features of NSI framework</a:t>
            </a:r>
          </a:p>
        </p:txBody>
      </p:sp>
    </p:spTree>
    <p:extLst>
      <p:ext uri="{BB962C8B-B14F-4D97-AF65-F5344CB8AC3E}">
        <p14:creationId xmlns:p14="http://schemas.microsoft.com/office/powerpoint/2010/main" val="190458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NSI as basic transit provider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955" y="3889078"/>
            <a:ext cx="8313953" cy="2659502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 The inter-domain transport model: </a:t>
            </a:r>
          </a:p>
          <a:p>
            <a:pPr lvl="1"/>
            <a:r>
              <a:rPr lang="en-US" dirty="0" smtClean="0"/>
              <a:t>NSI-CS is used to establish transparent conduits between SDN domains.</a:t>
            </a:r>
          </a:p>
          <a:p>
            <a:pPr lvl="1"/>
            <a:r>
              <a:rPr lang="en-US" dirty="0" smtClean="0"/>
              <a:t>These Connections create SDN adjacencies over/thru intervening multi-layer transit networks</a:t>
            </a:r>
          </a:p>
          <a:p>
            <a:pPr lvl="2"/>
            <a:r>
              <a:rPr lang="en-US" dirty="0" smtClean="0"/>
              <a:t>The NSI domains are opaque - they just provide the basic atomic network function of transparent transport links.</a:t>
            </a:r>
          </a:p>
          <a:p>
            <a:pPr lvl="1"/>
            <a:r>
              <a:rPr lang="en-US" dirty="0" smtClean="0"/>
              <a:t>This model recognizes real world MAN/WAN transport engineering issues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6336527" y="1503029"/>
            <a:ext cx="2145175" cy="1681515"/>
            <a:chOff x="1320754" y="1192800"/>
            <a:chExt cx="3427980" cy="2491471"/>
          </a:xfrm>
        </p:grpSpPr>
        <p:sp>
          <p:nvSpPr>
            <p:cNvPr id="63" name="Cloud 62"/>
            <p:cNvSpPr/>
            <p:nvPr/>
          </p:nvSpPr>
          <p:spPr>
            <a:xfrm>
              <a:off x="1528668" y="1192800"/>
              <a:ext cx="2978061" cy="2491471"/>
            </a:xfrm>
            <a:prstGeom prst="cloud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045423" y="2402315"/>
              <a:ext cx="560872" cy="444859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X</a:t>
              </a:r>
              <a:endParaRPr lang="en-US" sz="12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648135" y="1366603"/>
              <a:ext cx="640287" cy="502575"/>
            </a:xfrm>
            <a:prstGeom prst="rect">
              <a:avLst/>
            </a:prstGeom>
            <a:solidFill>
              <a:srgbClr val="FF6600"/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CP</a:t>
              </a:r>
              <a:endParaRPr lang="en-US" sz="1200" dirty="0"/>
            </a:p>
          </p:txBody>
        </p:sp>
        <p:cxnSp>
          <p:nvCxnSpPr>
            <p:cNvPr id="66" name="Straight Connector 65"/>
            <p:cNvCxnSpPr>
              <a:stCxn id="64" idx="0"/>
              <a:endCxn id="65" idx="2"/>
            </p:cNvCxnSpPr>
            <p:nvPr/>
          </p:nvCxnSpPr>
          <p:spPr>
            <a:xfrm flipV="1">
              <a:off x="2325860" y="1869177"/>
              <a:ext cx="642420" cy="533137"/>
            </a:xfrm>
            <a:prstGeom prst="line">
              <a:avLst/>
            </a:prstGeom>
            <a:ln w="28575" cmpd="sng">
              <a:solidFill>
                <a:srgbClr val="FFFF00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1" idx="0"/>
              <a:endCxn id="65" idx="2"/>
            </p:cNvCxnSpPr>
            <p:nvPr/>
          </p:nvCxnSpPr>
          <p:spPr>
            <a:xfrm flipH="1" flipV="1">
              <a:off x="2968278" y="1869177"/>
              <a:ext cx="600580" cy="533137"/>
            </a:xfrm>
            <a:prstGeom prst="line">
              <a:avLst/>
            </a:prstGeom>
            <a:ln w="28575" cmpd="sng">
              <a:solidFill>
                <a:srgbClr val="FFFF00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4" idx="3"/>
              <a:endCxn id="71" idx="1"/>
            </p:cNvCxnSpPr>
            <p:nvPr/>
          </p:nvCxnSpPr>
          <p:spPr>
            <a:xfrm>
              <a:off x="2606295" y="2624745"/>
              <a:ext cx="682127" cy="0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71" idx="3"/>
            </p:cNvCxnSpPr>
            <p:nvPr/>
          </p:nvCxnSpPr>
          <p:spPr>
            <a:xfrm>
              <a:off x="3849294" y="2624745"/>
              <a:ext cx="899440" cy="0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endCxn id="64" idx="1"/>
            </p:cNvCxnSpPr>
            <p:nvPr/>
          </p:nvCxnSpPr>
          <p:spPr>
            <a:xfrm>
              <a:off x="1320754" y="2624745"/>
              <a:ext cx="724669" cy="0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3288422" y="2402315"/>
              <a:ext cx="560872" cy="444859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X</a:t>
              </a:r>
              <a:endParaRPr lang="en-US" sz="12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95284" y="1507032"/>
            <a:ext cx="2145175" cy="1681515"/>
            <a:chOff x="1320754" y="1192800"/>
            <a:chExt cx="3427980" cy="2491471"/>
          </a:xfrm>
        </p:grpSpPr>
        <p:sp>
          <p:nvSpPr>
            <p:cNvPr id="73" name="Cloud 72"/>
            <p:cNvSpPr/>
            <p:nvPr/>
          </p:nvSpPr>
          <p:spPr>
            <a:xfrm>
              <a:off x="1528668" y="1192800"/>
              <a:ext cx="2978061" cy="2491471"/>
            </a:xfrm>
            <a:prstGeom prst="cloud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045423" y="2402315"/>
              <a:ext cx="560872" cy="444859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X1</a:t>
              </a:r>
              <a:endParaRPr lang="en-US" sz="12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648135" y="1366603"/>
              <a:ext cx="640287" cy="502575"/>
            </a:xfrm>
            <a:prstGeom prst="rect">
              <a:avLst/>
            </a:prstGeom>
            <a:solidFill>
              <a:srgbClr val="FF6600"/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CP</a:t>
              </a:r>
              <a:endParaRPr lang="en-US" sz="1200" dirty="0"/>
            </a:p>
          </p:txBody>
        </p:sp>
        <p:cxnSp>
          <p:nvCxnSpPr>
            <p:cNvPr id="76" name="Straight Connector 75"/>
            <p:cNvCxnSpPr>
              <a:stCxn id="74" idx="0"/>
              <a:endCxn id="75" idx="2"/>
            </p:cNvCxnSpPr>
            <p:nvPr/>
          </p:nvCxnSpPr>
          <p:spPr>
            <a:xfrm flipV="1">
              <a:off x="2325860" y="1869177"/>
              <a:ext cx="642420" cy="533137"/>
            </a:xfrm>
            <a:prstGeom prst="line">
              <a:avLst/>
            </a:prstGeom>
            <a:ln w="28575" cmpd="sng">
              <a:solidFill>
                <a:srgbClr val="FFFF00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1" idx="0"/>
              <a:endCxn id="75" idx="2"/>
            </p:cNvCxnSpPr>
            <p:nvPr/>
          </p:nvCxnSpPr>
          <p:spPr>
            <a:xfrm flipH="1" flipV="1">
              <a:off x="2968278" y="1869177"/>
              <a:ext cx="600580" cy="533137"/>
            </a:xfrm>
            <a:prstGeom prst="line">
              <a:avLst/>
            </a:prstGeom>
            <a:ln w="28575" cmpd="sng">
              <a:solidFill>
                <a:srgbClr val="FFFF00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4" idx="3"/>
              <a:endCxn id="81" idx="1"/>
            </p:cNvCxnSpPr>
            <p:nvPr/>
          </p:nvCxnSpPr>
          <p:spPr>
            <a:xfrm>
              <a:off x="2606295" y="2624745"/>
              <a:ext cx="682127" cy="0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1" idx="3"/>
            </p:cNvCxnSpPr>
            <p:nvPr/>
          </p:nvCxnSpPr>
          <p:spPr>
            <a:xfrm>
              <a:off x="3849294" y="2624745"/>
              <a:ext cx="899440" cy="0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74" idx="1"/>
            </p:cNvCxnSpPr>
            <p:nvPr/>
          </p:nvCxnSpPr>
          <p:spPr>
            <a:xfrm>
              <a:off x="1320754" y="2624745"/>
              <a:ext cx="724669" cy="0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3288422" y="2402315"/>
              <a:ext cx="560872" cy="444859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X2</a:t>
              </a:r>
              <a:endParaRPr lang="en-US" sz="1200" dirty="0"/>
            </a:p>
          </p:txBody>
        </p:sp>
      </p:grpSp>
      <p:sp>
        <p:nvSpPr>
          <p:cNvPr id="34" name="Cloud 33"/>
          <p:cNvSpPr/>
          <p:nvPr/>
        </p:nvSpPr>
        <p:spPr>
          <a:xfrm>
            <a:off x="2789016" y="1465652"/>
            <a:ext cx="1863623" cy="1681515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5" name="Cloud 34"/>
          <p:cNvSpPr/>
          <p:nvPr/>
        </p:nvSpPr>
        <p:spPr>
          <a:xfrm>
            <a:off x="4603013" y="1607399"/>
            <a:ext cx="1863623" cy="1681515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2789016" y="2469461"/>
            <a:ext cx="3741311" cy="1"/>
          </a:xfrm>
          <a:prstGeom prst="line">
            <a:avLst/>
          </a:prstGeom>
          <a:ln w="76200" cmpd="sng"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510507" y="1320502"/>
            <a:ext cx="489213" cy="339192"/>
          </a:xfrm>
          <a:prstGeom prst="rect">
            <a:avLst/>
          </a:prstGeom>
          <a:solidFill>
            <a:srgbClr val="FF66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NSA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5296973" y="1437803"/>
            <a:ext cx="489213" cy="339192"/>
          </a:xfrm>
          <a:prstGeom prst="rect">
            <a:avLst/>
          </a:prstGeom>
          <a:solidFill>
            <a:srgbClr val="FF66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NSA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42505" y="961068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NSI Enabled </a:t>
            </a:r>
          </a:p>
          <a:p>
            <a:pPr algn="r"/>
            <a:r>
              <a:rPr lang="en-US" dirty="0" smtClean="0"/>
              <a:t>SDN Controller</a:t>
            </a:r>
            <a:endParaRPr lang="en-US" dirty="0"/>
          </a:p>
        </p:txBody>
      </p:sp>
      <p:cxnSp>
        <p:nvCxnSpPr>
          <p:cNvPr id="46" name="Straight Connector 45"/>
          <p:cNvCxnSpPr>
            <a:stCxn id="41" idx="1"/>
            <a:endCxn id="75" idx="3"/>
          </p:cNvCxnSpPr>
          <p:nvPr/>
        </p:nvCxnSpPr>
        <p:spPr>
          <a:xfrm rot="10800000" flipV="1">
            <a:off x="2026619" y="1490097"/>
            <a:ext cx="1483888" cy="303831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FF0000"/>
            </a:solidFill>
            <a:headEnd type="triangle" w="lg" len="med"/>
            <a:tailEnd type="triangle" w="lg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5"/>
          <p:cNvCxnSpPr>
            <a:endCxn id="41" idx="3"/>
          </p:cNvCxnSpPr>
          <p:nvPr/>
        </p:nvCxnSpPr>
        <p:spPr>
          <a:xfrm rot="10800000">
            <a:off x="3999721" y="1490099"/>
            <a:ext cx="1297253" cy="78629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FF0000"/>
            </a:solidFill>
            <a:headEnd type="triangle" w="lg" len="med"/>
            <a:tailEnd type="triangle" w="lg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45"/>
          <p:cNvCxnSpPr>
            <a:stCxn id="65" idx="1"/>
            <a:endCxn id="42" idx="3"/>
          </p:cNvCxnSpPr>
          <p:nvPr/>
        </p:nvCxnSpPr>
        <p:spPr>
          <a:xfrm rot="10800000">
            <a:off x="5786187" y="1607400"/>
            <a:ext cx="1380995" cy="182527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FF0000"/>
            </a:solidFill>
            <a:headEnd type="triangle" w="lg" len="med"/>
            <a:tailEnd type="triangle" w="lg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392635" y="1793929"/>
            <a:ext cx="229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Intervening opaque </a:t>
            </a:r>
          </a:p>
          <a:p>
            <a:pPr algn="ctr"/>
            <a:r>
              <a:rPr lang="en-US" dirty="0" smtClean="0"/>
              <a:t>NSI transport domains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92291" y="1322366"/>
            <a:ext cx="49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NSI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79897" y="1199395"/>
            <a:ext cx="49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NSI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23564" y="1204570"/>
            <a:ext cx="49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NSI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410363" y="2405747"/>
            <a:ext cx="128240" cy="126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748921" y="2406749"/>
            <a:ext cx="128240" cy="126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538893" y="2405747"/>
            <a:ext cx="128240" cy="126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715268" y="711835"/>
            <a:ext cx="2430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change internally </a:t>
            </a:r>
          </a:p>
          <a:p>
            <a:r>
              <a:rPr lang="en-US" dirty="0" smtClean="0"/>
              <a:t>to the SDN architecture or operation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32955" y="3058081"/>
            <a:ext cx="79816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FF"/>
                </a:solidFill>
              </a:rPr>
              <a:t>The SDN environments are topologically adjacent by merit of </a:t>
            </a:r>
          </a:p>
          <a:p>
            <a:pPr algn="ctr"/>
            <a:r>
              <a:rPr lang="en-US" sz="2400" b="1" dirty="0" smtClean="0">
                <a:solidFill>
                  <a:srgbClr val="0000FF"/>
                </a:solidFill>
              </a:rPr>
              <a:t>NSI established transparent connections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745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loud 42"/>
          <p:cNvSpPr/>
          <p:nvPr/>
        </p:nvSpPr>
        <p:spPr>
          <a:xfrm>
            <a:off x="890050" y="1632706"/>
            <a:ext cx="1863623" cy="1681515"/>
          </a:xfrm>
          <a:prstGeom prst="clou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5" name="Cloud 84"/>
          <p:cNvSpPr/>
          <p:nvPr/>
        </p:nvSpPr>
        <p:spPr>
          <a:xfrm>
            <a:off x="6470947" y="1565219"/>
            <a:ext cx="1863623" cy="1681515"/>
          </a:xfrm>
          <a:prstGeom prst="clou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7298" y="-12987"/>
            <a:ext cx="7751335" cy="647987"/>
          </a:xfrm>
        </p:spPr>
        <p:txBody>
          <a:bodyPr/>
          <a:lstStyle/>
          <a:p>
            <a:r>
              <a:rPr lang="en-US" sz="3200" dirty="0" smtClean="0"/>
              <a:t>SDN transit facilities under NSI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115" y="3952119"/>
            <a:ext cx="8029523" cy="2512181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 The SDN based transit network service model:</a:t>
            </a:r>
          </a:p>
          <a:p>
            <a:pPr lvl="1"/>
            <a:r>
              <a:rPr lang="en-US" dirty="0" smtClean="0"/>
              <a:t>NSI-CS is used to provision connection requests across an SDN environment.</a:t>
            </a:r>
          </a:p>
          <a:p>
            <a:pPr lvl="1"/>
            <a:r>
              <a:rPr lang="en-US" dirty="0" smtClean="0"/>
              <a:t>This model allows NSI-CS to offer SDN flow spaces via the n-tuple STP mapping.</a:t>
            </a:r>
          </a:p>
          <a:p>
            <a:pPr lvl="2"/>
            <a:r>
              <a:rPr lang="en-US" dirty="0" smtClean="0"/>
              <a:t>Enables “flow space defined” transport links connections.</a:t>
            </a:r>
          </a:p>
          <a:p>
            <a:pPr lvl="2"/>
            <a:r>
              <a:rPr lang="en-US" dirty="0" smtClean="0"/>
              <a:t>It is consistent with NSI abstractions (domain boundaries, STPs, etc.)  </a:t>
            </a:r>
          </a:p>
          <a:p>
            <a:pPr lvl="1"/>
            <a:endParaRPr lang="en-US" dirty="0" smtClean="0"/>
          </a:p>
        </p:txBody>
      </p:sp>
      <p:grpSp>
        <p:nvGrpSpPr>
          <p:cNvPr id="62" name="Group 61"/>
          <p:cNvGrpSpPr/>
          <p:nvPr/>
        </p:nvGrpSpPr>
        <p:grpSpPr>
          <a:xfrm>
            <a:off x="4451844" y="1408655"/>
            <a:ext cx="1993732" cy="1775889"/>
            <a:chOff x="1320754" y="1052972"/>
            <a:chExt cx="3185975" cy="2631299"/>
          </a:xfrm>
        </p:grpSpPr>
        <p:sp>
          <p:nvSpPr>
            <p:cNvPr id="63" name="Cloud 62"/>
            <p:cNvSpPr/>
            <p:nvPr/>
          </p:nvSpPr>
          <p:spPr>
            <a:xfrm>
              <a:off x="1528668" y="1192800"/>
              <a:ext cx="2978061" cy="2491471"/>
            </a:xfrm>
            <a:prstGeom prst="cloud">
              <a:avLst/>
            </a:prstGeom>
            <a:solidFill>
              <a:srgbClr val="FEC98E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045423" y="2402315"/>
              <a:ext cx="560872" cy="444859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X</a:t>
              </a:r>
              <a:endParaRPr lang="en-US" sz="12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648135" y="1052972"/>
              <a:ext cx="640286" cy="502574"/>
            </a:xfrm>
            <a:prstGeom prst="rect">
              <a:avLst/>
            </a:prstGeom>
            <a:solidFill>
              <a:srgbClr val="FF6600"/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CP</a:t>
              </a:r>
              <a:endParaRPr lang="en-US" sz="1200" dirty="0"/>
            </a:p>
          </p:txBody>
        </p:sp>
        <p:cxnSp>
          <p:nvCxnSpPr>
            <p:cNvPr id="66" name="Straight Connector 65"/>
            <p:cNvCxnSpPr>
              <a:stCxn id="64" idx="0"/>
              <a:endCxn id="65" idx="2"/>
            </p:cNvCxnSpPr>
            <p:nvPr/>
          </p:nvCxnSpPr>
          <p:spPr>
            <a:xfrm flipV="1">
              <a:off x="2325860" y="1555546"/>
              <a:ext cx="642420" cy="846770"/>
            </a:xfrm>
            <a:prstGeom prst="line">
              <a:avLst/>
            </a:prstGeom>
            <a:ln w="28575" cmpd="sng">
              <a:solidFill>
                <a:srgbClr val="FFFF00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1" idx="0"/>
              <a:endCxn id="65" idx="2"/>
            </p:cNvCxnSpPr>
            <p:nvPr/>
          </p:nvCxnSpPr>
          <p:spPr>
            <a:xfrm flipH="1" flipV="1">
              <a:off x="2968279" y="1555546"/>
              <a:ext cx="600579" cy="846770"/>
            </a:xfrm>
            <a:prstGeom prst="line">
              <a:avLst/>
            </a:prstGeom>
            <a:ln w="28575" cmpd="sng">
              <a:solidFill>
                <a:srgbClr val="FFFF00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4" idx="3"/>
              <a:endCxn id="71" idx="1"/>
            </p:cNvCxnSpPr>
            <p:nvPr/>
          </p:nvCxnSpPr>
          <p:spPr>
            <a:xfrm>
              <a:off x="2606295" y="2624745"/>
              <a:ext cx="682127" cy="0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71" idx="3"/>
              <a:endCxn id="83" idx="2"/>
            </p:cNvCxnSpPr>
            <p:nvPr/>
          </p:nvCxnSpPr>
          <p:spPr>
            <a:xfrm>
              <a:off x="3849294" y="2624745"/>
              <a:ext cx="554971" cy="0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endCxn id="64" idx="1"/>
            </p:cNvCxnSpPr>
            <p:nvPr/>
          </p:nvCxnSpPr>
          <p:spPr>
            <a:xfrm>
              <a:off x="1320754" y="2624745"/>
              <a:ext cx="724669" cy="0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3288422" y="2402315"/>
              <a:ext cx="560872" cy="444859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X</a:t>
              </a:r>
              <a:endParaRPr lang="en-US" sz="12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753673" y="1507032"/>
            <a:ext cx="2015066" cy="1681515"/>
            <a:chOff x="1528668" y="1192800"/>
            <a:chExt cx="3220066" cy="2491471"/>
          </a:xfrm>
        </p:grpSpPr>
        <p:sp>
          <p:nvSpPr>
            <p:cNvPr id="73" name="Cloud 72"/>
            <p:cNvSpPr/>
            <p:nvPr/>
          </p:nvSpPr>
          <p:spPr>
            <a:xfrm>
              <a:off x="1528668" y="1192800"/>
              <a:ext cx="2978061" cy="2491471"/>
            </a:xfrm>
            <a:prstGeom prst="cloud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045423" y="2402315"/>
              <a:ext cx="560872" cy="444859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X1</a:t>
              </a:r>
              <a:endParaRPr lang="en-US" sz="12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648136" y="1554784"/>
              <a:ext cx="640286" cy="50257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CP</a:t>
              </a:r>
              <a:endParaRPr lang="en-US" sz="1200" dirty="0"/>
            </a:p>
          </p:txBody>
        </p:sp>
        <p:cxnSp>
          <p:nvCxnSpPr>
            <p:cNvPr id="76" name="Straight Connector 75"/>
            <p:cNvCxnSpPr>
              <a:stCxn id="74" idx="0"/>
              <a:endCxn id="75" idx="2"/>
            </p:cNvCxnSpPr>
            <p:nvPr/>
          </p:nvCxnSpPr>
          <p:spPr>
            <a:xfrm flipV="1">
              <a:off x="2325860" y="2057359"/>
              <a:ext cx="642420" cy="344956"/>
            </a:xfrm>
            <a:prstGeom prst="line">
              <a:avLst/>
            </a:prstGeom>
            <a:ln w="28575" cmpd="sng">
              <a:solidFill>
                <a:srgbClr val="FFFF00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1" idx="0"/>
              <a:endCxn id="75" idx="2"/>
            </p:cNvCxnSpPr>
            <p:nvPr/>
          </p:nvCxnSpPr>
          <p:spPr>
            <a:xfrm flipH="1" flipV="1">
              <a:off x="2968280" y="2057359"/>
              <a:ext cx="600579" cy="344956"/>
            </a:xfrm>
            <a:prstGeom prst="line">
              <a:avLst/>
            </a:prstGeom>
            <a:ln w="28575" cmpd="sng">
              <a:solidFill>
                <a:srgbClr val="FFFF00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4" idx="3"/>
              <a:endCxn id="81" idx="1"/>
            </p:cNvCxnSpPr>
            <p:nvPr/>
          </p:nvCxnSpPr>
          <p:spPr>
            <a:xfrm>
              <a:off x="2606295" y="2624745"/>
              <a:ext cx="682127" cy="0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1" idx="3"/>
            </p:cNvCxnSpPr>
            <p:nvPr/>
          </p:nvCxnSpPr>
          <p:spPr>
            <a:xfrm>
              <a:off x="3849294" y="2624745"/>
              <a:ext cx="899440" cy="0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74" idx="1"/>
            </p:cNvCxnSpPr>
            <p:nvPr/>
          </p:nvCxnSpPr>
          <p:spPr>
            <a:xfrm>
              <a:off x="1528668" y="2624745"/>
              <a:ext cx="516755" cy="0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3288422" y="2402315"/>
              <a:ext cx="560872" cy="444859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X2</a:t>
              </a:r>
              <a:endParaRPr lang="en-US" sz="1200" dirty="0"/>
            </a:p>
          </p:txBody>
        </p:sp>
        <p:cxnSp>
          <p:nvCxnSpPr>
            <p:cNvPr id="89" name="Straight Connector 88"/>
            <p:cNvCxnSpPr>
              <a:stCxn id="75" idx="0"/>
              <a:endCxn id="42" idx="2"/>
            </p:cNvCxnSpPr>
            <p:nvPr/>
          </p:nvCxnSpPr>
          <p:spPr>
            <a:xfrm flipV="1">
              <a:off x="2968280" y="1226824"/>
              <a:ext cx="5937" cy="327960"/>
            </a:xfrm>
            <a:prstGeom prst="line">
              <a:avLst/>
            </a:prstGeom>
            <a:ln w="28575" cmpd="sng">
              <a:solidFill>
                <a:schemeClr val="bg1">
                  <a:lumMod val="65000"/>
                </a:schemeClr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1568158" y="1503029"/>
            <a:ext cx="489213" cy="339192"/>
          </a:xfrm>
          <a:prstGeom prst="rect">
            <a:avLst/>
          </a:prstGeom>
          <a:solidFill>
            <a:srgbClr val="FF66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NSA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3413667" y="1190803"/>
            <a:ext cx="489213" cy="339192"/>
          </a:xfrm>
          <a:prstGeom prst="rect">
            <a:avLst/>
          </a:prstGeom>
          <a:solidFill>
            <a:srgbClr val="FF66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NSA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24484" y="1175733"/>
            <a:ext cx="187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NSI peer network</a:t>
            </a:r>
            <a:endParaRPr lang="en-US" dirty="0"/>
          </a:p>
        </p:txBody>
      </p:sp>
      <p:cxnSp>
        <p:nvCxnSpPr>
          <p:cNvPr id="46" name="Straight Connector 45"/>
          <p:cNvCxnSpPr>
            <a:stCxn id="65" idx="1"/>
            <a:endCxn id="42" idx="3"/>
          </p:cNvCxnSpPr>
          <p:nvPr/>
        </p:nvCxnSpPr>
        <p:spPr>
          <a:xfrm rot="10800000">
            <a:off x="3902880" y="1360399"/>
            <a:ext cx="1379618" cy="217852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FF0000"/>
            </a:solidFill>
            <a:headEnd type="triangle" w="lg" len="med"/>
            <a:tailEnd type="triangle" w="lg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5"/>
          <p:cNvCxnSpPr>
            <a:stCxn id="42" idx="1"/>
            <a:endCxn id="41" idx="3"/>
          </p:cNvCxnSpPr>
          <p:nvPr/>
        </p:nvCxnSpPr>
        <p:spPr>
          <a:xfrm rot="10800000" flipV="1">
            <a:off x="2057371" y="1360399"/>
            <a:ext cx="1356296" cy="312226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FF0000"/>
            </a:solidFill>
            <a:headEnd type="triangle" w="lg" len="med"/>
            <a:tailEnd type="triangle" w="lg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45"/>
          <p:cNvCxnSpPr>
            <a:stCxn id="65" idx="3"/>
            <a:endCxn id="86" idx="1"/>
          </p:cNvCxnSpPr>
          <p:nvPr/>
        </p:nvCxnSpPr>
        <p:spPr>
          <a:xfrm>
            <a:off x="5683179" y="1578251"/>
            <a:ext cx="1465876" cy="26887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FF0000"/>
            </a:solidFill>
            <a:headEnd type="triangle" w="lg" len="med"/>
            <a:tailEnd type="triangle" w="lg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4304" y="2683819"/>
            <a:ext cx="2754029" cy="646331"/>
          </a:xfrm>
          <a:prstGeom prst="rect">
            <a:avLst/>
          </a:prstGeom>
          <a:noFill/>
          <a:ln cap="rnd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Transit networks using SDN</a:t>
            </a:r>
          </a:p>
          <a:p>
            <a:pPr algn="ctr"/>
            <a:r>
              <a:rPr lang="en-US" dirty="0" smtClean="0"/>
              <a:t>Technologies internally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581953" y="1223989"/>
            <a:ext cx="49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NSI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196631" y="1175733"/>
            <a:ext cx="49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NSI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798762" y="1751338"/>
            <a:ext cx="65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NRM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4556637" y="2405977"/>
            <a:ext cx="128240" cy="126967"/>
          </a:xfrm>
          <a:prstGeom prst="ellipse">
            <a:avLst/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699345" y="3246734"/>
            <a:ext cx="6590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NSI is used as the east/west interface across SDN domains to establish end-to-end connectivity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6381456" y="2405977"/>
            <a:ext cx="128240" cy="126967"/>
          </a:xfrm>
          <a:prstGeom prst="ellipse">
            <a:avLst/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711338" y="2406009"/>
            <a:ext cx="128240" cy="126967"/>
          </a:xfrm>
          <a:prstGeom prst="ellipse">
            <a:avLst/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7149055" y="1435542"/>
            <a:ext cx="489213" cy="339192"/>
          </a:xfrm>
          <a:prstGeom prst="rect">
            <a:avLst/>
          </a:prstGeom>
          <a:solidFill>
            <a:srgbClr val="FF66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NSA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5027208" y="1658814"/>
            <a:ext cx="1169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Integrated </a:t>
            </a:r>
          </a:p>
          <a:p>
            <a:pPr algn="ctr"/>
            <a:r>
              <a:rPr lang="en-US" dirty="0" smtClean="0"/>
              <a:t>NRM</a:t>
            </a:r>
            <a:endParaRPr lang="en-US" dirty="0"/>
          </a:p>
        </p:txBody>
      </p:sp>
      <p:cxnSp>
        <p:nvCxnSpPr>
          <p:cNvPr id="90" name="Straight Connector 89"/>
          <p:cNvCxnSpPr>
            <a:stCxn id="83" idx="6"/>
            <a:endCxn id="108" idx="1"/>
          </p:cNvCxnSpPr>
          <p:nvPr/>
        </p:nvCxnSpPr>
        <p:spPr>
          <a:xfrm flipV="1">
            <a:off x="6509696" y="2469460"/>
            <a:ext cx="185212" cy="1"/>
          </a:xfrm>
          <a:prstGeom prst="line">
            <a:avLst/>
          </a:prstGeom>
          <a:ln w="76200" cap="rnd" cmpd="sng">
            <a:solidFill>
              <a:srgbClr val="000000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99" idx="3"/>
            <a:endCxn id="84" idx="2"/>
          </p:cNvCxnSpPr>
          <p:nvPr/>
        </p:nvCxnSpPr>
        <p:spPr>
          <a:xfrm>
            <a:off x="2533612" y="2469460"/>
            <a:ext cx="177726" cy="33"/>
          </a:xfrm>
          <a:prstGeom prst="line">
            <a:avLst/>
          </a:prstGeom>
          <a:ln w="76200" cap="rnd" cmpd="sng"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7" idx="3"/>
            <a:endCxn id="99" idx="1"/>
          </p:cNvCxnSpPr>
          <p:nvPr/>
        </p:nvCxnSpPr>
        <p:spPr>
          <a:xfrm flipV="1">
            <a:off x="1580757" y="2469460"/>
            <a:ext cx="601870" cy="300239"/>
          </a:xfrm>
          <a:prstGeom prst="line">
            <a:avLst/>
          </a:prstGeom>
          <a:ln w="76200" cap="rnd" cmpd="sng"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0" idx="3"/>
            <a:endCxn id="99" idx="3"/>
          </p:cNvCxnSpPr>
          <p:nvPr/>
        </p:nvCxnSpPr>
        <p:spPr>
          <a:xfrm>
            <a:off x="1743650" y="2155026"/>
            <a:ext cx="789962" cy="314434"/>
          </a:xfrm>
          <a:prstGeom prst="line">
            <a:avLst/>
          </a:prstGeom>
          <a:ln w="76200" cap="rnd" cmpd="sng"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97" idx="0"/>
            <a:endCxn id="100" idx="2"/>
          </p:cNvCxnSpPr>
          <p:nvPr/>
        </p:nvCxnSpPr>
        <p:spPr>
          <a:xfrm flipV="1">
            <a:off x="1405265" y="2305145"/>
            <a:ext cx="162893" cy="314434"/>
          </a:xfrm>
          <a:prstGeom prst="line">
            <a:avLst/>
          </a:prstGeom>
          <a:ln w="76200" cap="rnd" cmpd="sng"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229772" y="2619579"/>
            <a:ext cx="350985" cy="300239"/>
          </a:xfrm>
          <a:prstGeom prst="rect">
            <a:avLst/>
          </a:prstGeom>
          <a:ln cap="rnd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X1</a:t>
            </a:r>
            <a:endParaRPr lang="en-US" sz="1200" dirty="0"/>
          </a:p>
        </p:txBody>
      </p:sp>
      <p:sp>
        <p:nvSpPr>
          <p:cNvPr id="99" name="Rectangle 98"/>
          <p:cNvSpPr/>
          <p:nvPr/>
        </p:nvSpPr>
        <p:spPr>
          <a:xfrm>
            <a:off x="2182627" y="2319340"/>
            <a:ext cx="350985" cy="300239"/>
          </a:xfrm>
          <a:prstGeom prst="rect">
            <a:avLst/>
          </a:prstGeom>
          <a:ln cap="rnd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X2</a:t>
            </a:r>
            <a:endParaRPr lang="en-US" sz="1200" dirty="0"/>
          </a:p>
        </p:txBody>
      </p:sp>
      <p:sp>
        <p:nvSpPr>
          <p:cNvPr id="100" name="Rectangle 99"/>
          <p:cNvSpPr/>
          <p:nvPr/>
        </p:nvSpPr>
        <p:spPr>
          <a:xfrm>
            <a:off x="1392665" y="2004906"/>
            <a:ext cx="350985" cy="300239"/>
          </a:xfrm>
          <a:prstGeom prst="rect">
            <a:avLst/>
          </a:prstGeom>
          <a:ln cap="rnd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X3</a:t>
            </a:r>
            <a:endParaRPr lang="en-US" sz="1200" dirty="0"/>
          </a:p>
        </p:txBody>
      </p:sp>
      <p:cxnSp>
        <p:nvCxnSpPr>
          <p:cNvPr id="105" name="Straight Connector 104"/>
          <p:cNvCxnSpPr>
            <a:stCxn id="108" idx="3"/>
            <a:endCxn id="109" idx="1"/>
          </p:cNvCxnSpPr>
          <p:nvPr/>
        </p:nvCxnSpPr>
        <p:spPr>
          <a:xfrm>
            <a:off x="7045893" y="2469460"/>
            <a:ext cx="614469" cy="80826"/>
          </a:xfrm>
          <a:prstGeom prst="line">
            <a:avLst/>
          </a:prstGeom>
          <a:ln w="76200" cap="rnd" cmpd="sng"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10" idx="3"/>
            <a:endCxn id="109" idx="0"/>
          </p:cNvCxnSpPr>
          <p:nvPr/>
        </p:nvCxnSpPr>
        <p:spPr>
          <a:xfrm>
            <a:off x="7500040" y="2041809"/>
            <a:ext cx="335815" cy="358357"/>
          </a:xfrm>
          <a:prstGeom prst="line">
            <a:avLst/>
          </a:prstGeom>
          <a:ln w="76200" cap="rnd" cmpd="sng"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8" idx="3"/>
            <a:endCxn id="110" idx="2"/>
          </p:cNvCxnSpPr>
          <p:nvPr/>
        </p:nvCxnSpPr>
        <p:spPr>
          <a:xfrm flipV="1">
            <a:off x="7045893" y="2191928"/>
            <a:ext cx="278655" cy="277532"/>
          </a:xfrm>
          <a:prstGeom prst="line">
            <a:avLst/>
          </a:prstGeom>
          <a:ln w="76200" cap="rnd" cmpd="sng"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6694908" y="2319340"/>
            <a:ext cx="350985" cy="300239"/>
          </a:xfrm>
          <a:prstGeom prst="rect">
            <a:avLst/>
          </a:prstGeom>
          <a:ln cap="rnd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X1</a:t>
            </a:r>
            <a:endParaRPr lang="en-US" sz="1200" dirty="0"/>
          </a:p>
        </p:txBody>
      </p:sp>
      <p:sp>
        <p:nvSpPr>
          <p:cNvPr id="109" name="Rectangle 108"/>
          <p:cNvSpPr/>
          <p:nvPr/>
        </p:nvSpPr>
        <p:spPr>
          <a:xfrm>
            <a:off x="7660362" y="2400166"/>
            <a:ext cx="350985" cy="300239"/>
          </a:xfrm>
          <a:prstGeom prst="rect">
            <a:avLst/>
          </a:prstGeom>
          <a:ln cap="rnd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X2</a:t>
            </a:r>
            <a:endParaRPr lang="en-US" sz="1200" dirty="0"/>
          </a:p>
        </p:txBody>
      </p:sp>
      <p:sp>
        <p:nvSpPr>
          <p:cNvPr id="110" name="Rectangle 109"/>
          <p:cNvSpPr/>
          <p:nvPr/>
        </p:nvSpPr>
        <p:spPr>
          <a:xfrm>
            <a:off x="7149055" y="1891689"/>
            <a:ext cx="350985" cy="30023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X3</a:t>
            </a:r>
            <a:endParaRPr 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009123" y="2700405"/>
            <a:ext cx="181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NSI peer network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579160" y="1081747"/>
            <a:ext cx="49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NSI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658274" y="808648"/>
            <a:ext cx="2088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NSI transit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83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665" y="6063"/>
            <a:ext cx="7751335" cy="647987"/>
          </a:xfrm>
        </p:spPr>
        <p:txBody>
          <a:bodyPr/>
          <a:lstStyle/>
          <a:p>
            <a:r>
              <a:rPr lang="en-US" sz="3200" dirty="0" smtClean="0"/>
              <a:t>SDN Slicing using NSI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574" y="4848696"/>
            <a:ext cx="8284625" cy="1764091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 The SDN agents construct slices using the NSI provisioning to link slivers in diverse locales</a:t>
            </a:r>
          </a:p>
          <a:p>
            <a:pPr lvl="1"/>
            <a:r>
              <a:rPr lang="en-US" dirty="0" smtClean="0"/>
              <a:t>Provides ultimate control to SDN users to dynamically construct slices globally with application specific topologies.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619793" y="882493"/>
            <a:ext cx="6816436" cy="3431763"/>
            <a:chOff x="-229653" y="1092512"/>
            <a:chExt cx="6022340" cy="2829511"/>
          </a:xfrm>
        </p:grpSpPr>
        <p:sp>
          <p:nvSpPr>
            <p:cNvPr id="192" name="Cloud 191"/>
            <p:cNvSpPr/>
            <p:nvPr/>
          </p:nvSpPr>
          <p:spPr>
            <a:xfrm>
              <a:off x="274063" y="1296107"/>
              <a:ext cx="1903024" cy="1923921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94" name="Cloud 193"/>
            <p:cNvSpPr/>
            <p:nvPr/>
          </p:nvSpPr>
          <p:spPr>
            <a:xfrm>
              <a:off x="1732401" y="1120583"/>
              <a:ext cx="2053136" cy="2054028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91" name="Cloud 190"/>
            <p:cNvSpPr/>
            <p:nvPr/>
          </p:nvSpPr>
          <p:spPr>
            <a:xfrm>
              <a:off x="3606011" y="1964202"/>
              <a:ext cx="1594532" cy="1139603"/>
            </a:xfrm>
            <a:prstGeom prst="cloud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3" name="Cloud 62"/>
            <p:cNvSpPr/>
            <p:nvPr/>
          </p:nvSpPr>
          <p:spPr>
            <a:xfrm>
              <a:off x="-50133" y="2983943"/>
              <a:ext cx="3223104" cy="869113"/>
            </a:xfrm>
            <a:prstGeom prst="cloud">
              <a:avLst/>
            </a:prstGeom>
            <a:solidFill>
              <a:srgbClr val="FEC98E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417922" y="2564619"/>
              <a:ext cx="560872" cy="308260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698359" y="1205230"/>
              <a:ext cx="590061" cy="350315"/>
            </a:xfrm>
            <a:prstGeom prst="rect">
              <a:avLst/>
            </a:prstGeom>
            <a:solidFill>
              <a:srgbClr val="FF6600"/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Ctlr</a:t>
              </a:r>
              <a:endParaRPr lang="en-US" dirty="0"/>
            </a:p>
          </p:txBody>
        </p:sp>
        <p:cxnSp>
          <p:nvCxnSpPr>
            <p:cNvPr id="69" name="Straight Connector 68"/>
            <p:cNvCxnSpPr>
              <a:stCxn id="71" idx="3"/>
            </p:cNvCxnSpPr>
            <p:nvPr/>
          </p:nvCxnSpPr>
          <p:spPr>
            <a:xfrm>
              <a:off x="4796421" y="2705185"/>
              <a:ext cx="712724" cy="13565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4235549" y="2551055"/>
              <a:ext cx="560872" cy="308260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94289" y="2538915"/>
              <a:ext cx="560872" cy="308261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</a:t>
              </a:r>
              <a:endParaRPr lang="en-US" dirty="0"/>
            </a:p>
          </p:txBody>
        </p:sp>
        <p:cxnSp>
          <p:nvCxnSpPr>
            <p:cNvPr id="87" name="Straight Connector 86"/>
            <p:cNvCxnSpPr>
              <a:endCxn id="61" idx="1"/>
            </p:cNvCxnSpPr>
            <p:nvPr/>
          </p:nvCxnSpPr>
          <p:spPr>
            <a:xfrm flipV="1">
              <a:off x="-229653" y="2693046"/>
              <a:ext cx="823942" cy="1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/>
            <p:cNvSpPr/>
            <p:nvPr/>
          </p:nvSpPr>
          <p:spPr>
            <a:xfrm>
              <a:off x="4236529" y="2257859"/>
              <a:ext cx="560872" cy="3082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596525" y="2230655"/>
              <a:ext cx="560872" cy="30826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860131" y="1092512"/>
              <a:ext cx="590061" cy="350315"/>
            </a:xfrm>
            <a:prstGeom prst="rect">
              <a:avLst/>
            </a:prstGeom>
            <a:solidFill>
              <a:srgbClr val="FF6600"/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Ctlr</a:t>
              </a:r>
              <a:endParaRPr lang="en-US" dirty="0"/>
            </a:p>
          </p:txBody>
        </p:sp>
        <p:sp>
          <p:nvSpPr>
            <p:cNvPr id="201" name="Cloud 200"/>
            <p:cNvSpPr/>
            <p:nvPr/>
          </p:nvSpPr>
          <p:spPr>
            <a:xfrm>
              <a:off x="3662675" y="2992979"/>
              <a:ext cx="2130012" cy="929044"/>
            </a:xfrm>
            <a:prstGeom prst="cloud">
              <a:avLst/>
            </a:prstGeom>
            <a:solidFill>
              <a:srgbClr val="FEC98E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cxnSp>
          <p:nvCxnSpPr>
            <p:cNvPr id="211" name="Straight Connector 210"/>
            <p:cNvCxnSpPr>
              <a:stCxn id="129" idx="3"/>
            </p:cNvCxnSpPr>
            <p:nvPr/>
          </p:nvCxnSpPr>
          <p:spPr>
            <a:xfrm flipV="1">
              <a:off x="4797401" y="2404934"/>
              <a:ext cx="711745" cy="7054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endCxn id="130" idx="1"/>
            </p:cNvCxnSpPr>
            <p:nvPr/>
          </p:nvCxnSpPr>
          <p:spPr>
            <a:xfrm>
              <a:off x="-229653" y="2384786"/>
              <a:ext cx="826178" cy="0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Cloud 219"/>
            <p:cNvSpPr/>
            <p:nvPr/>
          </p:nvSpPr>
          <p:spPr>
            <a:xfrm>
              <a:off x="2177087" y="2992979"/>
              <a:ext cx="2130012" cy="929044"/>
            </a:xfrm>
            <a:prstGeom prst="cloud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1601553" y="3249197"/>
            <a:ext cx="628616" cy="538780"/>
          </a:xfrm>
          <a:prstGeom prst="rect">
            <a:avLst/>
          </a:prstGeom>
          <a:solidFill>
            <a:srgbClr val="FF66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NSA</a:t>
            </a:r>
            <a:endParaRPr lang="en-US" dirty="0"/>
          </a:p>
        </p:txBody>
      </p:sp>
      <p:cxnSp>
        <p:nvCxnSpPr>
          <p:cNvPr id="49" name="Straight Connector 45"/>
          <p:cNvCxnSpPr>
            <a:stCxn id="65" idx="1"/>
            <a:endCxn id="41" idx="0"/>
          </p:cNvCxnSpPr>
          <p:nvPr/>
        </p:nvCxnSpPr>
        <p:spPr>
          <a:xfrm rot="10800000" flipV="1">
            <a:off x="1915862" y="1231641"/>
            <a:ext cx="3018027" cy="2017555"/>
          </a:xfrm>
          <a:prstGeom prst="curvedConnector2">
            <a:avLst/>
          </a:prstGeom>
          <a:ln w="28575" cmpd="sng">
            <a:solidFill>
              <a:srgbClr val="FF0000"/>
            </a:solidFill>
            <a:headEnd type="triangle" w="lg" len="med"/>
            <a:tailEnd type="triangle" w="lg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10264" y="3193700"/>
            <a:ext cx="1191289" cy="646331"/>
          </a:xfrm>
          <a:prstGeom prst="rect">
            <a:avLst/>
          </a:prstGeom>
          <a:noFill/>
          <a:ln cap="rnd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Federating </a:t>
            </a:r>
          </a:p>
          <a:p>
            <a:pPr algn="ctr"/>
            <a:r>
              <a:rPr lang="en-US" dirty="0" smtClean="0"/>
              <a:t>NSA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636974" y="670804"/>
            <a:ext cx="1190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NSI</a:t>
            </a:r>
          </a:p>
          <a:p>
            <a:pPr algn="r"/>
            <a:r>
              <a:rPr lang="en-US" dirty="0" err="1" smtClean="0">
                <a:solidFill>
                  <a:srgbClr val="0000FF"/>
                </a:solidFill>
              </a:rPr>
              <a:t>BlueY</a:t>
            </a:r>
            <a:r>
              <a:rPr lang="en-US" dirty="0" smtClean="0">
                <a:solidFill>
                  <a:srgbClr val="FF0000"/>
                </a:solidFill>
              </a:rPr>
              <a:t> links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84547" y="1009234"/>
            <a:ext cx="2030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Independent SDN </a:t>
            </a:r>
          </a:p>
          <a:p>
            <a:pPr algn="r"/>
            <a:r>
              <a:rPr lang="en-US" sz="2000" dirty="0" smtClean="0"/>
              <a:t>enabled facilities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118150" y="922844"/>
            <a:ext cx="1357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NSI</a:t>
            </a:r>
          </a:p>
          <a:p>
            <a:pPr algn="r"/>
            <a:r>
              <a:rPr lang="en-US" dirty="0" err="1" smtClean="0">
                <a:solidFill>
                  <a:srgbClr val="008000"/>
                </a:solidFill>
              </a:rPr>
              <a:t>GreenX</a:t>
            </a:r>
            <a:r>
              <a:rPr lang="en-US" dirty="0" smtClean="0">
                <a:solidFill>
                  <a:srgbClr val="FF0000"/>
                </a:solidFill>
              </a:rPr>
              <a:t> links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20563" y="3806424"/>
            <a:ext cx="27781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NSI provisioned </a:t>
            </a:r>
          </a:p>
          <a:p>
            <a:pPr algn="r"/>
            <a:r>
              <a:rPr lang="en-US" sz="2000" dirty="0"/>
              <a:t>m</a:t>
            </a:r>
            <a:r>
              <a:rPr lang="en-US" sz="2000" dirty="0" smtClean="0"/>
              <a:t>etro/regional/</a:t>
            </a:r>
            <a:r>
              <a:rPr lang="en-US" sz="2000" dirty="0" err="1" smtClean="0"/>
              <a:t>longhaul</a:t>
            </a:r>
            <a:r>
              <a:rPr lang="en-US" sz="2000" dirty="0" smtClean="0"/>
              <a:t> </a:t>
            </a:r>
          </a:p>
          <a:p>
            <a:pPr algn="r"/>
            <a:r>
              <a:rPr lang="en-US" sz="2000" dirty="0"/>
              <a:t>t</a:t>
            </a:r>
            <a:r>
              <a:rPr lang="en-US" sz="2000" dirty="0" smtClean="0"/>
              <a:t>ransport networks</a:t>
            </a:r>
            <a:endParaRPr lang="en-US" sz="2000" dirty="0"/>
          </a:p>
        </p:txBody>
      </p:sp>
      <p:sp>
        <p:nvSpPr>
          <p:cNvPr id="94" name="Oval 93"/>
          <p:cNvSpPr/>
          <p:nvPr/>
        </p:nvSpPr>
        <p:spPr>
          <a:xfrm flipH="1">
            <a:off x="4184134" y="3121858"/>
            <a:ext cx="159748" cy="145376"/>
          </a:xfrm>
          <a:prstGeom prst="ellipse">
            <a:avLst/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 flipH="1">
            <a:off x="5471081" y="3103822"/>
            <a:ext cx="159748" cy="145376"/>
          </a:xfrm>
          <a:prstGeom prst="ellipse">
            <a:avLst/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 flipH="1">
            <a:off x="6259791" y="3121858"/>
            <a:ext cx="159748" cy="145376"/>
          </a:xfrm>
          <a:prstGeom prst="ellipse">
            <a:avLst/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 flipH="1">
            <a:off x="3398712" y="3176510"/>
            <a:ext cx="159748" cy="145376"/>
          </a:xfrm>
          <a:prstGeom prst="ellipse">
            <a:avLst/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urved Connector 35"/>
          <p:cNvCxnSpPr>
            <a:stCxn id="61" idx="3"/>
            <a:endCxn id="60" idx="0"/>
          </p:cNvCxnSpPr>
          <p:nvPr/>
        </p:nvCxnSpPr>
        <p:spPr>
          <a:xfrm>
            <a:off x="3187207" y="2823696"/>
            <a:ext cx="291379" cy="352814"/>
          </a:xfrm>
          <a:prstGeom prst="curvedConnector2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60" idx="4"/>
            <a:endCxn id="94" idx="4"/>
          </p:cNvCxnSpPr>
          <p:nvPr/>
        </p:nvCxnSpPr>
        <p:spPr>
          <a:xfrm rot="5400000" flipH="1" flipV="1">
            <a:off x="3843971" y="2901849"/>
            <a:ext cx="54652" cy="785422"/>
          </a:xfrm>
          <a:prstGeom prst="curvedConnector3">
            <a:avLst>
              <a:gd name="adj1" fmla="val -418283"/>
            </a:avLst>
          </a:prstGeom>
          <a:ln w="76200" cmpd="sng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>
            <a:stCxn id="94" idx="0"/>
            <a:endCxn id="64" idx="1"/>
          </p:cNvCxnSpPr>
          <p:nvPr/>
        </p:nvCxnSpPr>
        <p:spPr>
          <a:xfrm rot="5400000" flipH="1" flipV="1">
            <a:off x="4306746" y="2812132"/>
            <a:ext cx="266988" cy="352465"/>
          </a:xfrm>
          <a:prstGeom prst="curvedConnector2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>
            <a:stCxn id="64" idx="3"/>
            <a:endCxn id="95" idx="0"/>
          </p:cNvCxnSpPr>
          <p:nvPr/>
        </p:nvCxnSpPr>
        <p:spPr>
          <a:xfrm>
            <a:off x="5251301" y="2854870"/>
            <a:ext cx="299654" cy="248952"/>
          </a:xfrm>
          <a:prstGeom prst="curvedConnector2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95" idx="4"/>
            <a:endCxn id="96" idx="4"/>
          </p:cNvCxnSpPr>
          <p:nvPr/>
        </p:nvCxnSpPr>
        <p:spPr>
          <a:xfrm rot="16200000" flipH="1">
            <a:off x="5936292" y="2863861"/>
            <a:ext cx="18036" cy="788710"/>
          </a:xfrm>
          <a:prstGeom prst="curvedConnector3">
            <a:avLst>
              <a:gd name="adj1" fmla="val 1367465"/>
            </a:avLst>
          </a:prstGeom>
          <a:ln w="76200" cmpd="sng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/>
          <p:cNvCxnSpPr>
            <a:stCxn id="96" idx="0"/>
            <a:endCxn id="71" idx="1"/>
          </p:cNvCxnSpPr>
          <p:nvPr/>
        </p:nvCxnSpPr>
        <p:spPr>
          <a:xfrm rot="5400000" flipH="1" flipV="1">
            <a:off x="6364998" y="2813087"/>
            <a:ext cx="283439" cy="334104"/>
          </a:xfrm>
          <a:prstGeom prst="curvedConnector2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45"/>
          <p:cNvCxnSpPr>
            <a:stCxn id="65" idx="2"/>
            <a:endCxn id="64" idx="0"/>
          </p:cNvCxnSpPr>
          <p:nvPr/>
        </p:nvCxnSpPr>
        <p:spPr>
          <a:xfrm rot="5400000">
            <a:off x="4488929" y="1889041"/>
            <a:ext cx="1223851" cy="333934"/>
          </a:xfrm>
          <a:prstGeom prst="curvedConnector3">
            <a:avLst>
              <a:gd name="adj1" fmla="val 50000"/>
            </a:avLst>
          </a:prstGeom>
          <a:ln w="28575" cmpd="sng">
            <a:solidFill>
              <a:schemeClr val="accent5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45"/>
          <p:cNvCxnSpPr>
            <a:stCxn id="141" idx="2"/>
            <a:endCxn id="130" idx="0"/>
          </p:cNvCxnSpPr>
          <p:nvPr/>
        </p:nvCxnSpPr>
        <p:spPr>
          <a:xfrm rot="5400000">
            <a:off x="2552008" y="1627686"/>
            <a:ext cx="955515" cy="314884"/>
          </a:xfrm>
          <a:prstGeom prst="curvedConnector3">
            <a:avLst>
              <a:gd name="adj1" fmla="val 50000"/>
            </a:avLst>
          </a:prstGeom>
          <a:ln w="28575" cmpd="sng">
            <a:solidFill>
              <a:schemeClr val="accent1">
                <a:lumMod val="75000"/>
              </a:schemeClr>
            </a:solidFill>
            <a:headEnd type="triangle" w="lg" len="med"/>
            <a:tailEnd type="triangle" w="lg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45"/>
          <p:cNvCxnSpPr>
            <a:stCxn id="141" idx="2"/>
            <a:endCxn id="129" idx="0"/>
          </p:cNvCxnSpPr>
          <p:nvPr/>
        </p:nvCxnSpPr>
        <p:spPr>
          <a:xfrm rot="16200000" flipH="1">
            <a:off x="4595494" y="-100917"/>
            <a:ext cx="988510" cy="3805085"/>
          </a:xfrm>
          <a:prstGeom prst="curvedConnector3">
            <a:avLst>
              <a:gd name="adj1" fmla="val 50000"/>
            </a:avLst>
          </a:prstGeom>
          <a:ln w="28575" cmpd="sng">
            <a:solidFill>
              <a:schemeClr val="accent1">
                <a:lumMod val="75000"/>
              </a:schemeClr>
            </a:solidFill>
            <a:headEnd type="triangle" w="lg" len="med"/>
            <a:tailEnd type="triangle" w="lg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45"/>
          <p:cNvCxnSpPr>
            <a:stCxn id="65" idx="2"/>
            <a:endCxn id="129" idx="2"/>
          </p:cNvCxnSpPr>
          <p:nvPr/>
        </p:nvCxnSpPr>
        <p:spPr>
          <a:xfrm rot="16200000" flipH="1">
            <a:off x="5517220" y="1194681"/>
            <a:ext cx="1225672" cy="1724471"/>
          </a:xfrm>
          <a:prstGeom prst="curvedConnector3">
            <a:avLst>
              <a:gd name="adj1" fmla="val 73060"/>
            </a:avLst>
          </a:prstGeom>
          <a:ln w="28575" cmpd="sng">
            <a:solidFill>
              <a:schemeClr val="accent5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45"/>
          <p:cNvCxnSpPr>
            <a:stCxn id="65" idx="2"/>
            <a:endCxn id="61" idx="0"/>
          </p:cNvCxnSpPr>
          <p:nvPr/>
        </p:nvCxnSpPr>
        <p:spPr>
          <a:xfrm rot="5400000">
            <a:off x="3472468" y="841406"/>
            <a:ext cx="1192678" cy="2398028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95ADE8"/>
            </a:solidFill>
            <a:headEnd type="triangle" w="lg" len="med"/>
            <a:tailEnd type="triangle" w="lg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urved Connector 167"/>
          <p:cNvCxnSpPr>
            <a:stCxn id="130" idx="3"/>
            <a:endCxn id="176" idx="0"/>
          </p:cNvCxnSpPr>
          <p:nvPr/>
        </p:nvCxnSpPr>
        <p:spPr>
          <a:xfrm>
            <a:off x="3189737" y="2449823"/>
            <a:ext cx="480347" cy="726686"/>
          </a:xfrm>
          <a:prstGeom prst="curvedConnector2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urved Connector 168"/>
          <p:cNvCxnSpPr>
            <a:stCxn id="176" idx="4"/>
            <a:endCxn id="181" idx="4"/>
          </p:cNvCxnSpPr>
          <p:nvPr/>
        </p:nvCxnSpPr>
        <p:spPr>
          <a:xfrm rot="5400000" flipH="1" flipV="1">
            <a:off x="4883239" y="2040703"/>
            <a:ext cx="68026" cy="2494337"/>
          </a:xfrm>
          <a:prstGeom prst="curvedConnector3">
            <a:avLst>
              <a:gd name="adj1" fmla="val -784115"/>
            </a:avLst>
          </a:prstGeom>
          <a:ln w="762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/>
          <p:cNvCxnSpPr>
            <a:stCxn id="181" idx="0"/>
            <a:endCxn id="129" idx="1"/>
          </p:cNvCxnSpPr>
          <p:nvPr/>
        </p:nvCxnSpPr>
        <p:spPr>
          <a:xfrm rot="5400000" flipH="1" flipV="1">
            <a:off x="6106816" y="2540422"/>
            <a:ext cx="625666" cy="510457"/>
          </a:xfrm>
          <a:prstGeom prst="curvedConnector2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 flipH="1">
            <a:off x="3590210" y="3176509"/>
            <a:ext cx="159748" cy="145376"/>
          </a:xfrm>
          <a:prstGeom prst="ellipse">
            <a:avLst/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 flipH="1">
            <a:off x="6084547" y="3108483"/>
            <a:ext cx="159748" cy="145376"/>
          </a:xfrm>
          <a:prstGeom prst="ellipse">
            <a:avLst/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Connector 45"/>
          <p:cNvCxnSpPr>
            <a:stCxn id="141" idx="1"/>
            <a:endCxn id="41" idx="0"/>
          </p:cNvCxnSpPr>
          <p:nvPr/>
        </p:nvCxnSpPr>
        <p:spPr>
          <a:xfrm rot="10800000" flipV="1">
            <a:off x="1915862" y="1094931"/>
            <a:ext cx="937413" cy="2154265"/>
          </a:xfrm>
          <a:prstGeom prst="curvedConnector2">
            <a:avLst/>
          </a:prstGeom>
          <a:ln w="28575" cmpd="sng">
            <a:solidFill>
              <a:srgbClr val="FF0000"/>
            </a:solidFill>
            <a:headEnd type="triangle" w="lg" len="med"/>
            <a:tailEnd type="triangle" w="lg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5267822" y="3961220"/>
            <a:ext cx="628616" cy="538780"/>
          </a:xfrm>
          <a:prstGeom prst="rect">
            <a:avLst/>
          </a:prstGeom>
          <a:solidFill>
            <a:srgbClr val="FF66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NSA</a:t>
            </a:r>
            <a:endParaRPr lang="en-US" dirty="0"/>
          </a:p>
        </p:txBody>
      </p:sp>
      <p:cxnSp>
        <p:nvCxnSpPr>
          <p:cNvPr id="203" name="Straight Connector 45"/>
          <p:cNvCxnSpPr>
            <a:stCxn id="202" idx="1"/>
            <a:endCxn id="41" idx="3"/>
          </p:cNvCxnSpPr>
          <p:nvPr/>
        </p:nvCxnSpPr>
        <p:spPr>
          <a:xfrm rot="10800000">
            <a:off x="2230170" y="3518588"/>
            <a:ext cx="3037653" cy="712023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FF0000"/>
            </a:solidFill>
            <a:headEnd type="triangle" w="lg" len="med"/>
            <a:tailEnd type="triangle" w="lg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7616475" y="3103822"/>
            <a:ext cx="628616" cy="538780"/>
          </a:xfrm>
          <a:prstGeom prst="rect">
            <a:avLst/>
          </a:prstGeom>
          <a:solidFill>
            <a:srgbClr val="FF66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NSA</a:t>
            </a:r>
            <a:endParaRPr lang="en-US" dirty="0"/>
          </a:p>
        </p:txBody>
      </p:sp>
      <p:cxnSp>
        <p:nvCxnSpPr>
          <p:cNvPr id="223" name="Straight Connector 45"/>
          <p:cNvCxnSpPr>
            <a:stCxn id="202" idx="3"/>
          </p:cNvCxnSpPr>
          <p:nvPr/>
        </p:nvCxnSpPr>
        <p:spPr>
          <a:xfrm flipV="1">
            <a:off x="5896438" y="3321886"/>
            <a:ext cx="1869567" cy="908724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FF0000"/>
            </a:solidFill>
            <a:headEnd type="triangle" w="lg" len="med"/>
            <a:tailEnd type="triangle" w="lg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45"/>
          <p:cNvCxnSpPr>
            <a:stCxn id="41" idx="3"/>
            <a:endCxn id="222" idx="2"/>
          </p:cNvCxnSpPr>
          <p:nvPr/>
        </p:nvCxnSpPr>
        <p:spPr>
          <a:xfrm>
            <a:off x="2230169" y="3518587"/>
            <a:ext cx="5700614" cy="124015"/>
          </a:xfrm>
          <a:prstGeom prst="curvedConnector4">
            <a:avLst>
              <a:gd name="adj1" fmla="val 22960"/>
              <a:gd name="adj2" fmla="val 1052386"/>
            </a:avLst>
          </a:prstGeom>
          <a:ln w="28575" cmpd="sng">
            <a:solidFill>
              <a:srgbClr val="FF0000"/>
            </a:solidFill>
            <a:headEnd type="triangle" w="lg" len="med"/>
            <a:tailEnd type="triangle" w="lg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2453395" y="1444080"/>
            <a:ext cx="63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KISTI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3852833" y="2014072"/>
            <a:ext cx="982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Univ. of</a:t>
            </a:r>
          </a:p>
          <a:p>
            <a:pPr algn="r"/>
            <a:r>
              <a:rPr lang="en-US" dirty="0" smtClean="0"/>
              <a:t>Houston 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7051488" y="1893554"/>
            <a:ext cx="106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Frederica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240521" y="2243980"/>
            <a:ext cx="135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008000"/>
                </a:solidFill>
              </a:rPr>
              <a:t>GreenX</a:t>
            </a:r>
            <a:r>
              <a:rPr lang="en-US" dirty="0" smtClean="0">
                <a:solidFill>
                  <a:srgbClr val="008000"/>
                </a:solidFill>
              </a:rPr>
              <a:t> Slice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410264" y="2613312"/>
            <a:ext cx="118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0000FF"/>
                </a:solidFill>
              </a:rPr>
              <a:t>BlueY</a:t>
            </a:r>
            <a:r>
              <a:rPr lang="en-US" dirty="0" smtClean="0">
                <a:solidFill>
                  <a:srgbClr val="0000FF"/>
                </a:solidFill>
              </a:rPr>
              <a:t> Slice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001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3220</TotalTime>
  <Words>1674</Words>
  <Application>Microsoft Macintosh PowerPoint</Application>
  <PresentationFormat>On-screen Show (4:3)</PresentationFormat>
  <Paragraphs>308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Theme</vt:lpstr>
      <vt:lpstr>NSI in the SDN Environment (from perspective of an NSI fellow)</vt:lpstr>
      <vt:lpstr>What is “SDN”?</vt:lpstr>
      <vt:lpstr>Networks</vt:lpstr>
      <vt:lpstr>Architectures to Infrastructure </vt:lpstr>
      <vt:lpstr>NSI features relevant to SDN</vt:lpstr>
      <vt:lpstr>NSI features relevant to SDN</vt:lpstr>
      <vt:lpstr>NSI as basic transit provider</vt:lpstr>
      <vt:lpstr>SDN transit facilities under NSI</vt:lpstr>
      <vt:lpstr>SDN Slicing using NSI</vt:lpstr>
      <vt:lpstr>NSI STPs and Flow Spaces</vt:lpstr>
      <vt:lpstr>NSI STPs and Flow Spaces</vt:lpstr>
      <vt:lpstr>Inter-Domain NSI Flow Spaces?</vt:lpstr>
      <vt:lpstr>Final Thoughts</vt:lpstr>
      <vt:lpstr>Summary</vt:lpstr>
      <vt:lpstr>PowerPoint Presentation</vt:lpstr>
    </vt:vector>
  </TitlesOfParts>
  <Company>NORDUnet A/S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NSI in the SDN Environment</dc:title>
  <dc:creator>Jerry Sobieski</dc:creator>
  <cp:lastModifiedBy>Jerry Sobieski</cp:lastModifiedBy>
  <cp:revision>158</cp:revision>
  <dcterms:created xsi:type="dcterms:W3CDTF">2012-10-06T09:42:13Z</dcterms:created>
  <dcterms:modified xsi:type="dcterms:W3CDTF">2012-10-08T15:22:13Z</dcterms:modified>
</cp:coreProperties>
</file>