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13" r:id="rId2"/>
    <p:sldId id="429" r:id="rId3"/>
    <p:sldId id="414" r:id="rId4"/>
    <p:sldId id="401" r:id="rId5"/>
    <p:sldId id="385" r:id="rId6"/>
    <p:sldId id="409" r:id="rId7"/>
    <p:sldId id="446" r:id="rId8"/>
    <p:sldId id="408" r:id="rId9"/>
    <p:sldId id="447" r:id="rId10"/>
    <p:sldId id="448" r:id="rId11"/>
    <p:sldId id="432" r:id="rId12"/>
    <p:sldId id="433" r:id="rId13"/>
    <p:sldId id="435" r:id="rId14"/>
    <p:sldId id="437" r:id="rId15"/>
    <p:sldId id="439" r:id="rId16"/>
    <p:sldId id="436" r:id="rId17"/>
    <p:sldId id="438" r:id="rId18"/>
    <p:sldId id="445" r:id="rId19"/>
    <p:sldId id="444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9933"/>
    <a:srgbClr val="FF99CC"/>
    <a:srgbClr val="FFCCCC"/>
    <a:srgbClr val="00B0AC"/>
    <a:srgbClr val="008080"/>
    <a:srgbClr val="C0C0C0"/>
    <a:srgbClr val="574500"/>
    <a:srgbClr val="2216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208" autoAdjust="0"/>
    <p:restoredTop sz="94840" autoAdjust="0"/>
  </p:normalViewPr>
  <p:slideViewPr>
    <p:cSldViewPr>
      <p:cViewPr varScale="1">
        <p:scale>
          <a:sx n="84" d="100"/>
          <a:sy n="84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27DB81D-ADE9-4706-93B0-3384F5BCE9C8}" type="slidenum">
              <a:rPr lang="en-GB" altLang="pl-PL"/>
              <a:pPr>
                <a:defRPr/>
              </a:pPr>
              <a:t>‹N›</a:t>
            </a:fld>
            <a:endParaRPr lang="en-GB" altLang="pl-PL"/>
          </a:p>
        </p:txBody>
      </p:sp>
    </p:spTree>
    <p:extLst>
      <p:ext uri="{BB962C8B-B14F-4D97-AF65-F5344CB8AC3E}">
        <p14:creationId xmlns="" xmlns:p14="http://schemas.microsoft.com/office/powerpoint/2010/main" val="1440786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8DE020D-BDF4-4333-B53F-4634E6EE4959}" type="slidenum">
              <a:rPr lang="en-GB" altLang="pl-PL"/>
              <a:pPr>
                <a:defRPr/>
              </a:pPr>
              <a:t>‹N›</a:t>
            </a:fld>
            <a:endParaRPr lang="en-GB" altLang="pl-PL"/>
          </a:p>
        </p:txBody>
      </p:sp>
    </p:spTree>
    <p:extLst>
      <p:ext uri="{BB962C8B-B14F-4D97-AF65-F5344CB8AC3E}">
        <p14:creationId xmlns="" xmlns:p14="http://schemas.microsoft.com/office/powerpoint/2010/main" val="2401334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39863" y="1989138"/>
            <a:ext cx="6859587" cy="1166812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430588"/>
            <a:ext cx="6859587" cy="1714500"/>
          </a:xfrm>
        </p:spPr>
        <p:txBody>
          <a:bodyPr/>
          <a:lstStyle>
            <a:lvl1pPr marL="0" indent="0">
              <a:buFont typeface="Times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091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01660"/>
            <a:ext cx="6035675" cy="864096"/>
          </a:xfrm>
        </p:spPr>
        <p:txBody>
          <a:bodyPr/>
          <a:lstStyle>
            <a:lvl1pPr>
              <a:defRPr sz="2300" b="1"/>
            </a:lvl1pPr>
          </a:lstStyle>
          <a:p>
            <a:r>
              <a:rPr lang="it-IT" smtClean="0"/>
              <a:t>Fare clic per modificare lo stile del titolo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624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583613" y="6556375"/>
            <a:ext cx="452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0FD8772A-945D-4FAE-80C3-A3E1F7B8B8A3}" type="slidenum">
              <a:rPr lang="en-GB" altLang="pl-PL" sz="1100" b="0" smtClean="0">
                <a:solidFill>
                  <a:schemeClr val="bg1"/>
                </a:solidFill>
              </a:rPr>
              <a:pPr>
                <a:defRPr/>
              </a:pPr>
              <a:t>‹N›</a:t>
            </a:fld>
            <a:endParaRPr lang="en-GB" altLang="pl-PL" sz="1100" b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1013" y="6575425"/>
            <a:ext cx="2879725" cy="6318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GB" sz="1000" b="0" dirty="0" smtClean="0">
                <a:solidFill>
                  <a:srgbClr val="0A6877"/>
                </a:solidFill>
                <a:latin typeface="Arial" charset="0"/>
              </a:rPr>
              <a:t>Connect | Communicate | Collaborate</a:t>
            </a:r>
          </a:p>
          <a:p>
            <a:pPr>
              <a:defRPr/>
            </a:pPr>
            <a:endParaRPr lang="en-GB" b="0" dirty="0" smtClean="0"/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0" y="5164138"/>
            <a:ext cx="9144000" cy="5683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defRPr/>
            </a:pPr>
            <a:r>
              <a:rPr lang="en-GB" sz="1400" b="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www.geant.net</a:t>
            </a:r>
          </a:p>
          <a:p>
            <a:pPr algn="ctr">
              <a:defRPr/>
            </a:pPr>
            <a:endParaRPr lang="en-GB" sz="400" b="0" dirty="0" smtClean="0">
              <a:solidFill>
                <a:srgbClr val="00B0AC"/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GB" sz="300" b="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GB" sz="1000" b="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www.twitter.com/GEANTnews  |  www.facebook.com/GEANTnetwork  |  www.youtube.com/GEANTtv</a:t>
            </a:r>
          </a:p>
        </p:txBody>
      </p:sp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0" y="4724400"/>
            <a:ext cx="9180513" cy="338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dirty="0" smtClean="0">
                <a:solidFill>
                  <a:srgbClr val="00B0AC"/>
                </a:solidFill>
                <a:cs typeface="Arial" pitchFamily="34" charset="0"/>
              </a:rPr>
              <a:t>Connect | Communicate | Collaborate</a:t>
            </a:r>
          </a:p>
        </p:txBody>
      </p:sp>
    </p:spTree>
    <p:extLst>
      <p:ext uri="{BB962C8B-B14F-4D97-AF65-F5344CB8AC3E}">
        <p14:creationId xmlns="" xmlns:p14="http://schemas.microsoft.com/office/powerpoint/2010/main" val="41322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2117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57171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33375"/>
            <a:ext cx="6035675" cy="8636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685800" y="1373188"/>
            <a:ext cx="38100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373188"/>
            <a:ext cx="38100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80577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33375"/>
            <a:ext cx="6035675" cy="8636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373188"/>
            <a:ext cx="38100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373188"/>
            <a:ext cx="38100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38850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31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stili del testo dello schema</a:t>
            </a:r>
          </a:p>
          <a:p>
            <a:pPr lvl="1"/>
            <a:r>
              <a:rPr lang="it-IT" altLang="en-US" smtClean="0"/>
              <a:t>Secondo livello</a:t>
            </a:r>
          </a:p>
          <a:p>
            <a:pPr lvl="2"/>
            <a:r>
              <a:rPr lang="it-IT" altLang="en-US" smtClean="0"/>
              <a:t>Terzo livello</a:t>
            </a:r>
          </a:p>
          <a:p>
            <a:pPr lvl="3"/>
            <a:r>
              <a:rPr lang="it-IT" altLang="en-US" smtClean="0"/>
              <a:t>Quarto livello</a:t>
            </a:r>
          </a:p>
          <a:p>
            <a:pPr lvl="4"/>
            <a:r>
              <a:rPr lang="it-IT" altLang="en-US" smtClean="0"/>
              <a:t>Quinto livello</a:t>
            </a: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6035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>Click to edit Master title style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583613" y="6556375"/>
            <a:ext cx="452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F639C5FC-C0EB-43CF-94D2-3FED057EEFF8}" type="slidenum">
              <a:rPr lang="en-GB" altLang="pl-PL" sz="1100" b="0" smtClean="0">
                <a:solidFill>
                  <a:schemeClr val="bg1"/>
                </a:solidFill>
              </a:rPr>
              <a:pPr>
                <a:defRPr/>
              </a:pPr>
              <a:t>‹N›</a:t>
            </a:fld>
            <a:endParaRPr lang="en-GB" altLang="pl-PL" sz="1100" b="0" smtClean="0">
              <a:solidFill>
                <a:schemeClr val="bg1"/>
              </a:solidFill>
            </a:endParaRPr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481013" y="6575425"/>
            <a:ext cx="2879725" cy="6318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GB" sz="1000" b="0" dirty="0" smtClean="0">
                <a:solidFill>
                  <a:srgbClr val="0A6877"/>
                </a:solidFill>
                <a:latin typeface="Arial" charset="0"/>
              </a:rPr>
              <a:t>Connect | Communicate | Collaborate</a:t>
            </a:r>
          </a:p>
          <a:p>
            <a:pPr>
              <a:defRPr/>
            </a:pPr>
            <a:endParaRPr lang="en-GB" b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3" r:id="rId2"/>
    <p:sldLayoutId id="2147483789" r:id="rId3"/>
    <p:sldLayoutId id="2147483784" r:id="rId4"/>
    <p:sldLayoutId id="2147483785" r:id="rId5"/>
    <p:sldLayoutId id="2147483786" r:id="rId6"/>
    <p:sldLayoutId id="2147483787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00000"/>
        <a:buFont typeface="Times" pitchFamily="18" charset="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76288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Times" pitchFamily="18" charset="0"/>
        <a:buBlip>
          <a:blip r:embed="rId10"/>
        </a:buBlip>
        <a:defRPr>
          <a:solidFill>
            <a:schemeClr val="tx1"/>
          </a:solidFill>
          <a:latin typeface="+mn-lt"/>
        </a:defRPr>
      </a:lvl2pPr>
      <a:lvl3pPr marL="1200150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3pPr>
      <a:lvl4pPr marL="1633538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4pPr>
      <a:lvl5pPr marL="2054225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5pPr>
      <a:lvl6pPr marL="25114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6pPr>
      <a:lvl7pPr marL="29686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7pPr>
      <a:lvl8pPr marL="34258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8pPr>
      <a:lvl9pPr marL="38830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en-US" sz="3200" dirty="0" smtClean="0"/>
              <a:t>GEANT OpenCall – NSI CONTEST</a:t>
            </a:r>
            <a:endParaRPr lang="en-GB" altLang="en-US" sz="32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430588"/>
            <a:ext cx="6985000" cy="1714500"/>
          </a:xfrm>
        </p:spPr>
        <p:txBody>
          <a:bodyPr/>
          <a:lstStyle/>
          <a:p>
            <a:pPr algn="ctr" eaLnBrk="1" hangingPunct="1">
              <a:buFont typeface="Times" pitchFamily="18" charset="0"/>
              <a:buNone/>
            </a:pPr>
            <a:r>
              <a:rPr lang="it-IT" altLang="en-US" sz="2800" dirty="0" smtClean="0"/>
              <a:t>NSI CONTEST – </a:t>
            </a:r>
            <a:r>
              <a:rPr lang="it-IT" altLang="en-US" sz="2800" dirty="0" err="1" smtClean="0"/>
              <a:t>Demonstrator</a:t>
            </a:r>
            <a:endParaRPr lang="it-IT" altLang="en-US" sz="2800" dirty="0" smtClean="0"/>
          </a:p>
          <a:p>
            <a:pPr algn="ctr" eaLnBrk="1" hangingPunct="1">
              <a:buFont typeface="Times" pitchFamily="18" charset="0"/>
              <a:buNone/>
            </a:pPr>
            <a:endParaRPr lang="it-IT" altLang="en-US" sz="2800" dirty="0" smtClean="0"/>
          </a:p>
          <a:p>
            <a:pPr algn="ctr" eaLnBrk="1" hangingPunct="1">
              <a:buFont typeface="Times" pitchFamily="18" charset="0"/>
              <a:buNone/>
            </a:pPr>
            <a:r>
              <a:rPr lang="it-IT" altLang="en-US" sz="2400" dirty="0" smtClean="0"/>
              <a:t>Giacomo Bernini</a:t>
            </a:r>
          </a:p>
          <a:p>
            <a:pPr algn="ctr" eaLnBrk="1" hangingPunct="1">
              <a:buFont typeface="Times" pitchFamily="18" charset="0"/>
              <a:buNone/>
            </a:pPr>
            <a:r>
              <a:rPr lang="it-IT" altLang="en-US" sz="2000" i="1" dirty="0" err="1" smtClean="0"/>
              <a:t>Nextworks</a:t>
            </a:r>
            <a:endParaRPr lang="it-IT" altLang="en-US" sz="2000" i="1" dirty="0" smtClean="0"/>
          </a:p>
          <a:p>
            <a:pPr algn="ctr" eaLnBrk="1" hangingPunct="1">
              <a:buFont typeface="Times" pitchFamily="18" charset="0"/>
              <a:buNone/>
            </a:pPr>
            <a:endParaRPr lang="it-IT" altLang="en-US" sz="2400" dirty="0">
              <a:solidFill>
                <a:schemeClr val="tx1"/>
              </a:solidFill>
            </a:endParaRPr>
          </a:p>
          <a:p>
            <a:pPr algn="ctr" eaLnBrk="1" hangingPunct="1"/>
            <a:r>
              <a:rPr lang="it-IT" altLang="en-US" sz="1800" dirty="0" smtClean="0"/>
              <a:t>OGF43 @ GENI </a:t>
            </a:r>
            <a:r>
              <a:rPr lang="it-IT" altLang="en-US" sz="1800" dirty="0" err="1" smtClean="0"/>
              <a:t>Networking</a:t>
            </a:r>
            <a:r>
              <a:rPr lang="it-IT" altLang="en-US" sz="1800" dirty="0" smtClean="0"/>
              <a:t> </a:t>
            </a:r>
            <a:r>
              <a:rPr lang="it-IT" altLang="en-US" sz="1800" dirty="0" err="1" smtClean="0"/>
              <a:t>Conference</a:t>
            </a:r>
            <a:r>
              <a:rPr lang="it-IT" altLang="en-US" sz="1800" dirty="0" smtClean="0"/>
              <a:t> 22, </a:t>
            </a:r>
          </a:p>
          <a:p>
            <a:pPr algn="ctr" eaLnBrk="1" hangingPunct="1">
              <a:buFont typeface="Times" pitchFamily="18" charset="0"/>
              <a:buNone/>
            </a:pPr>
            <a:r>
              <a:rPr lang="it-IT" altLang="en-US" sz="1800" dirty="0" smtClean="0"/>
              <a:t>25-27 March 2015, Washington DC</a:t>
            </a:r>
            <a:endParaRPr lang="pl-PL" altLang="en-US" sz="1800" dirty="0" smtClean="0"/>
          </a:p>
          <a:p>
            <a:pPr algn="ctr" eaLnBrk="1" hangingPunct="1">
              <a:buFont typeface="Times" pitchFamily="18" charset="0"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pl-PL" altLang="pl-PL" smtClean="0"/>
              <a:t>Test Scenario</a:t>
            </a:r>
            <a:endParaRPr lang="it-IT" altLang="pl-PL" smtClean="0"/>
          </a:p>
        </p:txBody>
      </p:sp>
      <p:sp>
        <p:nvSpPr>
          <p:cNvPr id="17411" name="Segnaposto contenuto 2"/>
          <p:cNvSpPr>
            <a:spLocks noGrp="1"/>
          </p:cNvSpPr>
          <p:nvPr>
            <p:ph idx="1"/>
          </p:nvPr>
        </p:nvSpPr>
        <p:spPr>
          <a:xfrm>
            <a:off x="757238" y="5229225"/>
            <a:ext cx="7994650" cy="11525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altLang="pl-PL" sz="1600" smtClean="0"/>
              <a:t>A </a:t>
            </a:r>
            <a:r>
              <a:rPr lang="pl-PL" altLang="pl-PL" sz="1600" smtClean="0"/>
              <a:t>single test executes</a:t>
            </a:r>
            <a:r>
              <a:rPr lang="it-IT" altLang="pl-PL" sz="1600" smtClean="0"/>
              <a:t> all the actions defined in a</a:t>
            </a:r>
            <a:r>
              <a:rPr lang="pl-PL" altLang="pl-PL" sz="1600" smtClean="0"/>
              <a:t> template scenario</a:t>
            </a:r>
          </a:p>
          <a:p>
            <a:pPr>
              <a:buFont typeface="Arial" pitchFamily="34" charset="0"/>
              <a:buChar char="•"/>
            </a:pPr>
            <a:r>
              <a:rPr lang="it-IT" altLang="pl-PL" sz="1600"/>
              <a:t>T</a:t>
            </a:r>
            <a:r>
              <a:rPr lang="pl-PL" altLang="pl-PL" sz="1600" smtClean="0"/>
              <a:t>he test result highlights proper and invalid situations related to User’s SUT</a:t>
            </a:r>
          </a:p>
        </p:txBody>
      </p:sp>
      <p:pic>
        <p:nvPicPr>
          <p:cNvPr id="1741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7221"/>
          <a:stretch>
            <a:fillRect/>
          </a:stretch>
        </p:blipFill>
        <p:spPr bwMode="auto">
          <a:xfrm>
            <a:off x="130783" y="1412874"/>
            <a:ext cx="8905713" cy="34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997200"/>
            <a:ext cx="7772400" cy="603250"/>
          </a:xfr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t"/>
          <a:lstStyle/>
          <a:p>
            <a:r>
              <a:rPr lang="it-IT" altLang="pl-PL" sz="3200" smtClean="0">
                <a:solidFill>
                  <a:schemeClr val="tx1"/>
                </a:solidFill>
              </a:rPr>
              <a:t>Demonstrator</a:t>
            </a:r>
            <a:endParaRPr lang="en-US" altLang="pl-PL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3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it-IT" altLang="pl-PL" smtClean="0"/>
              <a:t>The NSI-CONTEST demonstrator in a glance</a:t>
            </a:r>
          </a:p>
        </p:txBody>
      </p:sp>
      <p:sp>
        <p:nvSpPr>
          <p:cNvPr id="1843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pl-PL" sz="2000" dirty="0" err="1" smtClean="0"/>
              <a:t>Pre-configured</a:t>
            </a:r>
            <a:r>
              <a:rPr lang="it-IT" altLang="pl-PL" sz="2000" dirty="0" smtClean="0"/>
              <a:t> </a:t>
            </a:r>
            <a:r>
              <a:rPr lang="it-IT" altLang="pl-PL" sz="2000" dirty="0" err="1" smtClean="0"/>
              <a:t>templates</a:t>
            </a:r>
            <a:r>
              <a:rPr lang="it-IT" altLang="pl-PL" sz="2000" dirty="0" smtClean="0"/>
              <a:t> </a:t>
            </a:r>
            <a:r>
              <a:rPr lang="it-IT" altLang="pl-PL" sz="2000" dirty="0" err="1" smtClean="0"/>
              <a:t>to</a:t>
            </a:r>
            <a:r>
              <a:rPr lang="it-IT" altLang="pl-PL" sz="2000" dirty="0" smtClean="0"/>
              <a:t> validate the </a:t>
            </a:r>
            <a:r>
              <a:rPr lang="it-IT" altLang="pl-PL" sz="2000" dirty="0" err="1" smtClean="0"/>
              <a:t>main</a:t>
            </a:r>
            <a:r>
              <a:rPr lang="it-IT" altLang="pl-PL" sz="2000" dirty="0" smtClean="0"/>
              <a:t> NSI CS v2.0 </a:t>
            </a:r>
            <a:r>
              <a:rPr lang="it-IT" altLang="pl-PL" sz="2000" dirty="0" err="1" smtClean="0"/>
              <a:t>protocol</a:t>
            </a:r>
            <a:r>
              <a:rPr lang="it-IT" altLang="pl-PL" sz="2000" dirty="0" smtClean="0"/>
              <a:t> </a:t>
            </a:r>
            <a:r>
              <a:rPr lang="it-IT" altLang="pl-PL" sz="2000" dirty="0" err="1" smtClean="0"/>
              <a:t>procedures</a:t>
            </a:r>
            <a:r>
              <a:rPr lang="it-IT" altLang="pl-PL" sz="2000" dirty="0" smtClean="0"/>
              <a:t> </a:t>
            </a:r>
            <a:r>
              <a:rPr lang="it-IT" altLang="pl-PL" sz="2000" dirty="0" err="1" smtClean="0"/>
              <a:t>for</a:t>
            </a:r>
            <a:r>
              <a:rPr lang="it-IT" altLang="pl-PL" sz="2000" dirty="0" smtClean="0"/>
              <a:t> </a:t>
            </a:r>
            <a:r>
              <a:rPr lang="it-IT" altLang="pl-PL" sz="2000" dirty="0" err="1" smtClean="0"/>
              <a:t>reservation</a:t>
            </a:r>
            <a:r>
              <a:rPr lang="it-IT" altLang="pl-PL" sz="2000" dirty="0" smtClean="0"/>
              <a:t>, </a:t>
            </a:r>
            <a:r>
              <a:rPr lang="it-IT" altLang="pl-PL" sz="2000" dirty="0" err="1" smtClean="0"/>
              <a:t>provisioning</a:t>
            </a:r>
            <a:r>
              <a:rPr lang="it-IT" altLang="pl-PL" sz="2000" dirty="0" smtClean="0"/>
              <a:t>, </a:t>
            </a:r>
            <a:r>
              <a:rPr lang="it-IT" altLang="pl-PL" sz="2000" dirty="0" err="1" smtClean="0"/>
              <a:t>release</a:t>
            </a:r>
            <a:r>
              <a:rPr lang="it-IT" altLang="pl-PL" sz="2000" dirty="0" smtClean="0"/>
              <a:t> and terminate </a:t>
            </a:r>
            <a:r>
              <a:rPr lang="it-IT" altLang="pl-PL" sz="2000" dirty="0" err="1" smtClean="0"/>
              <a:t>actions</a:t>
            </a:r>
            <a:endParaRPr lang="it-IT" altLang="pl-PL" sz="2000" dirty="0" smtClean="0"/>
          </a:p>
          <a:p>
            <a:pPr lvl="1"/>
            <a:r>
              <a:rPr lang="it-IT" altLang="pl-PL" dirty="0" err="1" smtClean="0"/>
              <a:t>Direct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check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of</a:t>
            </a:r>
            <a:r>
              <a:rPr lang="it-IT" altLang="pl-PL" dirty="0" smtClean="0"/>
              <a:t> NSI </a:t>
            </a:r>
            <a:r>
              <a:rPr lang="it-IT" altLang="pl-PL" dirty="0" err="1" smtClean="0"/>
              <a:t>messages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from</a:t>
            </a:r>
            <a:r>
              <a:rPr lang="it-IT" altLang="pl-PL" dirty="0" smtClean="0"/>
              <a:t> NSI client </a:t>
            </a:r>
            <a:r>
              <a:rPr lang="it-IT" altLang="pl-PL" dirty="0" err="1" smtClean="0"/>
              <a:t>instance</a:t>
            </a:r>
            <a:r>
              <a:rPr lang="it-IT" altLang="pl-PL" dirty="0" smtClean="0"/>
              <a:t> and </a:t>
            </a:r>
            <a:r>
              <a:rPr lang="it-IT" altLang="pl-PL" dirty="0" err="1" smtClean="0"/>
              <a:t>indirect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verification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of</a:t>
            </a:r>
            <a:r>
              <a:rPr lang="it-IT" altLang="pl-PL" dirty="0" smtClean="0"/>
              <a:t> NSI </a:t>
            </a:r>
            <a:r>
              <a:rPr lang="it-IT" altLang="pl-PL" dirty="0" err="1" smtClean="0"/>
              <a:t>FSMs</a:t>
            </a:r>
            <a:endParaRPr lang="it-IT" altLang="pl-PL" dirty="0" smtClean="0"/>
          </a:p>
          <a:p>
            <a:pPr lvl="1"/>
            <a:r>
              <a:rPr lang="it-IT" altLang="pl-PL" dirty="0" err="1" smtClean="0"/>
              <a:t>Emulation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of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successful</a:t>
            </a:r>
            <a:r>
              <a:rPr lang="it-IT" altLang="pl-PL" dirty="0" smtClean="0"/>
              <a:t> and </a:t>
            </a:r>
            <a:r>
              <a:rPr lang="it-IT" altLang="pl-PL" dirty="0" err="1" smtClean="0"/>
              <a:t>failed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scenarios</a:t>
            </a:r>
            <a:endParaRPr lang="it-IT" altLang="pl-PL" dirty="0" smtClean="0"/>
          </a:p>
          <a:p>
            <a:r>
              <a:rPr lang="it-IT" altLang="pl-PL" sz="2000" dirty="0" smtClean="0"/>
              <a:t>Test </a:t>
            </a:r>
            <a:r>
              <a:rPr lang="it-IT" altLang="pl-PL" sz="2000" dirty="0" err="1" smtClean="0"/>
              <a:t>of</a:t>
            </a:r>
            <a:r>
              <a:rPr lang="it-IT" altLang="pl-PL" sz="2000" dirty="0" smtClean="0"/>
              <a:t> </a:t>
            </a:r>
            <a:r>
              <a:rPr lang="it-IT" altLang="pl-PL" sz="2000" dirty="0" err="1" smtClean="0"/>
              <a:t>requester</a:t>
            </a:r>
            <a:r>
              <a:rPr lang="it-IT" altLang="pl-PL" sz="2000" dirty="0" smtClean="0"/>
              <a:t> and provider </a:t>
            </a:r>
            <a:r>
              <a:rPr lang="it-IT" altLang="pl-PL" sz="2000" dirty="0" err="1" smtClean="0"/>
              <a:t>agents</a:t>
            </a:r>
            <a:endParaRPr lang="it-IT" altLang="pl-PL" sz="2000" dirty="0" smtClean="0"/>
          </a:p>
          <a:p>
            <a:pPr lvl="1"/>
            <a:r>
              <a:rPr lang="it-IT" altLang="pl-PL" u="sng" dirty="0" smtClean="0"/>
              <a:t>Provider test:</a:t>
            </a:r>
            <a:r>
              <a:rPr lang="it-IT" altLang="pl-PL" dirty="0" smtClean="0"/>
              <a:t> the NSI-RI </a:t>
            </a:r>
            <a:r>
              <a:rPr lang="it-IT" altLang="pl-PL" dirty="0" err="1" smtClean="0"/>
              <a:t>acts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as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requester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agent</a:t>
            </a:r>
            <a:r>
              <a:rPr lang="it-IT" altLang="pl-PL" dirty="0" smtClean="0"/>
              <a:t> and </a:t>
            </a:r>
            <a:r>
              <a:rPr lang="it-IT" altLang="pl-PL" dirty="0" err="1" smtClean="0"/>
              <a:t>generates</a:t>
            </a:r>
            <a:r>
              <a:rPr lang="it-IT" altLang="pl-PL" dirty="0" smtClean="0"/>
              <a:t> the NSI </a:t>
            </a:r>
            <a:r>
              <a:rPr lang="it-IT" altLang="pl-PL" dirty="0" err="1" smtClean="0"/>
              <a:t>messages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specified</a:t>
            </a:r>
            <a:r>
              <a:rPr lang="it-IT" altLang="pl-PL" dirty="0" smtClean="0"/>
              <a:t> in the test </a:t>
            </a:r>
            <a:r>
              <a:rPr lang="it-IT" altLang="pl-PL" dirty="0" err="1" smtClean="0"/>
              <a:t>description</a:t>
            </a:r>
            <a:endParaRPr lang="it-IT" altLang="pl-PL" dirty="0" smtClean="0"/>
          </a:p>
          <a:p>
            <a:pPr lvl="1"/>
            <a:r>
              <a:rPr lang="it-IT" altLang="pl-PL" u="sng" dirty="0" err="1" smtClean="0"/>
              <a:t>Requester</a:t>
            </a:r>
            <a:r>
              <a:rPr lang="it-IT" altLang="pl-PL" u="sng" dirty="0" smtClean="0"/>
              <a:t> test:</a:t>
            </a:r>
            <a:r>
              <a:rPr lang="it-IT" altLang="pl-PL" dirty="0" smtClean="0"/>
              <a:t> the NSI-RI </a:t>
            </a:r>
            <a:r>
              <a:rPr lang="it-IT" altLang="pl-PL" dirty="0" err="1" smtClean="0"/>
              <a:t>acts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as</a:t>
            </a:r>
            <a:r>
              <a:rPr lang="it-IT" altLang="pl-PL" dirty="0" smtClean="0"/>
              <a:t> provider and </a:t>
            </a:r>
            <a:r>
              <a:rPr lang="it-IT" altLang="pl-PL" dirty="0" err="1" smtClean="0"/>
              <a:t>validates</a:t>
            </a:r>
            <a:r>
              <a:rPr lang="it-IT" altLang="pl-PL" dirty="0" smtClean="0"/>
              <a:t> the NSI </a:t>
            </a:r>
            <a:r>
              <a:rPr lang="it-IT" altLang="pl-PL" dirty="0" err="1" smtClean="0"/>
              <a:t>messages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received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from</a:t>
            </a:r>
            <a:r>
              <a:rPr lang="it-IT" altLang="pl-PL" dirty="0" smtClean="0"/>
              <a:t> the SUT</a:t>
            </a:r>
          </a:p>
          <a:p>
            <a:pPr lvl="2"/>
            <a:r>
              <a:rPr lang="it-IT" altLang="pl-PL" dirty="0" err="1" smtClean="0"/>
              <a:t>Comparison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with</a:t>
            </a:r>
            <a:r>
              <a:rPr lang="it-IT" altLang="pl-PL" dirty="0" smtClean="0"/>
              <a:t> the </a:t>
            </a:r>
            <a:r>
              <a:rPr lang="it-IT" altLang="pl-PL" dirty="0" err="1" smtClean="0"/>
              <a:t>expected</a:t>
            </a:r>
            <a:r>
              <a:rPr lang="it-IT" altLang="pl-PL" dirty="0" smtClean="0"/>
              <a:t> NSI </a:t>
            </a:r>
            <a:r>
              <a:rPr lang="it-IT" altLang="pl-PL" dirty="0" err="1" smtClean="0"/>
              <a:t>messages</a:t>
            </a:r>
            <a:r>
              <a:rPr lang="it-IT" altLang="pl-PL" dirty="0" smtClean="0"/>
              <a:t> </a:t>
            </a:r>
            <a:r>
              <a:rPr lang="it-IT" altLang="pl-PL" dirty="0" err="1" smtClean="0"/>
              <a:t>specified</a:t>
            </a:r>
            <a:r>
              <a:rPr lang="it-IT" altLang="pl-PL" dirty="0" smtClean="0"/>
              <a:t> in the test </a:t>
            </a:r>
            <a:r>
              <a:rPr lang="it-IT" altLang="pl-PL" dirty="0" err="1" smtClean="0"/>
              <a:t>description</a:t>
            </a:r>
            <a:endParaRPr lang="it-IT" altLang="pl-PL" dirty="0" smtClean="0"/>
          </a:p>
          <a:p>
            <a:pPr marL="0" indent="0">
              <a:buNone/>
            </a:pPr>
            <a:endParaRPr lang="it-IT" alt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it-IT" altLang="pl-PL" smtClean="0"/>
              <a:t>Test runner and test descriptors</a:t>
            </a:r>
          </a:p>
        </p:txBody>
      </p:sp>
      <p:sp>
        <p:nvSpPr>
          <p:cNvPr id="5" name="Rettangolo 4"/>
          <p:cNvSpPr/>
          <p:nvPr/>
        </p:nvSpPr>
        <p:spPr bwMode="auto">
          <a:xfrm>
            <a:off x="2555750" y="3716486"/>
            <a:ext cx="2160588" cy="2736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2700213" y="6021536"/>
            <a:ext cx="1150937" cy="3603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5988">
              <a:defRPr/>
            </a:pPr>
            <a:r>
              <a:rPr lang="it-IT" sz="1400" b="0">
                <a:solidFill>
                  <a:schemeClr val="bg1"/>
                </a:solidFill>
                <a:latin typeface="+mn-lt"/>
              </a:rPr>
              <a:t>Mock NRM</a:t>
            </a: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3419350" y="5589736"/>
            <a:ext cx="1152525" cy="3587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5988">
              <a:defRPr/>
            </a:pPr>
            <a:r>
              <a:rPr lang="it-IT" sz="1400" b="0">
                <a:solidFill>
                  <a:schemeClr val="bg1"/>
                </a:solidFill>
                <a:latin typeface="+mn-lt"/>
              </a:rPr>
              <a:t>NSI-RI</a:t>
            </a: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2700213" y="3860948"/>
            <a:ext cx="1871662" cy="57626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5988">
              <a:defRPr/>
            </a:pPr>
            <a:r>
              <a:rPr lang="it-IT" sz="1400" b="0">
                <a:solidFill>
                  <a:schemeClr val="bg1"/>
                </a:solidFill>
                <a:latin typeface="+mn-lt"/>
              </a:rPr>
              <a:t>Local Test Runner</a:t>
            </a:r>
          </a:p>
        </p:txBody>
      </p:sp>
      <p:sp>
        <p:nvSpPr>
          <p:cNvPr id="13" name="Cilindro 12"/>
          <p:cNvSpPr/>
          <p:nvPr/>
        </p:nvSpPr>
        <p:spPr bwMode="auto">
          <a:xfrm>
            <a:off x="3851150" y="4221311"/>
            <a:ext cx="792163" cy="50323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5988">
              <a:defRPr/>
            </a:pPr>
            <a:r>
              <a:rPr lang="it-IT" sz="1050" b="0">
                <a:solidFill>
                  <a:schemeClr val="bg1"/>
                </a:solidFill>
                <a:latin typeface="+mj-lt"/>
              </a:rPr>
              <a:t>Test results</a:t>
            </a:r>
          </a:p>
        </p:txBody>
      </p:sp>
      <p:cxnSp>
        <p:nvCxnSpPr>
          <p:cNvPr id="19464" name="Connettore 2 14"/>
          <p:cNvCxnSpPr>
            <a:cxnSpLocks noChangeShapeType="1"/>
          </p:cNvCxnSpPr>
          <p:nvPr/>
        </p:nvCxnSpPr>
        <p:spPr bwMode="auto">
          <a:xfrm>
            <a:off x="3635250" y="4437211"/>
            <a:ext cx="0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CasellaDiTesto 15"/>
          <p:cNvSpPr txBox="1">
            <a:spLocks noChangeArrowheads="1"/>
          </p:cNvSpPr>
          <p:nvPr/>
        </p:nvSpPr>
        <p:spPr bwMode="auto">
          <a:xfrm>
            <a:off x="3490788" y="4921398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pl-PL" sz="1400" b="0"/>
              <a:t>NSI </a:t>
            </a:r>
          </a:p>
          <a:p>
            <a:pPr algn="ctr"/>
            <a:r>
              <a:rPr lang="it-IT" altLang="pl-PL" sz="1400" b="0"/>
              <a:t>operations</a:t>
            </a:r>
          </a:p>
        </p:txBody>
      </p:sp>
      <p:cxnSp>
        <p:nvCxnSpPr>
          <p:cNvPr id="19466" name="Connettore 2 16"/>
          <p:cNvCxnSpPr>
            <a:cxnSpLocks noChangeShapeType="1"/>
          </p:cNvCxnSpPr>
          <p:nvPr/>
        </p:nvCxnSpPr>
        <p:spPr bwMode="auto">
          <a:xfrm>
            <a:off x="2916113" y="4437211"/>
            <a:ext cx="0" cy="1584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CasellaDiTesto 18"/>
          <p:cNvSpPr txBox="1">
            <a:spLocks noChangeArrowheads="1"/>
          </p:cNvSpPr>
          <p:nvPr/>
        </p:nvSpPr>
        <p:spPr bwMode="auto">
          <a:xfrm>
            <a:off x="2771650" y="5250011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pl-PL" sz="1400" b="0"/>
              <a:t>config</a:t>
            </a:r>
          </a:p>
        </p:txBody>
      </p:sp>
      <p:sp>
        <p:nvSpPr>
          <p:cNvPr id="20" name="Rettangolo 19"/>
          <p:cNvSpPr/>
          <p:nvPr/>
        </p:nvSpPr>
        <p:spPr bwMode="auto">
          <a:xfrm>
            <a:off x="6659438" y="5373836"/>
            <a:ext cx="2305050" cy="7905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5988">
              <a:defRPr/>
            </a:pPr>
            <a:r>
              <a:rPr lang="it-IT" sz="1800" b="0">
                <a:solidFill>
                  <a:schemeClr val="bg1"/>
                </a:solidFill>
                <a:latin typeface="+mj-lt"/>
              </a:rPr>
              <a:t>NSI developer implementation</a:t>
            </a:r>
          </a:p>
        </p:txBody>
      </p:sp>
      <p:cxnSp>
        <p:nvCxnSpPr>
          <p:cNvPr id="19469" name="Connettore 2 21"/>
          <p:cNvCxnSpPr>
            <a:cxnSpLocks noChangeShapeType="1"/>
            <a:stCxn id="8" idx="3"/>
            <a:endCxn id="20" idx="1"/>
          </p:cNvCxnSpPr>
          <p:nvPr/>
        </p:nvCxnSpPr>
        <p:spPr bwMode="auto">
          <a:xfrm>
            <a:off x="4571875" y="5769123"/>
            <a:ext cx="20875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0" name="CasellaDiTesto 23"/>
          <p:cNvSpPr txBox="1">
            <a:spLocks noChangeArrowheads="1"/>
          </p:cNvSpPr>
          <p:nvPr/>
        </p:nvSpPr>
        <p:spPr bwMode="auto">
          <a:xfrm>
            <a:off x="4643313" y="5446861"/>
            <a:ext cx="2160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pl-PL" sz="1800" b="0"/>
              <a:t>NSI v2.0 messages</a:t>
            </a:r>
          </a:p>
        </p:txBody>
      </p:sp>
      <p:cxnSp>
        <p:nvCxnSpPr>
          <p:cNvPr id="19471" name="Connettore 2 24"/>
          <p:cNvCxnSpPr>
            <a:cxnSpLocks noChangeShapeType="1"/>
          </p:cNvCxnSpPr>
          <p:nvPr/>
        </p:nvCxnSpPr>
        <p:spPr bwMode="auto">
          <a:xfrm>
            <a:off x="854075" y="2132856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2" name="CasellaDiTesto 27"/>
          <p:cNvSpPr txBox="1">
            <a:spLocks noChangeArrowheads="1"/>
          </p:cNvSpPr>
          <p:nvPr/>
        </p:nvSpPr>
        <p:spPr bwMode="auto">
          <a:xfrm>
            <a:off x="277060" y="4243850"/>
            <a:ext cx="21605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it-IT" altLang="pl-PL" sz="1600"/>
              <a:t>REST APIs</a:t>
            </a:r>
          </a:p>
          <a:p>
            <a:r>
              <a:rPr lang="it-IT" altLang="pl-PL" sz="1400" b="0"/>
              <a:t>POST (test spec)</a:t>
            </a:r>
          </a:p>
          <a:p>
            <a:r>
              <a:rPr lang="it-IT" altLang="pl-PL" sz="1400" b="0"/>
              <a:t>GET (test result)</a:t>
            </a:r>
          </a:p>
        </p:txBody>
      </p:sp>
      <p:sp>
        <p:nvSpPr>
          <p:cNvPr id="29" name="Angolo ripiegato 28"/>
          <p:cNvSpPr/>
          <p:nvPr/>
        </p:nvSpPr>
        <p:spPr bwMode="auto">
          <a:xfrm>
            <a:off x="3059832" y="1341438"/>
            <a:ext cx="4464050" cy="2160588"/>
          </a:xfrm>
          <a:prstGeom prst="foldedCorne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5988">
              <a:defRPr/>
            </a:pPr>
            <a:r>
              <a:rPr lang="it-IT" sz="1600">
                <a:latin typeface="+mj-lt"/>
              </a:rPr>
              <a:t>Test </a:t>
            </a:r>
            <a:r>
              <a:rPr lang="it-IT" sz="1600" smtClean="0">
                <a:latin typeface="+mj-lt"/>
              </a:rPr>
              <a:t>spec in the NSI CTS web portal</a:t>
            </a:r>
            <a:endParaRPr lang="it-IT" sz="1600">
              <a:latin typeface="+mj-lt"/>
            </a:endParaRPr>
          </a:p>
          <a:p>
            <a:pPr marL="174625" indent="-174625" defTabSz="915988">
              <a:buFont typeface="Arial" pitchFamily="34" charset="0"/>
              <a:buChar char="•"/>
              <a:defRPr/>
            </a:pPr>
            <a:r>
              <a:rPr lang="it-IT" sz="1600" b="0">
                <a:latin typeface="+mj-lt"/>
              </a:rPr>
              <a:t>Configuration (ports, endpoints, NSA names)</a:t>
            </a:r>
          </a:p>
          <a:p>
            <a:pPr marL="174625" indent="-174625" defTabSz="915988">
              <a:buFont typeface="Arial" pitchFamily="34" charset="0"/>
              <a:buChar char="•"/>
              <a:defRPr/>
            </a:pPr>
            <a:r>
              <a:rPr lang="it-IT" sz="1600" b="0">
                <a:latin typeface="+mj-lt"/>
              </a:rPr>
              <a:t>Test </a:t>
            </a:r>
            <a:r>
              <a:rPr lang="it-IT" sz="1600" b="0" smtClean="0">
                <a:latin typeface="+mj-lt"/>
              </a:rPr>
              <a:t>workflow</a:t>
            </a:r>
            <a:endParaRPr lang="it-IT" sz="1600" b="0">
              <a:latin typeface="+mj-lt"/>
            </a:endParaRPr>
          </a:p>
          <a:p>
            <a:pPr marL="631825" lvl="1" indent="-174625" defTabSz="915988">
              <a:buFont typeface="Arial" pitchFamily="34" charset="0"/>
              <a:buChar char="•"/>
              <a:defRPr/>
            </a:pPr>
            <a:r>
              <a:rPr lang="it-IT" sz="1600" b="0">
                <a:latin typeface="+mj-lt"/>
              </a:rPr>
              <a:t>NSI message generation</a:t>
            </a:r>
          </a:p>
          <a:p>
            <a:pPr marL="631825" lvl="1" indent="-174625" defTabSz="915988">
              <a:buFont typeface="Arial" pitchFamily="34" charset="0"/>
              <a:buChar char="•"/>
              <a:defRPr/>
            </a:pPr>
            <a:r>
              <a:rPr lang="it-IT" sz="1600" b="0">
                <a:latin typeface="+mj-lt"/>
              </a:rPr>
              <a:t>Expected messages from NSI peers</a:t>
            </a:r>
          </a:p>
          <a:p>
            <a:pPr marL="631825" lvl="1" indent="-174625" defTabSz="915988">
              <a:buFont typeface="Arial" pitchFamily="34" charset="0"/>
              <a:buChar char="•"/>
              <a:defRPr/>
            </a:pPr>
            <a:r>
              <a:rPr lang="it-IT" sz="1600" b="0">
                <a:latin typeface="+mj-lt"/>
              </a:rPr>
              <a:t>Expected message contents</a:t>
            </a:r>
          </a:p>
          <a:p>
            <a:pPr marL="631825" lvl="1" indent="-174625" defTabSz="915988">
              <a:buFont typeface="Arial" pitchFamily="34" charset="0"/>
              <a:buChar char="•"/>
              <a:defRPr/>
            </a:pPr>
            <a:r>
              <a:rPr lang="it-IT" sz="1600" b="0">
                <a:latin typeface="+mj-lt"/>
              </a:rPr>
              <a:t>Behaviour on failures</a:t>
            </a:r>
          </a:p>
          <a:p>
            <a:pPr marL="631825" lvl="1" indent="-174625" defTabSz="915988">
              <a:buFont typeface="Arial" pitchFamily="34" charset="0"/>
              <a:buChar char="•"/>
              <a:defRPr/>
            </a:pPr>
            <a:r>
              <a:rPr lang="it-IT" sz="1600" b="0">
                <a:latin typeface="+mj-lt"/>
              </a:rPr>
              <a:t>Time intervals and timeouts</a:t>
            </a:r>
          </a:p>
        </p:txBody>
      </p:sp>
      <p:cxnSp>
        <p:nvCxnSpPr>
          <p:cNvPr id="19474" name="Connettore 2 30"/>
          <p:cNvCxnSpPr>
            <a:cxnSpLocks noChangeShapeType="1"/>
          </p:cNvCxnSpPr>
          <p:nvPr/>
        </p:nvCxnSpPr>
        <p:spPr bwMode="auto">
          <a:xfrm flipV="1">
            <a:off x="1260350" y="2060575"/>
            <a:ext cx="1655763" cy="323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94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1438"/>
            <a:ext cx="571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6" y="1484313"/>
            <a:ext cx="619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tangolo arrotondato 20"/>
          <p:cNvSpPr/>
          <p:nvPr/>
        </p:nvSpPr>
        <p:spPr bwMode="auto">
          <a:xfrm>
            <a:off x="280303" y="2846193"/>
            <a:ext cx="1152525" cy="576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5988">
              <a:defRPr/>
            </a:pPr>
            <a:r>
              <a:rPr lang="it-IT" sz="1400" b="0">
                <a:solidFill>
                  <a:schemeClr val="bg1"/>
                </a:solidFill>
                <a:latin typeface="+mj-lt"/>
              </a:rPr>
              <a:t>NSI CTS</a:t>
            </a:r>
          </a:p>
        </p:txBody>
      </p:sp>
      <p:cxnSp>
        <p:nvCxnSpPr>
          <p:cNvPr id="6" name="Connettore 4 5"/>
          <p:cNvCxnSpPr>
            <a:stCxn id="21" idx="2"/>
            <a:endCxn id="9" idx="1"/>
          </p:cNvCxnSpPr>
          <p:nvPr/>
        </p:nvCxnSpPr>
        <p:spPr bwMode="auto">
          <a:xfrm rot="16200000" flipH="1">
            <a:off x="1415077" y="2863943"/>
            <a:ext cx="726625" cy="18436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4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it-IT" altLang="pl-PL" smtClean="0"/>
              <a:t>Test descriptor example: </a:t>
            </a:r>
            <a:br>
              <a:rPr lang="it-IT" altLang="pl-PL" smtClean="0"/>
            </a:br>
            <a:r>
              <a:rPr lang="it-IT" altLang="pl-PL" smtClean="0"/>
              <a:t>SUT as provider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44463" y="1508125"/>
            <a:ext cx="8891587" cy="300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scenario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1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peer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ciccio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"&gt;</a:t>
            </a:r>
            <a:endParaRPr lang="it-IT" sz="1050" dirty="0">
              <a:latin typeface="Verdana"/>
            </a:endParaRP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description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 dirty="0" err="1">
                <a:latin typeface="Verdana"/>
              </a:rPr>
              <a:t>TESTCASE_NAME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description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configuration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&gt;</a:t>
            </a:r>
            <a:endParaRPr lang="it-IT" sz="1050" dirty="0">
              <a:latin typeface="Verdana"/>
            </a:endParaRP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nsi_listen_port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value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9090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reply_to_endpoint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value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http://127.0.0.1:9090/</a:t>
            </a:r>
            <a:r>
              <a:rPr lang="it-IT" sz="1050" dirty="0" err="1">
                <a:latin typeface="Verdana"/>
              </a:rPr>
              <a:t>nsicontest</a:t>
            </a:r>
            <a:r>
              <a:rPr lang="it-IT" sz="1050" dirty="0">
                <a:latin typeface="Verdana"/>
              </a:rPr>
              <a:t>/</a:t>
            </a:r>
            <a:r>
              <a:rPr lang="it-IT" sz="1050" dirty="0" err="1">
                <a:latin typeface="Verdana"/>
              </a:rPr>
              <a:t>ConnectionRequester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remote_endpoint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value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http://127.0.0.1:9091/</a:t>
            </a:r>
            <a:r>
              <a:rPr lang="it-IT" sz="1050" dirty="0" err="1">
                <a:latin typeface="Verdana"/>
              </a:rPr>
              <a:t>nsicontest</a:t>
            </a:r>
            <a:r>
              <a:rPr lang="it-IT" sz="1050" dirty="0">
                <a:latin typeface="Verdana"/>
              </a:rPr>
              <a:t>/</a:t>
            </a:r>
            <a:r>
              <a:rPr lang="it-IT" sz="1050" dirty="0" err="1">
                <a:latin typeface="Verdana"/>
              </a:rPr>
              <a:t>ConnectionProvider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provider_nsa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value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test.provider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requester_nsa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value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test.requester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configuration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&gt;</a:t>
            </a:r>
            <a:endParaRPr lang="it-IT" sz="1050" dirty="0">
              <a:latin typeface="Verdana"/>
            </a:endParaRP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section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sect1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interval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500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"&gt;</a:t>
            </a:r>
            <a:endParaRPr lang="it-IT" sz="1050" dirty="0">
              <a:latin typeface="Verdana"/>
            </a:endParaRP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oper1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reserve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interval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2500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continueOnError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false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   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expected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reserveConfirmed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oper2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reserveCommit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interval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2500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expected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reserveCommitConfirmed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oper2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provision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interval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2500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expected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provisionConfirmed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oper2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release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interval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2500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expected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releaseConfirmed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 dirty="0"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oper2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terminate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interval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latin typeface="Verdana"/>
              </a:rPr>
              <a:t>2500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 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expected</a:t>
            </a:r>
            <a:r>
              <a:rPr lang="it-IT" sz="1050" dirty="0" err="1">
                <a:solidFill>
                  <a:srgbClr val="0000FF"/>
                </a:solidFill>
                <a:latin typeface="Verdana"/>
              </a:rPr>
              <a:t>=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 dirty="0" err="1">
                <a:latin typeface="Verdana"/>
              </a:rPr>
              <a:t>terminateConfirmed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 dirty="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 dirty="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 dirty="0">
                <a:latin typeface="Verdana"/>
              </a:rPr>
              <a:t>    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 dirty="0" err="1">
                <a:solidFill>
                  <a:srgbClr val="990000"/>
                </a:solidFill>
                <a:latin typeface="Verdana"/>
              </a:rPr>
              <a:t>section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&gt;</a:t>
            </a:r>
            <a:endParaRPr lang="it-IT" sz="1050" dirty="0">
              <a:latin typeface="Verdana"/>
            </a:endParaRPr>
          </a:p>
          <a:p>
            <a:pPr>
              <a:defRPr/>
            </a:pPr>
            <a:r>
              <a:rPr lang="it-IT" sz="1050" dirty="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 dirty="0">
                <a:solidFill>
                  <a:srgbClr val="990000"/>
                </a:solidFill>
                <a:latin typeface="Verdana"/>
              </a:rPr>
              <a:t>scenario</a:t>
            </a:r>
            <a:r>
              <a:rPr lang="it-IT" sz="1050" dirty="0">
                <a:solidFill>
                  <a:srgbClr val="0000FF"/>
                </a:solidFill>
                <a:latin typeface="Verdana"/>
              </a:rPr>
              <a:t>&gt;</a:t>
            </a:r>
            <a:endParaRPr lang="it-IT" sz="1050" dirty="0">
              <a:latin typeface="Verdana"/>
            </a:endParaRPr>
          </a:p>
        </p:txBody>
      </p:sp>
      <p:sp>
        <p:nvSpPr>
          <p:cNvPr id="4" name="Rettangolo 3"/>
          <p:cNvSpPr/>
          <p:nvPr/>
        </p:nvSpPr>
        <p:spPr bwMode="auto">
          <a:xfrm>
            <a:off x="2428861" y="3141663"/>
            <a:ext cx="1350978" cy="2158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22533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151" t="24104" r="8595" b="51395"/>
          <a:stretch>
            <a:fillRect/>
          </a:stretch>
        </p:blipFill>
        <p:spPr bwMode="auto">
          <a:xfrm>
            <a:off x="351653" y="4581525"/>
            <a:ext cx="8606610" cy="158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4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it-IT" altLang="pl-PL" smtClean="0"/>
              <a:t>Test result example: </a:t>
            </a:r>
            <a:br>
              <a:rPr lang="it-IT" altLang="pl-PL" smtClean="0"/>
            </a:br>
            <a:r>
              <a:rPr lang="it-IT" altLang="pl-PL" smtClean="0"/>
              <a:t>SUT as provider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4925" y="1238250"/>
            <a:ext cx="8893175" cy="283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section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sect1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interval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500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 interval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2500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continueOnError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failOperation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reserveConfirmed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reserve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result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                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success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true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success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receivedEvent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response.reserveConfirmed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receivedEvent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result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 interval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2500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continueOnError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failOperation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reserveCommitConfirmed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reserveCommit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oper2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result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success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true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success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receivedEvent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response.reserveCommitConfirmed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receivedEvent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result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990000"/>
                </a:solidFill>
                <a:latin typeface="Verdana"/>
              </a:rPr>
              <a:t>[…]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section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4925" y="4511675"/>
            <a:ext cx="8893175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section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sect1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interval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500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"&gt;</a:t>
            </a:r>
          </a:p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   […]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 interval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2500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continueOnError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failOperation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releaseConfirmed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release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oper4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result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                        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success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success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                        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receivedEvent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response.releaseFailed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receivedEvent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result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[…]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section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endParaRPr lang="it-IT" sz="1050">
              <a:latin typeface="Verdana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372225" y="3860800"/>
            <a:ext cx="2447925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it-IT" sz="2000" b="0"/>
              <a:t>Successful result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372225" y="6053138"/>
            <a:ext cx="2447925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it-IT" sz="2000" b="0"/>
              <a:t>Failed result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827088" y="1916113"/>
            <a:ext cx="2232025" cy="2159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827088" y="2997200"/>
            <a:ext cx="2232025" cy="2159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1187450" y="5300663"/>
            <a:ext cx="2232025" cy="2159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4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it-IT" altLang="pl-PL" smtClean="0"/>
              <a:t>Test descriptor example: </a:t>
            </a:r>
            <a:br>
              <a:rPr lang="it-IT" altLang="pl-PL" smtClean="0"/>
            </a:br>
            <a:r>
              <a:rPr lang="it-IT" altLang="pl-PL" smtClean="0"/>
              <a:t>SUT as requester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50825" y="1263650"/>
            <a:ext cx="8642350" cy="510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scenario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peer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ciccio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description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TESTCASE_NAME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description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</a:t>
            </a:r>
            <a:r>
              <a:rPr lang="it-IT" sz="1050">
                <a:latin typeface="Verdana"/>
              </a:rPr>
              <a:t>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configuration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nsi_listen_port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value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9090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reply_to_endpoint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value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http://127.0.0.1:9090/nsicontest/ConnectionRequester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           </a:t>
            </a:r>
          </a:p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         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remote_endpoint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value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http://127.0.0.1:9091/nsicontest/ConnectionProvider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provider_nsa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value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test.provider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requester_nsa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value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test.requester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configuration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section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sect1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interval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500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 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listen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reserve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“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failOperation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=“</a:t>
            </a:r>
            <a:r>
              <a:rPr lang="it-IT" sz="1050">
                <a:latin typeface="Verdana"/>
              </a:rPr>
              <a:t>false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”&gt;</a:t>
            </a:r>
            <a:endParaRPr lang="it-IT" sz="1050">
              <a:solidFill>
                <a:srgbClr val="FF0000"/>
              </a:solidFill>
              <a:latin typeface="Courier New"/>
            </a:endParaRPr>
          </a:p>
          <a:p>
            <a:pPr>
              <a:defRPr/>
            </a:pPr>
            <a:r>
              <a:rPr lang="it-IT" sz="1050">
                <a:latin typeface="Verdana"/>
              </a:rPr>
              <a:t>  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&lt;!--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888888"/>
                </a:solidFill>
                <a:latin typeface="Courier"/>
              </a:rPr>
              <a:t>expectedRequestedNSA="sut.requester.nsi.1" 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name="startTime"&gt;2014-06-21 15:50:10.000 GMT&lt;/match&gt; 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name="startTimeMin"&gt;2014-06-21 15:50:10.000 GMT&lt;/match&gt; 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name="startTimeMax"&gt;2014-06-21 15:50:10.000 GMT&lt;/match&gt; 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name="endTime"&gt;2014-06-21 15:55:10.000 GMT&lt;/match&gt;  […]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name="version"&gt;0&lt;/match&gt; 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name="versionMin"&gt;0&lt;/match&gt; […]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name="bidirectional"&gt;true&lt;/match&gt; 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name="symmetricPath"&gt;true&lt;/match&gt; 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name="capacity"&gt;9600&lt;/match&gt;  […]</a:t>
            </a:r>
          </a:p>
          <a:p>
            <a:pPr>
              <a:defRPr/>
            </a:pPr>
            <a:r>
              <a:rPr lang="it-IT" sz="1050">
                <a:solidFill>
                  <a:srgbClr val="888888"/>
                </a:solidFill>
                <a:latin typeface="Courier"/>
              </a:rPr>
              <a:t>                     &lt;match name="requestedDestStp"&gt;urn:ogf:network:test.provider:2013:topology:egress?vlan=1000-2000&lt;/match&gt;  […]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--&gt;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listen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reserveCommit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listen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provision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listen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release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  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operation</a:t>
            </a:r>
            <a:r>
              <a:rPr lang="it-IT" sz="1050">
                <a:latin typeface="Verdana"/>
              </a:rPr>
              <a:t> 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id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oper1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name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listen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 expected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="</a:t>
            </a:r>
            <a:r>
              <a:rPr lang="it-IT" sz="1050">
                <a:latin typeface="Verdana"/>
              </a:rPr>
              <a:t>terminate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" /&gt;</a:t>
            </a:r>
            <a:r>
              <a:rPr lang="it-IT" sz="1050">
                <a:latin typeface="Verdana"/>
              </a:rPr>
              <a:t> </a:t>
            </a:r>
          </a:p>
          <a:p>
            <a:pPr>
              <a:defRPr/>
            </a:pPr>
            <a:r>
              <a:rPr lang="it-IT" sz="1050">
                <a:solidFill>
                  <a:srgbClr val="FF0000"/>
                </a:solidFill>
                <a:latin typeface="Courier New"/>
              </a:rPr>
              <a:t> </a:t>
            </a:r>
            <a:r>
              <a:rPr lang="it-IT" sz="1050">
                <a:latin typeface="Verdana"/>
              </a:rPr>
              <a:t>   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section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r>
              <a:rPr lang="it-IT" sz="1050">
                <a:solidFill>
                  <a:srgbClr val="0000FF"/>
                </a:solidFill>
                <a:latin typeface="Verdana"/>
              </a:rPr>
              <a:t>&lt;/</a:t>
            </a:r>
            <a:r>
              <a:rPr lang="it-IT" sz="1050">
                <a:solidFill>
                  <a:srgbClr val="990000"/>
                </a:solidFill>
                <a:latin typeface="Verdana"/>
              </a:rPr>
              <a:t>scenario</a:t>
            </a:r>
            <a:r>
              <a:rPr lang="it-IT" sz="1050">
                <a:solidFill>
                  <a:srgbClr val="0000FF"/>
                </a:solidFill>
                <a:latin typeface="Verdana"/>
              </a:rPr>
              <a:t>&gt;</a:t>
            </a:r>
            <a:endParaRPr lang="it-IT" sz="1050">
              <a:latin typeface="Verdana"/>
            </a:endParaRPr>
          </a:p>
          <a:p>
            <a:pPr>
              <a:defRPr/>
            </a:pPr>
            <a:endParaRPr lang="it-IT" sz="1050">
              <a:latin typeface="Arial" charset="0"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2549530" y="2852738"/>
            <a:ext cx="2736850" cy="2159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it-IT" altLang="pl-PL" smtClean="0"/>
              <a:t>Demo scenarios</a:t>
            </a:r>
          </a:p>
        </p:txBody>
      </p:sp>
      <p:sp>
        <p:nvSpPr>
          <p:cNvPr id="21507" name="Segnaposto contenuto 2"/>
          <p:cNvSpPr>
            <a:spLocks noGrp="1"/>
          </p:cNvSpPr>
          <p:nvPr>
            <p:ph idx="1"/>
          </p:nvPr>
        </p:nvSpPr>
        <p:spPr>
          <a:xfrm>
            <a:off x="685800" y="1373188"/>
            <a:ext cx="8062913" cy="4114800"/>
          </a:xfrm>
        </p:spPr>
        <p:txBody>
          <a:bodyPr/>
          <a:lstStyle/>
          <a:p>
            <a:r>
              <a:rPr lang="it-IT" altLang="pl-PL" smtClean="0"/>
              <a:t>Demo 1: SUT as provider</a:t>
            </a:r>
          </a:p>
          <a:p>
            <a:pPr lvl="1"/>
            <a:r>
              <a:rPr lang="it-IT" altLang="pl-PL" smtClean="0"/>
              <a:t>Verify NSI message exchange for successful or failed reservation and provisioning actions triggered by the NSI-RI instance</a:t>
            </a:r>
          </a:p>
          <a:p>
            <a:pPr marL="433388" lvl="1" indent="0">
              <a:buNone/>
            </a:pPr>
            <a:endParaRPr lang="it-IT" altLang="pl-PL" smtClean="0"/>
          </a:p>
          <a:p>
            <a:r>
              <a:rPr lang="it-IT" altLang="pl-PL" smtClean="0"/>
              <a:t>Demo 2: SUT as requester</a:t>
            </a:r>
          </a:p>
          <a:p>
            <a:pPr lvl="1"/>
            <a:r>
              <a:rPr lang="it-IT" altLang="pl-PL" smtClean="0"/>
              <a:t>LISTEN operations and successful responses @ NSI-RI instance</a:t>
            </a:r>
          </a:p>
          <a:p>
            <a:pPr lvl="1"/>
            <a:r>
              <a:rPr lang="it-IT" altLang="pl-PL" smtClean="0"/>
              <a:t>Validation of format and contents of RESERVE, RESERVE-COMMIT, PROVISION, RELEASE and TERMINATE messages</a:t>
            </a:r>
          </a:p>
          <a:p>
            <a:pPr marL="0" indent="0">
              <a:buNone/>
            </a:pPr>
            <a:endParaRPr lang="it-IT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43000" y="4000504"/>
            <a:ext cx="6858000" cy="1357321"/>
          </a:xfrm>
        </p:spPr>
        <p:txBody>
          <a:bodyPr>
            <a:noAutofit/>
          </a:bodyPr>
          <a:lstStyle/>
          <a:p>
            <a:r>
              <a:rPr lang="it-IT" dirty="0" smtClean="0">
                <a:solidFill>
                  <a:schemeClr val="bg2"/>
                </a:solidFill>
              </a:rPr>
              <a:t/>
            </a:r>
            <a:br>
              <a:rPr lang="it-IT" dirty="0" smtClean="0">
                <a:solidFill>
                  <a:schemeClr val="bg2"/>
                </a:solidFill>
              </a:rPr>
            </a:br>
            <a:r>
              <a:rPr lang="it-IT" dirty="0" smtClean="0">
                <a:solidFill>
                  <a:schemeClr val="bg2"/>
                </a:solidFill>
              </a:rPr>
              <a:t/>
            </a:r>
            <a:br>
              <a:rPr lang="it-IT" dirty="0" smtClean="0">
                <a:solidFill>
                  <a:schemeClr val="bg2"/>
                </a:solidFill>
              </a:rPr>
            </a:br>
            <a:r>
              <a:rPr lang="it-IT" dirty="0" smtClean="0">
                <a:solidFill>
                  <a:schemeClr val="bg2"/>
                </a:solidFill>
              </a:rPr>
              <a:t/>
            </a:r>
            <a:br>
              <a:rPr lang="it-IT" dirty="0" smtClean="0">
                <a:solidFill>
                  <a:schemeClr val="bg2"/>
                </a:solidFill>
              </a:rPr>
            </a:br>
            <a:r>
              <a:rPr lang="it-IT" dirty="0" smtClean="0">
                <a:solidFill>
                  <a:schemeClr val="bg2"/>
                </a:solidFill>
              </a:rPr>
              <a:t/>
            </a:r>
            <a:br>
              <a:rPr lang="it-IT" dirty="0" smtClean="0">
                <a:solidFill>
                  <a:schemeClr val="bg2"/>
                </a:solidFill>
              </a:rPr>
            </a:br>
            <a:r>
              <a:rPr lang="it-IT" dirty="0" smtClean="0">
                <a:solidFill>
                  <a:schemeClr val="bg2"/>
                </a:solidFill>
              </a:rPr>
              <a:t/>
            </a:r>
            <a:br>
              <a:rPr lang="it-IT" dirty="0" smtClean="0">
                <a:solidFill>
                  <a:schemeClr val="bg2"/>
                </a:solidFill>
              </a:rPr>
            </a:br>
            <a:r>
              <a:rPr lang="it-IT" dirty="0" smtClean="0">
                <a:solidFill>
                  <a:schemeClr val="bg2"/>
                </a:solidFill>
              </a:rPr>
              <a:t/>
            </a:r>
            <a:br>
              <a:rPr lang="it-IT" dirty="0" smtClean="0">
                <a:solidFill>
                  <a:schemeClr val="bg2"/>
                </a:solidFill>
              </a:rPr>
            </a:br>
            <a:r>
              <a:rPr lang="it-IT" dirty="0" err="1" smtClean="0">
                <a:solidFill>
                  <a:schemeClr val="bg2"/>
                </a:solidFill>
              </a:rPr>
              <a:t>Thank</a:t>
            </a:r>
            <a:r>
              <a:rPr lang="it-IT" dirty="0" smtClean="0">
                <a:solidFill>
                  <a:schemeClr val="bg2"/>
                </a:solidFill>
              </a:rPr>
              <a:t> </a:t>
            </a:r>
            <a:r>
              <a:rPr lang="it-IT" dirty="0" err="1" smtClean="0">
                <a:solidFill>
                  <a:schemeClr val="bg2"/>
                </a:solidFill>
              </a:rPr>
              <a:t>you</a:t>
            </a:r>
            <a:r>
              <a:rPr lang="it-IT" dirty="0" smtClean="0">
                <a:solidFill>
                  <a:schemeClr val="bg2"/>
                </a:solidFill>
              </a:rPr>
              <a:t>!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" name="Segnaposto testo 4"/>
          <p:cNvSpPr txBox="1">
            <a:spLocks/>
          </p:cNvSpPr>
          <p:nvPr/>
        </p:nvSpPr>
        <p:spPr bwMode="auto">
          <a:xfrm>
            <a:off x="722313" y="1371602"/>
            <a:ext cx="7772400" cy="298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r">
              <a:buClr>
                <a:schemeClr val="accent1"/>
              </a:buClr>
              <a:defRPr/>
            </a:pPr>
            <a:r>
              <a:rPr lang="it-IT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Giacomo Bernini</a:t>
            </a:r>
          </a:p>
          <a:p>
            <a:pPr marL="342900" indent="-228600" algn="r" defTabSz="914400">
              <a:buClr>
                <a:schemeClr val="accent1"/>
              </a:buClr>
              <a:defRPr/>
            </a:pPr>
            <a:r>
              <a:rPr lang="it-IT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g.bernini@nextworks.it</a:t>
            </a:r>
          </a:p>
          <a:p>
            <a:pPr marL="342900" indent="-228600" algn="r" defTabSz="914400">
              <a:buClr>
                <a:schemeClr val="accent1"/>
              </a:buClr>
              <a:defRPr/>
            </a:pPr>
            <a:endParaRPr lang="it-IT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228600" algn="r" defTabSz="914400">
              <a:buClr>
                <a:schemeClr val="accent1"/>
              </a:buClr>
              <a:defRPr/>
            </a:pPr>
            <a:r>
              <a:rPr lang="it-IT" sz="16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Nextworks</a:t>
            </a:r>
            <a:r>
              <a:rPr lang="it-IT" sz="1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s.r.l.</a:t>
            </a:r>
          </a:p>
          <a:p>
            <a:pPr marL="342900" indent="-228600" algn="r" defTabSz="914400">
              <a:buClr>
                <a:schemeClr val="accent1"/>
              </a:buClr>
              <a:defRPr/>
            </a:pPr>
            <a:r>
              <a:rPr lang="it-IT" sz="1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Via Livornese 1027, 56122 Pisa (IT)</a:t>
            </a:r>
            <a:endParaRPr lang="it-IT" sz="1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228600" algn="r" defTabSz="914400">
              <a:buClr>
                <a:schemeClr val="accent1"/>
              </a:buClr>
              <a:tabLst>
                <a:tab pos="2238375" algn="l"/>
              </a:tabLst>
              <a:defRPr/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(+39) 050 3871 </a:t>
            </a:r>
            <a:r>
              <a:rPr lang="en-US" sz="1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696</a:t>
            </a:r>
            <a:endParaRPr lang="en-US" sz="16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228600" algn="r" defTabSz="914400">
              <a:buClr>
                <a:schemeClr val="accent1"/>
              </a:buClr>
              <a:defRPr/>
            </a:pPr>
            <a:endParaRPr lang="pl-PL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32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163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6035675" cy="863600"/>
          </a:xfrm>
        </p:spPr>
        <p:txBody>
          <a:bodyPr/>
          <a:lstStyle/>
          <a:p>
            <a:r>
              <a:rPr lang="it-IT" altLang="pl-PL" smtClean="0"/>
              <a:t>Summary</a:t>
            </a:r>
            <a:endParaRPr lang="en-US" altLang="pl-PL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it-IT" altLang="pl-PL" sz="2400" smtClean="0"/>
              <a:t>NSI CONTEST project</a:t>
            </a:r>
            <a:endParaRPr lang="en-US" altLang="pl-PL" sz="2400" smtClean="0"/>
          </a:p>
          <a:p>
            <a:pPr marL="0" indent="0">
              <a:buFont typeface="Times" pitchFamily="18" charset="0"/>
              <a:buNone/>
            </a:pPr>
            <a:endParaRPr lang="en-US" altLang="pl-PL" sz="2400" smtClean="0"/>
          </a:p>
          <a:p>
            <a:pPr marL="0" indent="0">
              <a:buFont typeface="Times" pitchFamily="18" charset="0"/>
              <a:buNone/>
            </a:pPr>
            <a:r>
              <a:rPr lang="it-IT" altLang="pl-PL" sz="2400" smtClean="0"/>
              <a:t>Testing NSI implementations using NSI CONTEST</a:t>
            </a:r>
            <a:endParaRPr lang="en-US" altLang="pl-PL" sz="2400" smtClean="0"/>
          </a:p>
          <a:p>
            <a:pPr marL="0" indent="0">
              <a:buFont typeface="Times" pitchFamily="18" charset="0"/>
              <a:buNone/>
            </a:pPr>
            <a:endParaRPr lang="en-US" altLang="pl-PL" sz="2400" smtClean="0"/>
          </a:p>
          <a:p>
            <a:pPr marL="0" indent="0">
              <a:buFont typeface="Times" pitchFamily="18" charset="0"/>
              <a:buNone/>
            </a:pPr>
            <a:r>
              <a:rPr lang="it-IT" altLang="pl-PL" sz="2400" smtClean="0"/>
              <a:t>NSI CONTEST Demonstrator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97200"/>
            <a:ext cx="7772400" cy="603250"/>
          </a:xfr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t"/>
          <a:lstStyle/>
          <a:p>
            <a:r>
              <a:rPr lang="it-IT" altLang="pl-PL" sz="3200" smtClean="0">
                <a:solidFill>
                  <a:schemeClr val="tx1"/>
                </a:solidFill>
              </a:rPr>
              <a:t>NSI CONTEST project</a:t>
            </a:r>
            <a:endParaRPr lang="en-US" altLang="pl-PL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6035675" cy="863600"/>
          </a:xfrm>
        </p:spPr>
        <p:txBody>
          <a:bodyPr/>
          <a:lstStyle/>
          <a:p>
            <a:r>
              <a:rPr lang="pl-PL" altLang="pl-PL" sz="2800" smtClean="0"/>
              <a:t>NSI-CONTEST: Main Objectives</a:t>
            </a:r>
            <a:endParaRPr lang="en-US" altLang="pl-PL" sz="28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l-PL" sz="2200" dirty="0" smtClean="0"/>
              <a:t>Provide a new framework for validating the compliance of </a:t>
            </a:r>
            <a:r>
              <a:rPr lang="en-US" altLang="pl-PL" sz="2200" dirty="0" err="1" smtClean="0"/>
              <a:t>BoD</a:t>
            </a:r>
            <a:r>
              <a:rPr lang="en-US" altLang="pl-PL" sz="2200" dirty="0" smtClean="0"/>
              <a:t> systems with the NSI Connection Service v2.0 protocol</a:t>
            </a:r>
          </a:p>
          <a:p>
            <a:pPr>
              <a:lnSpc>
                <a:spcPct val="90000"/>
              </a:lnSpc>
            </a:pPr>
            <a:endParaRPr lang="en-US" altLang="pl-PL" sz="2200" dirty="0" smtClean="0"/>
          </a:p>
          <a:p>
            <a:pPr>
              <a:lnSpc>
                <a:spcPct val="90000"/>
              </a:lnSpc>
            </a:pPr>
            <a:r>
              <a:rPr lang="en-US" altLang="pl-PL" sz="2200" dirty="0" smtClean="0"/>
              <a:t>Design and develop a set of tools constituting the NSI CS v2.0 Conformance Testing Suite </a:t>
            </a:r>
          </a:p>
          <a:p>
            <a:pPr>
              <a:lnSpc>
                <a:spcPct val="90000"/>
              </a:lnSpc>
            </a:pPr>
            <a:endParaRPr lang="en-US" altLang="pl-PL" sz="2200" dirty="0" smtClean="0"/>
          </a:p>
          <a:p>
            <a:pPr>
              <a:lnSpc>
                <a:spcPct val="90000"/>
              </a:lnSpc>
            </a:pPr>
            <a:r>
              <a:rPr lang="en-US" altLang="pl-PL" sz="2200" dirty="0" smtClean="0"/>
              <a:t>Produce complete documentation of test scenarios and usage guides for software developers to run specific tests against the suite</a:t>
            </a:r>
            <a:endParaRPr lang="pl-PL" altLang="pl-PL" sz="2200" dirty="0" smtClean="0"/>
          </a:p>
          <a:p>
            <a:pPr>
              <a:lnSpc>
                <a:spcPct val="90000"/>
              </a:lnSpc>
            </a:pPr>
            <a:endParaRPr lang="pl-PL" altLang="pl-PL" sz="2200" dirty="0" smtClean="0"/>
          </a:p>
          <a:p>
            <a:pPr>
              <a:lnSpc>
                <a:spcPct val="90000"/>
              </a:lnSpc>
            </a:pPr>
            <a:r>
              <a:rPr lang="pl-PL" altLang="pl-PL" sz="2200" dirty="0" smtClean="0"/>
              <a:t>Provide online platform for testing</a:t>
            </a:r>
            <a:endParaRPr lang="en-US" altLang="pl-PL" sz="2200" dirty="0" smtClean="0"/>
          </a:p>
          <a:p>
            <a:pPr>
              <a:lnSpc>
                <a:spcPct val="90000"/>
              </a:lnSpc>
              <a:buFont typeface="Times" pitchFamily="18" charset="0"/>
              <a:buNone/>
            </a:pPr>
            <a:endParaRPr lang="en-US" altLang="pl-PL" dirty="0" smtClean="0"/>
          </a:p>
        </p:txBody>
      </p:sp>
      <p:pic>
        <p:nvPicPr>
          <p:cNvPr id="1026" name="Picture 2" descr="F:\Workspace\GN3+_NSI-CONTEST\demo@OGF43\psnc_logo_3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643578"/>
            <a:ext cx="1929396" cy="706422"/>
          </a:xfrm>
          <a:prstGeom prst="rect">
            <a:avLst/>
          </a:prstGeom>
          <a:noFill/>
        </p:spPr>
      </p:pic>
      <p:pic>
        <p:nvPicPr>
          <p:cNvPr id="1027" name="Picture 3" descr="F:\Workspace\logo-nextworks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5827587"/>
            <a:ext cx="2428892" cy="458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6035675" cy="863600"/>
          </a:xfrm>
        </p:spPr>
        <p:txBody>
          <a:bodyPr/>
          <a:lstStyle/>
          <a:p>
            <a:pPr eaLnBrk="1" hangingPunct="1"/>
            <a:r>
              <a:rPr lang="en-US" altLang="pl-PL" sz="2800" smtClean="0"/>
              <a:t>What can be tested</a:t>
            </a:r>
            <a:endParaRPr lang="en-US" altLang="en-US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3188"/>
            <a:ext cx="7772400" cy="4792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Message </a:t>
            </a:r>
            <a:r>
              <a:rPr lang="pl-PL" sz="2000" dirty="0" smtClean="0"/>
              <a:t>testing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pl-PL" sz="2000" dirty="0" smtClean="0"/>
              <a:t>syntax and sema</a:t>
            </a:r>
            <a:r>
              <a:rPr lang="it-IT" sz="2000" dirty="0" smtClean="0"/>
              <a:t>n</a:t>
            </a:r>
            <a:r>
              <a:rPr lang="pl-PL" sz="2000" dirty="0" smtClean="0"/>
              <a:t>tics checking for parameters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pl-PL" sz="2000" dirty="0" smtClean="0"/>
              <a:t>recording message flows 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defRPr/>
            </a:pPr>
            <a:endParaRPr lang="pl-PL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pl-PL" sz="2000" dirty="0" smtClean="0"/>
              <a:t>Workflows testing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l-PL" sz="2000" dirty="0" smtClean="0"/>
              <a:t>Custom test cases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/>
              <a:t>includes </a:t>
            </a:r>
            <a:r>
              <a:rPr lang="pl-PL" sz="2000" dirty="0" smtClean="0"/>
              <a:t>also predefined test cases with typical scenarios </a:t>
            </a:r>
            <a:r>
              <a:rPr lang="it-IT" sz="2000" dirty="0" err="1" smtClean="0"/>
              <a:t>for</a:t>
            </a:r>
            <a:r>
              <a:rPr lang="it-IT" sz="2000" dirty="0" smtClean="0"/>
              <a:t> </a:t>
            </a:r>
            <a:r>
              <a:rPr lang="it-IT" sz="2000" dirty="0" err="1" smtClean="0"/>
              <a:t>requester</a:t>
            </a:r>
            <a:r>
              <a:rPr lang="it-IT" sz="2000" dirty="0" smtClean="0"/>
              <a:t>, provider and </a:t>
            </a:r>
            <a:r>
              <a:rPr lang="it-IT" sz="2000" dirty="0" err="1" smtClean="0"/>
              <a:t>aggregator</a:t>
            </a:r>
            <a:r>
              <a:rPr lang="it-IT" sz="2000" dirty="0" smtClean="0"/>
              <a:t> </a:t>
            </a:r>
            <a:r>
              <a:rPr lang="it-IT" sz="2000" dirty="0" err="1" smtClean="0"/>
              <a:t>agents</a:t>
            </a:r>
            <a:endParaRPr lang="pl-PL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State machines</a:t>
            </a:r>
            <a:r>
              <a:rPr lang="pl-PL" sz="2000" dirty="0" smtClean="0"/>
              <a:t> validation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pl-PL" sz="2000" dirty="0" smtClean="0"/>
              <a:t>Simulating different behaviours and conditions: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 smtClean="0"/>
              <a:t>unexpected situations (i.e. going down)</a:t>
            </a:r>
            <a:r>
              <a:rPr lang="pl-PL" dirty="0" smtClean="0"/>
              <a:t> and generating different error events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pl-PL" dirty="0" smtClean="0"/>
              <a:t>timeouts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pl-PL" dirty="0" smtClean="0"/>
              <a:t>NRM processing time</a:t>
            </a:r>
            <a:endParaRPr lang="en-US" dirty="0" smtClean="0"/>
          </a:p>
          <a:p>
            <a:pPr lvl="2" eaLnBrk="1" hangingPunct="1">
              <a:lnSpc>
                <a:spcPct val="80000"/>
              </a:lnSpc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997200"/>
            <a:ext cx="7772400" cy="603250"/>
          </a:xfr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t"/>
          <a:lstStyle/>
          <a:p>
            <a:r>
              <a:rPr lang="en-US" altLang="pl-PL" sz="3200" dirty="0" smtClean="0">
                <a:solidFill>
                  <a:schemeClr val="tx1"/>
                </a:solidFill>
              </a:rPr>
              <a:t>CTS Architecture Testing </a:t>
            </a:r>
            <a:r>
              <a:rPr lang="pl-PL" altLang="pl-PL" sz="3200" dirty="0" smtClean="0">
                <a:solidFill>
                  <a:schemeClr val="tx1"/>
                </a:solidFill>
              </a:rPr>
              <a:t>Workflows</a:t>
            </a:r>
            <a:endParaRPr lang="en-US" altLang="pl-PL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en-US" altLang="pl-PL" sz="2000" smtClean="0"/>
              <a:t>NSI v2.0 CTS </a:t>
            </a:r>
            <a:r>
              <a:rPr lang="pl-PL" altLang="pl-PL" sz="2000" smtClean="0"/>
              <a:t>H</a:t>
            </a:r>
            <a:r>
              <a:rPr lang="en-US" altLang="pl-PL" sz="2000" smtClean="0"/>
              <a:t>igh </a:t>
            </a:r>
            <a:r>
              <a:rPr lang="pl-PL" altLang="pl-PL" sz="2000" smtClean="0"/>
              <a:t>L</a:t>
            </a:r>
            <a:r>
              <a:rPr lang="en-US" altLang="pl-PL" sz="2000" smtClean="0"/>
              <a:t>evel </a:t>
            </a:r>
            <a:r>
              <a:rPr lang="pl-PL" altLang="pl-PL" sz="2000" smtClean="0"/>
              <a:t>A</a:t>
            </a:r>
            <a:r>
              <a:rPr lang="en-US" altLang="pl-PL" sz="2000" smtClean="0"/>
              <a:t>rchitecture</a:t>
            </a:r>
            <a:endParaRPr lang="it-IT" altLang="pl-PL" smtClean="0"/>
          </a:p>
        </p:txBody>
      </p:sp>
      <p:grpSp>
        <p:nvGrpSpPr>
          <p:cNvPr id="2" name="Gruppo 10"/>
          <p:cNvGrpSpPr>
            <a:grpSpLocks/>
          </p:cNvGrpSpPr>
          <p:nvPr/>
        </p:nvGrpSpPr>
        <p:grpSpPr bwMode="auto">
          <a:xfrm>
            <a:off x="107950" y="2781300"/>
            <a:ext cx="1439863" cy="1727200"/>
            <a:chOff x="683568" y="2348880"/>
            <a:chExt cx="1440160" cy="1728192"/>
          </a:xfrm>
        </p:grpSpPr>
        <p:sp>
          <p:nvSpPr>
            <p:cNvPr id="6" name="Rettangolo 5"/>
            <p:cNvSpPr/>
            <p:nvPr/>
          </p:nvSpPr>
          <p:spPr bwMode="auto">
            <a:xfrm>
              <a:off x="683568" y="2348880"/>
              <a:ext cx="1440160" cy="17281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defTabSz="915988">
                <a:defRPr/>
              </a:pPr>
              <a:endParaRPr lang="it-IT" sz="2400" b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3" name="Gruppo 9"/>
            <p:cNvGrpSpPr>
              <a:grpSpLocks/>
            </p:cNvGrpSpPr>
            <p:nvPr/>
          </p:nvGrpSpPr>
          <p:grpSpPr bwMode="auto">
            <a:xfrm>
              <a:off x="827584" y="2492896"/>
              <a:ext cx="1152128" cy="1440160"/>
              <a:chOff x="2483768" y="2276872"/>
              <a:chExt cx="1152128" cy="1440160"/>
            </a:xfrm>
          </p:grpSpPr>
          <p:sp>
            <p:nvSpPr>
              <p:cNvPr id="7" name="Rettangolo arrotondato 6"/>
              <p:cNvSpPr/>
              <p:nvPr/>
            </p:nvSpPr>
            <p:spPr bwMode="auto">
              <a:xfrm>
                <a:off x="2484245" y="3357523"/>
                <a:ext cx="1151175" cy="358981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Mock NRM</a:t>
                </a:r>
              </a:p>
            </p:txBody>
          </p:sp>
          <p:sp>
            <p:nvSpPr>
              <p:cNvPr id="8" name="Rettangolo arrotondato 7"/>
              <p:cNvSpPr/>
              <p:nvPr/>
            </p:nvSpPr>
            <p:spPr bwMode="auto">
              <a:xfrm>
                <a:off x="2484245" y="2925474"/>
                <a:ext cx="1151175" cy="358981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NSI-RI</a:t>
                </a:r>
              </a:p>
            </p:txBody>
          </p:sp>
          <p:sp>
            <p:nvSpPr>
              <p:cNvPr id="9" name="Rettangolo arrotondato 8"/>
              <p:cNvSpPr/>
              <p:nvPr/>
            </p:nvSpPr>
            <p:spPr bwMode="auto">
              <a:xfrm>
                <a:off x="2484245" y="2277402"/>
                <a:ext cx="1151175" cy="57500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Local Test Runner</a:t>
                </a:r>
              </a:p>
            </p:txBody>
          </p:sp>
        </p:grpSp>
      </p:grpSp>
      <p:grpSp>
        <p:nvGrpSpPr>
          <p:cNvPr id="4" name="Gruppo 11"/>
          <p:cNvGrpSpPr>
            <a:grpSpLocks/>
          </p:cNvGrpSpPr>
          <p:nvPr/>
        </p:nvGrpSpPr>
        <p:grpSpPr bwMode="auto">
          <a:xfrm>
            <a:off x="1692275" y="3284538"/>
            <a:ext cx="1439863" cy="1728787"/>
            <a:chOff x="683568" y="2348880"/>
            <a:chExt cx="1440160" cy="1728192"/>
          </a:xfrm>
        </p:grpSpPr>
        <p:sp>
          <p:nvSpPr>
            <p:cNvPr id="13" name="Rettangolo 12"/>
            <p:cNvSpPr/>
            <p:nvPr/>
          </p:nvSpPr>
          <p:spPr bwMode="auto">
            <a:xfrm>
              <a:off x="683568" y="2348880"/>
              <a:ext cx="1440160" cy="17281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defTabSz="915988">
                <a:defRPr/>
              </a:pPr>
              <a:endParaRPr lang="it-IT" sz="2400" b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5" name="Gruppo 9"/>
            <p:cNvGrpSpPr>
              <a:grpSpLocks/>
            </p:cNvGrpSpPr>
            <p:nvPr/>
          </p:nvGrpSpPr>
          <p:grpSpPr bwMode="auto">
            <a:xfrm>
              <a:off x="827584" y="2492896"/>
              <a:ext cx="1152128" cy="1440160"/>
              <a:chOff x="2483768" y="2276872"/>
              <a:chExt cx="1152128" cy="1440160"/>
            </a:xfrm>
          </p:grpSpPr>
          <p:sp>
            <p:nvSpPr>
              <p:cNvPr id="15" name="Rettangolo arrotondato 14"/>
              <p:cNvSpPr/>
              <p:nvPr/>
            </p:nvSpPr>
            <p:spPr bwMode="auto">
              <a:xfrm>
                <a:off x="2484245" y="3356396"/>
                <a:ext cx="1151175" cy="36023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Mock NRM</a:t>
                </a:r>
              </a:p>
            </p:txBody>
          </p:sp>
          <p:sp>
            <p:nvSpPr>
              <p:cNvPr id="16" name="Rettangolo arrotondato 15"/>
              <p:cNvSpPr/>
              <p:nvPr/>
            </p:nvSpPr>
            <p:spPr bwMode="auto">
              <a:xfrm>
                <a:off x="2484245" y="2924745"/>
                <a:ext cx="1151175" cy="36023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NSI-RI</a:t>
                </a:r>
              </a:p>
            </p:txBody>
          </p:sp>
          <p:sp>
            <p:nvSpPr>
              <p:cNvPr id="17" name="Rettangolo arrotondato 16"/>
              <p:cNvSpPr/>
              <p:nvPr/>
            </p:nvSpPr>
            <p:spPr bwMode="auto">
              <a:xfrm>
                <a:off x="2484245" y="2277268"/>
                <a:ext cx="1151175" cy="57606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Local Test Runner</a:t>
                </a:r>
              </a:p>
            </p:txBody>
          </p:sp>
        </p:grpSp>
      </p:grpSp>
      <p:grpSp>
        <p:nvGrpSpPr>
          <p:cNvPr id="10" name="Gruppo 17"/>
          <p:cNvGrpSpPr>
            <a:grpSpLocks/>
          </p:cNvGrpSpPr>
          <p:nvPr/>
        </p:nvGrpSpPr>
        <p:grpSpPr bwMode="auto">
          <a:xfrm>
            <a:off x="3276600" y="3789363"/>
            <a:ext cx="1439863" cy="1727200"/>
            <a:chOff x="683568" y="2348880"/>
            <a:chExt cx="1440160" cy="1728192"/>
          </a:xfrm>
        </p:grpSpPr>
        <p:sp>
          <p:nvSpPr>
            <p:cNvPr id="19" name="Rettangolo 18"/>
            <p:cNvSpPr/>
            <p:nvPr/>
          </p:nvSpPr>
          <p:spPr bwMode="auto">
            <a:xfrm>
              <a:off x="683568" y="2348880"/>
              <a:ext cx="1440160" cy="17281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defTabSz="915988">
                <a:defRPr/>
              </a:pPr>
              <a:endParaRPr lang="it-IT" sz="2400" b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11" name="Gruppo 9"/>
            <p:cNvGrpSpPr>
              <a:grpSpLocks/>
            </p:cNvGrpSpPr>
            <p:nvPr/>
          </p:nvGrpSpPr>
          <p:grpSpPr bwMode="auto">
            <a:xfrm>
              <a:off x="827584" y="2492896"/>
              <a:ext cx="1152128" cy="1440160"/>
              <a:chOff x="2483768" y="2276872"/>
              <a:chExt cx="1152128" cy="1440160"/>
            </a:xfrm>
          </p:grpSpPr>
          <p:sp>
            <p:nvSpPr>
              <p:cNvPr id="21" name="Rettangolo arrotondato 20"/>
              <p:cNvSpPr/>
              <p:nvPr/>
            </p:nvSpPr>
            <p:spPr bwMode="auto">
              <a:xfrm>
                <a:off x="2484245" y="3357522"/>
                <a:ext cx="1151175" cy="358981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Mock NRM</a:t>
                </a:r>
              </a:p>
            </p:txBody>
          </p:sp>
          <p:sp>
            <p:nvSpPr>
              <p:cNvPr id="22" name="Rettangolo arrotondato 21"/>
              <p:cNvSpPr/>
              <p:nvPr/>
            </p:nvSpPr>
            <p:spPr bwMode="auto">
              <a:xfrm>
                <a:off x="2484245" y="2925473"/>
                <a:ext cx="1151175" cy="358981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NSI-RI</a:t>
                </a:r>
              </a:p>
            </p:txBody>
          </p:sp>
          <p:sp>
            <p:nvSpPr>
              <p:cNvPr id="23" name="Rettangolo arrotondato 22"/>
              <p:cNvSpPr/>
              <p:nvPr/>
            </p:nvSpPr>
            <p:spPr bwMode="auto">
              <a:xfrm>
                <a:off x="2484245" y="2277401"/>
                <a:ext cx="1151175" cy="57500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915988">
                  <a:defRPr/>
                </a:pPr>
                <a:r>
                  <a:rPr lang="it-IT" sz="1400" b="0">
                    <a:solidFill>
                      <a:schemeClr val="bg1"/>
                    </a:solidFill>
                    <a:latin typeface="+mn-lt"/>
                  </a:rPr>
                  <a:t>Local Test Runner</a:t>
                </a:r>
              </a:p>
            </p:txBody>
          </p:sp>
        </p:grpSp>
      </p:grpSp>
      <p:sp>
        <p:nvSpPr>
          <p:cNvPr id="24" name="Rettangolo 23"/>
          <p:cNvSpPr/>
          <p:nvPr/>
        </p:nvSpPr>
        <p:spPr bwMode="auto">
          <a:xfrm>
            <a:off x="4356100" y="1341438"/>
            <a:ext cx="3168650" cy="122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915988">
              <a:defRPr/>
            </a:pPr>
            <a:r>
              <a:rPr lang="it-IT" sz="2000" b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 NSI CTS</a:t>
            </a:r>
          </a:p>
        </p:txBody>
      </p:sp>
      <p:sp>
        <p:nvSpPr>
          <p:cNvPr id="25" name="Rettangolo arrotondato 24"/>
          <p:cNvSpPr/>
          <p:nvPr/>
        </p:nvSpPr>
        <p:spPr bwMode="auto">
          <a:xfrm>
            <a:off x="6659563" y="1484313"/>
            <a:ext cx="792162" cy="936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5988">
              <a:defRPr/>
            </a:pPr>
            <a:r>
              <a:rPr lang="it-IT" sz="1600" b="0">
                <a:solidFill>
                  <a:schemeClr val="bg1"/>
                </a:solidFill>
                <a:latin typeface="+mj-lt"/>
              </a:rPr>
              <a:t>Web Portal</a:t>
            </a:r>
          </a:p>
        </p:txBody>
      </p:sp>
      <p:sp>
        <p:nvSpPr>
          <p:cNvPr id="26" name="Rettangolo 25"/>
          <p:cNvSpPr/>
          <p:nvPr/>
        </p:nvSpPr>
        <p:spPr bwMode="auto">
          <a:xfrm>
            <a:off x="6732588" y="4797425"/>
            <a:ext cx="2303462" cy="719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5988">
              <a:defRPr/>
            </a:pPr>
            <a:r>
              <a:rPr lang="it-IT" sz="1800" b="0">
                <a:solidFill>
                  <a:schemeClr val="bg1"/>
                </a:solidFill>
                <a:latin typeface="+mj-lt"/>
              </a:rPr>
              <a:t>NSI developer implementation</a:t>
            </a:r>
          </a:p>
        </p:txBody>
      </p:sp>
      <p:grpSp>
        <p:nvGrpSpPr>
          <p:cNvPr id="12" name="Gruppo 47"/>
          <p:cNvGrpSpPr>
            <a:grpSpLocks/>
          </p:cNvGrpSpPr>
          <p:nvPr/>
        </p:nvGrpSpPr>
        <p:grpSpPr bwMode="auto">
          <a:xfrm>
            <a:off x="827088" y="3933825"/>
            <a:ext cx="7058025" cy="2159000"/>
            <a:chOff x="827584" y="3933056"/>
            <a:chExt cx="7056784" cy="2160240"/>
          </a:xfrm>
        </p:grpSpPr>
        <p:cxnSp>
          <p:nvCxnSpPr>
            <p:cNvPr id="29" name="Connettore 1 28"/>
            <p:cNvCxnSpPr/>
            <p:nvPr/>
          </p:nvCxnSpPr>
          <p:spPr bwMode="auto">
            <a:xfrm>
              <a:off x="827584" y="6093296"/>
              <a:ext cx="705678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stCxn id="26" idx="2"/>
            </p:cNvCxnSpPr>
            <p:nvPr/>
          </p:nvCxnSpPr>
          <p:spPr bwMode="auto">
            <a:xfrm>
              <a:off x="7884368" y="5516703"/>
              <a:ext cx="0" cy="5765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>
              <a:stCxn id="22" idx="2"/>
            </p:cNvCxnSpPr>
            <p:nvPr/>
          </p:nvCxnSpPr>
          <p:spPr bwMode="auto">
            <a:xfrm>
              <a:off x="3995677" y="4941698"/>
              <a:ext cx="0" cy="11515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>
              <a:stCxn id="16" idx="2"/>
            </p:cNvCxnSpPr>
            <p:nvPr/>
          </p:nvCxnSpPr>
          <p:spPr bwMode="auto">
            <a:xfrm>
              <a:off x="2411630" y="4436583"/>
              <a:ext cx="0" cy="16567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>
              <a:stCxn id="8" idx="2"/>
            </p:cNvCxnSpPr>
            <p:nvPr/>
          </p:nvCxnSpPr>
          <p:spPr bwMode="auto">
            <a:xfrm>
              <a:off x="827584" y="3933056"/>
              <a:ext cx="0" cy="21602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22" name="CasellaDiTesto 48"/>
          <p:cNvSpPr txBox="1">
            <a:spLocks noChangeArrowheads="1"/>
          </p:cNvSpPr>
          <p:nvPr/>
        </p:nvSpPr>
        <p:spPr bwMode="auto">
          <a:xfrm>
            <a:off x="2987675" y="6092825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pl-PL" sz="2000"/>
              <a:t>NSI v2.0 messages</a:t>
            </a:r>
          </a:p>
        </p:txBody>
      </p:sp>
      <p:sp>
        <p:nvSpPr>
          <p:cNvPr id="50" name="Rettangolo arrotondato 49"/>
          <p:cNvSpPr/>
          <p:nvPr/>
        </p:nvSpPr>
        <p:spPr bwMode="auto">
          <a:xfrm>
            <a:off x="4427538" y="1484313"/>
            <a:ext cx="1152525" cy="576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5988">
              <a:defRPr/>
            </a:pPr>
            <a:r>
              <a:rPr lang="it-IT" sz="1400" b="0">
                <a:solidFill>
                  <a:schemeClr val="bg1"/>
                </a:solidFill>
                <a:latin typeface="+mj-lt"/>
              </a:rPr>
              <a:t>Test coordinator</a:t>
            </a:r>
          </a:p>
        </p:txBody>
      </p:sp>
      <p:sp>
        <p:nvSpPr>
          <p:cNvPr id="51" name="Rettangolo arrotondato 50"/>
          <p:cNvSpPr/>
          <p:nvPr/>
        </p:nvSpPr>
        <p:spPr bwMode="auto">
          <a:xfrm>
            <a:off x="4427538" y="2060575"/>
            <a:ext cx="1152525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5988">
              <a:defRPr/>
            </a:pPr>
            <a:r>
              <a:rPr lang="it-IT" sz="1400" b="0">
                <a:solidFill>
                  <a:schemeClr val="bg1"/>
                </a:solidFill>
                <a:latin typeface="+mj-lt"/>
              </a:rPr>
              <a:t>Rabbit MQ</a:t>
            </a:r>
          </a:p>
        </p:txBody>
      </p:sp>
      <p:cxnSp>
        <p:nvCxnSpPr>
          <p:cNvPr id="53" name="Connettore 2 52"/>
          <p:cNvCxnSpPr/>
          <p:nvPr/>
        </p:nvCxnSpPr>
        <p:spPr bwMode="auto">
          <a:xfrm>
            <a:off x="5580063" y="1916113"/>
            <a:ext cx="10795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26" name="Forma 54"/>
          <p:cNvCxnSpPr>
            <a:cxnSpLocks noChangeShapeType="1"/>
            <a:stCxn id="50" idx="1"/>
            <a:endCxn id="9" idx="0"/>
          </p:cNvCxnSpPr>
          <p:nvPr/>
        </p:nvCxnSpPr>
        <p:spPr bwMode="auto">
          <a:xfrm rot="10800000" flipV="1">
            <a:off x="827088" y="1773238"/>
            <a:ext cx="3600450" cy="11509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Forma 55"/>
          <p:cNvCxnSpPr>
            <a:cxnSpLocks noChangeShapeType="1"/>
            <a:endCxn id="17" idx="0"/>
          </p:cNvCxnSpPr>
          <p:nvPr/>
        </p:nvCxnSpPr>
        <p:spPr bwMode="auto">
          <a:xfrm rot="10800000" flipV="1">
            <a:off x="2411413" y="1773238"/>
            <a:ext cx="1728787" cy="16557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Forma 58"/>
          <p:cNvCxnSpPr>
            <a:cxnSpLocks noChangeShapeType="1"/>
            <a:stCxn id="50" idx="1"/>
            <a:endCxn id="23" idx="0"/>
          </p:cNvCxnSpPr>
          <p:nvPr/>
        </p:nvCxnSpPr>
        <p:spPr bwMode="auto">
          <a:xfrm rot="10800000" flipV="1">
            <a:off x="3995738" y="1773238"/>
            <a:ext cx="431800" cy="21605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Forma 62"/>
          <p:cNvCxnSpPr>
            <a:cxnSpLocks noChangeShapeType="1"/>
            <a:stCxn id="9" idx="3"/>
            <a:endCxn id="51" idx="2"/>
          </p:cNvCxnSpPr>
          <p:nvPr/>
        </p:nvCxnSpPr>
        <p:spPr bwMode="auto">
          <a:xfrm flipV="1">
            <a:off x="1403350" y="2492375"/>
            <a:ext cx="3600450" cy="7207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Forma 66"/>
          <p:cNvCxnSpPr>
            <a:cxnSpLocks noChangeShapeType="1"/>
            <a:stCxn id="17" idx="3"/>
            <a:endCxn id="51" idx="2"/>
          </p:cNvCxnSpPr>
          <p:nvPr/>
        </p:nvCxnSpPr>
        <p:spPr bwMode="auto">
          <a:xfrm flipV="1">
            <a:off x="2987675" y="2492375"/>
            <a:ext cx="2016125" cy="12239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Forma 69"/>
          <p:cNvCxnSpPr>
            <a:cxnSpLocks noChangeShapeType="1"/>
            <a:stCxn id="23" idx="3"/>
            <a:endCxn id="51" idx="2"/>
          </p:cNvCxnSpPr>
          <p:nvPr/>
        </p:nvCxnSpPr>
        <p:spPr bwMode="auto">
          <a:xfrm flipV="1">
            <a:off x="4572000" y="2492375"/>
            <a:ext cx="431800" cy="17287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2" name="CasellaDiTesto 73"/>
          <p:cNvSpPr txBox="1">
            <a:spLocks noChangeArrowheads="1"/>
          </p:cNvSpPr>
          <p:nvPr/>
        </p:nvSpPr>
        <p:spPr bwMode="auto">
          <a:xfrm>
            <a:off x="827088" y="1444625"/>
            <a:ext cx="338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pl-PL" sz="1800"/>
              <a:t>Local Test Descriptors</a:t>
            </a:r>
          </a:p>
        </p:txBody>
      </p:sp>
      <p:sp>
        <p:nvSpPr>
          <p:cNvPr id="13333" name="CasellaDiTesto 74"/>
          <p:cNvSpPr txBox="1">
            <a:spLocks noChangeArrowheads="1"/>
          </p:cNvSpPr>
          <p:nvPr/>
        </p:nvSpPr>
        <p:spPr bwMode="auto">
          <a:xfrm>
            <a:off x="4859338" y="3284538"/>
            <a:ext cx="2449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pl-PL" sz="1800"/>
              <a:t>Local Test Results</a:t>
            </a:r>
          </a:p>
        </p:txBody>
      </p:sp>
      <p:pic>
        <p:nvPicPr>
          <p:cNvPr id="133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1597025"/>
            <a:ext cx="571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Freccia in giù 76"/>
          <p:cNvSpPr/>
          <p:nvPr/>
        </p:nvSpPr>
        <p:spPr bwMode="auto">
          <a:xfrm>
            <a:off x="8748713" y="2492375"/>
            <a:ext cx="144462" cy="223202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0" name="Freccia a sinistra 79"/>
          <p:cNvSpPr/>
          <p:nvPr/>
        </p:nvSpPr>
        <p:spPr bwMode="auto">
          <a:xfrm>
            <a:off x="7667625" y="1844675"/>
            <a:ext cx="792163" cy="144463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1" name="Angolo ripiegato 80"/>
          <p:cNvSpPr/>
          <p:nvPr/>
        </p:nvSpPr>
        <p:spPr bwMode="auto">
          <a:xfrm>
            <a:off x="7667625" y="1268413"/>
            <a:ext cx="865188" cy="504825"/>
          </a:xfrm>
          <a:prstGeom prst="foldedCorne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5988">
              <a:defRPr/>
            </a:pPr>
            <a:r>
              <a:rPr lang="it-IT" sz="1400" b="0">
                <a:latin typeface="+mj-lt"/>
              </a:rPr>
              <a:t>Test spec</a:t>
            </a:r>
          </a:p>
        </p:txBody>
      </p:sp>
      <p:sp>
        <p:nvSpPr>
          <p:cNvPr id="83" name="Freccia a sinistra 82"/>
          <p:cNvSpPr/>
          <p:nvPr/>
        </p:nvSpPr>
        <p:spPr bwMode="auto">
          <a:xfrm rot="10800000">
            <a:off x="7667625" y="1989138"/>
            <a:ext cx="792163" cy="14446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defTabSz="915988">
              <a:defRPr/>
            </a:pPr>
            <a:endParaRPr lang="it-IT" sz="24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4" name="Angolo ripiegato 83"/>
          <p:cNvSpPr/>
          <p:nvPr/>
        </p:nvSpPr>
        <p:spPr bwMode="auto">
          <a:xfrm>
            <a:off x="7667625" y="2205038"/>
            <a:ext cx="865188" cy="503237"/>
          </a:xfrm>
          <a:prstGeom prst="foldedCorne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5988">
              <a:defRPr/>
            </a:pPr>
            <a:r>
              <a:rPr lang="it-IT" sz="1400" b="0">
                <a:latin typeface="+mj-lt"/>
              </a:rPr>
              <a:t>Test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32" grpId="0"/>
      <p:bldP spid="13333" grpId="0"/>
      <p:bldP spid="77" grpId="0" animBg="1"/>
      <p:bldP spid="80" grpId="0" animBg="1"/>
      <p:bldP spid="81" grpId="0" animBg="1"/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6035675" cy="863600"/>
          </a:xfrm>
        </p:spPr>
        <p:txBody>
          <a:bodyPr/>
          <a:lstStyle/>
          <a:p>
            <a:r>
              <a:rPr lang="en-US" altLang="pl-PL" smtClean="0"/>
              <a:t>Workflow description – running tests</a:t>
            </a:r>
          </a:p>
        </p:txBody>
      </p:sp>
      <p:sp>
        <p:nvSpPr>
          <p:cNvPr id="11267" name="pole tekstowe 6"/>
          <p:cNvSpPr txBox="1">
            <a:spLocks noChangeArrowheads="1"/>
          </p:cNvSpPr>
          <p:nvPr/>
        </p:nvSpPr>
        <p:spPr bwMode="auto">
          <a:xfrm>
            <a:off x="5508625" y="1988493"/>
            <a:ext cx="3455988" cy="432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pl-PL" sz="1700">
                <a:latin typeface="Calibri" pitchFamily="34" charset="0"/>
              </a:rPr>
              <a:t>Step</a:t>
            </a:r>
            <a:r>
              <a:rPr lang="pl-PL" altLang="pl-PL" sz="1700">
                <a:latin typeface="Calibri" pitchFamily="34" charset="0"/>
              </a:rPr>
              <a:t> </a:t>
            </a:r>
            <a:r>
              <a:rPr lang="en-US" altLang="pl-PL" sz="1700">
                <a:latin typeface="Calibri" pitchFamily="34" charset="0"/>
              </a:rPr>
              <a:t>1</a:t>
            </a:r>
            <a:r>
              <a:rPr lang="en-US" altLang="pl-PL" sz="1700" b="0">
                <a:latin typeface="Calibri" pitchFamily="34" charset="0"/>
              </a:rPr>
              <a:t>: </a:t>
            </a:r>
            <a:r>
              <a:rPr lang="en-US" altLang="pl-PL" sz="1700" b="0" smtClean="0">
                <a:latin typeface="Calibri" pitchFamily="34" charset="0"/>
              </a:rPr>
              <a:t>Register </a:t>
            </a:r>
            <a:r>
              <a:rPr lang="en-US" altLang="pl-PL" sz="1700" b="0">
                <a:latin typeface="Calibri" pitchFamily="34" charset="0"/>
              </a:rPr>
              <a:t>to the </a:t>
            </a:r>
            <a:r>
              <a:rPr lang="en-US" altLang="pl-PL" sz="1700" b="0" smtClean="0">
                <a:latin typeface="Calibri" pitchFamily="34" charset="0"/>
              </a:rPr>
              <a:t>NSI CTS web portal</a:t>
            </a: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l-PL" sz="1700">
                <a:latin typeface="Calibri" pitchFamily="34" charset="0"/>
              </a:rPr>
              <a:t>Step</a:t>
            </a:r>
            <a:r>
              <a:rPr lang="pl-PL" altLang="pl-PL" sz="1700">
                <a:latin typeface="Calibri" pitchFamily="34" charset="0"/>
              </a:rPr>
              <a:t> </a:t>
            </a:r>
            <a:r>
              <a:rPr lang="en-US" altLang="pl-PL" sz="1700">
                <a:latin typeface="Calibri" pitchFamily="34" charset="0"/>
              </a:rPr>
              <a:t>2</a:t>
            </a:r>
            <a:r>
              <a:rPr lang="en-US" altLang="pl-PL" sz="1700" b="0">
                <a:latin typeface="Calibri" pitchFamily="34" charset="0"/>
              </a:rPr>
              <a:t>:  </a:t>
            </a:r>
            <a:r>
              <a:rPr lang="en-US" altLang="pl-PL" sz="1700" b="0" smtClean="0">
                <a:latin typeface="Calibri" pitchFamily="34" charset="0"/>
              </a:rPr>
              <a:t>Select one of the predefined template for the test</a:t>
            </a: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l-PL" sz="1700">
                <a:latin typeface="Calibri" pitchFamily="34" charset="0"/>
              </a:rPr>
              <a:t>Step</a:t>
            </a:r>
            <a:r>
              <a:rPr lang="pl-PL" altLang="pl-PL" sz="1700">
                <a:latin typeface="Calibri" pitchFamily="34" charset="0"/>
              </a:rPr>
              <a:t> </a:t>
            </a:r>
            <a:r>
              <a:rPr lang="en-US" altLang="pl-PL" sz="1700">
                <a:latin typeface="Calibri" pitchFamily="34" charset="0"/>
              </a:rPr>
              <a:t>3</a:t>
            </a:r>
            <a:r>
              <a:rPr lang="en-US" altLang="pl-PL" sz="1700" b="0">
                <a:latin typeface="Calibri" pitchFamily="34" charset="0"/>
              </a:rPr>
              <a:t>: Configure and prepare </a:t>
            </a:r>
            <a:r>
              <a:rPr lang="en-US" altLang="pl-PL" sz="1700" b="0" smtClean="0">
                <a:latin typeface="Calibri" pitchFamily="34" charset="0"/>
              </a:rPr>
              <a:t>the test  </a:t>
            </a:r>
            <a:r>
              <a:rPr lang="en-US" altLang="pl-PL" sz="1700" b="0">
                <a:latin typeface="Calibri" pitchFamily="34" charset="0"/>
              </a:rPr>
              <a:t>for running </a:t>
            </a:r>
            <a:endParaRPr lang="en-US" altLang="pl-PL" sz="1700" b="0" smtClean="0">
              <a:latin typeface="Calibri" pitchFamily="34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l-PL" sz="1700" b="0">
                <a:latin typeface="Calibri" pitchFamily="34" charset="0"/>
              </a:rPr>
              <a:t>C</a:t>
            </a:r>
            <a:r>
              <a:rPr lang="en-US" altLang="pl-PL" sz="1700" b="0" smtClean="0">
                <a:latin typeface="Calibri" pitchFamily="34" charset="0"/>
              </a:rPr>
              <a:t>onfigure NSI suite under test</a:t>
            </a:r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l-PL" sz="1700" b="0" smtClean="0">
                <a:latin typeface="Calibri" pitchFamily="34" charset="0"/>
              </a:rPr>
              <a:t>Configure the test template parameters </a:t>
            </a: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l-PL" sz="1700">
                <a:latin typeface="Calibri" pitchFamily="34" charset="0"/>
              </a:rPr>
              <a:t>Step</a:t>
            </a:r>
            <a:r>
              <a:rPr lang="pl-PL" altLang="pl-PL" sz="1700">
                <a:latin typeface="Calibri" pitchFamily="34" charset="0"/>
              </a:rPr>
              <a:t> </a:t>
            </a:r>
            <a:r>
              <a:rPr lang="en-US" altLang="pl-PL" sz="1700">
                <a:latin typeface="Calibri" pitchFamily="34" charset="0"/>
              </a:rPr>
              <a:t>4</a:t>
            </a:r>
            <a:r>
              <a:rPr lang="en-US" altLang="pl-PL" sz="1700" b="0">
                <a:latin typeface="Calibri" pitchFamily="34" charset="0"/>
              </a:rPr>
              <a:t>: </a:t>
            </a:r>
            <a:r>
              <a:rPr lang="en-US" altLang="pl-PL" sz="1700" b="0" smtClean="0">
                <a:latin typeface="Calibri" pitchFamily="34" charset="0"/>
              </a:rPr>
              <a:t>Start the </a:t>
            </a:r>
            <a:r>
              <a:rPr lang="en-US" altLang="pl-PL" sz="1700" b="0">
                <a:latin typeface="Calibri" pitchFamily="34" charset="0"/>
              </a:rPr>
              <a:t>test </a:t>
            </a:r>
            <a:r>
              <a:rPr lang="en-US" altLang="pl-PL" sz="1700" b="0" smtClean="0">
                <a:latin typeface="Calibri" pitchFamily="34" charset="0"/>
              </a:rPr>
              <a:t>scenarios from the NSI CTS web portal</a:t>
            </a:r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l-PL" sz="1700" b="0" smtClean="0">
                <a:latin typeface="Calibri" pitchFamily="34" charset="0"/>
              </a:rPr>
              <a:t>All the NSI RI instances and test procedures are automatically started from the NSI CTS</a:t>
            </a: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pl-PL" sz="1700" b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l-PL" sz="1700">
                <a:latin typeface="Calibri" pitchFamily="34" charset="0"/>
              </a:rPr>
              <a:t>Step 5</a:t>
            </a:r>
            <a:r>
              <a:rPr lang="en-US" altLang="pl-PL" sz="1700" b="0">
                <a:latin typeface="Calibri" pitchFamily="34" charset="0"/>
              </a:rPr>
              <a:t>: Results collected and stored in the NSI CTS portal</a:t>
            </a:r>
          </a:p>
        </p:txBody>
      </p:sp>
      <p:pic>
        <p:nvPicPr>
          <p:cNvPr id="11268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413"/>
            <a:ext cx="51847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6"/>
          <p:cNvSpPr txBox="1">
            <a:spLocks noChangeArrowheads="1"/>
          </p:cNvSpPr>
          <p:nvPr/>
        </p:nvSpPr>
        <p:spPr bwMode="auto">
          <a:xfrm>
            <a:off x="5508625" y="1268413"/>
            <a:ext cx="34559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it-IT" altLang="pl-PL" sz="1700" smtClean="0">
                <a:latin typeface="Calibri" pitchFamily="34" charset="0"/>
              </a:rPr>
              <a:t>NSI developer’s actions to validate an NSI CS v2.0 protocol stack</a:t>
            </a:r>
            <a:endParaRPr lang="en-US" altLang="pl-PL" sz="1700" b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3"/>
          <p:cNvSpPr>
            <a:spLocks noGrp="1"/>
          </p:cNvSpPr>
          <p:nvPr>
            <p:ph type="title"/>
          </p:nvPr>
        </p:nvSpPr>
        <p:spPr>
          <a:xfrm>
            <a:off x="685800" y="301625"/>
            <a:ext cx="6035675" cy="863600"/>
          </a:xfrm>
        </p:spPr>
        <p:txBody>
          <a:bodyPr/>
          <a:lstStyle/>
          <a:p>
            <a:r>
              <a:rPr lang="it-IT" altLang="pl-PL" smtClean="0"/>
              <a:t>NSI-CTS web portal</a:t>
            </a:r>
          </a:p>
        </p:txBody>
      </p:sp>
      <p:sp>
        <p:nvSpPr>
          <p:cNvPr id="17411" name="Segnaposto contenuto 4"/>
          <p:cNvSpPr>
            <a:spLocks noGrp="1"/>
          </p:cNvSpPr>
          <p:nvPr>
            <p:ph idx="1"/>
          </p:nvPr>
        </p:nvSpPr>
        <p:spPr>
          <a:xfrm>
            <a:off x="5530850" y="1916113"/>
            <a:ext cx="3589338" cy="4114800"/>
          </a:xfrm>
        </p:spPr>
        <p:txBody>
          <a:bodyPr/>
          <a:lstStyle/>
          <a:p>
            <a:pPr marL="0" indent="0">
              <a:buFont typeface="Times" pitchFamily="18" charset="0"/>
              <a:buNone/>
              <a:defRPr/>
            </a:pPr>
            <a:r>
              <a:rPr lang="en-US" altLang="pl-PL" sz="1600" b="1" dirty="0" smtClean="0"/>
              <a:t>Project</a:t>
            </a:r>
            <a:r>
              <a:rPr lang="en-US" altLang="pl-PL" sz="1600" dirty="0" smtClean="0"/>
              <a:t> corresponds to a single User NSI Instance: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pl-PL" sz="1600" dirty="0" smtClean="0"/>
              <a:t>define configuration details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pl-PL" sz="1600" dirty="0" smtClean="0"/>
              <a:t>provide common topology for all scenarios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pl-PL" sz="1600" dirty="0" smtClean="0"/>
              <a:t>test cases are based on the predefined template scenarios</a:t>
            </a:r>
            <a:endParaRPr lang="pl-PL" altLang="pl-PL" sz="16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pl-PL" altLang="pl-PL" sz="1600" dirty="0"/>
          </a:p>
          <a:p>
            <a:pPr marL="0" indent="0">
              <a:buFont typeface="Times" pitchFamily="18" charset="0"/>
              <a:buNone/>
              <a:defRPr/>
            </a:pPr>
            <a:r>
              <a:rPr lang="pl-PL" altLang="pl-PL" sz="1600" b="1" dirty="0" smtClean="0"/>
              <a:t>Test Case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is</a:t>
            </a:r>
            <a:r>
              <a:rPr lang="pl-PL" altLang="pl-PL" sz="1600" dirty="0" smtClean="0"/>
              <a:t> a set of </a:t>
            </a:r>
            <a:r>
              <a:rPr lang="pl-PL" altLang="pl-PL" sz="1600" err="1" smtClean="0"/>
              <a:t>tests</a:t>
            </a:r>
            <a:r>
              <a:rPr lang="pl-PL" altLang="pl-PL" sz="1600" smtClean="0"/>
              <a:t> </a:t>
            </a:r>
            <a:r>
              <a:rPr lang="it-IT" altLang="pl-PL" sz="1600" smtClean="0"/>
              <a:t>to </a:t>
            </a:r>
            <a:r>
              <a:rPr lang="pl-PL" altLang="pl-PL" sz="1600" smtClean="0"/>
              <a:t>validat</a:t>
            </a:r>
            <a:r>
              <a:rPr lang="it-IT" altLang="pl-PL" sz="1600" smtClean="0"/>
              <a:t>e</a:t>
            </a:r>
            <a:r>
              <a:rPr lang="pl-PL" altLang="pl-PL" sz="1600" smtClean="0"/>
              <a:t> </a:t>
            </a:r>
            <a:r>
              <a:rPr lang="it-IT" altLang="pl-PL" sz="1600" smtClean="0"/>
              <a:t>the</a:t>
            </a:r>
            <a:r>
              <a:rPr lang="pl-PL" altLang="pl-PL" sz="1600" smtClean="0"/>
              <a:t> </a:t>
            </a:r>
            <a:r>
              <a:rPr lang="pl-PL" altLang="pl-PL" sz="1600" err="1" smtClean="0"/>
              <a:t>compliance</a:t>
            </a:r>
            <a:r>
              <a:rPr lang="pl-PL" altLang="pl-PL" sz="1600" smtClean="0"/>
              <a:t> </a:t>
            </a:r>
            <a:r>
              <a:rPr lang="it-IT" altLang="pl-PL" sz="1600" smtClean="0"/>
              <a:t>of the User NSI Instance </a:t>
            </a:r>
            <a:r>
              <a:rPr lang="pl-PL" altLang="pl-PL" sz="1600" smtClean="0"/>
              <a:t>with</a:t>
            </a:r>
            <a:r>
              <a:rPr lang="it-IT" altLang="pl-PL" sz="1600" smtClean="0"/>
              <a:t> the</a:t>
            </a:r>
            <a:r>
              <a:rPr lang="pl-PL" altLang="pl-PL" sz="1600" smtClean="0"/>
              <a:t> NSI</a:t>
            </a:r>
            <a:r>
              <a:rPr lang="it-IT" altLang="pl-PL" sz="1600" smtClean="0"/>
              <a:t> CS </a:t>
            </a:r>
            <a:r>
              <a:rPr lang="pl-PL" altLang="pl-PL" sz="1600" smtClean="0"/>
              <a:t>v2.0 </a:t>
            </a:r>
            <a:r>
              <a:rPr lang="pl-PL" altLang="pl-PL" sz="1600" dirty="0" err="1" smtClean="0"/>
              <a:t>protocol</a:t>
            </a:r>
            <a:r>
              <a:rPr lang="pl-PL" altLang="pl-PL" sz="1600" dirty="0" smtClean="0"/>
              <a:t>.</a:t>
            </a:r>
          </a:p>
          <a:p>
            <a:pPr marL="0" indent="0">
              <a:buFont typeface="Times" pitchFamily="18" charset="0"/>
              <a:buNone/>
              <a:defRPr/>
            </a:pPr>
            <a:endParaRPr lang="pl-PL" altLang="pl-PL" sz="1600" dirty="0"/>
          </a:p>
          <a:p>
            <a:pPr marL="0" indent="0">
              <a:buFont typeface="Times" pitchFamily="18" charset="0"/>
              <a:buNone/>
              <a:defRPr/>
            </a:pPr>
            <a:r>
              <a:rPr lang="pl-PL" altLang="pl-PL" sz="1600" b="1" dirty="0" err="1" smtClean="0"/>
              <a:t>Template</a:t>
            </a:r>
            <a:r>
              <a:rPr lang="pl-PL" altLang="pl-PL" sz="1600" dirty="0"/>
              <a:t> </a:t>
            </a:r>
            <a:r>
              <a:rPr lang="pl-PL" altLang="pl-PL" sz="1600" dirty="0" smtClean="0"/>
              <a:t>– </a:t>
            </a:r>
            <a:r>
              <a:rPr lang="pl-PL" altLang="pl-PL" sz="1600" dirty="0" err="1" smtClean="0"/>
              <a:t>predefined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reusable</a:t>
            </a:r>
            <a:r>
              <a:rPr lang="pl-PL" altLang="pl-PL" sz="1600" dirty="0" smtClean="0"/>
              <a:t> </a:t>
            </a:r>
            <a:r>
              <a:rPr lang="pl-PL" altLang="pl-PL" sz="1600" dirty="0" err="1" smtClean="0"/>
              <a:t>definition</a:t>
            </a:r>
            <a:r>
              <a:rPr lang="pl-PL" altLang="pl-PL" sz="1600" dirty="0" smtClean="0"/>
              <a:t> of a single test </a:t>
            </a:r>
            <a:r>
              <a:rPr lang="pl-PL" altLang="pl-PL" sz="1600" dirty="0" err="1" smtClean="0"/>
              <a:t>scenario</a:t>
            </a:r>
            <a:endParaRPr lang="en-US" altLang="pl-PL" sz="1600" b="1" dirty="0" smtClean="0"/>
          </a:p>
        </p:txBody>
      </p:sp>
      <p:pic>
        <p:nvPicPr>
          <p:cNvPr id="16388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0133"/>
          <a:stretch>
            <a:fillRect/>
          </a:stretch>
        </p:blipFill>
        <p:spPr bwMode="auto">
          <a:xfrm>
            <a:off x="179388" y="3500438"/>
            <a:ext cx="5153025" cy="20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 bwMode="auto">
          <a:xfrm>
            <a:off x="179388" y="3580426"/>
            <a:ext cx="2736428" cy="115212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1387686" y="4884954"/>
            <a:ext cx="2736428" cy="57606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699792" y="386410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mtClean="0"/>
              <a:t>Test specification</a:t>
            </a:r>
            <a:endParaRPr lang="en-GB" sz="1600"/>
          </a:p>
        </p:txBody>
      </p:sp>
      <p:sp>
        <p:nvSpPr>
          <p:cNvPr id="8" name="CasellaDiTesto 7"/>
          <p:cNvSpPr txBox="1"/>
          <p:nvPr/>
        </p:nvSpPr>
        <p:spPr>
          <a:xfrm>
            <a:off x="3635896" y="487657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mtClean="0"/>
              <a:t>Test </a:t>
            </a:r>
          </a:p>
          <a:p>
            <a:pPr algn="ctr"/>
            <a:r>
              <a:rPr lang="it-IT" sz="1600" smtClean="0"/>
              <a:t>results</a:t>
            </a:r>
            <a:endParaRPr lang="en-GB" sz="1600"/>
          </a:p>
        </p:txBody>
      </p:sp>
      <p:pic>
        <p:nvPicPr>
          <p:cNvPr id="9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1459"/>
          <a:stretch>
            <a:fillRect/>
          </a:stretch>
        </p:blipFill>
        <p:spPr bwMode="auto">
          <a:xfrm>
            <a:off x="142844" y="2000240"/>
            <a:ext cx="5153025" cy="150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ANT GN3plus template">
  <a:themeElements>
    <a:clrScheme name="">
      <a:dk1>
        <a:srgbClr val="074359"/>
      </a:dk1>
      <a:lt1>
        <a:srgbClr val="FFFFFF"/>
      </a:lt1>
      <a:dk2>
        <a:srgbClr val="FFFFFF"/>
      </a:dk2>
      <a:lt2>
        <a:srgbClr val="0D8B9F"/>
      </a:lt2>
      <a:accent1>
        <a:srgbClr val="00899F"/>
      </a:accent1>
      <a:accent2>
        <a:srgbClr val="E0C300"/>
      </a:accent2>
      <a:accent3>
        <a:srgbClr val="FFFFFF"/>
      </a:accent3>
      <a:accent4>
        <a:srgbClr val="05384B"/>
      </a:accent4>
      <a:accent5>
        <a:srgbClr val="AAC4CD"/>
      </a:accent5>
      <a:accent6>
        <a:srgbClr val="CBB000"/>
      </a:accent6>
      <a:hlink>
        <a:srgbClr val="EE5019"/>
      </a:hlink>
      <a:folHlink>
        <a:srgbClr val="BFDD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GÉANT GN3plus template</Template>
  <TotalTime>7324</TotalTime>
  <Words>802</Words>
  <Application>Microsoft Office PowerPoint</Application>
  <PresentationFormat>Presentazione su schermo (4:3)</PresentationFormat>
  <Paragraphs>208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GÉANT GN3plus template</vt:lpstr>
      <vt:lpstr>GEANT OpenCall – NSI CONTEST</vt:lpstr>
      <vt:lpstr>Summary</vt:lpstr>
      <vt:lpstr>NSI CONTEST project</vt:lpstr>
      <vt:lpstr>NSI-CONTEST: Main Objectives</vt:lpstr>
      <vt:lpstr>What can be tested</vt:lpstr>
      <vt:lpstr>CTS Architecture Testing Workflows</vt:lpstr>
      <vt:lpstr>NSI v2.0 CTS High Level Architecture</vt:lpstr>
      <vt:lpstr>Workflow description – running tests</vt:lpstr>
      <vt:lpstr>NSI-CTS web portal</vt:lpstr>
      <vt:lpstr>Test Scenario</vt:lpstr>
      <vt:lpstr>Demonstrator</vt:lpstr>
      <vt:lpstr>The NSI-CONTEST demonstrator in a glance</vt:lpstr>
      <vt:lpstr>Test runner and test descriptors</vt:lpstr>
      <vt:lpstr>Test descriptor example:  SUT as provider</vt:lpstr>
      <vt:lpstr>Test result example:  SUT as provider</vt:lpstr>
      <vt:lpstr>Test descriptor example:  SUT as requester</vt:lpstr>
      <vt:lpstr>Demo scenarios</vt:lpstr>
      <vt:lpstr>      Thank you!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CONTEST Demo @OGF43</dc:title>
  <dc:creator>GEANT NSI-CONTEST</dc:creator>
  <cp:lastModifiedBy>Giacomo</cp:lastModifiedBy>
  <cp:revision>350</cp:revision>
  <dcterms:created xsi:type="dcterms:W3CDTF">2013-05-21T15:01:25Z</dcterms:created>
  <dcterms:modified xsi:type="dcterms:W3CDTF">2015-03-26T18:26:06Z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ctivity">
    <vt:lpwstr>NA2</vt:lpwstr>
  </property>
  <property fmtid="{D5CDD505-2E9C-101B-9397-08002B2CF9AE}" pid="3" name="Sub-Task">
    <vt:lpwstr/>
  </property>
  <property fmtid="{D5CDD505-2E9C-101B-9397-08002B2CF9AE}" pid="4" name="DocumentComment">
    <vt:lpwstr>A generic set of slides offered as a toolkit to project participants, from which to create individual presentations</vt:lpwstr>
  </property>
  <property fmtid="{D5CDD505-2E9C-101B-9397-08002B2CF9AE}" pid="5" name="ContentType">
    <vt:lpwstr>Geant Activity Documents</vt:lpwstr>
  </property>
  <property fmtid="{D5CDD505-2E9C-101B-9397-08002B2CF9AE}" pid="6" name="Task">
    <vt:lpwstr>Task4</vt:lpwstr>
  </property>
  <property fmtid="{D5CDD505-2E9C-101B-9397-08002B2CF9AE}" pid="7" name="ActivityDocumentType">
    <vt:lpwstr>Presentation</vt:lpwstr>
  </property>
</Properties>
</file>