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8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65011-103C-4268-B7F8-8B631B0CB9E0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04109-4466-4A3D-B602-878545F82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30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9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9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7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3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0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3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2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for Changes in RSM (CSv2.1)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current CSv2.0 RSM does not allow the AG to reflect that a </a:t>
            </a:r>
            <a:r>
              <a:rPr lang="en-US" dirty="0" err="1" smtClean="0"/>
              <a:t>uPA</a:t>
            </a:r>
            <a:r>
              <a:rPr lang="en-US" dirty="0" smtClean="0"/>
              <a:t> has transitioned to a </a:t>
            </a:r>
            <a:r>
              <a:rPr lang="en-US" i="1" dirty="0" err="1" smtClean="0"/>
              <a:t>ReserveTimeout</a:t>
            </a:r>
            <a:r>
              <a:rPr lang="en-US" dirty="0" smtClean="0"/>
              <a:t> state</a:t>
            </a:r>
          </a:p>
          <a:p>
            <a:pPr lvl="1"/>
            <a:r>
              <a:rPr lang="en-US" dirty="0" smtClean="0"/>
              <a:t>When both the AG and </a:t>
            </a:r>
            <a:r>
              <a:rPr lang="en-US" dirty="0" err="1" smtClean="0"/>
              <a:t>uPA</a:t>
            </a:r>
            <a:r>
              <a:rPr lang="en-US" dirty="0" smtClean="0"/>
              <a:t> are in the </a:t>
            </a:r>
            <a:r>
              <a:rPr lang="en-US" i="1" dirty="0" err="1" smtClean="0"/>
              <a:t>ReserveHeld</a:t>
            </a:r>
            <a:r>
              <a:rPr lang="en-US" dirty="0" smtClean="0"/>
              <a:t> state and a </a:t>
            </a:r>
            <a:r>
              <a:rPr lang="en-US" dirty="0" err="1" smtClean="0"/>
              <a:t>uPA</a:t>
            </a:r>
            <a:r>
              <a:rPr lang="en-US" dirty="0" smtClean="0"/>
              <a:t> expires the resource hold, </a:t>
            </a:r>
            <a:r>
              <a:rPr lang="en-US" b="1" dirty="0" smtClean="0"/>
              <a:t>only the </a:t>
            </a:r>
            <a:r>
              <a:rPr lang="en-US" b="1" dirty="0" err="1" smtClean="0"/>
              <a:t>uPA</a:t>
            </a:r>
            <a:r>
              <a:rPr lang="en-US" b="1" dirty="0" smtClean="0"/>
              <a:t> will transition to the </a:t>
            </a:r>
            <a:r>
              <a:rPr lang="en-US" b="1" i="1" dirty="0" err="1" smtClean="0"/>
              <a:t>ReserveTimeout</a:t>
            </a:r>
            <a:r>
              <a:rPr lang="en-US" b="1" dirty="0" smtClean="0"/>
              <a:t> state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rsvTimeout.nt</a:t>
            </a:r>
            <a:r>
              <a:rPr lang="en-US" dirty="0" smtClean="0"/>
              <a:t> notification generated by the timed-out </a:t>
            </a:r>
            <a:r>
              <a:rPr lang="en-US" dirty="0" err="1" smtClean="0"/>
              <a:t>uPA</a:t>
            </a:r>
            <a:r>
              <a:rPr lang="en-US" dirty="0" smtClean="0"/>
              <a:t> is passed up the tree to the </a:t>
            </a:r>
            <a:r>
              <a:rPr lang="en-US" dirty="0" err="1" smtClean="0"/>
              <a:t>uRA</a:t>
            </a:r>
            <a:r>
              <a:rPr lang="en-US" dirty="0" smtClean="0"/>
              <a:t>, but does not alter the state of any AG along the upstream control-plane path</a:t>
            </a:r>
          </a:p>
          <a:p>
            <a:pPr lvl="1"/>
            <a:r>
              <a:rPr lang="en-US" dirty="0" smtClean="0"/>
              <a:t>Queries </a:t>
            </a:r>
            <a:r>
              <a:rPr lang="en-US" smtClean="0"/>
              <a:t>(especially by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applications) to any AG along control-plane path will see the reservation state in </a:t>
            </a:r>
            <a:r>
              <a:rPr lang="en-US" i="1" dirty="0" err="1" smtClean="0"/>
              <a:t>ReserveHeld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4626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E9723C-DB29-0A42-91E8-552EC4BACAF7}" type="slidenum">
              <a:rPr lang="ja-JP" altLang="en-US" sz="1100">
                <a:solidFill>
                  <a:schemeClr val="bg2"/>
                </a:solidFill>
              </a:rPr>
              <a:pPr/>
              <a:t>2</a:t>
            </a:fld>
            <a:endParaRPr lang="en-US" altLang="ja-JP" sz="1100">
              <a:solidFill>
                <a:schemeClr val="bg2"/>
              </a:solidFill>
            </a:endParaRPr>
          </a:p>
        </p:txBody>
      </p:sp>
      <p:cxnSp>
        <p:nvCxnSpPr>
          <p:cNvPr id="7" name="直線矢印コネクタ 2"/>
          <p:cNvCxnSpPr>
            <a:stCxn id="9" idx="6"/>
            <a:endCxn id="8" idx="2"/>
          </p:cNvCxnSpPr>
          <p:nvPr/>
        </p:nvCxnSpPr>
        <p:spPr>
          <a:xfrm>
            <a:off x="3344863" y="3073401"/>
            <a:ext cx="20193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/楕円 149"/>
          <p:cNvSpPr/>
          <p:nvPr/>
        </p:nvSpPr>
        <p:spPr>
          <a:xfrm>
            <a:off x="5364163" y="2713038"/>
            <a:ext cx="720725" cy="720725"/>
          </a:xfrm>
          <a:prstGeom prst="ellipse">
            <a:avLst/>
          </a:prstGeom>
          <a:solidFill>
            <a:srgbClr val="3366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Held</a:t>
            </a:r>
          </a:p>
        </p:txBody>
      </p:sp>
      <p:sp>
        <p:nvSpPr>
          <p:cNvPr id="9" name="円/楕円 149"/>
          <p:cNvSpPr/>
          <p:nvPr/>
        </p:nvSpPr>
        <p:spPr>
          <a:xfrm>
            <a:off x="2624138" y="2713038"/>
            <a:ext cx="720725" cy="720725"/>
          </a:xfrm>
          <a:prstGeom prst="ellipse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Checking</a:t>
            </a:r>
          </a:p>
        </p:txBody>
      </p:sp>
      <p:cxnSp>
        <p:nvCxnSpPr>
          <p:cNvPr id="10" name="直線矢印コネクタ 20"/>
          <p:cNvCxnSpPr>
            <a:stCxn id="11" idx="0"/>
            <a:endCxn id="9" idx="4"/>
          </p:cNvCxnSpPr>
          <p:nvPr/>
        </p:nvCxnSpPr>
        <p:spPr>
          <a:xfrm flipH="1" flipV="1">
            <a:off x="2984501" y="3433763"/>
            <a:ext cx="3175" cy="72707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49"/>
          <p:cNvSpPr/>
          <p:nvPr/>
        </p:nvSpPr>
        <p:spPr>
          <a:xfrm>
            <a:off x="2627313" y="4160838"/>
            <a:ext cx="720725" cy="719137"/>
          </a:xfrm>
          <a:prstGeom prst="ellipse">
            <a:avLst/>
          </a:prstGeom>
          <a:solidFill>
            <a:srgbClr val="3366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Failed</a:t>
            </a:r>
          </a:p>
        </p:txBody>
      </p:sp>
      <p:cxnSp>
        <p:nvCxnSpPr>
          <p:cNvPr id="12" name="直線矢印コネクタ 20"/>
          <p:cNvCxnSpPr>
            <a:stCxn id="9" idx="0"/>
            <a:endCxn id="43" idx="4"/>
          </p:cNvCxnSpPr>
          <p:nvPr/>
        </p:nvCxnSpPr>
        <p:spPr>
          <a:xfrm flipV="1">
            <a:off x="2984501" y="1987550"/>
            <a:ext cx="3175" cy="7254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"/>
          <p:cNvCxnSpPr>
            <a:stCxn id="8" idx="0"/>
            <a:endCxn id="20" idx="4"/>
          </p:cNvCxnSpPr>
          <p:nvPr/>
        </p:nvCxnSpPr>
        <p:spPr>
          <a:xfrm rot="5400000" flipH="1" flipV="1">
            <a:off x="5361781" y="2350294"/>
            <a:ext cx="7254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"/>
          <p:cNvCxnSpPr>
            <a:stCxn id="20" idx="2"/>
            <a:endCxn id="43" idx="6"/>
          </p:cNvCxnSpPr>
          <p:nvPr/>
        </p:nvCxnSpPr>
        <p:spPr>
          <a:xfrm rot="10800000">
            <a:off x="3348038" y="1627188"/>
            <a:ext cx="201771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9432"/>
              </p:ext>
            </p:extLst>
          </p:nvPr>
        </p:nvGraphicFramePr>
        <p:xfrm>
          <a:off x="2705408" y="3528273"/>
          <a:ext cx="558184" cy="537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1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428222"/>
              </p:ext>
            </p:extLst>
          </p:nvPr>
        </p:nvGraphicFramePr>
        <p:xfrm>
          <a:off x="4074518" y="2795319"/>
          <a:ext cx="513816" cy="534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816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&lt;rsv.cf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90721"/>
              </p:ext>
            </p:extLst>
          </p:nvPr>
        </p:nvGraphicFramePr>
        <p:xfrm>
          <a:off x="3891517" y="1338624"/>
          <a:ext cx="932027" cy="522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027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&lt;rsvcommit.cf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&lt;rsvcommit.cf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7796"/>
              </p:ext>
            </p:extLst>
          </p:nvPr>
        </p:nvGraphicFramePr>
        <p:xfrm>
          <a:off x="2714303" y="2106654"/>
          <a:ext cx="540395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395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rsv.rq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07820"/>
              </p:ext>
            </p:extLst>
          </p:nvPr>
        </p:nvGraphicFramePr>
        <p:xfrm>
          <a:off x="5280187" y="2106654"/>
          <a:ext cx="86557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2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rsvcommit.rq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20" name="円/楕円 63"/>
          <p:cNvSpPr/>
          <p:nvPr/>
        </p:nvSpPr>
        <p:spPr>
          <a:xfrm>
            <a:off x="5365750" y="1266825"/>
            <a:ext cx="719138" cy="720725"/>
          </a:xfrm>
          <a:prstGeom prst="ellipse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1" lang="en-US" altLang="ja-JP" sz="1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Reserve</a:t>
            </a:r>
          </a:p>
          <a:p>
            <a:pPr algn="ctr"/>
            <a:r>
              <a:rPr kumimoji="1" lang="en-US" altLang="ja-JP" sz="1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Committing</a:t>
            </a:r>
            <a:endParaRPr kumimoji="1" lang="ja-JP" altLang="en-US" sz="10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4594" name="Group 52"/>
          <p:cNvGrpSpPr>
            <a:grpSpLocks/>
          </p:cNvGrpSpPr>
          <p:nvPr/>
        </p:nvGrpSpPr>
        <p:grpSpPr bwMode="auto">
          <a:xfrm>
            <a:off x="7297738" y="5110163"/>
            <a:ext cx="1700212" cy="1152525"/>
            <a:chOff x="6696170" y="5094185"/>
            <a:chExt cx="1699403" cy="1152160"/>
          </a:xfrm>
        </p:grpSpPr>
        <p:sp>
          <p:nvSpPr>
            <p:cNvPr id="22" name="Rectangle 21"/>
            <p:cNvSpPr/>
            <p:nvPr/>
          </p:nvSpPr>
          <p:spPr>
            <a:xfrm>
              <a:off x="6696170" y="5094185"/>
              <a:ext cx="1691470" cy="1152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24623" name="TextBox 22"/>
            <p:cNvSpPr txBox="1">
              <a:spLocks noChangeArrowheads="1"/>
            </p:cNvSpPr>
            <p:nvPr/>
          </p:nvSpPr>
          <p:spPr bwMode="auto">
            <a:xfrm>
              <a:off x="6942944" y="5551384"/>
              <a:ext cx="14526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200">
                  <a:solidFill>
                    <a:srgbClr val="000000"/>
                  </a:solidFill>
                </a:rPr>
                <a:t>Transitional States</a:t>
              </a:r>
            </a:p>
          </p:txBody>
        </p:sp>
        <p:sp>
          <p:nvSpPr>
            <p:cNvPr id="24" name="円/楕円 149"/>
            <p:cNvSpPr/>
            <p:nvPr/>
          </p:nvSpPr>
          <p:spPr>
            <a:xfrm>
              <a:off x="6780267" y="5603611"/>
              <a:ext cx="187236" cy="18726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5" name="円/楕円 96"/>
            <p:cNvSpPr/>
            <p:nvPr/>
          </p:nvSpPr>
          <p:spPr>
            <a:xfrm>
              <a:off x="6780267" y="5222731"/>
              <a:ext cx="187236" cy="187266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4626" name="TextBox 25"/>
            <p:cNvSpPr txBox="1">
              <a:spLocks noChangeArrowheads="1"/>
            </p:cNvSpPr>
            <p:nvPr/>
          </p:nvSpPr>
          <p:spPr bwMode="auto">
            <a:xfrm>
              <a:off x="6932958" y="5170384"/>
              <a:ext cx="9459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200" dirty="0">
                  <a:solidFill>
                    <a:srgbClr val="000000"/>
                  </a:solidFill>
                </a:rPr>
                <a:t>Initial State</a:t>
              </a:r>
            </a:p>
          </p:txBody>
        </p:sp>
        <p:sp>
          <p:nvSpPr>
            <p:cNvPr id="27" name="円/楕円 154"/>
            <p:cNvSpPr/>
            <p:nvPr/>
          </p:nvSpPr>
          <p:spPr>
            <a:xfrm>
              <a:off x="6780267" y="5959098"/>
              <a:ext cx="187236" cy="185679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4628" name="TextBox 27"/>
            <p:cNvSpPr txBox="1">
              <a:spLocks noChangeArrowheads="1"/>
            </p:cNvSpPr>
            <p:nvPr/>
          </p:nvSpPr>
          <p:spPr bwMode="auto">
            <a:xfrm>
              <a:off x="6921336" y="5897336"/>
              <a:ext cx="1100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200">
                  <a:solidFill>
                    <a:srgbClr val="000000"/>
                  </a:solidFill>
                </a:rPr>
                <a:t>Stable States</a:t>
              </a:r>
            </a:p>
          </p:txBody>
        </p:sp>
      </p:grpSp>
      <p:sp>
        <p:nvSpPr>
          <p:cNvPr id="29" name="円/楕円 16"/>
          <p:cNvSpPr/>
          <p:nvPr/>
        </p:nvSpPr>
        <p:spPr>
          <a:xfrm>
            <a:off x="2627313" y="5607050"/>
            <a:ext cx="720725" cy="720725"/>
          </a:xfrm>
          <a:prstGeom prst="ellipse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Aborting</a:t>
            </a:r>
          </a:p>
        </p:txBody>
      </p:sp>
      <p:cxnSp>
        <p:nvCxnSpPr>
          <p:cNvPr id="30" name="直線矢印コネクタ 100"/>
          <p:cNvCxnSpPr>
            <a:stCxn id="8" idx="3"/>
            <a:endCxn id="29" idx="7"/>
          </p:cNvCxnSpPr>
          <p:nvPr/>
        </p:nvCxnSpPr>
        <p:spPr>
          <a:xfrm rot="5400000">
            <a:off x="3163888" y="3406775"/>
            <a:ext cx="2382837" cy="22272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49"/>
          <p:cNvSpPr/>
          <p:nvPr/>
        </p:nvSpPr>
        <p:spPr>
          <a:xfrm>
            <a:off x="5364163" y="5607050"/>
            <a:ext cx="720725" cy="720725"/>
          </a:xfrm>
          <a:prstGeom prst="ellipse">
            <a:avLst/>
          </a:prstGeom>
          <a:solidFill>
            <a:srgbClr val="3366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Timeout</a:t>
            </a:r>
          </a:p>
        </p:txBody>
      </p:sp>
      <p:cxnSp>
        <p:nvCxnSpPr>
          <p:cNvPr id="32" name="直線矢印コネクタ 20"/>
          <p:cNvCxnSpPr>
            <a:stCxn id="31" idx="0"/>
            <a:endCxn id="8" idx="4"/>
          </p:cNvCxnSpPr>
          <p:nvPr/>
        </p:nvCxnSpPr>
        <p:spPr>
          <a:xfrm rot="5400000" flipH="1" flipV="1">
            <a:off x="4637882" y="4520406"/>
            <a:ext cx="21717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688"/>
              </p:ext>
            </p:extLst>
          </p:nvPr>
        </p:nvGraphicFramePr>
        <p:xfrm>
          <a:off x="5120270" y="4250649"/>
          <a:ext cx="1280530" cy="539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530"/>
              </a:tblGrid>
              <a:tr h="1737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Courier New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Courier New"/>
                        </a:rPr>
                        <a:t>reserve_timeout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Courier New"/>
                        </a:rPr>
                        <a:t>)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rsvTimeout.nt</a:t>
                      </a:r>
                      <a:endParaRPr kumimoji="1" lang="ja-JP" altLang="en-US" sz="800" dirty="0" smtClean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rsvTimeout.nt</a:t>
                      </a:r>
                      <a:endParaRPr kumimoji="1" lang="ja-JP" altLang="en-US" sz="800" dirty="0" smtClean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34" name="直線矢印コネクタ 100"/>
          <p:cNvCxnSpPr>
            <a:stCxn id="11" idx="4"/>
            <a:endCxn id="29" idx="0"/>
          </p:cNvCxnSpPr>
          <p:nvPr/>
        </p:nvCxnSpPr>
        <p:spPr>
          <a:xfrm rot="5400000">
            <a:off x="2634456" y="5252244"/>
            <a:ext cx="7080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90718"/>
              </p:ext>
            </p:extLst>
          </p:nvPr>
        </p:nvGraphicFramePr>
        <p:xfrm>
          <a:off x="3944751" y="4287691"/>
          <a:ext cx="827611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rsvabort.rq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 123"/>
          <p:cNvGraphicFramePr>
            <a:graphicFrameLocks noGrp="1"/>
          </p:cNvGraphicFramePr>
          <p:nvPr/>
        </p:nvGraphicFramePr>
        <p:xfrm>
          <a:off x="2555720" y="4999862"/>
          <a:ext cx="827611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rsvabort.rq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37" name="曲線コネクタ 46"/>
          <p:cNvCxnSpPr>
            <a:stCxn id="43" idx="2"/>
            <a:endCxn id="29" idx="2"/>
          </p:cNvCxnSpPr>
          <p:nvPr/>
        </p:nvCxnSpPr>
        <p:spPr>
          <a:xfrm rot="10800000" flipV="1">
            <a:off x="2627313" y="1627188"/>
            <a:ext cx="1587" cy="4340225"/>
          </a:xfrm>
          <a:prstGeom prst="curvedConnector3">
            <a:avLst>
              <a:gd name="adj1" fmla="val 40881801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108"/>
          <p:cNvGraphicFramePr>
            <a:graphicFrameLocks noGrp="1"/>
          </p:cNvGraphicFramePr>
          <p:nvPr/>
        </p:nvGraphicFramePr>
        <p:xfrm>
          <a:off x="1547580" y="3528273"/>
          <a:ext cx="923766" cy="537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&lt;rsvabort.cf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&lt;rsvabort.cf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41" name="直線矢印コネクタ 70"/>
          <p:cNvCxnSpPr>
            <a:stCxn id="31" idx="2"/>
            <a:endCxn id="29" idx="6"/>
          </p:cNvCxnSpPr>
          <p:nvPr/>
        </p:nvCxnSpPr>
        <p:spPr>
          <a:xfrm rot="10800000">
            <a:off x="3348038" y="5967413"/>
            <a:ext cx="20161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 71"/>
          <p:cNvGraphicFramePr>
            <a:graphicFrameLocks noGrp="1"/>
          </p:cNvGraphicFramePr>
          <p:nvPr/>
        </p:nvGraphicFramePr>
        <p:xfrm>
          <a:off x="3944751" y="5718036"/>
          <a:ext cx="827611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rsvabort.rq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3" name="円/楕円 149"/>
          <p:cNvSpPr/>
          <p:nvPr/>
        </p:nvSpPr>
        <p:spPr>
          <a:xfrm>
            <a:off x="2627313" y="1266825"/>
            <a:ext cx="720725" cy="720725"/>
          </a:xfrm>
          <a:prstGeom prst="ellipse">
            <a:avLst/>
          </a:prstGeom>
          <a:solidFill>
            <a:srgbClr val="008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Start</a:t>
            </a:r>
          </a:p>
        </p:txBody>
      </p:sp>
      <p:graphicFrame>
        <p:nvGraphicFramePr>
          <p:cNvPr id="51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66998"/>
              </p:ext>
            </p:extLst>
          </p:nvPr>
        </p:nvGraphicFramePr>
        <p:xfrm>
          <a:off x="107504" y="4978460"/>
          <a:ext cx="1853892" cy="75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3892"/>
              </a:tblGrid>
              <a:tr h="1607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 event</a:t>
                      </a:r>
                      <a:r>
                        <a:rPr kumimoji="1" lang="en-US" altLang="ja-JP" sz="12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</a:t>
                      </a:r>
                      <a:endParaRPr kumimoji="1" lang="ja-JP" altLang="en-US" sz="1200" baseline="30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90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 message</a:t>
                      </a:r>
                      <a:r>
                        <a:rPr kumimoji="1" lang="en-US" altLang="ja-JP" sz="12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</a:t>
                      </a:r>
                      <a:endParaRPr kumimoji="1" lang="ja-JP" altLang="en-US" sz="1200" b="0" i="1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12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 message</a:t>
                      </a:r>
                      <a:endParaRPr kumimoji="1" lang="ja-JP" altLang="en-US" sz="12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103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 event</a:t>
                      </a:r>
                      <a:endParaRPr kumimoji="1" lang="ja-JP" altLang="en-US" sz="12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2" name="テキスト ボックス 59"/>
          <p:cNvSpPr txBox="1">
            <a:spLocks noChangeArrowheads="1"/>
          </p:cNvSpPr>
          <p:nvPr/>
        </p:nvSpPr>
        <p:spPr bwMode="auto">
          <a:xfrm>
            <a:off x="109539" y="5838825"/>
            <a:ext cx="236180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1" lang="en-US" altLang="ja-JP" sz="1200" baseline="30000" dirty="0">
                <a:latin typeface="Arial"/>
                <a:cs typeface="Arial"/>
              </a:rPr>
              <a:t>+</a:t>
            </a:r>
            <a:r>
              <a:rPr kumimoji="1" lang="en-US" altLang="ja-JP" sz="1200" dirty="0" smtClean="0">
                <a:latin typeface="Arial"/>
                <a:cs typeface="Arial"/>
              </a:rPr>
              <a:t>Either </a:t>
            </a:r>
            <a:r>
              <a:rPr kumimoji="1" lang="en-US" altLang="ja-JP" sz="1200" i="1" dirty="0" smtClean="0">
                <a:latin typeface="Arial"/>
                <a:cs typeface="Arial"/>
              </a:rPr>
              <a:t>Input event </a:t>
            </a:r>
            <a:r>
              <a:rPr kumimoji="1" lang="en-US" altLang="ja-JP" sz="1200" dirty="0" smtClean="0">
                <a:latin typeface="Arial"/>
                <a:cs typeface="Arial"/>
              </a:rPr>
              <a:t>or </a:t>
            </a:r>
            <a:r>
              <a:rPr kumimoji="1" lang="en-US" altLang="ja-JP" sz="1200" i="1" dirty="0" smtClean="0">
                <a:latin typeface="Arial"/>
                <a:cs typeface="Arial"/>
              </a:rPr>
              <a:t>Input message</a:t>
            </a:r>
            <a:r>
              <a:rPr kumimoji="1" lang="en-US" altLang="ja-JP" sz="1200" dirty="0" smtClean="0">
                <a:latin typeface="Arial"/>
                <a:cs typeface="Arial"/>
              </a:rPr>
              <a:t> can trigger output (logical disjunction) </a:t>
            </a:r>
          </a:p>
          <a:p>
            <a:pPr algn="l"/>
            <a:r>
              <a:rPr kumimoji="1" lang="en-US" altLang="ja-JP" sz="1200" dirty="0" smtClean="0">
                <a:latin typeface="Arial"/>
                <a:cs typeface="Arial"/>
              </a:rPr>
              <a:t>“</a:t>
            </a:r>
            <a:r>
              <a:rPr kumimoji="1" lang="en-US" altLang="ja-JP" sz="1200" dirty="0">
                <a:latin typeface="Arial"/>
                <a:cs typeface="Arial"/>
              </a:rPr>
              <a:t>&gt;” = downstream message</a:t>
            </a:r>
          </a:p>
          <a:p>
            <a:pPr algn="l"/>
            <a:r>
              <a:rPr lang="en-US" altLang="ja-JP" sz="1200" dirty="0">
                <a:latin typeface="Arial"/>
                <a:cs typeface="Arial"/>
              </a:rPr>
              <a:t>“&lt;“ = upstream message</a:t>
            </a:r>
          </a:p>
        </p:txBody>
      </p:sp>
      <p:sp>
        <p:nvSpPr>
          <p:cNvPr id="24615" name="Title 1"/>
          <p:cNvSpPr>
            <a:spLocks noGrp="1"/>
          </p:cNvSpPr>
          <p:nvPr>
            <p:ph type="title"/>
          </p:nvPr>
        </p:nvSpPr>
        <p:spPr>
          <a:xfrm>
            <a:off x="685799" y="0"/>
            <a:ext cx="8304213" cy="1071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RSM: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Reservation State Machine (CS v2.1)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cxnSp>
        <p:nvCxnSpPr>
          <p:cNvPr id="53" name="曲線コネクタ 46"/>
          <p:cNvCxnSpPr>
            <a:stCxn id="20" idx="6"/>
            <a:endCxn id="31" idx="6"/>
          </p:cNvCxnSpPr>
          <p:nvPr/>
        </p:nvCxnSpPr>
        <p:spPr>
          <a:xfrm>
            <a:off x="6084888" y="1627188"/>
            <a:ext cx="12700" cy="4340225"/>
          </a:xfrm>
          <a:prstGeom prst="curvedConnector3">
            <a:avLst>
              <a:gd name="adj1" fmla="val 4873165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19060"/>
              </p:ext>
            </p:extLst>
          </p:nvPr>
        </p:nvGraphicFramePr>
        <p:xfrm>
          <a:off x="6318055" y="3528792"/>
          <a:ext cx="86557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2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rsvcommit.rq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64" name="曲線コネクタ 46"/>
          <p:cNvCxnSpPr>
            <a:stCxn id="43" idx="5"/>
            <a:endCxn id="20" idx="3"/>
          </p:cNvCxnSpPr>
          <p:nvPr/>
        </p:nvCxnSpPr>
        <p:spPr>
          <a:xfrm rot="16200000" flipH="1">
            <a:off x="4356777" y="767714"/>
            <a:ext cx="12700" cy="2228575"/>
          </a:xfrm>
          <a:prstGeom prst="curvedConnector3">
            <a:avLst>
              <a:gd name="adj1" fmla="val 2631087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87708"/>
              </p:ext>
            </p:extLst>
          </p:nvPr>
        </p:nvGraphicFramePr>
        <p:xfrm>
          <a:off x="3923180" y="1953298"/>
          <a:ext cx="881871" cy="522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871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rsvcommit.fl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rsvcommit.fl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665351" y="1266825"/>
            <a:ext cx="2401009" cy="1015663"/>
          </a:xfrm>
          <a:prstGeom prst="rect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Changes from CS v2.0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AG can now transition to </a:t>
            </a:r>
            <a:r>
              <a:rPr lang="en-US" sz="1200" dirty="0" err="1" smtClean="0">
                <a:solidFill>
                  <a:schemeClr val="bg1"/>
                </a:solidFill>
              </a:rPr>
              <a:t>ReserveTimeout</a:t>
            </a:r>
            <a:r>
              <a:rPr lang="en-US" sz="1200" dirty="0" smtClean="0">
                <a:solidFill>
                  <a:schemeClr val="bg1"/>
                </a:solidFill>
              </a:rPr>
              <a:t> on receipt of </a:t>
            </a:r>
            <a:r>
              <a:rPr lang="en-US" sz="1200" dirty="0" err="1" smtClean="0">
                <a:solidFill>
                  <a:schemeClr val="bg1"/>
                </a:solidFill>
              </a:rPr>
              <a:t>rsvTimeout.nt</a:t>
            </a:r>
            <a:r>
              <a:rPr lang="en-US" sz="1200" dirty="0" smtClean="0">
                <a:solidFill>
                  <a:schemeClr val="bg1"/>
                </a:solidFill>
              </a:rPr>
              <a:t> notification from </a:t>
            </a:r>
            <a:r>
              <a:rPr lang="en-US" sz="1200" dirty="0" err="1" smtClean="0">
                <a:solidFill>
                  <a:schemeClr val="bg1"/>
                </a:solidFill>
              </a:rPr>
              <a:t>uPA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20" y="988014"/>
            <a:ext cx="19613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Notes:</a:t>
            </a:r>
          </a:p>
          <a:p>
            <a:r>
              <a:rPr lang="en-US" sz="1200" dirty="0" smtClean="0">
                <a:latin typeface="Arial"/>
                <a:cs typeface="Arial"/>
              </a:rPr>
              <a:t>1a: </a:t>
            </a:r>
            <a:r>
              <a:rPr lang="en-US" sz="1200" dirty="0" err="1" smtClean="0">
                <a:latin typeface="Arial"/>
                <a:cs typeface="Arial"/>
              </a:rPr>
              <a:t>uPA</a:t>
            </a:r>
            <a:r>
              <a:rPr lang="en-US" sz="1200" dirty="0" smtClean="0">
                <a:latin typeface="Arial"/>
                <a:cs typeface="Arial"/>
              </a:rPr>
              <a:t> transits this path if the resource requested is available</a:t>
            </a:r>
          </a:p>
          <a:p>
            <a:r>
              <a:rPr lang="en-US" sz="1200" dirty="0" smtClean="0">
                <a:latin typeface="Arial"/>
                <a:cs typeface="Arial"/>
              </a:rPr>
              <a:t>1b: </a:t>
            </a:r>
            <a:r>
              <a:rPr lang="en-US" sz="1200" dirty="0" err="1" smtClean="0">
                <a:latin typeface="Arial"/>
                <a:cs typeface="Arial"/>
              </a:rPr>
              <a:t>uPA</a:t>
            </a:r>
            <a:r>
              <a:rPr lang="en-US" sz="1200" dirty="0" smtClean="0">
                <a:latin typeface="Arial"/>
                <a:cs typeface="Arial"/>
              </a:rPr>
              <a:t> transits this path if the resource requested is not available</a:t>
            </a:r>
          </a:p>
          <a:p>
            <a:r>
              <a:rPr lang="en-US" sz="1200" dirty="0" smtClean="0">
                <a:latin typeface="Arial"/>
                <a:cs typeface="Arial"/>
              </a:rPr>
              <a:t>2a: </a:t>
            </a:r>
            <a:r>
              <a:rPr lang="en-US" sz="1200" dirty="0" err="1" smtClean="0">
                <a:latin typeface="Arial"/>
                <a:cs typeface="Arial"/>
              </a:rPr>
              <a:t>uPA</a:t>
            </a:r>
            <a:r>
              <a:rPr lang="en-US" sz="1200" dirty="0" smtClean="0">
                <a:latin typeface="Arial"/>
                <a:cs typeface="Arial"/>
              </a:rPr>
              <a:t> transits this path if no timeout has occurred</a:t>
            </a:r>
          </a:p>
          <a:p>
            <a:r>
              <a:rPr lang="en-US" sz="1200" dirty="0" smtClean="0">
                <a:latin typeface="Arial"/>
                <a:cs typeface="Arial"/>
              </a:rPr>
              <a:t>2b: </a:t>
            </a:r>
            <a:r>
              <a:rPr lang="en-US" sz="1200" dirty="0" err="1" smtClean="0">
                <a:latin typeface="Arial"/>
                <a:cs typeface="Arial"/>
              </a:rPr>
              <a:t>uPA</a:t>
            </a:r>
            <a:r>
              <a:rPr lang="en-US" sz="1200" dirty="0" smtClean="0">
                <a:latin typeface="Arial"/>
                <a:cs typeface="Arial"/>
              </a:rPr>
              <a:t> transits this path if a timeout has occurred</a:t>
            </a:r>
          </a:p>
          <a:p>
            <a:r>
              <a:rPr lang="en-US" sz="1200" dirty="0" smtClean="0">
                <a:latin typeface="Arial"/>
                <a:cs typeface="Arial"/>
              </a:rPr>
              <a:t>3: </a:t>
            </a:r>
            <a:r>
              <a:rPr lang="en-US" sz="1200" i="1" dirty="0" err="1" smtClean="0">
                <a:latin typeface="Arial"/>
                <a:cs typeface="Arial"/>
              </a:rPr>
              <a:t>reserve_timeout</a:t>
            </a:r>
            <a:r>
              <a:rPr lang="en-US" sz="1200" i="1" dirty="0" smtClean="0">
                <a:latin typeface="Arial"/>
                <a:cs typeface="Arial"/>
              </a:rPr>
              <a:t> event</a:t>
            </a:r>
            <a:r>
              <a:rPr lang="en-US" sz="1200" dirty="0" smtClean="0">
                <a:latin typeface="Arial"/>
                <a:cs typeface="Arial"/>
              </a:rPr>
              <a:t> can only occur on </a:t>
            </a:r>
            <a:r>
              <a:rPr lang="en-US" sz="1200" dirty="0" err="1" smtClean="0">
                <a:latin typeface="Arial"/>
                <a:cs typeface="Arial"/>
              </a:rPr>
              <a:t>uPA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827777" y="1953298"/>
            <a:ext cx="158583" cy="1532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/>
                <a:cs typeface="Arial"/>
              </a:rPr>
              <a:t>2b</a:t>
            </a:r>
            <a:endParaRPr lang="en-U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846881" y="1338624"/>
            <a:ext cx="158583" cy="1532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/>
                <a:cs typeface="Arial"/>
              </a:rPr>
              <a:t>2a</a:t>
            </a:r>
            <a:endParaRPr lang="en-U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11671" y="2795319"/>
            <a:ext cx="158583" cy="1532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/>
                <a:cs typeface="Arial"/>
              </a:rPr>
              <a:t>1a</a:t>
            </a:r>
            <a:endParaRPr lang="en-U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286929" y="3528273"/>
            <a:ext cx="158583" cy="1532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sz="900" dirty="0" smtClean="0">
                <a:solidFill>
                  <a:schemeClr val="tx1"/>
                </a:solidFill>
                <a:latin typeface="Arial"/>
                <a:cs typeface="Arial"/>
              </a:rPr>
              <a:t>b</a:t>
            </a:r>
            <a:endParaRPr lang="en-U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199740" y="4262056"/>
            <a:ext cx="158583" cy="1532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50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D84B92-D806-1741-AB60-BA66DDCB83A6}" type="slidenum">
              <a:rPr lang="ja-JP" altLang="en-US" sz="1100">
                <a:solidFill>
                  <a:schemeClr val="bg2"/>
                </a:solidFill>
              </a:rPr>
              <a:pPr/>
              <a:t>3</a:t>
            </a:fld>
            <a:endParaRPr lang="en-US" altLang="ja-JP" sz="1100">
              <a:solidFill>
                <a:schemeClr val="bg2"/>
              </a:solidFill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937767" cy="1071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PSM</a:t>
            </a:r>
            <a:r>
              <a:rPr lang="en-US" sz="3200" dirty="0">
                <a:latin typeface="Arial" charset="0"/>
                <a:ea typeface="ＭＳ Ｐゴシック" charset="0"/>
              </a:rPr>
              <a:t>: Provisioning Lifecycle</a:t>
            </a:r>
          </a:p>
        </p:txBody>
      </p:sp>
      <p:sp>
        <p:nvSpPr>
          <p:cNvPr id="8" name="円/楕円 16"/>
          <p:cNvSpPr/>
          <p:nvPr/>
        </p:nvSpPr>
        <p:spPr>
          <a:xfrm>
            <a:off x="4244975" y="5043488"/>
            <a:ext cx="720725" cy="719137"/>
          </a:xfrm>
          <a:prstGeom prst="ellipse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Releasing</a:t>
            </a:r>
          </a:p>
        </p:txBody>
      </p:sp>
      <p:cxnSp>
        <p:nvCxnSpPr>
          <p:cNvPr id="9" name="曲線コネクタ 46"/>
          <p:cNvCxnSpPr>
            <a:stCxn id="10" idx="2"/>
            <a:endCxn id="18" idx="0"/>
          </p:cNvCxnSpPr>
          <p:nvPr/>
        </p:nvCxnSpPr>
        <p:spPr>
          <a:xfrm rot="10800000" flipV="1">
            <a:off x="2027238" y="2076450"/>
            <a:ext cx="2217737" cy="1343025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16"/>
          <p:cNvSpPr/>
          <p:nvPr/>
        </p:nvSpPr>
        <p:spPr>
          <a:xfrm>
            <a:off x="4244975" y="1716088"/>
            <a:ext cx="720725" cy="720725"/>
          </a:xfrm>
          <a:prstGeom prst="ellipse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1" lang="en-US" altLang="ja-JP" sz="1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Provisioning</a:t>
            </a:r>
            <a:endParaRPr kumimoji="1" lang="ja-JP" altLang="en-US" sz="10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" name="曲線コネクタ 46"/>
          <p:cNvCxnSpPr>
            <a:stCxn id="8" idx="2"/>
            <a:endCxn id="18" idx="4"/>
          </p:cNvCxnSpPr>
          <p:nvPr/>
        </p:nvCxnSpPr>
        <p:spPr>
          <a:xfrm rot="10800000">
            <a:off x="2027238" y="4140200"/>
            <a:ext cx="2217737" cy="126365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46"/>
          <p:cNvCxnSpPr>
            <a:stCxn id="19" idx="4"/>
            <a:endCxn id="8" idx="6"/>
          </p:cNvCxnSpPr>
          <p:nvPr/>
        </p:nvCxnSpPr>
        <p:spPr>
          <a:xfrm rot="5400000">
            <a:off x="5437981" y="3658394"/>
            <a:ext cx="1273175" cy="221773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24304"/>
              </p:ext>
            </p:extLst>
          </p:nvPr>
        </p:nvGraphicFramePr>
        <p:xfrm>
          <a:off x="2806335" y="2105120"/>
          <a:ext cx="595863" cy="503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863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67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3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24103"/>
              </p:ext>
            </p:extLst>
          </p:nvPr>
        </p:nvGraphicFramePr>
        <p:xfrm>
          <a:off x="5864395" y="4840222"/>
          <a:ext cx="524264" cy="501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264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52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02625"/>
              </p:ext>
            </p:extLst>
          </p:nvPr>
        </p:nvGraphicFramePr>
        <p:xfrm>
          <a:off x="2849580" y="4904617"/>
          <a:ext cx="50937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72"/>
              </a:tblGrid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6" name="曲線コネクタ 46"/>
          <p:cNvCxnSpPr>
            <a:stCxn id="19" idx="0"/>
            <a:endCxn id="10" idx="6"/>
          </p:cNvCxnSpPr>
          <p:nvPr/>
        </p:nvCxnSpPr>
        <p:spPr>
          <a:xfrm rot="16200000" flipV="1">
            <a:off x="5407025" y="1635125"/>
            <a:ext cx="1335088" cy="2217738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13997"/>
              </p:ext>
            </p:extLst>
          </p:nvPr>
        </p:nvGraphicFramePr>
        <p:xfrm>
          <a:off x="5829112" y="2105120"/>
          <a:ext cx="594831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831"/>
              </a:tblGrid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8" name="円/楕円 149"/>
          <p:cNvSpPr/>
          <p:nvPr/>
        </p:nvSpPr>
        <p:spPr>
          <a:xfrm>
            <a:off x="1666875" y="3419475"/>
            <a:ext cx="720725" cy="720725"/>
          </a:xfrm>
          <a:prstGeom prst="ellipse">
            <a:avLst/>
          </a:prstGeom>
          <a:solidFill>
            <a:srgbClr val="008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1" lang="en-US" altLang="ja-JP" sz="1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Scheduled</a:t>
            </a:r>
            <a:endParaRPr kumimoji="1" lang="ja-JP" altLang="en-US" sz="10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円/楕円 50"/>
          <p:cNvSpPr/>
          <p:nvPr/>
        </p:nvSpPr>
        <p:spPr>
          <a:xfrm>
            <a:off x="6823075" y="3411538"/>
            <a:ext cx="720725" cy="719137"/>
          </a:xfrm>
          <a:prstGeom prst="ellipse">
            <a:avLst/>
          </a:prstGeom>
          <a:solidFill>
            <a:srgbClr val="3366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1" lang="en-US" altLang="ja-JP" sz="1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Provisioned</a:t>
            </a:r>
            <a:endParaRPr kumimoji="1" lang="ja-JP" altLang="en-US" sz="10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9716" name="Group 52"/>
          <p:cNvGrpSpPr>
            <a:grpSpLocks/>
          </p:cNvGrpSpPr>
          <p:nvPr/>
        </p:nvGrpSpPr>
        <p:grpSpPr bwMode="auto">
          <a:xfrm>
            <a:off x="7297738" y="5110163"/>
            <a:ext cx="1700212" cy="1152525"/>
            <a:chOff x="6696170" y="5094185"/>
            <a:chExt cx="1699403" cy="1152160"/>
          </a:xfrm>
        </p:grpSpPr>
        <p:sp>
          <p:nvSpPr>
            <p:cNvPr id="33" name="Rectangle 32"/>
            <p:cNvSpPr/>
            <p:nvPr/>
          </p:nvSpPr>
          <p:spPr>
            <a:xfrm>
              <a:off x="6696170" y="5094185"/>
              <a:ext cx="1691470" cy="1152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29720" name="TextBox 33"/>
            <p:cNvSpPr txBox="1">
              <a:spLocks noChangeArrowheads="1"/>
            </p:cNvSpPr>
            <p:nvPr/>
          </p:nvSpPr>
          <p:spPr bwMode="auto">
            <a:xfrm>
              <a:off x="6942944" y="5551384"/>
              <a:ext cx="14526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200">
                  <a:solidFill>
                    <a:srgbClr val="000000"/>
                  </a:solidFill>
                </a:rPr>
                <a:t>Transitional States</a:t>
              </a:r>
            </a:p>
          </p:txBody>
        </p:sp>
        <p:sp>
          <p:nvSpPr>
            <p:cNvPr id="35" name="円/楕円 149"/>
            <p:cNvSpPr/>
            <p:nvPr/>
          </p:nvSpPr>
          <p:spPr>
            <a:xfrm>
              <a:off x="6780267" y="5603611"/>
              <a:ext cx="187236" cy="18726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6" name="円/楕円 96"/>
            <p:cNvSpPr/>
            <p:nvPr/>
          </p:nvSpPr>
          <p:spPr>
            <a:xfrm>
              <a:off x="6780267" y="5222731"/>
              <a:ext cx="187236" cy="187266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9723" name="TextBox 36"/>
            <p:cNvSpPr txBox="1">
              <a:spLocks noChangeArrowheads="1"/>
            </p:cNvSpPr>
            <p:nvPr/>
          </p:nvSpPr>
          <p:spPr bwMode="auto">
            <a:xfrm>
              <a:off x="6932958" y="5170384"/>
              <a:ext cx="9459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200">
                  <a:solidFill>
                    <a:srgbClr val="000000"/>
                  </a:solidFill>
                </a:rPr>
                <a:t>Initial State</a:t>
              </a:r>
            </a:p>
          </p:txBody>
        </p:sp>
        <p:sp>
          <p:nvSpPr>
            <p:cNvPr id="38" name="円/楕円 154"/>
            <p:cNvSpPr/>
            <p:nvPr/>
          </p:nvSpPr>
          <p:spPr>
            <a:xfrm>
              <a:off x="6780267" y="5959098"/>
              <a:ext cx="187236" cy="185679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9725" name="TextBox 38"/>
            <p:cNvSpPr txBox="1">
              <a:spLocks noChangeArrowheads="1"/>
            </p:cNvSpPr>
            <p:nvPr/>
          </p:nvSpPr>
          <p:spPr bwMode="auto">
            <a:xfrm>
              <a:off x="6921336" y="5897336"/>
              <a:ext cx="1100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200">
                  <a:solidFill>
                    <a:srgbClr val="000000"/>
                  </a:solidFill>
                </a:rPr>
                <a:t>Stable States</a:t>
              </a:r>
            </a:p>
          </p:txBody>
        </p:sp>
      </p:grpSp>
      <p:graphicFrame>
        <p:nvGraphicFramePr>
          <p:cNvPr id="28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11505"/>
              </p:ext>
            </p:extLst>
          </p:nvPr>
        </p:nvGraphicFramePr>
        <p:xfrm>
          <a:off x="107504" y="4978460"/>
          <a:ext cx="1853892" cy="75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3892"/>
              </a:tblGrid>
              <a:tr h="1607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 event</a:t>
                      </a:r>
                      <a:r>
                        <a:rPr kumimoji="1" lang="en-US" altLang="ja-JP" sz="12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</a:t>
                      </a:r>
                      <a:endParaRPr kumimoji="1" lang="ja-JP" altLang="en-US" sz="1200" baseline="30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90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 message</a:t>
                      </a:r>
                      <a:r>
                        <a:rPr kumimoji="1" lang="en-US" altLang="ja-JP" sz="12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</a:t>
                      </a:r>
                      <a:endParaRPr kumimoji="1" lang="ja-JP" altLang="en-US" sz="1200" b="0" i="1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12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 message</a:t>
                      </a:r>
                      <a:endParaRPr kumimoji="1" lang="ja-JP" altLang="en-US" sz="12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103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 event</a:t>
                      </a:r>
                      <a:endParaRPr kumimoji="1" lang="ja-JP" altLang="en-US" sz="12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29" name="テキスト ボックス 59"/>
          <p:cNvSpPr txBox="1">
            <a:spLocks noChangeArrowheads="1"/>
          </p:cNvSpPr>
          <p:nvPr/>
        </p:nvSpPr>
        <p:spPr bwMode="auto">
          <a:xfrm>
            <a:off x="109539" y="5838825"/>
            <a:ext cx="236180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1" lang="en-US" altLang="ja-JP" sz="1200" baseline="30000" dirty="0">
                <a:latin typeface="Arial"/>
                <a:cs typeface="Arial"/>
              </a:rPr>
              <a:t>+</a:t>
            </a:r>
            <a:r>
              <a:rPr kumimoji="1" lang="en-US" altLang="ja-JP" sz="1200" dirty="0" smtClean="0">
                <a:latin typeface="Arial"/>
                <a:cs typeface="Arial"/>
              </a:rPr>
              <a:t>Either </a:t>
            </a:r>
            <a:r>
              <a:rPr kumimoji="1" lang="en-US" altLang="ja-JP" sz="1200" i="1" dirty="0" smtClean="0">
                <a:latin typeface="Arial"/>
                <a:cs typeface="Arial"/>
              </a:rPr>
              <a:t>Input event </a:t>
            </a:r>
            <a:r>
              <a:rPr kumimoji="1" lang="en-US" altLang="ja-JP" sz="1200" dirty="0" smtClean="0">
                <a:latin typeface="Arial"/>
                <a:cs typeface="Arial"/>
              </a:rPr>
              <a:t>or </a:t>
            </a:r>
            <a:r>
              <a:rPr kumimoji="1" lang="en-US" altLang="ja-JP" sz="1200" i="1" dirty="0" smtClean="0">
                <a:latin typeface="Arial"/>
                <a:cs typeface="Arial"/>
              </a:rPr>
              <a:t>Input message</a:t>
            </a:r>
            <a:r>
              <a:rPr kumimoji="1" lang="en-US" altLang="ja-JP" sz="1200" dirty="0" smtClean="0">
                <a:latin typeface="Arial"/>
                <a:cs typeface="Arial"/>
              </a:rPr>
              <a:t> can trigger output (logical disjunction) </a:t>
            </a:r>
          </a:p>
          <a:p>
            <a:pPr algn="l"/>
            <a:r>
              <a:rPr kumimoji="1" lang="en-US" altLang="ja-JP" sz="1200" dirty="0" smtClean="0">
                <a:latin typeface="Arial"/>
                <a:cs typeface="Arial"/>
              </a:rPr>
              <a:t>“</a:t>
            </a:r>
            <a:r>
              <a:rPr kumimoji="1" lang="en-US" altLang="ja-JP" sz="1200" dirty="0">
                <a:latin typeface="Arial"/>
                <a:cs typeface="Arial"/>
              </a:rPr>
              <a:t>&gt;” = downstream message</a:t>
            </a:r>
          </a:p>
          <a:p>
            <a:pPr algn="l"/>
            <a:r>
              <a:rPr lang="en-US" altLang="ja-JP" sz="1200" dirty="0">
                <a:latin typeface="Arial"/>
                <a:cs typeface="Arial"/>
              </a:rPr>
              <a:t>“&lt;“ = upstream message</a:t>
            </a:r>
          </a:p>
        </p:txBody>
      </p:sp>
      <p:cxnSp>
        <p:nvCxnSpPr>
          <p:cNvPr id="27" name="曲線コネクタ 46"/>
          <p:cNvCxnSpPr>
            <a:stCxn id="10" idx="3"/>
            <a:endCxn id="18" idx="6"/>
          </p:cNvCxnSpPr>
          <p:nvPr/>
        </p:nvCxnSpPr>
        <p:spPr>
          <a:xfrm rot="5400000">
            <a:off x="2644776" y="2074090"/>
            <a:ext cx="1448573" cy="1962923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23986"/>
              </p:ext>
            </p:extLst>
          </p:nvPr>
        </p:nvGraphicFramePr>
        <p:xfrm>
          <a:off x="3454395" y="3003529"/>
          <a:ext cx="594831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831"/>
              </a:tblGrid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40" name="曲線コネクタ 46"/>
          <p:cNvCxnSpPr>
            <a:endCxn id="8" idx="7"/>
          </p:cNvCxnSpPr>
          <p:nvPr/>
        </p:nvCxnSpPr>
        <p:spPr>
          <a:xfrm rot="10800000" flipV="1">
            <a:off x="4860152" y="3927889"/>
            <a:ext cx="1962924" cy="1220914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2197"/>
              </p:ext>
            </p:extLst>
          </p:nvPr>
        </p:nvGraphicFramePr>
        <p:xfrm>
          <a:off x="5198237" y="4086873"/>
          <a:ext cx="50937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72"/>
              </a:tblGrid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1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AEEE01-468B-F045-B898-0E208A5352E9}" type="slidenum">
              <a:rPr lang="ja-JP" altLang="en-US" sz="1100">
                <a:solidFill>
                  <a:schemeClr val="bg2"/>
                </a:solidFill>
              </a:rPr>
              <a:pPr/>
              <a:t>4</a:t>
            </a:fld>
            <a:endParaRPr lang="en-US" altLang="ja-JP" sz="1100">
              <a:solidFill>
                <a:schemeClr val="bg2"/>
              </a:solidFill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58113" cy="1071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LSM: Termination Sequence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97738" y="4700588"/>
            <a:ext cx="1692275" cy="1562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30725" name="TextBox 33"/>
          <p:cNvSpPr txBox="1">
            <a:spLocks noChangeArrowheads="1"/>
          </p:cNvSpPr>
          <p:nvPr/>
        </p:nvSpPr>
        <p:spPr bwMode="auto">
          <a:xfrm>
            <a:off x="7545388" y="5567363"/>
            <a:ext cx="14525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200">
                <a:solidFill>
                  <a:srgbClr val="000000"/>
                </a:solidFill>
              </a:rPr>
              <a:t>Stable States</a:t>
            </a:r>
          </a:p>
        </p:txBody>
      </p:sp>
      <p:sp>
        <p:nvSpPr>
          <p:cNvPr id="35" name="円/楕円 149"/>
          <p:cNvSpPr/>
          <p:nvPr/>
        </p:nvSpPr>
        <p:spPr>
          <a:xfrm>
            <a:off x="7381875" y="5621338"/>
            <a:ext cx="187325" cy="185737"/>
          </a:xfrm>
          <a:prstGeom prst="ellipse">
            <a:avLst/>
          </a:prstGeom>
          <a:solidFill>
            <a:srgbClr val="3366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200" dirty="0">
              <a:solidFill>
                <a:prstClr val="white"/>
              </a:solidFill>
            </a:endParaRPr>
          </a:p>
        </p:txBody>
      </p:sp>
      <p:sp>
        <p:nvSpPr>
          <p:cNvPr id="30727" name="TextBox 36"/>
          <p:cNvSpPr txBox="1">
            <a:spLocks noChangeArrowheads="1"/>
          </p:cNvSpPr>
          <p:nvPr/>
        </p:nvSpPr>
        <p:spPr bwMode="auto">
          <a:xfrm>
            <a:off x="7534275" y="5186363"/>
            <a:ext cx="13779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200">
                <a:solidFill>
                  <a:srgbClr val="000000"/>
                </a:solidFill>
              </a:rPr>
              <a:t>Transitional State</a:t>
            </a:r>
          </a:p>
        </p:txBody>
      </p:sp>
      <p:sp>
        <p:nvSpPr>
          <p:cNvPr id="38" name="円/楕円 154"/>
          <p:cNvSpPr/>
          <p:nvPr/>
        </p:nvSpPr>
        <p:spPr>
          <a:xfrm>
            <a:off x="7381875" y="5975350"/>
            <a:ext cx="187325" cy="18732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200" dirty="0">
              <a:solidFill>
                <a:prstClr val="white"/>
              </a:solidFill>
            </a:endParaRPr>
          </a:p>
        </p:txBody>
      </p:sp>
      <p:sp>
        <p:nvSpPr>
          <p:cNvPr id="30729" name="TextBox 38"/>
          <p:cNvSpPr txBox="1">
            <a:spLocks noChangeArrowheads="1"/>
          </p:cNvSpPr>
          <p:nvPr/>
        </p:nvSpPr>
        <p:spPr bwMode="auto">
          <a:xfrm>
            <a:off x="7523163" y="5913438"/>
            <a:ext cx="920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200">
                <a:solidFill>
                  <a:srgbClr val="000000"/>
                </a:solidFill>
              </a:rPr>
              <a:t>Final State</a:t>
            </a:r>
          </a:p>
        </p:txBody>
      </p:sp>
      <p:sp>
        <p:nvSpPr>
          <p:cNvPr id="31" name="円/楕円 19"/>
          <p:cNvSpPr/>
          <p:nvPr/>
        </p:nvSpPr>
        <p:spPr bwMode="auto">
          <a:xfrm>
            <a:off x="6108700" y="3351213"/>
            <a:ext cx="720725" cy="720725"/>
          </a:xfrm>
          <a:prstGeom prst="ellipse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Terminated</a:t>
            </a:r>
          </a:p>
        </p:txBody>
      </p:sp>
      <p:cxnSp>
        <p:nvCxnSpPr>
          <p:cNvPr id="32" name="直線矢印コネクタ 20"/>
          <p:cNvCxnSpPr>
            <a:endCxn id="42" idx="6"/>
          </p:cNvCxnSpPr>
          <p:nvPr/>
        </p:nvCxnSpPr>
        <p:spPr bwMode="auto">
          <a:xfrm flipV="1">
            <a:off x="3019425" y="3711575"/>
            <a:ext cx="118903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6"/>
          <p:cNvSpPr/>
          <p:nvPr/>
        </p:nvSpPr>
        <p:spPr bwMode="auto">
          <a:xfrm flipH="1">
            <a:off x="4208463" y="3351213"/>
            <a:ext cx="720725" cy="720725"/>
          </a:xfrm>
          <a:prstGeom prst="ellipse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</a:rPr>
              <a:t>Terminating</a:t>
            </a:r>
          </a:p>
        </p:txBody>
      </p:sp>
      <p:cxnSp>
        <p:nvCxnSpPr>
          <p:cNvPr id="43" name="直線矢印コネクタ 100"/>
          <p:cNvCxnSpPr>
            <a:stCxn id="42" idx="2"/>
            <a:endCxn id="31" idx="2"/>
          </p:cNvCxnSpPr>
          <p:nvPr/>
        </p:nvCxnSpPr>
        <p:spPr bwMode="auto">
          <a:xfrm>
            <a:off x="4929188" y="3711575"/>
            <a:ext cx="117951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26"/>
          <p:cNvSpPr/>
          <p:nvPr/>
        </p:nvSpPr>
        <p:spPr bwMode="auto">
          <a:xfrm flipH="1">
            <a:off x="2284413" y="3351213"/>
            <a:ext cx="720725" cy="720725"/>
          </a:xfrm>
          <a:prstGeom prst="ellipse">
            <a:avLst/>
          </a:prstGeom>
          <a:solidFill>
            <a:srgbClr val="008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/>
            <a:r>
              <a:rPr kumimoji="1" lang="en-US" altLang="ja-JP" sz="1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Created</a:t>
            </a:r>
            <a:endParaRPr kumimoji="1" lang="ja-JP" altLang="en-US" sz="10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5" name="表 21"/>
          <p:cNvGraphicFramePr>
            <a:graphicFrameLocks noGrp="1"/>
          </p:cNvGraphicFramePr>
          <p:nvPr/>
        </p:nvGraphicFramePr>
        <p:xfrm>
          <a:off x="3316762" y="3467171"/>
          <a:ext cx="580275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275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90274"/>
              </p:ext>
            </p:extLst>
          </p:nvPr>
        </p:nvGraphicFramePr>
        <p:xfrm>
          <a:off x="5202621" y="3467171"/>
          <a:ext cx="632845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845"/>
              </a:tblGrid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7" name="円/楕円 26"/>
          <p:cNvSpPr/>
          <p:nvPr/>
        </p:nvSpPr>
        <p:spPr bwMode="auto">
          <a:xfrm flipH="1">
            <a:off x="3324225" y="1830388"/>
            <a:ext cx="720725" cy="720725"/>
          </a:xfrm>
          <a:prstGeom prst="ellipse">
            <a:avLst/>
          </a:prstGeom>
          <a:solidFill>
            <a:srgbClr val="3366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/>
            <a:r>
              <a:rPr kumimoji="1" lang="en-US" altLang="ja-JP" sz="1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Failed</a:t>
            </a:r>
            <a:endParaRPr kumimoji="1" lang="ja-JP" altLang="en-US" sz="10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8" name="直線矢印コネクタ 20"/>
          <p:cNvCxnSpPr>
            <a:endCxn id="47" idx="5"/>
          </p:cNvCxnSpPr>
          <p:nvPr/>
        </p:nvCxnSpPr>
        <p:spPr bwMode="auto">
          <a:xfrm flipV="1">
            <a:off x="2644775" y="2446338"/>
            <a:ext cx="784225" cy="9032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90358"/>
              </p:ext>
            </p:extLst>
          </p:nvPr>
        </p:nvGraphicFramePr>
        <p:xfrm>
          <a:off x="2560227" y="2707156"/>
          <a:ext cx="93253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530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forcedEnd.nt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forcedEnd.nt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0" name="直線矢印コネクタ 20"/>
          <p:cNvCxnSpPr>
            <a:stCxn id="47" idx="3"/>
          </p:cNvCxnSpPr>
          <p:nvPr/>
        </p:nvCxnSpPr>
        <p:spPr bwMode="auto">
          <a:xfrm>
            <a:off x="3938588" y="2446338"/>
            <a:ext cx="630237" cy="904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 21"/>
          <p:cNvGraphicFramePr>
            <a:graphicFrameLocks noGrp="1"/>
          </p:cNvGraphicFramePr>
          <p:nvPr/>
        </p:nvGraphicFramePr>
        <p:xfrm>
          <a:off x="4008088" y="2707156"/>
          <a:ext cx="580275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275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2" name="円/楕円 26"/>
          <p:cNvSpPr/>
          <p:nvPr/>
        </p:nvSpPr>
        <p:spPr bwMode="auto">
          <a:xfrm flipH="1">
            <a:off x="3275013" y="4887913"/>
            <a:ext cx="720725" cy="720725"/>
          </a:xfrm>
          <a:prstGeom prst="ellipse">
            <a:avLst/>
          </a:prstGeom>
          <a:solidFill>
            <a:srgbClr val="3366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/>
            <a:r>
              <a:rPr kumimoji="1" lang="en-US" altLang="ja-JP" sz="1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Passed</a:t>
            </a:r>
          </a:p>
          <a:p>
            <a:pPr algn="ctr" eaLnBrk="1" hangingPunct="1"/>
            <a:r>
              <a:rPr kumimoji="1" lang="en-US" altLang="ja-JP" sz="1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EndTime</a:t>
            </a:r>
            <a:endParaRPr kumimoji="1" lang="ja-JP" altLang="en-US" sz="10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3" name="直線矢印コネクタ 20"/>
          <p:cNvCxnSpPr>
            <a:endCxn id="52" idx="7"/>
          </p:cNvCxnSpPr>
          <p:nvPr/>
        </p:nvCxnSpPr>
        <p:spPr bwMode="auto">
          <a:xfrm>
            <a:off x="2644775" y="4070350"/>
            <a:ext cx="736600" cy="922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0"/>
          <p:cNvCxnSpPr>
            <a:stCxn id="52" idx="1"/>
          </p:cNvCxnSpPr>
          <p:nvPr/>
        </p:nvCxnSpPr>
        <p:spPr bwMode="auto">
          <a:xfrm flipV="1">
            <a:off x="3890963" y="4071938"/>
            <a:ext cx="677862" cy="920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 21"/>
          <p:cNvGraphicFramePr>
            <a:graphicFrameLocks noGrp="1"/>
          </p:cNvGraphicFramePr>
          <p:nvPr/>
        </p:nvGraphicFramePr>
        <p:xfrm>
          <a:off x="2532261" y="4235781"/>
          <a:ext cx="93253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530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endTimeEvent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表 21"/>
          <p:cNvGraphicFramePr>
            <a:graphicFrameLocks noGrp="1"/>
          </p:cNvGraphicFramePr>
          <p:nvPr/>
        </p:nvGraphicFramePr>
        <p:xfrm>
          <a:off x="4044429" y="4235781"/>
          <a:ext cx="580275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275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7" name="円/楕円 149"/>
          <p:cNvSpPr/>
          <p:nvPr/>
        </p:nvSpPr>
        <p:spPr>
          <a:xfrm>
            <a:off x="7381875" y="5237163"/>
            <a:ext cx="187325" cy="18732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200" dirty="0">
              <a:solidFill>
                <a:prstClr val="white"/>
              </a:solidFill>
            </a:endParaRPr>
          </a:p>
        </p:txBody>
      </p:sp>
      <p:sp>
        <p:nvSpPr>
          <p:cNvPr id="58" name="円/楕円 96"/>
          <p:cNvSpPr/>
          <p:nvPr/>
        </p:nvSpPr>
        <p:spPr>
          <a:xfrm>
            <a:off x="7381875" y="4856163"/>
            <a:ext cx="187325" cy="187325"/>
          </a:xfrm>
          <a:prstGeom prst="ellipse">
            <a:avLst/>
          </a:prstGeom>
          <a:solidFill>
            <a:srgbClr val="008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200" dirty="0">
              <a:solidFill>
                <a:prstClr val="white"/>
              </a:solidFill>
            </a:endParaRPr>
          </a:p>
        </p:txBody>
      </p:sp>
      <p:sp>
        <p:nvSpPr>
          <p:cNvPr id="30751" name="TextBox 58"/>
          <p:cNvSpPr txBox="1">
            <a:spLocks noChangeArrowheads="1"/>
          </p:cNvSpPr>
          <p:nvPr/>
        </p:nvSpPr>
        <p:spPr bwMode="auto">
          <a:xfrm>
            <a:off x="7534275" y="4803775"/>
            <a:ext cx="946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200">
                <a:solidFill>
                  <a:srgbClr val="000000"/>
                </a:solidFill>
              </a:rPr>
              <a:t>Initial State</a:t>
            </a:r>
          </a:p>
        </p:txBody>
      </p:sp>
      <p:graphicFrame>
        <p:nvGraphicFramePr>
          <p:cNvPr id="36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11505"/>
              </p:ext>
            </p:extLst>
          </p:nvPr>
        </p:nvGraphicFramePr>
        <p:xfrm>
          <a:off x="107504" y="4978460"/>
          <a:ext cx="1853892" cy="75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3892"/>
              </a:tblGrid>
              <a:tr h="1607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 event</a:t>
                      </a:r>
                      <a:r>
                        <a:rPr kumimoji="1" lang="en-US" altLang="ja-JP" sz="12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</a:t>
                      </a:r>
                      <a:endParaRPr kumimoji="1" lang="ja-JP" altLang="en-US" sz="1200" baseline="30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90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 message</a:t>
                      </a:r>
                      <a:r>
                        <a:rPr kumimoji="1" lang="en-US" altLang="ja-JP" sz="12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</a:t>
                      </a:r>
                      <a:endParaRPr kumimoji="1" lang="ja-JP" altLang="en-US" sz="1200" b="0" i="1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12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 message</a:t>
                      </a:r>
                      <a:endParaRPr kumimoji="1" lang="ja-JP" altLang="en-US" sz="12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103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 event</a:t>
                      </a:r>
                      <a:endParaRPr kumimoji="1" lang="ja-JP" altLang="en-US" sz="12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37" name="テキスト ボックス 59"/>
          <p:cNvSpPr txBox="1">
            <a:spLocks noChangeArrowheads="1"/>
          </p:cNvSpPr>
          <p:nvPr/>
        </p:nvSpPr>
        <p:spPr bwMode="auto">
          <a:xfrm>
            <a:off x="109539" y="5838825"/>
            <a:ext cx="236180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1" lang="en-US" altLang="ja-JP" sz="1200" baseline="30000" dirty="0">
                <a:latin typeface="Arial"/>
                <a:cs typeface="Arial"/>
              </a:rPr>
              <a:t>+</a:t>
            </a:r>
            <a:r>
              <a:rPr kumimoji="1" lang="en-US" altLang="ja-JP" sz="1200" dirty="0" smtClean="0">
                <a:latin typeface="Arial"/>
                <a:cs typeface="Arial"/>
              </a:rPr>
              <a:t>Either </a:t>
            </a:r>
            <a:r>
              <a:rPr kumimoji="1" lang="en-US" altLang="ja-JP" sz="1200" i="1" dirty="0" smtClean="0">
                <a:latin typeface="Arial"/>
                <a:cs typeface="Arial"/>
              </a:rPr>
              <a:t>Input event </a:t>
            </a:r>
            <a:r>
              <a:rPr kumimoji="1" lang="en-US" altLang="ja-JP" sz="1200" dirty="0" smtClean="0">
                <a:latin typeface="Arial"/>
                <a:cs typeface="Arial"/>
              </a:rPr>
              <a:t>or </a:t>
            </a:r>
            <a:r>
              <a:rPr kumimoji="1" lang="en-US" altLang="ja-JP" sz="1200" i="1" dirty="0" smtClean="0">
                <a:latin typeface="Arial"/>
                <a:cs typeface="Arial"/>
              </a:rPr>
              <a:t>Input message</a:t>
            </a:r>
            <a:r>
              <a:rPr kumimoji="1" lang="en-US" altLang="ja-JP" sz="1200" dirty="0" smtClean="0">
                <a:latin typeface="Arial"/>
                <a:cs typeface="Arial"/>
              </a:rPr>
              <a:t> can trigger output (logical disjunction) </a:t>
            </a:r>
          </a:p>
          <a:p>
            <a:pPr algn="l"/>
            <a:r>
              <a:rPr kumimoji="1" lang="en-US" altLang="ja-JP" sz="1200" dirty="0" smtClean="0">
                <a:latin typeface="Arial"/>
                <a:cs typeface="Arial"/>
              </a:rPr>
              <a:t>“</a:t>
            </a:r>
            <a:r>
              <a:rPr kumimoji="1" lang="en-US" altLang="ja-JP" sz="1200" dirty="0">
                <a:latin typeface="Arial"/>
                <a:cs typeface="Arial"/>
              </a:rPr>
              <a:t>&gt;” = downstream message</a:t>
            </a:r>
          </a:p>
          <a:p>
            <a:pPr algn="l"/>
            <a:r>
              <a:rPr lang="en-US" altLang="ja-JP" sz="1200" dirty="0">
                <a:latin typeface="Arial"/>
                <a:cs typeface="Arial"/>
              </a:rPr>
              <a:t>“&lt;“ = upstream message</a:t>
            </a:r>
          </a:p>
        </p:txBody>
      </p:sp>
      <p:cxnSp>
        <p:nvCxnSpPr>
          <p:cNvPr id="39" name="曲線コネクタ 46"/>
          <p:cNvCxnSpPr>
            <a:stCxn id="47" idx="2"/>
            <a:endCxn id="42" idx="1"/>
          </p:cNvCxnSpPr>
          <p:nvPr/>
        </p:nvCxnSpPr>
        <p:spPr>
          <a:xfrm>
            <a:off x="4044950" y="2190751"/>
            <a:ext cx="778690" cy="1266010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72842"/>
              </p:ext>
            </p:extLst>
          </p:nvPr>
        </p:nvGraphicFramePr>
        <p:xfrm>
          <a:off x="4405296" y="2137555"/>
          <a:ext cx="632845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845"/>
              </a:tblGrid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term.fl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19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80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3169" y="263691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 smtClean="0">
                <a:solidFill>
                  <a:prstClr val="black"/>
                </a:solidFill>
                <a:latin typeface="Arial" charset="0"/>
              </a:rPr>
              <a:t>Reservation State Machine</a:t>
            </a:r>
            <a:endParaRPr kumimoji="1" lang="ja-JP" alt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491880" y="1916832"/>
            <a:ext cx="1728192" cy="7920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Committed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Reservation</a:t>
            </a:r>
          </a:p>
        </p:txBody>
      </p:sp>
      <p:sp>
        <p:nvSpPr>
          <p:cNvPr id="4" name="右矢印 3"/>
          <p:cNvSpPr/>
          <p:nvPr/>
        </p:nvSpPr>
        <p:spPr>
          <a:xfrm>
            <a:off x="2699792" y="2132856"/>
            <a:ext cx="432048" cy="36004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11760" y="1700808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 smtClean="0">
                <a:solidFill>
                  <a:prstClr val="black"/>
                </a:solidFill>
                <a:latin typeface="Arial" charset="0"/>
              </a:rPr>
              <a:t>update</a:t>
            </a:r>
            <a:endParaRPr kumimoji="1" lang="ja-JP" altLang="en-US" sz="2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5292080" y="2204864"/>
            <a:ext cx="432048" cy="36004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grpSp>
        <p:nvGrpSpPr>
          <p:cNvPr id="7" name="グループ化 23"/>
          <p:cNvGrpSpPr/>
          <p:nvPr/>
        </p:nvGrpSpPr>
        <p:grpSpPr>
          <a:xfrm>
            <a:off x="2411760" y="4077072"/>
            <a:ext cx="576064" cy="576064"/>
            <a:chOff x="3347864" y="5085184"/>
            <a:chExt cx="1008112" cy="1008112"/>
          </a:xfrm>
        </p:grpSpPr>
        <p:sp>
          <p:nvSpPr>
            <p:cNvPr id="8" name="円/楕円 7"/>
            <p:cNvSpPr/>
            <p:nvPr/>
          </p:nvSpPr>
          <p:spPr>
            <a:xfrm>
              <a:off x="3347864" y="5085184"/>
              <a:ext cx="1008112" cy="100811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endParaRPr>
            </a:p>
          </p:txBody>
        </p:sp>
        <p:cxnSp>
          <p:nvCxnSpPr>
            <p:cNvPr id="9" name="直線コネクタ 8"/>
            <p:cNvCxnSpPr/>
            <p:nvPr/>
          </p:nvCxnSpPr>
          <p:spPr>
            <a:xfrm flipH="1" flipV="1">
              <a:off x="3563888" y="5373216"/>
              <a:ext cx="288032" cy="21602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" name="直線コネクタ 9"/>
            <p:cNvCxnSpPr/>
            <p:nvPr/>
          </p:nvCxnSpPr>
          <p:spPr>
            <a:xfrm flipH="1">
              <a:off x="3851920" y="5373216"/>
              <a:ext cx="360040" cy="21602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1" name="テキスト ボックス 10"/>
          <p:cNvSpPr txBox="1"/>
          <p:nvPr/>
        </p:nvSpPr>
        <p:spPr>
          <a:xfrm>
            <a:off x="107504" y="3573016"/>
            <a:ext cx="5214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 err="1" smtClean="0">
                <a:solidFill>
                  <a:srgbClr val="1E58FF"/>
                </a:solidFill>
                <a:latin typeface="Arial" charset="0"/>
              </a:rPr>
              <a:t>startTime</a:t>
            </a:r>
            <a:r>
              <a:rPr kumimoji="1" lang="en-US" altLang="ja-JP" sz="2400" dirty="0" smtClean="0">
                <a:solidFill>
                  <a:srgbClr val="1E58FF"/>
                </a:solidFill>
                <a:latin typeface="Arial" charset="0"/>
              </a:rPr>
              <a:t> </a:t>
            </a:r>
            <a:r>
              <a:rPr kumimoji="1" lang="en-US" altLang="ja-JP" sz="2400" dirty="0" smtClean="0">
                <a:solidFill>
                  <a:prstClr val="black"/>
                </a:solidFill>
                <a:latin typeface="Arial" charset="0"/>
              </a:rPr>
              <a:t>&lt; </a:t>
            </a:r>
            <a:r>
              <a:rPr kumimoji="1" lang="en-US" altLang="ja-JP" sz="2400" dirty="0" err="1" smtClean="0">
                <a:solidFill>
                  <a:prstClr val="black"/>
                </a:solidFill>
                <a:latin typeface="Arial" charset="0"/>
              </a:rPr>
              <a:t>current_time</a:t>
            </a:r>
            <a:r>
              <a:rPr kumimoji="1" lang="en-US" altLang="ja-JP" sz="2400" dirty="0" smtClean="0">
                <a:solidFill>
                  <a:prstClr val="black"/>
                </a:solidFill>
                <a:latin typeface="Arial" charset="0"/>
              </a:rPr>
              <a:t> &lt; </a:t>
            </a:r>
            <a:r>
              <a:rPr kumimoji="1" lang="en-US" altLang="ja-JP" sz="2400" dirty="0" err="1" smtClean="0">
                <a:solidFill>
                  <a:srgbClr val="1E58FF"/>
                </a:solidFill>
                <a:latin typeface="Arial" charset="0"/>
              </a:rPr>
              <a:t>endTime</a:t>
            </a:r>
            <a:endParaRPr kumimoji="1" lang="ja-JP" altLang="en-US" sz="2400" dirty="0">
              <a:solidFill>
                <a:srgbClr val="1E58FF"/>
              </a:solidFill>
              <a:latin typeface="Arial" charset="0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5292080" y="3717032"/>
            <a:ext cx="432048" cy="36004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59832" y="414908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 smtClean="0">
                <a:solidFill>
                  <a:prstClr val="black"/>
                </a:solidFill>
                <a:latin typeface="Arial" charset="0"/>
              </a:rPr>
              <a:t>timer</a:t>
            </a:r>
            <a:endParaRPr kumimoji="1" lang="ja-JP" altLang="en-US" sz="2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5796136" y="1844824"/>
            <a:ext cx="2304256" cy="4320480"/>
          </a:xfrm>
          <a:prstGeom prst="roundRect">
            <a:avLst/>
          </a:prstGeom>
          <a:solidFill>
            <a:srgbClr val="FFFF00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Data Plane is activated according to the latest </a:t>
            </a: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committed reservation, </a:t>
            </a: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when PSM is in </a:t>
            </a: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“Provisioned”</a:t>
            </a: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 state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AND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during a reservation period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266" y="6084004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 smtClean="0">
                <a:solidFill>
                  <a:prstClr val="black"/>
                </a:solidFill>
                <a:latin typeface="Arial" charset="0"/>
              </a:rPr>
              <a:t>Provision State Machine</a:t>
            </a:r>
            <a:endParaRPr kumimoji="1" lang="ja-JP" alt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491880" y="5219908"/>
            <a:ext cx="1728192" cy="7920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Provisioned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/Released</a:t>
            </a:r>
          </a:p>
        </p:txBody>
      </p:sp>
      <p:sp>
        <p:nvSpPr>
          <p:cNvPr id="17" name="右矢印 16"/>
          <p:cNvSpPr/>
          <p:nvPr/>
        </p:nvSpPr>
        <p:spPr>
          <a:xfrm>
            <a:off x="2699792" y="5435932"/>
            <a:ext cx="432048" cy="36004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23728" y="4974267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 smtClean="0">
                <a:solidFill>
                  <a:prstClr val="black"/>
                </a:solidFill>
                <a:latin typeface="Arial" charset="0"/>
              </a:rPr>
              <a:t>transition</a:t>
            </a:r>
            <a:endParaRPr kumimoji="1" lang="ja-JP" altLang="en-US" sz="2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5292080" y="5435932"/>
            <a:ext cx="432048" cy="36004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21" name="正方形/長方形 20"/>
          <p:cNvSpPr/>
          <p:nvPr/>
        </p:nvSpPr>
        <p:spPr>
          <a:xfrm rot="16200000">
            <a:off x="6912260" y="3753036"/>
            <a:ext cx="3960440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dataPlaneStatusChange.nt</a:t>
            </a:r>
            <a:endParaRPr kumimoji="1" lang="en-US" altLang="ja-JP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8172400" y="3789040"/>
            <a:ext cx="432048" cy="36004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1331640" y="2708920"/>
            <a:ext cx="2664296" cy="936104"/>
          </a:xfrm>
          <a:prstGeom prst="straightConnector1">
            <a:avLst/>
          </a:prstGeom>
          <a:noFill/>
          <a:ln w="38100" cap="flat" cmpd="sng" algn="ctr">
            <a:solidFill>
              <a:srgbClr val="1E58FF"/>
            </a:solidFill>
            <a:prstDash val="solid"/>
            <a:tailEnd type="arrow"/>
          </a:ln>
          <a:effectLst/>
        </p:spPr>
      </p:cxnSp>
      <p:cxnSp>
        <p:nvCxnSpPr>
          <p:cNvPr id="24" name="直線矢印コネクタ 23"/>
          <p:cNvCxnSpPr/>
          <p:nvPr/>
        </p:nvCxnSpPr>
        <p:spPr>
          <a:xfrm>
            <a:off x="4572000" y="2708920"/>
            <a:ext cx="0" cy="936104"/>
          </a:xfrm>
          <a:prstGeom prst="straightConnector1">
            <a:avLst/>
          </a:prstGeom>
          <a:noFill/>
          <a:ln w="38100" cap="flat" cmpd="sng" algn="ctr">
            <a:solidFill>
              <a:srgbClr val="1E58FF"/>
            </a:solidFill>
            <a:prstDash val="solid"/>
            <a:tailEnd type="arrow"/>
          </a:ln>
          <a:effectLst/>
        </p:spPr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66" y="1154360"/>
            <a:ext cx="1641504" cy="1473643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02" y="4870719"/>
            <a:ext cx="1812748" cy="124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6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492</Words>
  <Application>Microsoft Office PowerPoint</Application>
  <PresentationFormat>画面に合わせる (4:3)</PresentationFormat>
  <Paragraphs>143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Courier New</vt:lpstr>
      <vt:lpstr>Verdana</vt:lpstr>
      <vt:lpstr>Office Theme</vt:lpstr>
      <vt:lpstr>Motivation for Changes in RSM (CSv2.1)</vt:lpstr>
      <vt:lpstr>RSM: Reservation State Machine (CS v2.1)</vt:lpstr>
      <vt:lpstr>PSM: Provisioning Lifecycle</vt:lpstr>
      <vt:lpstr>LSM: Termination Sequence</vt:lpstr>
      <vt:lpstr>PowerPoint プレゼンテーション</vt:lpstr>
    </vt:vector>
  </TitlesOfParts>
  <Company>LBNL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RSM: Reservation State Machine (CS v2.1)</dc:title>
  <dc:creator>Chin Guok</dc:creator>
  <cp:lastModifiedBy>工藤知宏</cp:lastModifiedBy>
  <cp:revision>22</cp:revision>
  <dcterms:created xsi:type="dcterms:W3CDTF">2015-11-18T18:45:09Z</dcterms:created>
  <dcterms:modified xsi:type="dcterms:W3CDTF">2017-06-02T12:38:43Z</dcterms:modified>
</cp:coreProperties>
</file>