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47" r:id="rId2"/>
    <p:sldId id="550" r:id="rId3"/>
    <p:sldId id="557" r:id="rId4"/>
    <p:sldId id="551" r:id="rId5"/>
    <p:sldId id="552" r:id="rId6"/>
    <p:sldId id="499" r:id="rId7"/>
    <p:sldId id="541" r:id="rId8"/>
    <p:sldId id="525" r:id="rId9"/>
    <p:sldId id="554" r:id="rId10"/>
    <p:sldId id="555" r:id="rId11"/>
    <p:sldId id="556" r:id="rId12"/>
  </p:sldIdLst>
  <p:sldSz cx="9144000" cy="6858000" type="screen4x3"/>
  <p:notesSz cx="7099300" cy="1023461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MacAule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8FF"/>
    <a:srgbClr val="FF0000"/>
    <a:srgbClr val="5DAD41"/>
    <a:srgbClr val="6AD0D8"/>
    <a:srgbClr val="9A425B"/>
    <a:srgbClr val="703042"/>
    <a:srgbClr val="31B3BD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9" autoAdjust="0"/>
    <p:restoredTop sz="95331" autoAdjust="0"/>
  </p:normalViewPr>
  <p:slideViewPr>
    <p:cSldViewPr>
      <p:cViewPr varScale="1">
        <p:scale>
          <a:sx n="137" d="100"/>
          <a:sy n="137" d="100"/>
        </p:scale>
        <p:origin x="-576" y="-112"/>
      </p:cViewPr>
      <p:guideLst>
        <p:guide orient="horz"/>
        <p:guide pos="2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33D29E7A-0766-A942-B672-27F8D29DD4B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5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7" y="4861442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E92AFA64-A76D-9C49-B38A-2066043BAC9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5891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3AB7E-FE3D-FA4A-AD14-918E793BC2DC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76E72-D201-7D44-BDBC-9EE2CAC40C0D}" type="datetime1">
              <a:rPr lang="en-CA" altLang="ja-JP" smtClean="0"/>
              <a:pPr/>
              <a:t>3/11/13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00607-A82F-184E-8B41-FBE9D4E8F079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1447800" y="2743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ＭＳ Ｐゴシック" pitchFamily="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r>
              <a:rPr kumimoji="1" lang="en-US" altLang="ja-JP" dirty="0" smtClean="0">
                <a:solidFill>
                  <a:prstClr val="black"/>
                </a:solidFill>
                <a:latin typeface="Calibri"/>
                <a:ea typeface="ＭＳ Ｐゴシック"/>
              </a:rPr>
              <a:t>Click to edit Master title style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 userDrawn="1"/>
        </p:nvSpPr>
        <p:spPr bwMode="auto">
          <a:xfrm>
            <a:off x="1524000" y="3657600"/>
            <a:ext cx="7620000" cy="533400"/>
          </a:xfrm>
          <a:prstGeom prst="rect">
            <a:avLst/>
          </a:prstGeom>
          <a:solidFill>
            <a:srgbClr val="5DA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ＭＳ Ｐゴシック" pitchFamily="1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mtClean="0">
                <a:solidFill>
                  <a:prstClr val="white"/>
                </a:solidFill>
                <a:latin typeface="Calibri"/>
                <a:ea typeface="ＭＳ Ｐゴシック"/>
              </a:rPr>
              <a:t>Click to edit Master subtitle style</a:t>
            </a:r>
            <a:endParaRPr kumimoji="1" lang="en-US" altLang="ja-JP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ja-JP" sz="6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val="16893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D3D84-7D4E-3F4F-B21A-783DC8B43423}" type="datetime1">
              <a:rPr lang="en-CA" altLang="ja-JP" smtClean="0"/>
              <a:pPr/>
              <a:t>3/11/13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FFC26-1A9F-4046-AA39-5E41219842C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244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428913-E750-4A41-90C3-581EDD324003}" type="datetime1">
              <a:rPr lang="en-CA" altLang="ja-JP" smtClean="0"/>
              <a:pPr/>
              <a:t>3/11/13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89B5E-688B-BD43-A91E-C6EF142B67E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538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600"/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val="122982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6D7901-24BD-C743-8826-8447EB88E1A8}" type="datetime1">
              <a:rPr lang="en-CA" altLang="ja-JP" smtClean="0"/>
              <a:pPr/>
              <a:t>3/11/13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1AF8C-7A12-5B48-97B4-B02E92ED6DF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8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54D85B-AEEA-A84D-ADBB-74A64FC8298B}" type="datetime1">
              <a:rPr lang="en-CA" altLang="ja-JP" smtClean="0"/>
              <a:pPr/>
              <a:t>3/11/13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5315-1C11-D547-93C5-A2D505F6D28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32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E8096-2FD4-3D4E-AEDE-3B2D5947EED9}" type="datetime1">
              <a:rPr lang="en-CA" altLang="ja-JP" smtClean="0"/>
              <a:pPr/>
              <a:t>3/11/13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A7C1-7D52-A040-873E-E9DD258CD189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06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E0A61-9ED5-A749-8DEC-707CD068D32A}" type="datetime1">
              <a:rPr lang="en-CA" altLang="ja-JP" smtClean="0"/>
              <a:pPr/>
              <a:t>3/11/13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7B7F-5BD4-E24D-B3A1-CCA660298FE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82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103A0-9535-6F43-BFF4-5B1686FEEFB3}" type="datetime1">
              <a:rPr lang="en-CA" altLang="ja-JP" smtClean="0"/>
              <a:pPr/>
              <a:t>3/11/13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1B073-6666-854C-8743-0370E2E4A5F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517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1E68A-4193-2845-BC3B-2D7FAD9A1A2E}" type="datetime1">
              <a:rPr lang="en-CA" altLang="ja-JP" smtClean="0"/>
              <a:pPr/>
              <a:t>3/11/13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CC60-3DD3-AE49-BAB4-19F5E93B877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73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53DC0-0467-D142-B3C4-CC5D2A5BDA74}" type="datetime1">
              <a:rPr lang="en-CA" altLang="ja-JP" smtClean="0"/>
              <a:pPr/>
              <a:t>3/11/13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74341-0AF1-AB45-9ECF-F13C01DC443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19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BCD52-78F3-E946-B930-DE2813A8F2D1}" type="datetime1">
              <a:rPr lang="en-CA" altLang="ja-JP" smtClean="0"/>
              <a:pPr/>
              <a:t>3/11/13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803F-66FA-D742-92AA-E1AD18A13C9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343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title style</a:t>
            </a:r>
            <a:endParaRPr lang="en-US" altLang="ja-JP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text styles</a:t>
            </a:r>
          </a:p>
          <a:p>
            <a:pPr lvl="1"/>
            <a:r>
              <a:rPr lang="en-CA" altLang="ja-JP"/>
              <a:t>Second level</a:t>
            </a:r>
          </a:p>
          <a:p>
            <a:pPr lvl="2"/>
            <a:r>
              <a:rPr lang="en-CA" altLang="ja-JP"/>
              <a:t>Third level</a:t>
            </a:r>
          </a:p>
          <a:p>
            <a:pPr lvl="3"/>
            <a:r>
              <a:rPr lang="en-CA" altLang="ja-JP"/>
              <a:t>Fourth level</a:t>
            </a:r>
          </a:p>
          <a:p>
            <a:pPr lvl="4"/>
            <a:r>
              <a:rPr lang="en-CA" altLang="ja-JP"/>
              <a:t>Fifth level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 eaLnBrk="1" hangingPunct="1"/>
            <a:fld id="{9974FE8D-2691-4D40-865B-45A47111ACDC}" type="datetime1">
              <a:rPr kumimoji="1" lang="en-CA" altLang="ja-JP" smtClean="0">
                <a:ea typeface="ＭＳ Ｐゴシック" charset="0"/>
                <a:cs typeface="ＭＳ Ｐゴシック" charset="0"/>
              </a:rPr>
              <a:pPr algn="l" eaLnBrk="1" hangingPunct="1"/>
              <a:t>3/11/13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eaLnBrk="1" hangingPunct="1"/>
            <a:r>
              <a:rPr kumimoji="1" lang="en-US" altLang="ja-JP" smtClean="0">
                <a:ea typeface="ＭＳ Ｐゴシック" charset="0"/>
                <a:cs typeface="ＭＳ Ｐゴシック" charset="0"/>
              </a:rPr>
              <a:t>3</a:t>
            </a:r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eaLnBrk="1" hangingPunct="1"/>
            <a:fld id="{E932428F-0593-CA49-A6D1-4FA0CCDBFD97}" type="slidenum">
              <a:rPr kumimoji="1" lang="ja-JP" altLang="en-US" smtClean="0">
                <a:ea typeface="ＭＳ Ｐゴシック" charset="0"/>
                <a:cs typeface="ＭＳ Ｐゴシック" charset="0"/>
              </a:rPr>
              <a:pPr eaLnBrk="1" hangingPunct="1"/>
              <a:t>‹#›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ＭＳ Ｐゴシック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ＭＳ Ｐゴシック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133600"/>
            <a:ext cx="7696200" cy="1143000"/>
          </a:xfrm>
        </p:spPr>
        <p:txBody>
          <a:bodyPr/>
          <a:lstStyle/>
          <a:p>
            <a:pPr algn="l"/>
            <a:r>
              <a:rPr lang="en-US" altLang="ja-JP" sz="3900" dirty="0" smtClean="0"/>
              <a:t>NSI CS Protocol State </a:t>
            </a:r>
            <a:r>
              <a:rPr lang="en-US" altLang="ja-JP" sz="3900" smtClean="0"/>
              <a:t>Machine Message </a:t>
            </a:r>
            <a:r>
              <a:rPr lang="en-US" altLang="ja-JP" sz="3900" dirty="0" smtClean="0"/>
              <a:t>Handling</a:t>
            </a:r>
            <a:endParaRPr lang="en-US" altLang="ja-JP" sz="2400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400" dirty="0" smtClean="0"/>
              <a:t>OGF 37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63726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DataPlaneStateChange.nt</a:t>
            </a:r>
            <a:r>
              <a:rPr kumimoji="1" lang="en-US" altLang="ja-JP" dirty="0" smtClean="0"/>
              <a:t>(2)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700"/>
            <a:ext cx="8229600" cy="1252719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An aggregator keeps an array of statuses of its children, </a:t>
            </a:r>
            <a:r>
              <a:rPr lang="en-US" altLang="ja-JP" dirty="0" err="1" smtClean="0"/>
              <a:t>ChildrenDataPlaneStatus</a:t>
            </a:r>
            <a:r>
              <a:rPr lang="en-US" altLang="ja-JP" dirty="0" smtClean="0"/>
              <a:t>[1..n]</a:t>
            </a:r>
          </a:p>
          <a:p>
            <a:r>
              <a:rPr lang="en-US" altLang="ja-JP" dirty="0" smtClean="0"/>
              <a:t>Aggregator’s </a:t>
            </a:r>
            <a:r>
              <a:rPr lang="en-US" altLang="ja-JP" dirty="0" err="1" smtClean="0"/>
              <a:t>DataPlaneStatus</a:t>
            </a:r>
            <a:r>
              <a:rPr lang="en-US" altLang="ja-JP" dirty="0" smtClean="0"/>
              <a:t> is determined by the following rule</a:t>
            </a:r>
            <a:endParaRPr lang="ja-JP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AF8C-7A12-5B48-97B4-B02E92ED6DFA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500" y="2204830"/>
            <a:ext cx="74890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 smtClean="0"/>
              <a:t>if all of </a:t>
            </a:r>
            <a:r>
              <a:rPr lang="en-US" altLang="ja-JP" sz="1600" dirty="0" err="1" smtClean="0"/>
              <a:t>ChildrenDataPlaneStatus</a:t>
            </a:r>
            <a:r>
              <a:rPr lang="en-US" altLang="ja-JP" sz="1600" dirty="0" smtClean="0"/>
              <a:t>[1..n].Active are true 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then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{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DataPlaneStatus.Active</a:t>
            </a:r>
            <a:r>
              <a:rPr lang="en-US" altLang="ja-JP" sz="1600" dirty="0" smtClean="0"/>
              <a:t> = true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DataPlaneStatus.Version</a:t>
            </a:r>
            <a:r>
              <a:rPr lang="en-US" altLang="ja-JP" sz="1600" dirty="0" smtClean="0"/>
              <a:t> =  </a:t>
            </a:r>
          </a:p>
          <a:p>
            <a:pPr algn="l"/>
            <a:r>
              <a:rPr lang="en-US" altLang="ja-JP" sz="1600" dirty="0" smtClean="0"/>
              <a:t>                    </a:t>
            </a:r>
            <a:r>
              <a:rPr lang="en-US" altLang="ja-JP" sz="1600" dirty="0" err="1" smtClean="0"/>
              <a:t>maximum_of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ChildrenDataPlaneStatus</a:t>
            </a:r>
            <a:r>
              <a:rPr lang="en-US" altLang="ja-JP" sz="1600" dirty="0" smtClean="0"/>
              <a:t>[1..n].Version)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If all </a:t>
            </a:r>
            <a:r>
              <a:rPr lang="en-US" altLang="ja-JP" sz="1600" dirty="0" err="1" smtClean="0"/>
              <a:t>ChildrenDataPlaneStatus</a:t>
            </a:r>
            <a:r>
              <a:rPr lang="en-US" altLang="ja-JP" sz="1600" dirty="0" smtClean="0"/>
              <a:t>[1..n].Version are the same, and all </a:t>
            </a:r>
          </a:p>
          <a:p>
            <a:pPr algn="l"/>
            <a:r>
              <a:rPr lang="en-US" altLang="ja-JP" sz="1600" dirty="0" smtClean="0"/>
              <a:t>                    of </a:t>
            </a:r>
            <a:r>
              <a:rPr lang="en-US" altLang="ja-JP" sz="1600" dirty="0" err="1" smtClean="0"/>
              <a:t>ChildrenDataPlaneStatus</a:t>
            </a:r>
            <a:r>
              <a:rPr lang="en-US" altLang="ja-JP" sz="1600" dirty="0" smtClean="0"/>
              <a:t>[1..n].</a:t>
            </a:r>
            <a:r>
              <a:rPr lang="en-US" altLang="ja-JP" sz="1600" dirty="0" err="1" smtClean="0"/>
              <a:t>VersionCosistent</a:t>
            </a:r>
            <a:r>
              <a:rPr lang="en-US" altLang="ja-JP" sz="1600" dirty="0" smtClean="0"/>
              <a:t> are true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	then </a:t>
            </a:r>
            <a:r>
              <a:rPr lang="en-US" altLang="ja-JP" sz="1600" dirty="0" err="1" smtClean="0"/>
              <a:t>DataPlaneStatus.VersionConsistent</a:t>
            </a:r>
            <a:r>
              <a:rPr lang="en-US" altLang="ja-JP" sz="1600" dirty="0" smtClean="0"/>
              <a:t> = true 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	else </a:t>
            </a:r>
            <a:r>
              <a:rPr lang="en-US" altLang="ja-JP" sz="1600" dirty="0" err="1" smtClean="0"/>
              <a:t>DataPlaneStatus.VersionConsistent</a:t>
            </a:r>
            <a:r>
              <a:rPr lang="en-US" altLang="ja-JP" sz="1600" dirty="0" smtClean="0"/>
              <a:t> = false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}</a:t>
            </a:r>
            <a:endParaRPr kumimoji="1"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539440" y="54452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Active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9440" y="580533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Ver.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39440" y="61653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VC 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71500" y="5013220"/>
            <a:ext cx="3456480" cy="360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ChildrenDataPlaneStatus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236370" y="54452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Active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236370" y="580533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Ver.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236370" y="61653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VC 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660290" y="5013220"/>
            <a:ext cx="2304320" cy="360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DataPlaneStatus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619590" y="54452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Active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619590" y="580533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Ver.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619590" y="61653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VC 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779890" y="54452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Active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779890" y="580533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Ver.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779890" y="61653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VC </a:t>
            </a:r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2915770" y="5949350"/>
            <a:ext cx="144020" cy="1440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131800" y="5949350"/>
            <a:ext cx="144020" cy="1440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347830" y="5949350"/>
            <a:ext cx="144020" cy="1440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11450" y="64534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Child 1</a:t>
            </a:r>
            <a:endParaRPr kumimoji="1" lang="ja-JP" altLang="en-US" sz="1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24919" y="64534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/>
              <a:t>Child 2</a:t>
            </a:r>
            <a:endParaRPr kumimoji="1" lang="ja-JP" altLang="en-US" sz="1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885219" y="64534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/>
              <a:t>Child n</a:t>
            </a:r>
            <a:endParaRPr kumimoji="1" lang="ja-JP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6399" y="2016044"/>
            <a:ext cx="2116097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aseline="30000" dirty="0" smtClean="0">
                <a:latin typeface="Arial"/>
                <a:cs typeface="Arial"/>
              </a:rPr>
              <a:t>1</a:t>
            </a:r>
            <a:r>
              <a:rPr lang="en-US" sz="1000" dirty="0" smtClean="0">
                <a:latin typeface="Arial"/>
                <a:cs typeface="Arial"/>
              </a:rPr>
              <a:t>Conn_ID, A-Z </a:t>
            </a:r>
            <a:r>
              <a:rPr lang="en-US" sz="1000" dirty="0" err="1" smtClean="0">
                <a:latin typeface="Arial"/>
                <a:cs typeface="Arial"/>
              </a:rPr>
              <a:t>STPs</a:t>
            </a:r>
            <a:r>
              <a:rPr lang="en-US" sz="1000" dirty="0" smtClean="0">
                <a:latin typeface="Arial"/>
                <a:cs typeface="Arial"/>
              </a:rPr>
              <a:t>, Parameters</a:t>
            </a:r>
          </a:p>
          <a:p>
            <a:endParaRPr lang="en-US" sz="1000" dirty="0" smtClean="0">
              <a:latin typeface="Arial"/>
              <a:cs typeface="Arial"/>
            </a:endParaRPr>
          </a:p>
          <a:p>
            <a:endParaRPr lang="en-US" sz="1000" dirty="0" smtClean="0">
              <a:latin typeface="Arial"/>
              <a:cs typeface="Arial"/>
            </a:endParaRPr>
          </a:p>
          <a:p>
            <a:endParaRPr lang="en-US" sz="1000" dirty="0">
              <a:latin typeface="Arial"/>
              <a:cs typeface="Arial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297704" y="2347792"/>
            <a:ext cx="62166" cy="260395"/>
            <a:chOff x="4511499" y="1181112"/>
            <a:chExt cx="62166" cy="260395"/>
          </a:xfrm>
        </p:grpSpPr>
        <p:sp>
          <p:nvSpPr>
            <p:cNvPr id="21" name="Oval 20"/>
            <p:cNvSpPr/>
            <p:nvPr/>
          </p:nvSpPr>
          <p:spPr>
            <a:xfrm>
              <a:off x="4511499" y="1181112"/>
              <a:ext cx="62166" cy="621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11499" y="1280226"/>
              <a:ext cx="62166" cy="621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511499" y="1379341"/>
              <a:ext cx="62166" cy="621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Left Brace 40"/>
          <p:cNvSpPr/>
          <p:nvPr/>
        </p:nvSpPr>
        <p:spPr>
          <a:xfrm>
            <a:off x="266867" y="4897259"/>
            <a:ext cx="248666" cy="11695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7045" y="2049342"/>
            <a:ext cx="1959680" cy="20320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44" idx="1"/>
            <a:endCxn id="41" idx="1"/>
          </p:cNvCxnSpPr>
          <p:nvPr/>
        </p:nvCxnSpPr>
        <p:spPr>
          <a:xfrm rot="10800000" flipV="1">
            <a:off x="266867" y="2150941"/>
            <a:ext cx="80178" cy="3331093"/>
          </a:xfrm>
          <a:prstGeom prst="bentConnector3">
            <a:avLst>
              <a:gd name="adj1" fmla="val 385116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394176" y="1717594"/>
            <a:ext cx="1233393" cy="861774"/>
            <a:chOff x="6501556" y="1918197"/>
            <a:chExt cx="1233393" cy="861774"/>
          </a:xfrm>
        </p:grpSpPr>
        <p:sp>
          <p:nvSpPr>
            <p:cNvPr id="16" name="TextBox 15"/>
            <p:cNvSpPr txBox="1"/>
            <p:nvPr/>
          </p:nvSpPr>
          <p:spPr>
            <a:xfrm>
              <a:off x="6501556" y="1918197"/>
              <a:ext cx="1233393" cy="8617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000" baseline="30000" dirty="0" smtClean="0">
                  <a:latin typeface="Arial"/>
                  <a:cs typeface="Arial"/>
                </a:rPr>
                <a:t>1.1</a:t>
              </a:r>
              <a:r>
                <a:rPr lang="en-US" sz="1000" dirty="0" smtClean="0">
                  <a:latin typeface="Arial"/>
                  <a:cs typeface="Arial"/>
                </a:rPr>
                <a:t>Corr_ID, Status</a:t>
              </a:r>
            </a:p>
            <a:p>
              <a:pPr algn="r">
                <a:spcAft>
                  <a:spcPts val="600"/>
                </a:spcAft>
              </a:pPr>
              <a:r>
                <a:rPr lang="en-US" sz="1000" baseline="30000" dirty="0" smtClean="0">
                  <a:solidFill>
                    <a:srgbClr val="7F7F7F"/>
                  </a:solidFill>
                  <a:latin typeface="Arial"/>
                  <a:cs typeface="Arial"/>
                </a:rPr>
                <a:t>1.2</a:t>
              </a:r>
              <a:r>
                <a:rPr lang="en-US" sz="1000" dirty="0" smtClean="0">
                  <a:solidFill>
                    <a:srgbClr val="7F7F7F"/>
                  </a:solidFill>
                  <a:latin typeface="Arial"/>
                  <a:cs typeface="Arial"/>
                </a:rPr>
                <a:t>Corr_ID, Status</a:t>
              </a:r>
            </a:p>
            <a:p>
              <a:pPr algn="r"/>
              <a:endParaRPr lang="en-US" sz="1000" dirty="0" smtClean="0">
                <a:latin typeface="Arial"/>
                <a:cs typeface="Arial"/>
              </a:endParaRPr>
            </a:p>
            <a:p>
              <a:pPr algn="r"/>
              <a:endParaRPr lang="en-US" sz="1000" dirty="0">
                <a:latin typeface="Arial"/>
                <a:cs typeface="Arial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087169" y="2439822"/>
              <a:ext cx="62166" cy="260395"/>
              <a:chOff x="4511499" y="1181112"/>
              <a:chExt cx="62166" cy="26039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511499" y="1181112"/>
                <a:ext cx="62166" cy="621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511499" y="1280226"/>
                <a:ext cx="62166" cy="621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511499" y="1379341"/>
                <a:ext cx="62166" cy="621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6554222" y="1962647"/>
              <a:ext cx="1128060" cy="185697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554222" y="2179927"/>
              <a:ext cx="1128060" cy="185697"/>
            </a:xfrm>
            <a:prstGeom prst="roundRect">
              <a:avLst/>
            </a:prstGeom>
            <a:noFill/>
            <a:ln w="9525" cap="flat" cmpd="sng" algn="ctr">
              <a:solidFill>
                <a:srgbClr val="7F7F7F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F7F7F"/>
                </a:solidFill>
              </a:endParaRPr>
            </a:p>
          </p:txBody>
        </p:sp>
      </p:grpSp>
      <p:sp>
        <p:nvSpPr>
          <p:cNvPr id="49" name="Left Brace 48"/>
          <p:cNvSpPr/>
          <p:nvPr/>
        </p:nvSpPr>
        <p:spPr>
          <a:xfrm rot="10800000">
            <a:off x="7669721" y="4189862"/>
            <a:ext cx="248666" cy="11695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 rot="10800000">
            <a:off x="7669721" y="5604657"/>
            <a:ext cx="248666" cy="1168793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Elbow Connector 53"/>
          <p:cNvCxnSpPr>
            <a:stCxn id="48" idx="3"/>
            <a:endCxn id="50" idx="1"/>
          </p:cNvCxnSpPr>
          <p:nvPr/>
        </p:nvCxnSpPr>
        <p:spPr>
          <a:xfrm>
            <a:off x="7574902" y="2072173"/>
            <a:ext cx="343485" cy="4116880"/>
          </a:xfrm>
          <a:prstGeom prst="bentConnector3">
            <a:avLst>
              <a:gd name="adj1" fmla="val 417976"/>
            </a:avLst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Left Brace 57"/>
          <p:cNvSpPr/>
          <p:nvPr/>
        </p:nvSpPr>
        <p:spPr>
          <a:xfrm>
            <a:off x="6083444" y="1720055"/>
            <a:ext cx="248666" cy="8617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44" idx="3"/>
            <a:endCxn id="58" idx="1"/>
          </p:cNvCxnSpPr>
          <p:nvPr/>
        </p:nvCxnSpPr>
        <p:spPr>
          <a:xfrm>
            <a:off x="2306725" y="2150942"/>
            <a:ext cx="377671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47283" y="4897260"/>
            <a:ext cx="4311159" cy="1169551"/>
            <a:chOff x="622913" y="4058631"/>
            <a:chExt cx="4311159" cy="1169551"/>
          </a:xfrm>
        </p:grpSpPr>
        <p:sp>
          <p:nvSpPr>
            <p:cNvPr id="15" name="TextBox 14"/>
            <p:cNvSpPr txBox="1"/>
            <p:nvPr/>
          </p:nvSpPr>
          <p:spPr>
            <a:xfrm>
              <a:off x="622913" y="4058631"/>
              <a:ext cx="4311159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000" baseline="30000" dirty="0" smtClean="0">
                  <a:latin typeface="Arial"/>
                  <a:cs typeface="Arial"/>
                </a:rPr>
                <a:t>1.1</a:t>
              </a:r>
              <a:r>
                <a:rPr lang="en-US" sz="1000" dirty="0" smtClean="0">
                  <a:latin typeface="Arial"/>
                  <a:cs typeface="Arial"/>
                </a:rPr>
                <a:t>NSA, </a:t>
              </a:r>
              <a:r>
                <a:rPr lang="en-US" sz="1000" dirty="0" err="1" smtClean="0">
                  <a:latin typeface="Arial"/>
                  <a:cs typeface="Arial"/>
                </a:rPr>
                <a:t>Conn_ID</a:t>
              </a:r>
              <a:r>
                <a:rPr lang="en-US" sz="1000" dirty="0" smtClean="0">
                  <a:latin typeface="Arial"/>
                  <a:cs typeface="Arial"/>
                </a:rPr>
                <a:t>, A-Z </a:t>
              </a:r>
              <a:r>
                <a:rPr lang="en-US" sz="1000" dirty="0" err="1" smtClean="0">
                  <a:latin typeface="Arial"/>
                  <a:cs typeface="Arial"/>
                </a:rPr>
                <a:t>STPs</a:t>
              </a:r>
              <a:r>
                <a:rPr lang="en-US" sz="1000" dirty="0" smtClean="0">
                  <a:latin typeface="Arial"/>
                  <a:cs typeface="Arial"/>
                </a:rPr>
                <a:t>, Parameters, RSM, PSM, LSM, </a:t>
              </a:r>
              <a:r>
                <a:rPr lang="en-US" sz="1000" dirty="0" err="1" smtClean="0">
                  <a:latin typeface="Arial"/>
                  <a:cs typeface="Arial"/>
                </a:rPr>
                <a:t>Data_Plane</a:t>
              </a:r>
              <a:endParaRPr lang="en-US" sz="1000" dirty="0" smtClean="0">
                <a:latin typeface="Arial"/>
                <a:cs typeface="Arial"/>
              </a:endParaRPr>
            </a:p>
            <a:p>
              <a:pPr algn="r">
                <a:spcBef>
                  <a:spcPts val="600"/>
                </a:spcBef>
              </a:pPr>
              <a:r>
                <a:rPr lang="en-US" sz="1000" baseline="30000" dirty="0" smtClean="0">
                  <a:latin typeface="Arial"/>
                  <a:cs typeface="Arial"/>
                </a:rPr>
                <a:t>1.2</a:t>
              </a:r>
              <a:r>
                <a:rPr lang="en-US" sz="1000" dirty="0" smtClean="0">
                  <a:latin typeface="Arial"/>
                  <a:cs typeface="Arial"/>
                </a:rPr>
                <a:t>NSA, </a:t>
              </a:r>
              <a:r>
                <a:rPr lang="en-US" sz="1000" dirty="0" err="1" smtClean="0">
                  <a:latin typeface="Arial"/>
                  <a:cs typeface="Arial"/>
                </a:rPr>
                <a:t>Conn_ID</a:t>
              </a:r>
              <a:r>
                <a:rPr lang="en-US" sz="1000" dirty="0" smtClean="0">
                  <a:latin typeface="Arial"/>
                  <a:cs typeface="Arial"/>
                </a:rPr>
                <a:t>, A-Z </a:t>
              </a:r>
              <a:r>
                <a:rPr lang="en-US" sz="1000" dirty="0" err="1" smtClean="0">
                  <a:latin typeface="Arial"/>
                  <a:cs typeface="Arial"/>
                </a:rPr>
                <a:t>STPs</a:t>
              </a:r>
              <a:r>
                <a:rPr lang="en-US" sz="1000" dirty="0" smtClean="0">
                  <a:latin typeface="Arial"/>
                  <a:cs typeface="Arial"/>
                </a:rPr>
                <a:t>, Parameters, RSM, PSM, LSM, </a:t>
              </a:r>
              <a:r>
                <a:rPr lang="en-US" sz="1000" dirty="0" err="1" smtClean="0">
                  <a:latin typeface="Arial"/>
                  <a:cs typeface="Arial"/>
                </a:rPr>
                <a:t>Data_Plane</a:t>
              </a:r>
              <a:endParaRPr lang="en-US" sz="1000" dirty="0" smtClean="0">
                <a:latin typeface="Arial"/>
                <a:cs typeface="Arial"/>
              </a:endParaRPr>
            </a:p>
            <a:p>
              <a:pPr algn="r">
                <a:spcBef>
                  <a:spcPts val="600"/>
                </a:spcBef>
              </a:pPr>
              <a:endParaRPr lang="en-US" sz="1000" dirty="0" smtClean="0">
                <a:latin typeface="Arial"/>
                <a:cs typeface="Arial"/>
              </a:endParaRPr>
            </a:p>
            <a:p>
              <a:pPr algn="r">
                <a:spcBef>
                  <a:spcPts val="600"/>
                </a:spcBef>
              </a:pPr>
              <a:endParaRPr lang="en-US" sz="1000" dirty="0" smtClean="0">
                <a:latin typeface="Arial"/>
                <a:cs typeface="Arial"/>
              </a:endParaRPr>
            </a:p>
            <a:p>
              <a:pPr algn="r">
                <a:spcBef>
                  <a:spcPts val="600"/>
                </a:spcBef>
              </a:pPr>
              <a:r>
                <a:rPr lang="en-US" sz="1000" baseline="30000" dirty="0" smtClean="0">
                  <a:latin typeface="Arial"/>
                  <a:cs typeface="Arial"/>
                </a:rPr>
                <a:t>1.n</a:t>
              </a:r>
              <a:r>
                <a:rPr lang="en-US" sz="1000" dirty="0" smtClean="0">
                  <a:latin typeface="Arial"/>
                  <a:cs typeface="Arial"/>
                </a:rPr>
                <a:t>NSA, </a:t>
              </a:r>
              <a:r>
                <a:rPr lang="en-US" sz="1000" dirty="0" err="1" smtClean="0">
                  <a:latin typeface="Arial"/>
                  <a:cs typeface="Arial"/>
                </a:rPr>
                <a:t>Conn_ID</a:t>
              </a:r>
              <a:r>
                <a:rPr lang="en-US" sz="1000" dirty="0" smtClean="0">
                  <a:latin typeface="Arial"/>
                  <a:cs typeface="Arial"/>
                </a:rPr>
                <a:t>, A-Z </a:t>
              </a:r>
              <a:r>
                <a:rPr lang="en-US" sz="1000" dirty="0" err="1" smtClean="0">
                  <a:latin typeface="Arial"/>
                  <a:cs typeface="Arial"/>
                </a:rPr>
                <a:t>STPs</a:t>
              </a:r>
              <a:r>
                <a:rPr lang="en-US" sz="1000" dirty="0" smtClean="0">
                  <a:latin typeface="Arial"/>
                  <a:cs typeface="Arial"/>
                </a:rPr>
                <a:t>, Parameters, RSM, PSM, LSM, </a:t>
              </a:r>
              <a:r>
                <a:rPr lang="en-US" sz="1000" dirty="0" err="1" smtClean="0">
                  <a:latin typeface="Arial"/>
                  <a:cs typeface="Arial"/>
                </a:rPr>
                <a:t>Data_Plane</a:t>
              </a:r>
              <a:endParaRPr lang="en-US" sz="1000" dirty="0">
                <a:latin typeface="Arial"/>
                <a:cs typeface="Arial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779469" y="4621935"/>
              <a:ext cx="62166" cy="260395"/>
              <a:chOff x="4511499" y="1181112"/>
              <a:chExt cx="62166" cy="26039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511499" y="1181112"/>
                <a:ext cx="62166" cy="621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11499" y="1280226"/>
                <a:ext cx="62166" cy="621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11499" y="1379341"/>
                <a:ext cx="62166" cy="621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ounded Rectangle 73"/>
            <p:cNvSpPr/>
            <p:nvPr/>
          </p:nvSpPr>
          <p:spPr>
            <a:xfrm>
              <a:off x="728011" y="4090381"/>
              <a:ext cx="4165083" cy="203200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28011" y="4325331"/>
              <a:ext cx="4165083" cy="203200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728011" y="5005160"/>
              <a:ext cx="4165083" cy="203200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332663" y="4189862"/>
            <a:ext cx="1297513" cy="1169551"/>
            <a:chOff x="6139472" y="3452384"/>
            <a:chExt cx="1297513" cy="1169551"/>
          </a:xfrm>
        </p:grpSpPr>
        <p:sp>
          <p:nvSpPr>
            <p:cNvPr id="19" name="TextBox 18"/>
            <p:cNvSpPr txBox="1"/>
            <p:nvPr/>
          </p:nvSpPr>
          <p:spPr>
            <a:xfrm>
              <a:off x="6139472" y="3452384"/>
              <a:ext cx="1297513" cy="116955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000" baseline="30000" dirty="0" smtClean="0">
                  <a:latin typeface="Arial"/>
                  <a:cs typeface="Arial"/>
                </a:rPr>
                <a:t>1.1.1</a:t>
              </a:r>
              <a:r>
                <a:rPr lang="en-US" sz="1000" dirty="0" smtClean="0">
                  <a:latin typeface="Arial"/>
                  <a:cs typeface="Arial"/>
                </a:rPr>
                <a:t>Corr_ID, Status</a:t>
              </a:r>
            </a:p>
            <a:p>
              <a:pPr algn="r">
                <a:spcBef>
                  <a:spcPts val="600"/>
                </a:spcBef>
              </a:pPr>
              <a:r>
                <a:rPr lang="en-US" sz="1000" baseline="30000" dirty="0" smtClean="0">
                  <a:latin typeface="Arial"/>
                  <a:cs typeface="Arial"/>
                </a:rPr>
                <a:t>1.1.2</a:t>
              </a:r>
              <a:r>
                <a:rPr lang="en-US" sz="1000" dirty="0" smtClean="0">
                  <a:latin typeface="Arial"/>
                  <a:cs typeface="Arial"/>
                </a:rPr>
                <a:t>Corr_ID, Status</a:t>
              </a:r>
            </a:p>
            <a:p>
              <a:pPr algn="r">
                <a:spcBef>
                  <a:spcPts val="600"/>
                </a:spcBef>
              </a:pPr>
              <a:endParaRPr lang="en-US" sz="1000" dirty="0" smtClean="0">
                <a:latin typeface="Arial"/>
                <a:cs typeface="Arial"/>
              </a:endParaRPr>
            </a:p>
            <a:p>
              <a:pPr algn="r">
                <a:spcBef>
                  <a:spcPts val="600"/>
                </a:spcBef>
              </a:pPr>
              <a:endParaRPr lang="en-US" sz="1000" dirty="0" smtClean="0">
                <a:latin typeface="Arial"/>
                <a:cs typeface="Arial"/>
              </a:endParaRPr>
            </a:p>
            <a:p>
              <a:pPr algn="r">
                <a:spcBef>
                  <a:spcPts val="600"/>
                </a:spcBef>
              </a:pPr>
              <a:r>
                <a:rPr lang="en-US" sz="1000" baseline="30000" dirty="0" smtClean="0">
                  <a:latin typeface="Arial"/>
                  <a:cs typeface="Arial"/>
                </a:rPr>
                <a:t>1.1.n</a:t>
              </a:r>
              <a:r>
                <a:rPr lang="en-US" sz="1000" dirty="0" smtClean="0">
                  <a:latin typeface="Arial"/>
                  <a:cs typeface="Arial"/>
                </a:rPr>
                <a:t>Corr_ID, Status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764163" y="4029010"/>
              <a:ext cx="62166" cy="260395"/>
              <a:chOff x="4511499" y="1181112"/>
              <a:chExt cx="62166" cy="260395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511499" y="1181112"/>
                <a:ext cx="62166" cy="621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511499" y="1280226"/>
                <a:ext cx="62166" cy="621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511499" y="1379341"/>
                <a:ext cx="62166" cy="621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</p:grpSp>
        <p:sp>
          <p:nvSpPr>
            <p:cNvPr id="77" name="Rounded Rectangle 76"/>
            <p:cNvSpPr/>
            <p:nvPr/>
          </p:nvSpPr>
          <p:spPr>
            <a:xfrm>
              <a:off x="6212988" y="3484134"/>
              <a:ext cx="1164517" cy="185697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212988" y="3714941"/>
              <a:ext cx="1164517" cy="185697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212988" y="4403018"/>
              <a:ext cx="1164517" cy="185697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326251" y="5604657"/>
            <a:ext cx="1297513" cy="1169551"/>
            <a:chOff x="6433631" y="4516730"/>
            <a:chExt cx="1297513" cy="1169551"/>
          </a:xfrm>
        </p:grpSpPr>
        <p:sp>
          <p:nvSpPr>
            <p:cNvPr id="84" name="TextBox 83"/>
            <p:cNvSpPr txBox="1"/>
            <p:nvPr/>
          </p:nvSpPr>
          <p:spPr>
            <a:xfrm>
              <a:off x="6433631" y="4516730"/>
              <a:ext cx="1297513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000" baseline="300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1.2.1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Corr_ID, Status</a:t>
              </a:r>
            </a:p>
            <a:p>
              <a:pPr algn="r">
                <a:spcBef>
                  <a:spcPts val="600"/>
                </a:spcBef>
              </a:pPr>
              <a:r>
                <a:rPr lang="en-US" sz="1000" baseline="300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1.2.2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Corr_ID, Status</a:t>
              </a:r>
            </a:p>
            <a:p>
              <a:pPr algn="r">
                <a:spcBef>
                  <a:spcPts val="600"/>
                </a:spcBef>
              </a:pPr>
              <a:endParaRPr lang="en-US" sz="10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r">
                <a:spcBef>
                  <a:spcPts val="600"/>
                </a:spcBef>
              </a:pPr>
              <a:endParaRPr lang="en-US" sz="10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r">
                <a:spcBef>
                  <a:spcPts val="600"/>
                </a:spcBef>
              </a:pPr>
              <a:r>
                <a:rPr lang="en-US" sz="1000" baseline="300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1.2.n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Corr_ID, Status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058322" y="5093356"/>
              <a:ext cx="62166" cy="260395"/>
              <a:chOff x="4511499" y="1181112"/>
              <a:chExt cx="62166" cy="260395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511499" y="1181112"/>
                <a:ext cx="62166" cy="621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511499" y="1280226"/>
                <a:ext cx="62166" cy="621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511499" y="1379341"/>
                <a:ext cx="62166" cy="621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9" name="Rounded Rectangle 88"/>
            <p:cNvSpPr/>
            <p:nvPr/>
          </p:nvSpPr>
          <p:spPr>
            <a:xfrm>
              <a:off x="6507147" y="4548480"/>
              <a:ext cx="1164517" cy="185697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507147" y="4779287"/>
              <a:ext cx="1164517" cy="185697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6507147" y="5467364"/>
              <a:ext cx="1164517" cy="185697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13" name="Straight Connector 112"/>
          <p:cNvCxnSpPr/>
          <p:nvPr/>
        </p:nvCxnSpPr>
        <p:spPr>
          <a:xfrm rot="10800000" flipV="1">
            <a:off x="4817465" y="4314460"/>
            <a:ext cx="1588715" cy="716149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0800000" flipV="1">
            <a:off x="4817465" y="4545268"/>
            <a:ext cx="1588715" cy="720292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0800000" flipV="1">
            <a:off x="4817465" y="5233345"/>
            <a:ext cx="1588715" cy="712044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0800000">
            <a:off x="4817465" y="5030610"/>
            <a:ext cx="1582303" cy="698646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0800000">
            <a:off x="4817465" y="5265561"/>
            <a:ext cx="1582303" cy="694503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4817465" y="5945390"/>
            <a:ext cx="1582303" cy="702751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57269" y="1599345"/>
            <a:ext cx="2357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List of Connection Reservations</a:t>
            </a:r>
          </a:p>
          <a:p>
            <a:pPr algn="ctr"/>
            <a:r>
              <a:rPr lang="en-US" sz="1200" b="1" i="1" dirty="0" err="1" smtClean="0">
                <a:latin typeface="Arial"/>
                <a:cs typeface="Arial"/>
              </a:rPr>
              <a:t>connection_list(Conn_ID</a:t>
            </a:r>
            <a:r>
              <a:rPr lang="en-US" sz="1200" b="1" i="1" dirty="0" smtClean="0">
                <a:latin typeface="Arial"/>
                <a:cs typeface="Arial"/>
              </a:rPr>
              <a:t>)</a:t>
            </a:r>
            <a:endParaRPr lang="en-US" sz="1200" b="1" i="1" dirty="0">
              <a:latin typeface="Arial"/>
              <a:cs typeface="Arial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82182" y="4456405"/>
            <a:ext cx="461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List of children </a:t>
            </a:r>
            <a:r>
              <a:rPr lang="en-US" sz="1200" dirty="0" err="1" smtClean="0">
                <a:latin typeface="Arial"/>
                <a:cs typeface="Arial"/>
              </a:rPr>
              <a:t>NSAs</a:t>
            </a:r>
            <a:r>
              <a:rPr lang="en-US" sz="1200" dirty="0" smtClean="0">
                <a:latin typeface="Arial"/>
                <a:cs typeface="Arial"/>
              </a:rPr>
              <a:t> associated with a Connection Reservation</a:t>
            </a:r>
          </a:p>
          <a:p>
            <a:pPr algn="ctr"/>
            <a:r>
              <a:rPr lang="en-US" sz="1200" b="1" i="1" dirty="0" err="1" smtClean="0">
                <a:latin typeface="Arial"/>
                <a:cs typeface="Arial"/>
              </a:rPr>
              <a:t>connection_segment_list(Conn_ID</a:t>
            </a:r>
            <a:r>
              <a:rPr lang="en-US" sz="1200" b="1" i="1" dirty="0" smtClean="0">
                <a:latin typeface="Arial"/>
                <a:cs typeface="Arial"/>
              </a:rPr>
              <a:t>, NSA</a:t>
            </a:r>
            <a:r>
              <a:rPr lang="en-US" sz="1200" i="1" dirty="0" smtClean="0">
                <a:latin typeface="Arial"/>
                <a:cs typeface="Arial"/>
              </a:rPr>
              <a:t>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4" name="Rounded Rectangular Callout 133"/>
          <p:cNvSpPr/>
          <p:nvPr/>
        </p:nvSpPr>
        <p:spPr>
          <a:xfrm>
            <a:off x="423399" y="3453262"/>
            <a:ext cx="1999097" cy="660400"/>
          </a:xfrm>
          <a:prstGeom prst="wedgeRoundRectCallout">
            <a:avLst>
              <a:gd name="adj1" fmla="val -68167"/>
              <a:gd name="adj2" fmla="val -17308"/>
              <a:gd name="adj3" fmla="val 16667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A connection reservation may be broken down into several smaller segment requests to other (children) </a:t>
            </a:r>
            <a:r>
              <a:rPr lang="en-US" sz="1000" dirty="0" err="1" smtClean="0">
                <a:solidFill>
                  <a:srgbClr val="000000"/>
                </a:solidFill>
                <a:latin typeface="Arial"/>
                <a:cs typeface="Arial"/>
              </a:rPr>
              <a:t>NSAs</a:t>
            </a:r>
            <a:endParaRPr lang="en-US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rot="5400000">
            <a:off x="2451905" y="3741830"/>
            <a:ext cx="6285711" cy="1589"/>
          </a:xfrm>
          <a:prstGeom prst="line">
            <a:avLst/>
          </a:prstGeom>
          <a:ln w="12700" cap="flat" cmpd="sng" algn="ctr">
            <a:solidFill>
              <a:srgbClr val="0000FF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Left Arrow 136"/>
          <p:cNvSpPr/>
          <p:nvPr/>
        </p:nvSpPr>
        <p:spPr>
          <a:xfrm>
            <a:off x="2108770" y="598977"/>
            <a:ext cx="3289700" cy="489469"/>
          </a:xfrm>
          <a:prstGeom prst="leftArrow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Information generated per Reservation (Connection)</a:t>
            </a:r>
            <a:endParaRPr lang="en-US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9" name="Right Arrow 138"/>
          <p:cNvSpPr/>
          <p:nvPr/>
        </p:nvSpPr>
        <p:spPr>
          <a:xfrm>
            <a:off x="5782638" y="598976"/>
            <a:ext cx="3253982" cy="489469"/>
          </a:xfrm>
          <a:prstGeom prst="rightArrow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Information generated per NSI Request (Message)</a:t>
            </a:r>
            <a:endParaRPr lang="en-US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796830" y="965030"/>
            <a:ext cx="2414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List of (summary) NSI Requests associated with a Connection Request</a:t>
            </a:r>
          </a:p>
          <a:p>
            <a:pPr algn="ctr"/>
            <a:r>
              <a:rPr lang="en-US" sz="1100" b="1" i="1" dirty="0" err="1" smtClean="0">
                <a:latin typeface="Arial"/>
                <a:cs typeface="Arial"/>
              </a:rPr>
              <a:t>request_list(Conn_ID</a:t>
            </a:r>
            <a:r>
              <a:rPr lang="en-US" sz="1100" b="1" i="1" dirty="0" smtClean="0">
                <a:latin typeface="Arial"/>
                <a:cs typeface="Arial"/>
              </a:rPr>
              <a:t>, </a:t>
            </a:r>
            <a:r>
              <a:rPr lang="en-US" sz="1100" b="1" i="1" dirty="0" err="1" smtClean="0">
                <a:latin typeface="Arial"/>
                <a:cs typeface="Arial"/>
              </a:rPr>
              <a:t>Corr_ID</a:t>
            </a:r>
            <a:r>
              <a:rPr lang="en-US" sz="1100" b="1" i="1" dirty="0" smtClean="0">
                <a:latin typeface="Arial"/>
                <a:cs typeface="Arial"/>
              </a:rPr>
              <a:t>)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519120" y="3606471"/>
            <a:ext cx="3346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List of child NSA NSI Requests associated with a (summary) NSI Request</a:t>
            </a:r>
          </a:p>
          <a:p>
            <a:pPr algn="ctr"/>
            <a:r>
              <a:rPr lang="en-US" sz="1100" b="1" i="1" dirty="0" err="1" smtClean="0">
                <a:latin typeface="Arial"/>
                <a:cs typeface="Arial"/>
              </a:rPr>
              <a:t>request_segment_list(Conn_ID</a:t>
            </a:r>
            <a:r>
              <a:rPr lang="en-US" sz="1100" b="1" i="1" dirty="0" smtClean="0">
                <a:latin typeface="Arial"/>
                <a:cs typeface="Arial"/>
              </a:rPr>
              <a:t>, NSA, </a:t>
            </a:r>
            <a:r>
              <a:rPr lang="en-US" sz="1100" b="1" i="1" dirty="0" err="1" smtClean="0">
                <a:latin typeface="Arial"/>
                <a:cs typeface="Arial"/>
              </a:rPr>
              <a:t>Corr_ID</a:t>
            </a:r>
            <a:r>
              <a:rPr lang="en-US" sz="1100" b="1" i="1" dirty="0" smtClean="0">
                <a:latin typeface="Arial"/>
                <a:cs typeface="Arial"/>
              </a:rPr>
              <a:t>)</a:t>
            </a:r>
            <a:endParaRPr lang="en-US" sz="1100" b="1" dirty="0">
              <a:latin typeface="Arial"/>
              <a:cs typeface="Arial"/>
            </a:endParaRPr>
          </a:p>
        </p:txBody>
      </p:sp>
      <p:cxnSp>
        <p:nvCxnSpPr>
          <p:cNvPr id="51" name="Elbow Connector 50"/>
          <p:cNvCxnSpPr>
            <a:stCxn id="47" idx="3"/>
            <a:endCxn id="49" idx="1"/>
          </p:cNvCxnSpPr>
          <p:nvPr/>
        </p:nvCxnSpPr>
        <p:spPr>
          <a:xfrm>
            <a:off x="7574902" y="1854893"/>
            <a:ext cx="343485" cy="2919744"/>
          </a:xfrm>
          <a:prstGeom prst="bentConnector3">
            <a:avLst>
              <a:gd name="adj1" fmla="val 344028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ular Callout 160"/>
          <p:cNvSpPr/>
          <p:nvPr/>
        </p:nvSpPr>
        <p:spPr>
          <a:xfrm>
            <a:off x="3149678" y="2531364"/>
            <a:ext cx="1812935" cy="660400"/>
          </a:xfrm>
          <a:prstGeom prst="wedgeRoundRectCallout">
            <a:avLst>
              <a:gd name="adj1" fmla="val -21883"/>
              <a:gd name="adj2" fmla="val -105770"/>
              <a:gd name="adj3" fmla="val 16667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A connection reservation will consist of one or more NSI Requests</a:t>
            </a:r>
            <a:endParaRPr lang="en-US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6274370" y="2716662"/>
            <a:ext cx="1675386" cy="660400"/>
          </a:xfrm>
          <a:prstGeom prst="wedgeRoundRectCallout">
            <a:avLst>
              <a:gd name="adj1" fmla="val 97906"/>
              <a:gd name="adj2" fmla="val -31731"/>
              <a:gd name="adj3" fmla="val 16667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An NSI request may result in several distinct child NSA NSI Requests</a:t>
            </a:r>
            <a:endParaRPr lang="en-US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0" name="Rounded Rectangular Callout 169"/>
          <p:cNvSpPr/>
          <p:nvPr/>
        </p:nvSpPr>
        <p:spPr>
          <a:xfrm>
            <a:off x="3073478" y="3488227"/>
            <a:ext cx="1965335" cy="809585"/>
          </a:xfrm>
          <a:prstGeom prst="wedgeRoundRectCallout">
            <a:avLst>
              <a:gd name="adj1" fmla="val 75724"/>
              <a:gd name="adj2" fmla="val 99163"/>
              <a:gd name="adj3" fmla="val 16667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Each NSA segment NSI Request is associated to the corresponding child NSA Connection Reservation</a:t>
            </a:r>
            <a:endParaRPr lang="en-US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タイトル 4"/>
          <p:cNvSpPr>
            <a:spLocks noGrp="1"/>
          </p:cNvSpPr>
          <p:nvPr>
            <p:ph type="title"/>
          </p:nvPr>
        </p:nvSpPr>
        <p:spPr>
          <a:xfrm>
            <a:off x="0" y="-27480"/>
            <a:ext cx="9144000" cy="566920"/>
          </a:xfrm>
        </p:spPr>
        <p:txBody>
          <a:bodyPr/>
          <a:lstStyle/>
          <a:p>
            <a:r>
              <a:rPr kumimoji="1" lang="en-US" altLang="ja-JP" sz="3200" dirty="0" smtClean="0"/>
              <a:t>Information tracked by Coordinator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6442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20"/>
          </a:xfrm>
        </p:spPr>
        <p:txBody>
          <a:bodyPr/>
          <a:lstStyle/>
          <a:p>
            <a:r>
              <a:rPr kumimoji="1" lang="en-US" altLang="ja-JP" sz="2800" dirty="0" smtClean="0"/>
              <a:t>Coordinator and Message Transport Layer (MTL)</a:t>
            </a:r>
            <a:endParaRPr kumimoji="1" lang="ja-JP" altLang="en-US" sz="2800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C60-3DD3-AE49-BAB4-19F5E93B8770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12" name="コンテンツ プレースホルダ 52"/>
          <p:cNvSpPr txBox="1">
            <a:spLocks/>
          </p:cNvSpPr>
          <p:nvPr/>
        </p:nvSpPr>
        <p:spPr bwMode="auto">
          <a:xfrm>
            <a:off x="3276600" y="1143000"/>
            <a:ext cx="5715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2000" dirty="0" err="1" smtClean="0">
                <a:latin typeface="Arial"/>
                <a:cs typeface="Arial"/>
              </a:rPr>
              <a:t>Coor</a:t>
            </a:r>
            <a:r>
              <a:rPr kumimoji="1" lang="en-US" altLang="ja-JP" sz="2000" dirty="0" smtClean="0">
                <a:latin typeface="Arial"/>
                <a:cs typeface="Arial"/>
              </a:rPr>
              <a:t> is a part of NSI stack, and uses MTL to send/receive messages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ja-JP" sz="2000" dirty="0" err="1" smtClean="0">
                <a:latin typeface="Arial"/>
                <a:ea typeface="+mn-ea"/>
                <a:cs typeface="Arial"/>
              </a:rPr>
              <a:t>Coor</a:t>
            </a:r>
            <a:r>
              <a:rPr kumimoji="1" lang="en-US" altLang="ja-JP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is primarily responsible for keeping track of messaging state, e.g.</a:t>
            </a:r>
          </a:p>
          <a:p>
            <a:pPr marL="800100" lvl="1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1800" dirty="0" smtClean="0">
                <a:latin typeface="Arial"/>
                <a:ea typeface="+mn-ea"/>
                <a:cs typeface="Arial"/>
              </a:rPr>
              <a:t>Who was the message sent to</a:t>
            </a:r>
          </a:p>
          <a:p>
            <a:pPr marL="800100" lvl="1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1800" dirty="0" smtClean="0">
                <a:latin typeface="Arial"/>
                <a:ea typeface="+mn-ea"/>
                <a:cs typeface="Arial"/>
              </a:rPr>
              <a:t>Was the message received (i.e. </a:t>
            </a:r>
            <a:r>
              <a:rPr kumimoji="1" lang="en-US" altLang="ja-JP" sz="1800" dirty="0" err="1" smtClean="0">
                <a:latin typeface="Arial"/>
                <a:ea typeface="+mn-ea"/>
                <a:cs typeface="Arial"/>
              </a:rPr>
              <a:t>ack’ed</a:t>
            </a:r>
            <a:r>
              <a:rPr kumimoji="1" lang="en-US" altLang="ja-JP" sz="1800" dirty="0" smtClean="0">
                <a:latin typeface="Arial"/>
                <a:ea typeface="+mn-ea"/>
                <a:cs typeface="Arial"/>
              </a:rPr>
              <a:t> or MTL timeout)</a:t>
            </a:r>
          </a:p>
          <a:p>
            <a:pPr marL="800100" lvl="1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1800" dirty="0" smtClean="0">
                <a:latin typeface="Arial"/>
                <a:ea typeface="+mn-ea"/>
                <a:cs typeface="Arial"/>
              </a:rPr>
              <a:t>Who has not replied to the message (e.g. *.</a:t>
            </a:r>
            <a:r>
              <a:rPr kumimoji="1" lang="en-US" altLang="ja-JP" sz="1800" dirty="0" err="1" smtClean="0">
                <a:latin typeface="Arial"/>
                <a:ea typeface="+mn-ea"/>
                <a:cs typeface="Arial"/>
              </a:rPr>
              <a:t>cf</a:t>
            </a:r>
            <a:r>
              <a:rPr kumimoji="1" lang="en-US" altLang="ja-JP" sz="1800" dirty="0" smtClean="0">
                <a:latin typeface="Arial"/>
                <a:ea typeface="+mn-ea"/>
                <a:cs typeface="Arial"/>
              </a:rPr>
              <a:t>, *.fl, etc)</a:t>
            </a:r>
          </a:p>
        </p:txBody>
      </p:sp>
      <p:sp>
        <p:nvSpPr>
          <p:cNvPr id="16" name="コンテンツ プレースホルダ 52"/>
          <p:cNvSpPr txBox="1">
            <a:spLocks/>
          </p:cNvSpPr>
          <p:nvPr/>
        </p:nvSpPr>
        <p:spPr bwMode="auto">
          <a:xfrm>
            <a:off x="228600" y="3962400"/>
            <a:ext cx="8763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2000" dirty="0" smtClean="0">
                <a:latin typeface="Arial"/>
                <a:cs typeface="Arial"/>
              </a:rPr>
              <a:t>MTL </a:t>
            </a:r>
            <a:r>
              <a:rPr kumimoji="1" lang="en-US" altLang="ja-JP" sz="2000" dirty="0" smtClean="0"/>
              <a:t>is primarily responsible for sending and receiving messages, and notifying </a:t>
            </a:r>
            <a:r>
              <a:rPr kumimoji="1" lang="en-US" altLang="ja-JP" sz="2000" dirty="0" err="1" smtClean="0"/>
              <a:t>Coor</a:t>
            </a:r>
            <a:r>
              <a:rPr kumimoji="1" lang="en-US" altLang="ja-JP" sz="2000" dirty="0" smtClean="0"/>
              <a:t> if the message was received, or if a (MTL) timeout occurs</a:t>
            </a:r>
            <a:endParaRPr kumimoji="1" lang="en-US" altLang="ja-JP" sz="2000" dirty="0" smtClean="0">
              <a:latin typeface="Arial"/>
              <a:cs typeface="Arial"/>
            </a:endParaRPr>
          </a:p>
          <a:p>
            <a:pPr marL="342900" lvl="0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MTL</a:t>
            </a:r>
            <a:r>
              <a:rPr kumimoji="1" lang="en-US" altLang="ja-JP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lang="en-US" altLang="ja-JP" sz="2000" dirty="0" smtClean="0"/>
              <a:t>interface (to </a:t>
            </a:r>
            <a:r>
              <a:rPr kumimoji="1" lang="en-US" altLang="ja-JP" sz="2000" dirty="0" err="1" smtClean="0"/>
              <a:t>Coor</a:t>
            </a:r>
            <a:r>
              <a:rPr kumimoji="1" lang="en-US" altLang="ja-JP" sz="2000" dirty="0" smtClean="0"/>
              <a:t>) has 2 simple operations:</a:t>
            </a:r>
            <a:endParaRPr kumimoji="1" lang="en-US" altLang="ja-JP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00100" lvl="1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1800" dirty="0" smtClean="0">
                <a:latin typeface="Arial"/>
                <a:ea typeface="+mn-ea"/>
                <a:cs typeface="Arial"/>
              </a:rPr>
              <a:t>Send</a:t>
            </a:r>
            <a:r>
              <a:rPr kumimoji="1" lang="en-US" altLang="ja-JP" sz="1800" dirty="0" smtClean="0"/>
              <a:t>: </a:t>
            </a:r>
            <a:r>
              <a:rPr kumimoji="1" lang="en-US" altLang="ja-JP" sz="1800" dirty="0" smtClean="0"/>
              <a:t>waits for </a:t>
            </a:r>
            <a:r>
              <a:rPr kumimoji="1" lang="en-US" altLang="ja-JP" sz="1800" dirty="0" err="1" smtClean="0"/>
              <a:t>ack</a:t>
            </a:r>
            <a:r>
              <a:rPr kumimoji="1" lang="en-US" altLang="ja-JP" sz="1800" dirty="0" smtClean="0"/>
              <a:t> </a:t>
            </a:r>
            <a:r>
              <a:rPr kumimoji="1" lang="en-US" altLang="ja-JP" sz="1800" dirty="0" smtClean="0"/>
              <a:t>to be returned </a:t>
            </a:r>
            <a:r>
              <a:rPr kumimoji="1" lang="en-US" altLang="ja-JP" sz="1800" dirty="0" smtClean="0"/>
              <a:t>by destination MTL, or timeout happens. Timeout value is implementation dependent.  NB: The MTL may be implemented to retry sending messages, but this is opaque to the </a:t>
            </a:r>
            <a:r>
              <a:rPr kumimoji="1" lang="en-US" altLang="ja-JP" sz="1800" dirty="0" err="1" smtClean="0"/>
              <a:t>Coor</a:t>
            </a:r>
            <a:endParaRPr kumimoji="1" lang="en-US" altLang="ja-JP" sz="1800" dirty="0" smtClean="0"/>
          </a:p>
          <a:p>
            <a:pPr marL="800100" lvl="1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1800" dirty="0" smtClean="0">
                <a:latin typeface="Arial"/>
                <a:ea typeface="+mn-ea"/>
                <a:cs typeface="Arial"/>
              </a:rPr>
              <a:t>Receive</a:t>
            </a:r>
            <a:r>
              <a:rPr kumimoji="1" lang="en-US" altLang="ja-JP" sz="1800" dirty="0" smtClean="0"/>
              <a:t>: a thread in </a:t>
            </a:r>
            <a:r>
              <a:rPr kumimoji="1" lang="en-US" altLang="ja-JP" sz="1800" dirty="0" err="1" smtClean="0"/>
              <a:t>Coor</a:t>
            </a:r>
            <a:r>
              <a:rPr kumimoji="1" lang="en-US" altLang="ja-JP" sz="1800" dirty="0" smtClean="0"/>
              <a:t> is </a:t>
            </a:r>
            <a:r>
              <a:rPr kumimoji="1" lang="en-US" altLang="ja-JP" sz="1800" dirty="0" smtClean="0"/>
              <a:t>invoked when a message is received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9440" y="1067359"/>
            <a:ext cx="2522960" cy="2865711"/>
            <a:chOff x="2227588" y="1532517"/>
            <a:chExt cx="1554912" cy="1766151"/>
          </a:xfrm>
        </p:grpSpPr>
        <p:sp>
          <p:nvSpPr>
            <p:cNvPr id="13" name="角丸四角形 4"/>
            <p:cNvSpPr/>
            <p:nvPr/>
          </p:nvSpPr>
          <p:spPr>
            <a:xfrm>
              <a:off x="2227588" y="1532517"/>
              <a:ext cx="1554911" cy="1766151"/>
            </a:xfrm>
            <a:prstGeom prst="roundRect">
              <a:avLst>
                <a:gd name="adj" fmla="val 95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  <a:latin typeface="Arial"/>
                  <a:cs typeface="Arial"/>
                </a:rPr>
                <a:t>NSA</a:t>
              </a:r>
              <a:endParaRPr lang="ja-JP" altLang="en-US" sz="2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角丸四角形 4"/>
            <p:cNvSpPr/>
            <p:nvPr/>
          </p:nvSpPr>
          <p:spPr>
            <a:xfrm>
              <a:off x="2227589" y="1900495"/>
              <a:ext cx="1554911" cy="1398173"/>
            </a:xfrm>
            <a:prstGeom prst="roundRect">
              <a:avLst>
                <a:gd name="adj" fmla="val 1263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正方形/長方形 5"/>
            <p:cNvSpPr/>
            <p:nvPr/>
          </p:nvSpPr>
          <p:spPr>
            <a:xfrm>
              <a:off x="2380350" y="1900495"/>
              <a:ext cx="1249389" cy="769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600" dirty="0" smtClean="0">
                  <a:latin typeface="Arial"/>
                  <a:cs typeface="Arial"/>
                </a:rPr>
                <a:t>NSI Stack</a:t>
              </a:r>
              <a:endParaRPr kumimoji="1" lang="ja-JP" altLang="en-US" sz="1600" dirty="0">
                <a:latin typeface="Arial"/>
                <a:cs typeface="Arial"/>
              </a:endParaRPr>
            </a:p>
          </p:txBody>
        </p:sp>
        <p:sp>
          <p:nvSpPr>
            <p:cNvPr id="17" name="正方形/長方形 6"/>
            <p:cNvSpPr/>
            <p:nvPr/>
          </p:nvSpPr>
          <p:spPr>
            <a:xfrm>
              <a:off x="2380350" y="2913901"/>
              <a:ext cx="1249389" cy="3847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600" dirty="0" smtClean="0">
                  <a:latin typeface="Arial"/>
                  <a:cs typeface="Arial"/>
                </a:rPr>
                <a:t>Message Transport</a:t>
              </a:r>
              <a:r>
                <a:rPr kumimoji="1" lang="ja-JP" altLang="en-US" sz="1600" dirty="0" smtClean="0">
                  <a:latin typeface="Arial"/>
                  <a:cs typeface="Arial"/>
                </a:rPr>
                <a:t> </a:t>
              </a:r>
              <a:r>
                <a:rPr kumimoji="1" lang="en-US" altLang="ja-JP" sz="1600" dirty="0" smtClean="0">
                  <a:latin typeface="Arial"/>
                  <a:cs typeface="Arial"/>
                </a:rPr>
                <a:t>Layer</a:t>
              </a:r>
            </a:p>
          </p:txBody>
        </p:sp>
        <p:sp>
          <p:nvSpPr>
            <p:cNvPr id="18" name="角丸四角形 7"/>
            <p:cNvSpPr/>
            <p:nvPr/>
          </p:nvSpPr>
          <p:spPr>
            <a:xfrm>
              <a:off x="2532092" y="2285260"/>
              <a:ext cx="945904" cy="384766"/>
            </a:xfrm>
            <a:prstGeom prst="roundRect">
              <a:avLst>
                <a:gd name="adj" fmla="val 337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600" dirty="0" smtClean="0">
                  <a:latin typeface="Arial"/>
                  <a:cs typeface="Arial"/>
                </a:rPr>
                <a:t>Coordinator</a:t>
              </a:r>
              <a:endParaRPr kumimoji="1" lang="ja-JP" altLang="en-US" sz="1600" dirty="0">
                <a:latin typeface="Arial"/>
                <a:cs typeface="Arial"/>
              </a:endParaRPr>
            </a:p>
          </p:txBody>
        </p:sp>
        <p:sp>
          <p:nvSpPr>
            <p:cNvPr id="19" name="下矢印 8"/>
            <p:cNvSpPr/>
            <p:nvPr/>
          </p:nvSpPr>
          <p:spPr>
            <a:xfrm>
              <a:off x="2868060" y="2715011"/>
              <a:ext cx="124939" cy="15390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000"/>
            </a:p>
          </p:txBody>
        </p:sp>
        <p:sp>
          <p:nvSpPr>
            <p:cNvPr id="20" name="下矢印 9"/>
            <p:cNvSpPr/>
            <p:nvPr/>
          </p:nvSpPr>
          <p:spPr>
            <a:xfrm flipV="1">
              <a:off x="3040591" y="2714802"/>
              <a:ext cx="124939" cy="15390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0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79390" y="74582"/>
            <a:ext cx="8609472" cy="6738888"/>
            <a:chOff x="189745" y="-4676"/>
            <a:chExt cx="8764335" cy="6860104"/>
          </a:xfrm>
        </p:grpSpPr>
        <p:cxnSp>
          <p:nvCxnSpPr>
            <p:cNvPr id="143" name="Shape 142"/>
            <p:cNvCxnSpPr/>
            <p:nvPr/>
          </p:nvCxnSpPr>
          <p:spPr>
            <a:xfrm rot="16200000" flipH="1">
              <a:off x="1217945" y="1771539"/>
              <a:ext cx="1128868" cy="1108740"/>
            </a:xfrm>
            <a:prstGeom prst="curvedConnector2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hape 155"/>
            <p:cNvCxnSpPr/>
            <p:nvPr/>
          </p:nvCxnSpPr>
          <p:spPr>
            <a:xfrm rot="16200000" flipH="1">
              <a:off x="2945531" y="3098639"/>
              <a:ext cx="1151362" cy="1119536"/>
            </a:xfrm>
            <a:prstGeom prst="curvedConnector2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hape 158"/>
            <p:cNvCxnSpPr/>
            <p:nvPr/>
          </p:nvCxnSpPr>
          <p:spPr>
            <a:xfrm rot="5400000">
              <a:off x="1653805" y="3020817"/>
              <a:ext cx="1245731" cy="1369549"/>
            </a:xfrm>
            <a:prstGeom prst="curvedConnector2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/>
            <p:cNvGrpSpPr/>
            <p:nvPr/>
          </p:nvGrpSpPr>
          <p:grpSpPr>
            <a:xfrm>
              <a:off x="7395595" y="4535426"/>
              <a:ext cx="1558485" cy="2320002"/>
              <a:chOff x="7395595" y="4535426"/>
              <a:chExt cx="1558485" cy="2320002"/>
            </a:xfrm>
          </p:grpSpPr>
          <p:sp>
            <p:nvSpPr>
              <p:cNvPr id="103" name="角丸四角形 4"/>
              <p:cNvSpPr/>
              <p:nvPr/>
            </p:nvSpPr>
            <p:spPr>
              <a:xfrm>
                <a:off x="7395595" y="4535426"/>
                <a:ext cx="1558485" cy="2320002"/>
              </a:xfrm>
              <a:prstGeom prst="roundRect">
                <a:avLst>
                  <a:gd name="adj" fmla="val 1263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ja-JP" sz="16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NSA</a:t>
                </a:r>
                <a:endParaRPr lang="ja-JP" altLang="en-US" sz="16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6" name="角丸四角形 4"/>
              <p:cNvSpPr/>
              <p:nvPr/>
            </p:nvSpPr>
            <p:spPr>
              <a:xfrm>
                <a:off x="7395595" y="4903403"/>
                <a:ext cx="1554911" cy="1398173"/>
              </a:xfrm>
              <a:prstGeom prst="roundRect">
                <a:avLst>
                  <a:gd name="adj" fmla="val 1263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endParaRPr lang="ja-JP" altLang="en-US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8" name="正方形/長方形 5"/>
              <p:cNvSpPr/>
              <p:nvPr/>
            </p:nvSpPr>
            <p:spPr>
              <a:xfrm>
                <a:off x="7548356" y="4903404"/>
                <a:ext cx="1249389" cy="7695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000" b="1" dirty="0" smtClean="0">
                    <a:latin typeface="Arial"/>
                    <a:cs typeface="Arial"/>
                  </a:rPr>
                  <a:t>(ultimate) Provider Agent</a:t>
                </a:r>
                <a:endParaRPr kumimoji="1" lang="ja-JP" alt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109" name="正方形/長方形 6"/>
              <p:cNvSpPr/>
              <p:nvPr/>
            </p:nvSpPr>
            <p:spPr>
              <a:xfrm>
                <a:off x="7548356" y="5916809"/>
                <a:ext cx="1249389" cy="3847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>
                    <a:latin typeface="Arial"/>
                    <a:cs typeface="Arial"/>
                  </a:rPr>
                  <a:t>Message Transport</a:t>
                </a:r>
                <a:r>
                  <a:rPr kumimoji="1" lang="ja-JP" altLang="en-US" sz="1000" dirty="0" smtClean="0">
                    <a:latin typeface="Arial"/>
                    <a:cs typeface="Arial"/>
                  </a:rPr>
                  <a:t> </a:t>
                </a:r>
                <a:r>
                  <a:rPr kumimoji="1" lang="en-US" altLang="ja-JP" sz="1000" dirty="0" smtClean="0">
                    <a:latin typeface="Arial"/>
                    <a:cs typeface="Arial"/>
                  </a:rPr>
                  <a:t>Layer</a:t>
                </a:r>
              </a:p>
            </p:txBody>
          </p:sp>
          <p:sp>
            <p:nvSpPr>
              <p:cNvPr id="111" name="下矢印 8"/>
              <p:cNvSpPr/>
              <p:nvPr/>
            </p:nvSpPr>
            <p:spPr>
              <a:xfrm>
                <a:off x="8036066" y="5717919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12" name="下矢印 9"/>
              <p:cNvSpPr/>
              <p:nvPr/>
            </p:nvSpPr>
            <p:spPr>
              <a:xfrm flipV="1">
                <a:off x="8208597" y="5717710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29" name="角丸四角形 4"/>
              <p:cNvSpPr/>
              <p:nvPr/>
            </p:nvSpPr>
            <p:spPr>
              <a:xfrm>
                <a:off x="7399169" y="6301577"/>
                <a:ext cx="1554911" cy="553851"/>
              </a:xfrm>
              <a:prstGeom prst="roundRect">
                <a:avLst>
                  <a:gd name="adj" fmla="val 2549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ja-JP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/>
                    <a:cs typeface="Arial"/>
                  </a:rPr>
                  <a:t>Network Resource Manager</a:t>
                </a:r>
                <a:endParaRPr lang="ja-JP" altLang="en-US" sz="1200" dirty="0">
                  <a:solidFill>
                    <a:schemeClr val="bg1">
                      <a:lumMod val="95000"/>
                    </a:schemeClr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75" name="Shape 166"/>
              <p:cNvCxnSpPr>
                <a:endCxn id="129" idx="3"/>
              </p:cNvCxnSpPr>
              <p:nvPr/>
            </p:nvCxnSpPr>
            <p:spPr>
              <a:xfrm>
                <a:off x="8797745" y="5480552"/>
                <a:ext cx="156335" cy="1097951"/>
              </a:xfrm>
              <a:prstGeom prst="curvedConnector3">
                <a:avLst>
                  <a:gd name="adj1" fmla="val 170300"/>
                </a:avLst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角丸四角形 7"/>
              <p:cNvSpPr/>
              <p:nvPr/>
            </p:nvSpPr>
            <p:spPr>
              <a:xfrm>
                <a:off x="7700098" y="5288169"/>
                <a:ext cx="945904" cy="384766"/>
              </a:xfrm>
              <a:prstGeom prst="roundRect">
                <a:avLst>
                  <a:gd name="adj" fmla="val 3370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000" dirty="0" smtClean="0">
                    <a:latin typeface="Arial"/>
                    <a:cs typeface="Arial"/>
                  </a:rPr>
                  <a:t>Coordinator</a:t>
                </a:r>
                <a:endParaRPr kumimoji="1" lang="ja-JP" altLang="en-US" sz="10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450552" y="-4676"/>
              <a:ext cx="1554912" cy="1766151"/>
              <a:chOff x="450552" y="-4676"/>
              <a:chExt cx="1554912" cy="1766151"/>
            </a:xfrm>
          </p:grpSpPr>
          <p:sp>
            <p:nvSpPr>
              <p:cNvPr id="18" name="角丸四角形 4"/>
              <p:cNvSpPr/>
              <p:nvPr/>
            </p:nvSpPr>
            <p:spPr>
              <a:xfrm>
                <a:off x="450552" y="-4676"/>
                <a:ext cx="1554911" cy="1766151"/>
              </a:xfrm>
              <a:prstGeom prst="roundRect">
                <a:avLst>
                  <a:gd name="adj" fmla="val 1263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ja-JP" sz="16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NSA </a:t>
                </a:r>
                <a:endParaRPr lang="ja-JP" altLang="en-US" sz="16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" name="角丸四角形 4"/>
              <p:cNvSpPr/>
              <p:nvPr/>
            </p:nvSpPr>
            <p:spPr>
              <a:xfrm>
                <a:off x="450553" y="363301"/>
                <a:ext cx="1554911" cy="1398173"/>
              </a:xfrm>
              <a:prstGeom prst="roundRect">
                <a:avLst>
                  <a:gd name="adj" fmla="val 1263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endParaRPr lang="ja-JP" altLang="en-US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" name="正方形/長方形 5"/>
              <p:cNvSpPr/>
              <p:nvPr/>
            </p:nvSpPr>
            <p:spPr>
              <a:xfrm>
                <a:off x="603314" y="363302"/>
                <a:ext cx="1249389" cy="7695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000" b="1" dirty="0" smtClean="0">
                    <a:latin typeface="Arial"/>
                    <a:cs typeface="Arial"/>
                  </a:rPr>
                  <a:t>(ultimate) Requester Agent</a:t>
                </a:r>
                <a:endParaRPr kumimoji="1" lang="ja-JP" alt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6" name="正方形/長方形 6"/>
              <p:cNvSpPr/>
              <p:nvPr/>
            </p:nvSpPr>
            <p:spPr>
              <a:xfrm>
                <a:off x="603314" y="1376709"/>
                <a:ext cx="1249389" cy="3847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>
                    <a:latin typeface="Arial"/>
                    <a:cs typeface="Arial"/>
                  </a:rPr>
                  <a:t>Message Transport</a:t>
                </a:r>
                <a:r>
                  <a:rPr kumimoji="1" lang="ja-JP" altLang="en-US" sz="1000" dirty="0" smtClean="0">
                    <a:latin typeface="Arial"/>
                    <a:cs typeface="Arial"/>
                  </a:rPr>
                  <a:t> </a:t>
                </a:r>
                <a:r>
                  <a:rPr kumimoji="1" lang="en-US" altLang="ja-JP" sz="1000" dirty="0" smtClean="0">
                    <a:latin typeface="Arial"/>
                    <a:cs typeface="Arial"/>
                  </a:rPr>
                  <a:t>Layer</a:t>
                </a:r>
              </a:p>
            </p:txBody>
          </p:sp>
          <p:sp>
            <p:nvSpPr>
              <p:cNvPr id="8" name="下矢印 8"/>
              <p:cNvSpPr/>
              <p:nvPr/>
            </p:nvSpPr>
            <p:spPr>
              <a:xfrm>
                <a:off x="1091024" y="1177818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9" name="下矢印 9"/>
              <p:cNvSpPr/>
              <p:nvPr/>
            </p:nvSpPr>
            <p:spPr>
              <a:xfrm flipV="1">
                <a:off x="1263555" y="1177610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88" name="角丸四角形 7"/>
              <p:cNvSpPr/>
              <p:nvPr/>
            </p:nvSpPr>
            <p:spPr>
              <a:xfrm>
                <a:off x="755056" y="748068"/>
                <a:ext cx="945904" cy="384766"/>
              </a:xfrm>
              <a:prstGeom prst="roundRect">
                <a:avLst>
                  <a:gd name="adj" fmla="val 3370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000" dirty="0" smtClean="0">
                    <a:latin typeface="Arial"/>
                    <a:cs typeface="Arial"/>
                  </a:rPr>
                  <a:t>Coordinator</a:t>
                </a:r>
                <a:endParaRPr kumimoji="1" lang="ja-JP" altLang="en-US" sz="10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3928218" y="2637828"/>
              <a:ext cx="3264601" cy="2342496"/>
              <a:chOff x="3928218" y="2637828"/>
              <a:chExt cx="3264601" cy="2342496"/>
            </a:xfrm>
          </p:grpSpPr>
          <p:sp>
            <p:nvSpPr>
              <p:cNvPr id="82" name="角丸四角形 4"/>
              <p:cNvSpPr/>
              <p:nvPr/>
            </p:nvSpPr>
            <p:spPr>
              <a:xfrm>
                <a:off x="3928218" y="2637828"/>
                <a:ext cx="3264601" cy="2342495"/>
              </a:xfrm>
              <a:prstGeom prst="roundRect">
                <a:avLst>
                  <a:gd name="adj" fmla="val 59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ja-JP" sz="16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NSA</a:t>
                </a:r>
                <a:endParaRPr lang="ja-JP" altLang="en-US" sz="16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4" name="角丸四角形 4"/>
              <p:cNvSpPr/>
              <p:nvPr/>
            </p:nvSpPr>
            <p:spPr>
              <a:xfrm>
                <a:off x="5637908" y="3028299"/>
                <a:ext cx="1554911" cy="1398173"/>
              </a:xfrm>
              <a:prstGeom prst="roundRect">
                <a:avLst>
                  <a:gd name="adj" fmla="val 1263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endParaRPr lang="ja-JP" altLang="en-US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6" name="正方形/長方形 5"/>
              <p:cNvSpPr/>
              <p:nvPr/>
            </p:nvSpPr>
            <p:spPr>
              <a:xfrm>
                <a:off x="5790669" y="3028300"/>
                <a:ext cx="1249389" cy="7695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000" b="1" dirty="0" smtClean="0">
                    <a:latin typeface="Arial"/>
                    <a:cs typeface="Arial"/>
                  </a:rPr>
                  <a:t>(ultimate) Provider Agent</a:t>
                </a:r>
                <a:endParaRPr kumimoji="1" lang="ja-JP" alt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87" name="正方形/長方形 6"/>
              <p:cNvSpPr/>
              <p:nvPr/>
            </p:nvSpPr>
            <p:spPr>
              <a:xfrm>
                <a:off x="5790669" y="4041705"/>
                <a:ext cx="1249389" cy="3847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>
                    <a:latin typeface="Arial"/>
                    <a:cs typeface="Arial"/>
                  </a:rPr>
                  <a:t>Message Transport</a:t>
                </a:r>
                <a:r>
                  <a:rPr kumimoji="1" lang="ja-JP" altLang="en-US" sz="1000" dirty="0" smtClean="0">
                    <a:latin typeface="Arial"/>
                    <a:cs typeface="Arial"/>
                  </a:rPr>
                  <a:t> </a:t>
                </a:r>
                <a:r>
                  <a:rPr kumimoji="1" lang="en-US" altLang="ja-JP" sz="1000" dirty="0" smtClean="0">
                    <a:latin typeface="Arial"/>
                    <a:cs typeface="Arial"/>
                  </a:rPr>
                  <a:t>Layer</a:t>
                </a:r>
              </a:p>
            </p:txBody>
          </p:sp>
          <p:sp>
            <p:nvSpPr>
              <p:cNvPr id="89" name="下矢印 8"/>
              <p:cNvSpPr/>
              <p:nvPr/>
            </p:nvSpPr>
            <p:spPr>
              <a:xfrm>
                <a:off x="6278379" y="3842815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90" name="下矢印 9"/>
              <p:cNvSpPr/>
              <p:nvPr/>
            </p:nvSpPr>
            <p:spPr>
              <a:xfrm flipV="1">
                <a:off x="6450910" y="3842606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94" name="角丸四角形 4"/>
              <p:cNvSpPr/>
              <p:nvPr/>
            </p:nvSpPr>
            <p:spPr>
              <a:xfrm>
                <a:off x="3928219" y="3028299"/>
                <a:ext cx="1554911" cy="1398173"/>
              </a:xfrm>
              <a:prstGeom prst="roundRect">
                <a:avLst>
                  <a:gd name="adj" fmla="val 1263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endParaRPr lang="ja-JP" altLang="en-US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6" name="正方形/長方形 5"/>
              <p:cNvSpPr/>
              <p:nvPr/>
            </p:nvSpPr>
            <p:spPr>
              <a:xfrm>
                <a:off x="4080980" y="3028299"/>
                <a:ext cx="1249389" cy="7695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000" b="1" dirty="0" smtClean="0">
                    <a:latin typeface="Arial"/>
                    <a:cs typeface="Arial"/>
                  </a:rPr>
                  <a:t>Aggregator Agent</a:t>
                </a:r>
                <a:endParaRPr kumimoji="1" lang="ja-JP" alt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97" name="正方形/長方形 6"/>
              <p:cNvSpPr/>
              <p:nvPr/>
            </p:nvSpPr>
            <p:spPr>
              <a:xfrm>
                <a:off x="4080980" y="4041705"/>
                <a:ext cx="1249389" cy="3847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>
                    <a:latin typeface="Arial"/>
                    <a:cs typeface="Arial"/>
                  </a:rPr>
                  <a:t>Message Transport</a:t>
                </a:r>
                <a:r>
                  <a:rPr kumimoji="1" lang="ja-JP" altLang="en-US" sz="1000" dirty="0" smtClean="0">
                    <a:latin typeface="Arial"/>
                    <a:cs typeface="Arial"/>
                  </a:rPr>
                  <a:t> </a:t>
                </a:r>
                <a:r>
                  <a:rPr kumimoji="1" lang="en-US" altLang="ja-JP" sz="1000" dirty="0" smtClean="0">
                    <a:latin typeface="Arial"/>
                    <a:cs typeface="Arial"/>
                  </a:rPr>
                  <a:t>Layer</a:t>
                </a:r>
              </a:p>
            </p:txBody>
          </p:sp>
          <p:sp>
            <p:nvSpPr>
              <p:cNvPr id="99" name="下矢印 8"/>
              <p:cNvSpPr/>
              <p:nvPr/>
            </p:nvSpPr>
            <p:spPr>
              <a:xfrm>
                <a:off x="4568690" y="3842815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00" name="下矢印 9"/>
              <p:cNvSpPr/>
              <p:nvPr/>
            </p:nvSpPr>
            <p:spPr>
              <a:xfrm flipV="1">
                <a:off x="4741221" y="3842606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cxnSp>
            <p:nvCxnSpPr>
              <p:cNvPr id="122" name="Elbow Connector 115"/>
              <p:cNvCxnSpPr/>
              <p:nvPr/>
            </p:nvCxnSpPr>
            <p:spPr>
              <a:xfrm rot="10800000">
                <a:off x="5330369" y="4234088"/>
                <a:ext cx="460300" cy="1588"/>
              </a:xfrm>
              <a:prstGeom prst="bentConnector3">
                <a:avLst>
                  <a:gd name="adj1" fmla="val 50000"/>
                </a:avLst>
              </a:prstGeom>
              <a:ln w="254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角丸四角形 4"/>
              <p:cNvSpPr/>
              <p:nvPr/>
            </p:nvSpPr>
            <p:spPr>
              <a:xfrm>
                <a:off x="5637908" y="4426473"/>
                <a:ext cx="1554911" cy="553851"/>
              </a:xfrm>
              <a:prstGeom prst="roundRect">
                <a:avLst>
                  <a:gd name="adj" fmla="val 2549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ja-JP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/>
                    <a:cs typeface="Arial"/>
                  </a:rPr>
                  <a:t>Network Resource Manager</a:t>
                </a:r>
                <a:endParaRPr lang="ja-JP" altLang="en-US" sz="1200" dirty="0">
                  <a:solidFill>
                    <a:schemeClr val="bg1">
                      <a:lumMod val="95000"/>
                    </a:schemeClr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71" name="Shape 166"/>
              <p:cNvCxnSpPr>
                <a:endCxn id="130" idx="3"/>
              </p:cNvCxnSpPr>
              <p:nvPr/>
            </p:nvCxnSpPr>
            <p:spPr>
              <a:xfrm>
                <a:off x="7040058" y="3605448"/>
                <a:ext cx="152761" cy="1097951"/>
              </a:xfrm>
              <a:prstGeom prst="curvedConnector3">
                <a:avLst>
                  <a:gd name="adj1" fmla="val 171946"/>
                </a:avLst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角丸四角形 7"/>
              <p:cNvSpPr/>
              <p:nvPr/>
            </p:nvSpPr>
            <p:spPr>
              <a:xfrm>
                <a:off x="5942411" y="3413065"/>
                <a:ext cx="945904" cy="384766"/>
              </a:xfrm>
              <a:prstGeom prst="roundRect">
                <a:avLst>
                  <a:gd name="adj" fmla="val 3370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000" dirty="0" smtClean="0">
                    <a:latin typeface="Arial"/>
                    <a:cs typeface="Arial"/>
                  </a:rPr>
                  <a:t>Coordinator</a:t>
                </a:r>
                <a:endParaRPr kumimoji="1" lang="ja-JP" altLang="en-US" sz="1000" dirty="0">
                  <a:latin typeface="Arial"/>
                  <a:cs typeface="Arial"/>
                </a:endParaRPr>
              </a:p>
            </p:txBody>
          </p:sp>
          <p:sp>
            <p:nvSpPr>
              <p:cNvPr id="190" name="角丸四角形 7"/>
              <p:cNvSpPr/>
              <p:nvPr/>
            </p:nvSpPr>
            <p:spPr>
              <a:xfrm>
                <a:off x="4232722" y="3413064"/>
                <a:ext cx="945904" cy="384766"/>
              </a:xfrm>
              <a:prstGeom prst="roundRect">
                <a:avLst>
                  <a:gd name="adj" fmla="val 3370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000" dirty="0" smtClean="0">
                    <a:latin typeface="Arial"/>
                    <a:cs typeface="Arial"/>
                  </a:rPr>
                  <a:t>Coordinator</a:t>
                </a:r>
                <a:endParaRPr kumimoji="1" lang="ja-JP" altLang="en-US" sz="10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2183988" y="1316576"/>
              <a:ext cx="1554911" cy="1766151"/>
              <a:chOff x="2183988" y="1316576"/>
              <a:chExt cx="1554911" cy="1766151"/>
            </a:xfrm>
          </p:grpSpPr>
          <p:sp>
            <p:nvSpPr>
              <p:cNvPr id="44" name="角丸四角形 4"/>
              <p:cNvSpPr/>
              <p:nvPr/>
            </p:nvSpPr>
            <p:spPr>
              <a:xfrm>
                <a:off x="2183988" y="1316576"/>
                <a:ext cx="1554911" cy="1766151"/>
              </a:xfrm>
              <a:prstGeom prst="roundRect">
                <a:avLst>
                  <a:gd name="adj" fmla="val 1263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ja-JP" sz="16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NSA</a:t>
                </a:r>
                <a:endParaRPr lang="ja-JP" altLang="en-US" sz="16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" name="角丸四角形 4"/>
              <p:cNvSpPr/>
              <p:nvPr/>
            </p:nvSpPr>
            <p:spPr>
              <a:xfrm>
                <a:off x="2183988" y="1684554"/>
                <a:ext cx="1554911" cy="1398173"/>
              </a:xfrm>
              <a:prstGeom prst="roundRect">
                <a:avLst>
                  <a:gd name="adj" fmla="val 1263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endParaRPr lang="ja-JP" altLang="en-US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" name="正方形/長方形 5"/>
              <p:cNvSpPr/>
              <p:nvPr/>
            </p:nvSpPr>
            <p:spPr>
              <a:xfrm>
                <a:off x="2336749" y="1684554"/>
                <a:ext cx="1249389" cy="7695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000" b="1" dirty="0" smtClean="0">
                    <a:latin typeface="Arial"/>
                    <a:cs typeface="Arial"/>
                  </a:rPr>
                  <a:t>Aggregator Agent</a:t>
                </a:r>
                <a:endParaRPr kumimoji="1" lang="ja-JP" alt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49" name="正方形/長方形 6"/>
              <p:cNvSpPr/>
              <p:nvPr/>
            </p:nvSpPr>
            <p:spPr>
              <a:xfrm>
                <a:off x="2336749" y="2697960"/>
                <a:ext cx="1249389" cy="3847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>
                    <a:latin typeface="Arial"/>
                    <a:cs typeface="Arial"/>
                  </a:rPr>
                  <a:t>Message Transport</a:t>
                </a:r>
                <a:r>
                  <a:rPr kumimoji="1" lang="ja-JP" altLang="en-US" sz="1000" dirty="0" smtClean="0">
                    <a:latin typeface="Arial"/>
                    <a:cs typeface="Arial"/>
                  </a:rPr>
                  <a:t> </a:t>
                </a:r>
                <a:r>
                  <a:rPr kumimoji="1" lang="en-US" altLang="ja-JP" sz="1000" dirty="0" smtClean="0">
                    <a:latin typeface="Arial"/>
                    <a:cs typeface="Arial"/>
                  </a:rPr>
                  <a:t>Layer</a:t>
                </a:r>
              </a:p>
            </p:txBody>
          </p:sp>
          <p:sp>
            <p:nvSpPr>
              <p:cNvPr id="51" name="下矢印 8"/>
              <p:cNvSpPr/>
              <p:nvPr/>
            </p:nvSpPr>
            <p:spPr>
              <a:xfrm>
                <a:off x="2824459" y="2499070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52" name="下矢印 9"/>
              <p:cNvSpPr/>
              <p:nvPr/>
            </p:nvSpPr>
            <p:spPr>
              <a:xfrm flipV="1">
                <a:off x="2996990" y="2498861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91" name="角丸四角形 7"/>
              <p:cNvSpPr/>
              <p:nvPr/>
            </p:nvSpPr>
            <p:spPr>
              <a:xfrm>
                <a:off x="2488491" y="2069319"/>
                <a:ext cx="945904" cy="384766"/>
              </a:xfrm>
              <a:prstGeom prst="roundRect">
                <a:avLst>
                  <a:gd name="adj" fmla="val 3370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000" dirty="0" smtClean="0">
                    <a:latin typeface="Arial"/>
                    <a:cs typeface="Arial"/>
                  </a:rPr>
                  <a:t>Coordinator</a:t>
                </a:r>
                <a:endParaRPr kumimoji="1" lang="ja-JP" altLang="en-US" sz="10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189745" y="2754691"/>
              <a:ext cx="1554911" cy="2320002"/>
              <a:chOff x="189745" y="2754691"/>
              <a:chExt cx="1554911" cy="2320002"/>
            </a:xfrm>
          </p:grpSpPr>
          <p:sp>
            <p:nvSpPr>
              <p:cNvPr id="53" name="角丸四角形 4"/>
              <p:cNvSpPr/>
              <p:nvPr/>
            </p:nvSpPr>
            <p:spPr>
              <a:xfrm>
                <a:off x="189745" y="2754691"/>
                <a:ext cx="1554911" cy="2320002"/>
              </a:xfrm>
              <a:prstGeom prst="roundRect">
                <a:avLst>
                  <a:gd name="adj" fmla="val 1263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ja-JP" sz="16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NSA</a:t>
                </a:r>
                <a:endParaRPr lang="ja-JP" altLang="en-US" sz="16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5" name="角丸四角形 4"/>
              <p:cNvSpPr/>
              <p:nvPr/>
            </p:nvSpPr>
            <p:spPr>
              <a:xfrm>
                <a:off x="189745" y="3122668"/>
                <a:ext cx="1554911" cy="1398173"/>
              </a:xfrm>
              <a:prstGeom prst="roundRect">
                <a:avLst>
                  <a:gd name="adj" fmla="val 1263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endParaRPr lang="ja-JP" altLang="en-US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7" name="正方形/長方形 5"/>
              <p:cNvSpPr/>
              <p:nvPr/>
            </p:nvSpPr>
            <p:spPr>
              <a:xfrm>
                <a:off x="342506" y="3122668"/>
                <a:ext cx="1249389" cy="7695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000" b="1" dirty="0" smtClean="0">
                    <a:latin typeface="Arial"/>
                    <a:cs typeface="Arial"/>
                  </a:rPr>
                  <a:t>(ultimate) Provider Agent</a:t>
                </a:r>
                <a:endParaRPr kumimoji="1" lang="ja-JP" alt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58" name="正方形/長方形 6"/>
              <p:cNvSpPr/>
              <p:nvPr/>
            </p:nvSpPr>
            <p:spPr>
              <a:xfrm>
                <a:off x="342506" y="4136074"/>
                <a:ext cx="1249389" cy="3847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>
                    <a:latin typeface="Arial"/>
                    <a:cs typeface="Arial"/>
                  </a:rPr>
                  <a:t>Message Transport</a:t>
                </a:r>
                <a:r>
                  <a:rPr kumimoji="1" lang="ja-JP" altLang="en-US" sz="1000" dirty="0" smtClean="0">
                    <a:latin typeface="Arial"/>
                    <a:cs typeface="Arial"/>
                  </a:rPr>
                  <a:t> </a:t>
                </a:r>
                <a:r>
                  <a:rPr kumimoji="1" lang="en-US" altLang="ja-JP" sz="1000" dirty="0" smtClean="0">
                    <a:latin typeface="Arial"/>
                    <a:cs typeface="Arial"/>
                  </a:rPr>
                  <a:t>Layer</a:t>
                </a:r>
              </a:p>
            </p:txBody>
          </p:sp>
          <p:sp>
            <p:nvSpPr>
              <p:cNvPr id="60" name="下矢印 8"/>
              <p:cNvSpPr/>
              <p:nvPr/>
            </p:nvSpPr>
            <p:spPr>
              <a:xfrm>
                <a:off x="830216" y="3937184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61" name="下矢印 9"/>
              <p:cNvSpPr/>
              <p:nvPr/>
            </p:nvSpPr>
            <p:spPr>
              <a:xfrm flipV="1">
                <a:off x="1002747" y="3936975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81" name="角丸四角形 4"/>
              <p:cNvSpPr/>
              <p:nvPr/>
            </p:nvSpPr>
            <p:spPr>
              <a:xfrm>
                <a:off x="189745" y="4520841"/>
                <a:ext cx="1554911" cy="553851"/>
              </a:xfrm>
              <a:prstGeom prst="roundRect">
                <a:avLst>
                  <a:gd name="adj" fmla="val 2549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ja-JP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/>
                    <a:cs typeface="Arial"/>
                  </a:rPr>
                  <a:t>Network Resource Manager</a:t>
                </a:r>
                <a:endParaRPr lang="ja-JP" altLang="en-US" sz="1200" dirty="0">
                  <a:solidFill>
                    <a:schemeClr val="bg1">
                      <a:lumMod val="95000"/>
                    </a:schemeClr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67" name="Shape 166"/>
              <p:cNvCxnSpPr>
                <a:endCxn id="81" idx="1"/>
              </p:cNvCxnSpPr>
              <p:nvPr/>
            </p:nvCxnSpPr>
            <p:spPr>
              <a:xfrm rot="10800000" flipV="1">
                <a:off x="189746" y="3699817"/>
                <a:ext cx="152761" cy="1097950"/>
              </a:xfrm>
              <a:prstGeom prst="curvedConnector3">
                <a:avLst>
                  <a:gd name="adj1" fmla="val 179716"/>
                </a:avLst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角丸四角形 7"/>
              <p:cNvSpPr/>
              <p:nvPr/>
            </p:nvSpPr>
            <p:spPr>
              <a:xfrm>
                <a:off x="494248" y="3507433"/>
                <a:ext cx="945904" cy="384766"/>
              </a:xfrm>
              <a:prstGeom prst="roundRect">
                <a:avLst>
                  <a:gd name="adj" fmla="val 3370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000" dirty="0" smtClean="0">
                    <a:latin typeface="Arial"/>
                    <a:cs typeface="Arial"/>
                  </a:rPr>
                  <a:t>Coordinator</a:t>
                </a:r>
                <a:endParaRPr kumimoji="1" lang="ja-JP" altLang="en-US" sz="1000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164" name="Shape 163"/>
            <p:cNvCxnSpPr/>
            <p:nvPr/>
          </p:nvCxnSpPr>
          <p:spPr>
            <a:xfrm rot="10800000">
              <a:off x="4705676" y="4426472"/>
              <a:ext cx="2842681" cy="1682721"/>
            </a:xfrm>
            <a:prstGeom prst="curvedConnector2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タイトル 4"/>
          <p:cNvSpPr txBox="1">
            <a:spLocks/>
          </p:cNvSpPr>
          <p:nvPr/>
        </p:nvSpPr>
        <p:spPr bwMode="auto">
          <a:xfrm>
            <a:off x="457200" y="0"/>
            <a:ext cx="8229600" cy="69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ＭＳ Ｐゴシック" pitchFamily="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r>
              <a:rPr kumimoji="1" lang="en-US" altLang="ja-JP" sz="2800" dirty="0" smtClean="0"/>
              <a:t>Request Workflow Tree Example</a:t>
            </a:r>
            <a:endParaRPr kumimoji="1" lang="ja-JP" altLang="en-US" sz="2800" dirty="0"/>
          </a:p>
        </p:txBody>
      </p:sp>
      <p:sp>
        <p:nvSpPr>
          <p:cNvPr id="2" name="Rectangular Callout 1"/>
          <p:cNvSpPr/>
          <p:nvPr/>
        </p:nvSpPr>
        <p:spPr>
          <a:xfrm>
            <a:off x="6948330" y="1772770"/>
            <a:ext cx="1728240" cy="576080"/>
          </a:xfrm>
          <a:prstGeom prst="wedgeRectCallout">
            <a:avLst>
              <a:gd name="adj1" fmla="val -94130"/>
              <a:gd name="adj2" fmla="val 13867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Dual function NSA (e.g. AG and 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uPA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03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02"/>
          </a:xfrm>
        </p:spPr>
        <p:txBody>
          <a:bodyPr/>
          <a:lstStyle/>
          <a:p>
            <a:r>
              <a:rPr kumimoji="1" lang="en-US" altLang="ja-JP" dirty="0" smtClean="0"/>
              <a:t>Message </a:t>
            </a:r>
            <a:r>
              <a:rPr kumimoji="1" lang="en-US" altLang="ja-JP" dirty="0" err="1" smtClean="0"/>
              <a:t>ack</a:t>
            </a:r>
            <a:r>
              <a:rPr kumimoji="1" lang="en-US" altLang="ja-JP" dirty="0" smtClean="0"/>
              <a:t>, reply and timeouts</a:t>
            </a:r>
            <a:endParaRPr kumimoji="1" lang="ja-JP" altLang="en-US" dirty="0" smtClean="0"/>
          </a:p>
        </p:txBody>
      </p:sp>
      <p:sp>
        <p:nvSpPr>
          <p:cNvPr id="53" name="コンテンツ プレースホルダ 52"/>
          <p:cNvSpPr>
            <a:spLocks noGrp="1"/>
          </p:cNvSpPr>
          <p:nvPr>
            <p:ph sz="half" idx="2"/>
          </p:nvPr>
        </p:nvSpPr>
        <p:spPr>
          <a:xfrm>
            <a:off x="4926010" y="1999467"/>
            <a:ext cx="4038600" cy="4525963"/>
          </a:xfrm>
        </p:spPr>
        <p:txBody>
          <a:bodyPr/>
          <a:lstStyle/>
          <a:p>
            <a:r>
              <a:rPr kumimoji="1" lang="en-US" altLang="ja-JP" sz="2400" dirty="0" err="1" smtClean="0"/>
              <a:t>Ack</a:t>
            </a:r>
            <a:r>
              <a:rPr kumimoji="1" lang="en-US" altLang="ja-JP" sz="2400" dirty="0" smtClean="0"/>
              <a:t> is sent by MTL for each message</a:t>
            </a:r>
          </a:p>
          <a:p>
            <a:pPr lvl="1"/>
            <a:r>
              <a:rPr kumimoji="1" lang="en-US" altLang="ja-JP" sz="2000" dirty="0" smtClean="0"/>
              <a:t>If </a:t>
            </a:r>
            <a:r>
              <a:rPr kumimoji="1" lang="en-US" altLang="ja-JP" sz="2000" dirty="0" err="1" smtClean="0"/>
              <a:t>ack</a:t>
            </a:r>
            <a:r>
              <a:rPr kumimoji="1" lang="en-US" altLang="ja-JP" sz="2000" dirty="0" smtClean="0"/>
              <a:t> is not returned in a certain period of time, MTL timeout occurs</a:t>
            </a:r>
          </a:p>
          <a:p>
            <a:r>
              <a:rPr kumimoji="1" lang="en-US" altLang="ja-JP" sz="2400" dirty="0" smtClean="0"/>
              <a:t>Reply is sent by </a:t>
            </a:r>
            <a:r>
              <a:rPr kumimoji="1" lang="en-US" altLang="ja-JP" sz="2400" dirty="0" err="1" smtClean="0"/>
              <a:t>Coor</a:t>
            </a:r>
            <a:r>
              <a:rPr kumimoji="1" lang="en-US" altLang="ja-JP" sz="2400" dirty="0" smtClean="0"/>
              <a:t> (</a:t>
            </a:r>
            <a:r>
              <a:rPr kumimoji="1" lang="en-US" altLang="ja-JP" sz="2400" dirty="0" smtClean="0"/>
              <a:t>via MTL) and is either confirm, fail or </a:t>
            </a:r>
            <a:r>
              <a:rPr kumimoji="1" lang="en-US" altLang="ja-JP" sz="2400" dirty="0" err="1" smtClean="0"/>
              <a:t>not_applicable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err="1" smtClean="0"/>
              <a:t>Coor</a:t>
            </a:r>
            <a:r>
              <a:rPr kumimoji="1" lang="en-US" altLang="ja-JP" sz="2000" dirty="0" smtClean="0"/>
              <a:t> can </a:t>
            </a:r>
            <a:r>
              <a:rPr kumimoji="1" lang="en-US" altLang="ja-JP" sz="2000" dirty="0" smtClean="0"/>
              <a:t>timeout if expected reply is not received from a child</a:t>
            </a:r>
          </a:p>
        </p:txBody>
      </p:sp>
      <p:sp>
        <p:nvSpPr>
          <p:cNvPr id="104" name="円/楕円 103"/>
          <p:cNvSpPr/>
          <p:nvPr/>
        </p:nvSpPr>
        <p:spPr>
          <a:xfrm>
            <a:off x="4921820" y="1196690"/>
            <a:ext cx="288040" cy="2880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4921820" y="1628750"/>
            <a:ext cx="288040" cy="28804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281870" y="1124680"/>
            <a:ext cx="322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: MTL timeout may happen</a:t>
            </a:r>
            <a:endParaRPr kumimoji="1" lang="ja-JP" altLang="en-US" sz="20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281870" y="1556740"/>
            <a:ext cx="3278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: </a:t>
            </a:r>
            <a:r>
              <a:rPr kumimoji="1" lang="en-US" altLang="ja-JP" sz="2000" dirty="0" err="1" smtClean="0"/>
              <a:t>Coor</a:t>
            </a:r>
            <a:r>
              <a:rPr kumimoji="1" lang="en-US" altLang="ja-JP" sz="2000" dirty="0" smtClean="0"/>
              <a:t> timeout may happen</a:t>
            </a:r>
            <a:endParaRPr kumimoji="1" lang="ja-JP" altLang="en-US" sz="2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27533" y="1063268"/>
            <a:ext cx="4760497" cy="5822212"/>
            <a:chOff x="445725" y="-414"/>
            <a:chExt cx="5568241" cy="6810104"/>
          </a:xfrm>
        </p:grpSpPr>
        <p:sp>
          <p:nvSpPr>
            <p:cNvPr id="77" name="角丸四角形 4"/>
            <p:cNvSpPr/>
            <p:nvPr/>
          </p:nvSpPr>
          <p:spPr>
            <a:xfrm>
              <a:off x="3700873" y="-414"/>
              <a:ext cx="2313093" cy="6420411"/>
            </a:xfrm>
            <a:prstGeom prst="roundRect">
              <a:avLst>
                <a:gd name="adj" fmla="val 9579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Arial"/>
                  <a:cs typeface="Arial"/>
                </a:rPr>
                <a:t>NSA</a:t>
              </a:r>
              <a:endParaRPr lang="ja-JP" altLang="en-US" sz="16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角丸四角形 4"/>
            <p:cNvSpPr/>
            <p:nvPr/>
          </p:nvSpPr>
          <p:spPr>
            <a:xfrm>
              <a:off x="3700873" y="372256"/>
              <a:ext cx="2313093" cy="6047741"/>
            </a:xfrm>
            <a:prstGeom prst="roundRect">
              <a:avLst>
                <a:gd name="adj" fmla="val 957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6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正方形/長方形 5"/>
            <p:cNvSpPr/>
            <p:nvPr/>
          </p:nvSpPr>
          <p:spPr>
            <a:xfrm>
              <a:off x="4955530" y="578629"/>
              <a:ext cx="1058436" cy="560797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b="1" dirty="0" smtClean="0">
                  <a:latin typeface="Arial"/>
                  <a:cs typeface="Arial"/>
                </a:rPr>
                <a:t>Provider Agent</a:t>
              </a:r>
              <a:endParaRPr kumimoji="1" lang="ja-JP" altLang="en-US" sz="1200" b="1" dirty="0">
                <a:latin typeface="Arial"/>
                <a:cs typeface="Arial"/>
              </a:endParaRPr>
            </a:p>
          </p:txBody>
        </p:sp>
        <p:cxnSp>
          <p:nvCxnSpPr>
            <p:cNvPr id="87" name="直線矢印コネクタ 9"/>
            <p:cNvCxnSpPr>
              <a:cxnSpLocks noChangeShapeType="1"/>
            </p:cNvCxnSpPr>
            <p:nvPr/>
          </p:nvCxnSpPr>
          <p:spPr bwMode="auto">
            <a:xfrm flipH="1">
              <a:off x="733765" y="2857420"/>
              <a:ext cx="806" cy="5040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8" name="直線矢印コネクタ 9"/>
            <p:cNvCxnSpPr>
              <a:cxnSpLocks noChangeShapeType="1"/>
            </p:cNvCxnSpPr>
            <p:nvPr/>
          </p:nvCxnSpPr>
          <p:spPr bwMode="auto">
            <a:xfrm flipH="1">
              <a:off x="733765" y="4153600"/>
              <a:ext cx="806" cy="3600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9" name="直線矢印コネクタ 9"/>
            <p:cNvCxnSpPr>
              <a:cxnSpLocks noChangeShapeType="1"/>
            </p:cNvCxnSpPr>
            <p:nvPr/>
          </p:nvCxnSpPr>
          <p:spPr bwMode="auto">
            <a:xfrm flipH="1">
              <a:off x="733765" y="4801690"/>
              <a:ext cx="806" cy="2880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90" name="直線矢印コネクタ 9"/>
            <p:cNvCxnSpPr>
              <a:cxnSpLocks noChangeShapeType="1"/>
            </p:cNvCxnSpPr>
            <p:nvPr/>
          </p:nvCxnSpPr>
          <p:spPr bwMode="auto">
            <a:xfrm flipH="1">
              <a:off x="733765" y="5953850"/>
              <a:ext cx="806" cy="33475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91" name="テキスト ボックス 24"/>
            <p:cNvSpPr txBox="1">
              <a:spLocks noChangeArrowheads="1"/>
            </p:cNvSpPr>
            <p:nvPr/>
          </p:nvSpPr>
          <p:spPr bwMode="auto">
            <a:xfrm>
              <a:off x="445725" y="184928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1600" dirty="0" smtClean="0"/>
                <a:t>MH</a:t>
              </a:r>
              <a:endParaRPr kumimoji="1" lang="ja-JP" altLang="en-US" sz="1600" dirty="0"/>
            </a:p>
          </p:txBody>
        </p:sp>
        <p:sp>
          <p:nvSpPr>
            <p:cNvPr id="92" name="正方形/長方形 6"/>
            <p:cNvSpPr/>
            <p:nvPr/>
          </p:nvSpPr>
          <p:spPr>
            <a:xfrm>
              <a:off x="3700873" y="1147115"/>
              <a:ext cx="586247" cy="503948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000" dirty="0" smtClean="0">
                  <a:latin typeface="Arial"/>
                  <a:cs typeface="Arial"/>
                </a:rPr>
                <a:t>MTL</a:t>
              </a:r>
            </a:p>
          </p:txBody>
        </p:sp>
        <p:sp>
          <p:nvSpPr>
            <p:cNvPr id="93" name="角丸四角形 7"/>
            <p:cNvSpPr/>
            <p:nvPr/>
          </p:nvSpPr>
          <p:spPr>
            <a:xfrm>
              <a:off x="4955531" y="1097943"/>
              <a:ext cx="721522" cy="5088660"/>
            </a:xfrm>
            <a:prstGeom prst="roundRect">
              <a:avLst>
                <a:gd name="adj" fmla="val 3370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000" dirty="0" err="1" smtClean="0">
                  <a:latin typeface="Arial"/>
                  <a:cs typeface="Arial"/>
                </a:rPr>
                <a:t>Coor</a:t>
              </a:r>
              <a:endParaRPr kumimoji="1" lang="ja-JP" altLang="en-US" sz="1000" dirty="0">
                <a:latin typeface="Arial"/>
                <a:cs typeface="Arial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 rot="5400000">
              <a:off x="4472590" y="1288430"/>
              <a:ext cx="297470" cy="154115"/>
              <a:chOff x="8077923" y="1341305"/>
              <a:chExt cx="297470" cy="154115"/>
            </a:xfrm>
          </p:grpSpPr>
          <p:sp>
            <p:nvSpPr>
              <p:cNvPr id="169" name="下矢印 8"/>
              <p:cNvSpPr/>
              <p:nvPr/>
            </p:nvSpPr>
            <p:spPr>
              <a:xfrm>
                <a:off x="8077923" y="1341514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1000"/>
              </a:p>
            </p:txBody>
          </p:sp>
          <p:sp>
            <p:nvSpPr>
              <p:cNvPr id="170" name="下矢印 9"/>
              <p:cNvSpPr/>
              <p:nvPr/>
            </p:nvSpPr>
            <p:spPr>
              <a:xfrm flipV="1">
                <a:off x="8250454" y="1341305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1000"/>
              </a:p>
            </p:txBody>
          </p:sp>
        </p:grpSp>
        <p:cxnSp>
          <p:nvCxnSpPr>
            <p:cNvPr id="112" name="直線矢印コネクタ 8"/>
            <p:cNvCxnSpPr>
              <a:cxnSpLocks noChangeShapeType="1"/>
            </p:cNvCxnSpPr>
            <p:nvPr/>
          </p:nvCxnSpPr>
          <p:spPr bwMode="auto">
            <a:xfrm rot="16200000" flipH="1">
              <a:off x="1798804" y="3828031"/>
              <a:ext cx="4380092" cy="79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13" name="直線矢印コネクタ 18"/>
            <p:cNvCxnSpPr>
              <a:cxnSpLocks noChangeShapeType="1"/>
            </p:cNvCxnSpPr>
            <p:nvPr/>
          </p:nvCxnSpPr>
          <p:spPr bwMode="auto">
            <a:xfrm>
              <a:off x="1314059" y="2062332"/>
              <a:ext cx="997989" cy="809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4" name="角丸四角形 4"/>
            <p:cNvSpPr/>
            <p:nvPr/>
          </p:nvSpPr>
          <p:spPr>
            <a:xfrm>
              <a:off x="559463" y="-414"/>
              <a:ext cx="2313753" cy="6420411"/>
            </a:xfrm>
            <a:prstGeom prst="roundRect">
              <a:avLst>
                <a:gd name="adj" fmla="val 9579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Arial"/>
                  <a:cs typeface="Arial"/>
                </a:rPr>
                <a:t>NSA</a:t>
              </a:r>
              <a:endParaRPr lang="ja-JP" altLang="en-US" sz="16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角丸四角形 4"/>
            <p:cNvSpPr/>
            <p:nvPr/>
          </p:nvSpPr>
          <p:spPr>
            <a:xfrm>
              <a:off x="559464" y="372256"/>
              <a:ext cx="2313752" cy="6047741"/>
            </a:xfrm>
            <a:prstGeom prst="roundRect">
              <a:avLst>
                <a:gd name="adj" fmla="val 957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6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正方形/長方形 5"/>
            <p:cNvSpPr/>
            <p:nvPr/>
          </p:nvSpPr>
          <p:spPr>
            <a:xfrm>
              <a:off x="559464" y="578629"/>
              <a:ext cx="1058436" cy="560797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b="1" dirty="0" smtClean="0">
                  <a:latin typeface="Arial"/>
                  <a:cs typeface="Arial"/>
                </a:rPr>
                <a:t>Requester Agent</a:t>
              </a:r>
              <a:endParaRPr kumimoji="1" lang="ja-JP" altLang="en-US" sz="1200" b="1" dirty="0">
                <a:latin typeface="Arial"/>
                <a:cs typeface="Arial"/>
              </a:endParaRPr>
            </a:p>
          </p:txBody>
        </p:sp>
        <p:sp>
          <p:nvSpPr>
            <p:cNvPr id="117" name="正方形/長方形 6"/>
            <p:cNvSpPr/>
            <p:nvPr/>
          </p:nvSpPr>
          <p:spPr>
            <a:xfrm>
              <a:off x="2286970" y="1158617"/>
              <a:ext cx="586247" cy="502798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000" dirty="0" smtClean="0">
                  <a:latin typeface="Arial"/>
                  <a:cs typeface="Arial"/>
                </a:rPr>
                <a:t>MTL</a:t>
              </a:r>
            </a:p>
          </p:txBody>
        </p:sp>
        <p:sp>
          <p:nvSpPr>
            <p:cNvPr id="118" name="角丸四角形 7"/>
            <p:cNvSpPr/>
            <p:nvPr/>
          </p:nvSpPr>
          <p:spPr>
            <a:xfrm>
              <a:off x="876034" y="1097943"/>
              <a:ext cx="741866" cy="5088660"/>
            </a:xfrm>
            <a:prstGeom prst="roundRect">
              <a:avLst>
                <a:gd name="adj" fmla="val 3370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000" dirty="0" err="1" smtClean="0">
                  <a:latin typeface="Arial"/>
                  <a:cs typeface="Arial"/>
                </a:rPr>
                <a:t>Coor</a:t>
              </a:r>
              <a:endParaRPr kumimoji="1" lang="ja-JP" altLang="en-US" sz="1000" dirty="0">
                <a:latin typeface="Arial"/>
                <a:cs typeface="Arial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 rot="5400000">
              <a:off x="1803700" y="1335130"/>
              <a:ext cx="297470" cy="154115"/>
              <a:chOff x="8077923" y="1341305"/>
              <a:chExt cx="297470" cy="154115"/>
            </a:xfrm>
          </p:grpSpPr>
          <p:sp>
            <p:nvSpPr>
              <p:cNvPr id="167" name="下矢印 8"/>
              <p:cNvSpPr/>
              <p:nvPr/>
            </p:nvSpPr>
            <p:spPr>
              <a:xfrm>
                <a:off x="8077923" y="1341514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1000"/>
              </a:p>
            </p:txBody>
          </p:sp>
          <p:sp>
            <p:nvSpPr>
              <p:cNvPr id="168" name="下矢印 9"/>
              <p:cNvSpPr/>
              <p:nvPr/>
            </p:nvSpPr>
            <p:spPr>
              <a:xfrm flipV="1">
                <a:off x="8250454" y="1341305"/>
                <a:ext cx="124939" cy="153906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1000"/>
              </a:p>
            </p:txBody>
          </p:sp>
        </p:grpSp>
        <p:cxnSp>
          <p:nvCxnSpPr>
            <p:cNvPr id="120" name="直線矢印コネクタ 8"/>
            <p:cNvCxnSpPr>
              <a:cxnSpLocks noChangeShapeType="1"/>
            </p:cNvCxnSpPr>
            <p:nvPr/>
          </p:nvCxnSpPr>
          <p:spPr bwMode="auto">
            <a:xfrm rot="16200000" flipH="1">
              <a:off x="311490" y="3741815"/>
              <a:ext cx="4551734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21" name="直線矢印コネクタ 9"/>
            <p:cNvCxnSpPr>
              <a:cxnSpLocks noChangeShapeType="1"/>
            </p:cNvCxnSpPr>
            <p:nvPr/>
          </p:nvCxnSpPr>
          <p:spPr bwMode="auto">
            <a:xfrm rot="5400000">
              <a:off x="1109571" y="1671230"/>
              <a:ext cx="410564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22" name="直線矢印コネクタ 18"/>
            <p:cNvCxnSpPr>
              <a:cxnSpLocks noChangeShapeType="1"/>
            </p:cNvCxnSpPr>
            <p:nvPr/>
          </p:nvCxnSpPr>
          <p:spPr bwMode="auto">
            <a:xfrm>
              <a:off x="1288981" y="1849280"/>
              <a:ext cx="1295994" cy="8096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23" name="直線矢印コネクタ 18"/>
            <p:cNvCxnSpPr>
              <a:cxnSpLocks noChangeShapeType="1"/>
            </p:cNvCxnSpPr>
            <p:nvPr/>
          </p:nvCxnSpPr>
          <p:spPr bwMode="auto">
            <a:xfrm>
              <a:off x="2586564" y="2021851"/>
              <a:ext cx="1401890" cy="12144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24" name="直線矢印コネクタ 18"/>
            <p:cNvCxnSpPr>
              <a:cxnSpLocks noChangeShapeType="1"/>
            </p:cNvCxnSpPr>
            <p:nvPr/>
          </p:nvCxnSpPr>
          <p:spPr bwMode="auto">
            <a:xfrm rot="10800000" flipV="1">
              <a:off x="2585771" y="2250918"/>
              <a:ext cx="1401095" cy="13578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25" name="TextBox 124"/>
            <p:cNvSpPr txBox="1"/>
            <p:nvPr/>
          </p:nvSpPr>
          <p:spPr>
            <a:xfrm>
              <a:off x="2880532" y="1819001"/>
              <a:ext cx="8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message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070914" y="2238135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Arial"/>
                  <a:cs typeface="Arial"/>
                </a:rPr>
                <a:t>ack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609297" y="1612177"/>
              <a:ext cx="697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request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28" name="直線矢印コネクタ 18"/>
            <p:cNvCxnSpPr>
              <a:cxnSpLocks noChangeShapeType="1"/>
            </p:cNvCxnSpPr>
            <p:nvPr/>
          </p:nvCxnSpPr>
          <p:spPr bwMode="auto">
            <a:xfrm>
              <a:off x="3988454" y="3546437"/>
              <a:ext cx="1295994" cy="8096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29" name="直線矢印コネクタ 9"/>
            <p:cNvCxnSpPr>
              <a:cxnSpLocks noChangeShapeType="1"/>
            </p:cNvCxnSpPr>
            <p:nvPr/>
          </p:nvCxnSpPr>
          <p:spPr bwMode="auto">
            <a:xfrm rot="5400000">
              <a:off x="4993468" y="2601441"/>
              <a:ext cx="511958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30" name="TextBox 129"/>
            <p:cNvSpPr txBox="1"/>
            <p:nvPr/>
          </p:nvSpPr>
          <p:spPr>
            <a:xfrm>
              <a:off x="4327991" y="3523115"/>
              <a:ext cx="5866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return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31" name="直線矢印コネクタ 18"/>
            <p:cNvCxnSpPr>
              <a:cxnSpLocks noChangeShapeType="1"/>
            </p:cNvCxnSpPr>
            <p:nvPr/>
          </p:nvCxnSpPr>
          <p:spPr bwMode="auto">
            <a:xfrm rot="10800000" flipV="1">
              <a:off x="1315647" y="2519420"/>
              <a:ext cx="1270122" cy="12808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32" name="直線矢印コネクタ 9"/>
            <p:cNvCxnSpPr>
              <a:cxnSpLocks noChangeShapeType="1"/>
            </p:cNvCxnSpPr>
            <p:nvPr/>
          </p:nvCxnSpPr>
          <p:spPr bwMode="auto">
            <a:xfrm rot="5400000">
              <a:off x="1111159" y="2851989"/>
              <a:ext cx="410564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33" name="TextBox 132"/>
            <p:cNvSpPr txBox="1"/>
            <p:nvPr/>
          </p:nvSpPr>
          <p:spPr>
            <a:xfrm>
              <a:off x="1659100" y="2519198"/>
              <a:ext cx="5866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return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34" name="直線矢印コネクタ 18"/>
            <p:cNvCxnSpPr>
              <a:cxnSpLocks noChangeShapeType="1"/>
            </p:cNvCxnSpPr>
            <p:nvPr/>
          </p:nvCxnSpPr>
          <p:spPr bwMode="auto">
            <a:xfrm rot="10800000" flipV="1">
              <a:off x="3978531" y="2844805"/>
              <a:ext cx="1270122" cy="12808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35" name="TextBox 134"/>
            <p:cNvSpPr txBox="1"/>
            <p:nvPr/>
          </p:nvSpPr>
          <p:spPr>
            <a:xfrm>
              <a:off x="4362217" y="2623761"/>
              <a:ext cx="5182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reply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36" name="直線矢印コネクタ 18"/>
            <p:cNvCxnSpPr>
              <a:cxnSpLocks noChangeShapeType="1"/>
            </p:cNvCxnSpPr>
            <p:nvPr/>
          </p:nvCxnSpPr>
          <p:spPr bwMode="auto">
            <a:xfrm rot="10800000" flipV="1">
              <a:off x="2577436" y="3073265"/>
              <a:ext cx="1401095" cy="13578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37" name="TextBox 136"/>
            <p:cNvSpPr txBox="1"/>
            <p:nvPr/>
          </p:nvSpPr>
          <p:spPr>
            <a:xfrm>
              <a:off x="2873216" y="2844805"/>
              <a:ext cx="8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message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38" name="直線矢印コネクタ 18"/>
            <p:cNvCxnSpPr>
              <a:cxnSpLocks noChangeShapeType="1"/>
            </p:cNvCxnSpPr>
            <p:nvPr/>
          </p:nvCxnSpPr>
          <p:spPr bwMode="auto">
            <a:xfrm rot="10800000" flipV="1">
              <a:off x="1317235" y="3316500"/>
              <a:ext cx="1270122" cy="12808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39" name="TextBox 138"/>
            <p:cNvSpPr txBox="1"/>
            <p:nvPr/>
          </p:nvSpPr>
          <p:spPr>
            <a:xfrm>
              <a:off x="1693327" y="3096361"/>
              <a:ext cx="5182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reply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40" name="直線矢印コネクタ 18"/>
            <p:cNvCxnSpPr>
              <a:cxnSpLocks noChangeShapeType="1"/>
            </p:cNvCxnSpPr>
            <p:nvPr/>
          </p:nvCxnSpPr>
          <p:spPr bwMode="auto">
            <a:xfrm>
              <a:off x="2576641" y="3319085"/>
              <a:ext cx="1401890" cy="12144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1" name="TextBox 140"/>
            <p:cNvSpPr txBox="1"/>
            <p:nvPr/>
          </p:nvSpPr>
          <p:spPr>
            <a:xfrm>
              <a:off x="3070914" y="3336623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Arial"/>
                  <a:cs typeface="Arial"/>
                </a:rPr>
                <a:t>ack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42" name="直線矢印コネクタ 9"/>
            <p:cNvCxnSpPr>
              <a:cxnSpLocks noChangeShapeType="1"/>
            </p:cNvCxnSpPr>
            <p:nvPr/>
          </p:nvCxnSpPr>
          <p:spPr bwMode="auto">
            <a:xfrm rot="5400000">
              <a:off x="5042577" y="3818110"/>
              <a:ext cx="410564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43" name="直線矢印コネクタ 9"/>
            <p:cNvCxnSpPr>
              <a:cxnSpLocks noChangeShapeType="1"/>
            </p:cNvCxnSpPr>
            <p:nvPr/>
          </p:nvCxnSpPr>
          <p:spPr bwMode="auto">
            <a:xfrm rot="5400000">
              <a:off x="962796" y="3797573"/>
              <a:ext cx="712054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44" name="直線矢印コネクタ 9"/>
            <p:cNvCxnSpPr>
              <a:cxnSpLocks noChangeShapeType="1"/>
            </p:cNvCxnSpPr>
            <p:nvPr/>
          </p:nvCxnSpPr>
          <p:spPr bwMode="auto">
            <a:xfrm rot="5400000">
              <a:off x="5143630" y="4512856"/>
              <a:ext cx="205282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45" name="直線矢印コネクタ 18"/>
            <p:cNvCxnSpPr>
              <a:cxnSpLocks noChangeShapeType="1"/>
            </p:cNvCxnSpPr>
            <p:nvPr/>
          </p:nvCxnSpPr>
          <p:spPr bwMode="auto">
            <a:xfrm rot="10800000" flipV="1">
              <a:off x="3975355" y="4616291"/>
              <a:ext cx="1270122" cy="12808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6" name="TextBox 145"/>
            <p:cNvSpPr txBox="1"/>
            <p:nvPr/>
          </p:nvSpPr>
          <p:spPr>
            <a:xfrm>
              <a:off x="4161141" y="4395247"/>
              <a:ext cx="92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notification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47" name="直線矢印コネクタ 18"/>
            <p:cNvCxnSpPr>
              <a:cxnSpLocks noChangeShapeType="1"/>
            </p:cNvCxnSpPr>
            <p:nvPr/>
          </p:nvCxnSpPr>
          <p:spPr bwMode="auto">
            <a:xfrm rot="10800000" flipV="1">
              <a:off x="2588152" y="4825200"/>
              <a:ext cx="1401095" cy="13578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8" name="TextBox 147"/>
            <p:cNvSpPr txBox="1"/>
            <p:nvPr/>
          </p:nvSpPr>
          <p:spPr>
            <a:xfrm>
              <a:off x="2883932" y="4596740"/>
              <a:ext cx="8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message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49" name="直線矢印コネクタ 18"/>
            <p:cNvCxnSpPr>
              <a:cxnSpLocks noChangeShapeType="1"/>
            </p:cNvCxnSpPr>
            <p:nvPr/>
          </p:nvCxnSpPr>
          <p:spPr bwMode="auto">
            <a:xfrm>
              <a:off x="2587357" y="5147663"/>
              <a:ext cx="1401890" cy="12144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50" name="TextBox 149"/>
            <p:cNvSpPr txBox="1"/>
            <p:nvPr/>
          </p:nvSpPr>
          <p:spPr>
            <a:xfrm>
              <a:off x="3081630" y="515425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Arial"/>
                  <a:cs typeface="Arial"/>
                </a:rPr>
                <a:t>ack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51" name="直線矢印コネクタ 18"/>
            <p:cNvCxnSpPr>
              <a:cxnSpLocks noChangeShapeType="1"/>
            </p:cNvCxnSpPr>
            <p:nvPr/>
          </p:nvCxnSpPr>
          <p:spPr bwMode="auto">
            <a:xfrm>
              <a:off x="3988454" y="5328456"/>
              <a:ext cx="1295994" cy="8096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52" name="直線矢印コネクタ 9"/>
            <p:cNvCxnSpPr>
              <a:cxnSpLocks noChangeShapeType="1"/>
            </p:cNvCxnSpPr>
            <p:nvPr/>
          </p:nvCxnSpPr>
          <p:spPr bwMode="auto">
            <a:xfrm rot="16200000" flipH="1">
              <a:off x="4938032" y="5706262"/>
              <a:ext cx="622831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53" name="TextBox 152"/>
            <p:cNvSpPr txBox="1"/>
            <p:nvPr/>
          </p:nvSpPr>
          <p:spPr>
            <a:xfrm>
              <a:off x="4327991" y="5307889"/>
              <a:ext cx="5866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return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54" name="直線矢印コネクタ 18"/>
            <p:cNvCxnSpPr>
              <a:cxnSpLocks noChangeShapeType="1"/>
            </p:cNvCxnSpPr>
            <p:nvPr/>
          </p:nvCxnSpPr>
          <p:spPr bwMode="auto">
            <a:xfrm rot="10800000" flipV="1">
              <a:off x="1319617" y="5154252"/>
              <a:ext cx="1270122" cy="12808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55" name="TextBox 154"/>
            <p:cNvSpPr txBox="1"/>
            <p:nvPr/>
          </p:nvSpPr>
          <p:spPr>
            <a:xfrm>
              <a:off x="1492250" y="4934113"/>
              <a:ext cx="92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notification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56" name="直線矢印コネクタ 9"/>
            <p:cNvCxnSpPr>
              <a:cxnSpLocks noChangeShapeType="1"/>
            </p:cNvCxnSpPr>
            <p:nvPr/>
          </p:nvCxnSpPr>
          <p:spPr bwMode="auto">
            <a:xfrm rot="5400000">
              <a:off x="985120" y="5616971"/>
              <a:ext cx="673758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57" name="Oval 156"/>
            <p:cNvSpPr/>
            <p:nvPr/>
          </p:nvSpPr>
          <p:spPr>
            <a:xfrm>
              <a:off x="2507579" y="2021851"/>
              <a:ext cx="164022" cy="36484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3907236" y="3096361"/>
              <a:ext cx="164022" cy="34822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3907236" y="4825200"/>
              <a:ext cx="164022" cy="443906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1232048" y="3037469"/>
              <a:ext cx="164022" cy="40711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19050" cap="flat" cmpd="sng" algn="ctr">
              <a:solidFill>
                <a:srgbClr val="00009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140701" y="6485691"/>
              <a:ext cx="215999" cy="32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65" name="直線矢印コネクタ 18"/>
            <p:cNvCxnSpPr>
              <a:cxnSpLocks noChangeShapeType="1"/>
            </p:cNvCxnSpPr>
            <p:nvPr/>
          </p:nvCxnSpPr>
          <p:spPr bwMode="auto">
            <a:xfrm>
              <a:off x="3978531" y="2264153"/>
              <a:ext cx="1295994" cy="8096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66" name="TextBox 165"/>
            <p:cNvSpPr txBox="1"/>
            <p:nvPr/>
          </p:nvSpPr>
          <p:spPr>
            <a:xfrm>
              <a:off x="4272349" y="2032800"/>
              <a:ext cx="697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request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Timeouts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 smtClean="0"/>
              <a:t>Message transport layer (MTL) timeout</a:t>
            </a:r>
          </a:p>
          <a:p>
            <a:pPr lvl="1"/>
            <a:r>
              <a:rPr lang="en-US" altLang="ja-JP" sz="2000" dirty="0" smtClean="0"/>
              <a:t>Underlying MTL (http/</a:t>
            </a:r>
            <a:r>
              <a:rPr lang="en-US" altLang="ja-JP" sz="2000" dirty="0" err="1" smtClean="0"/>
              <a:t>tcp</a:t>
            </a:r>
            <a:r>
              <a:rPr lang="en-US" altLang="ja-JP" sz="2000" dirty="0" smtClean="0"/>
              <a:t>) initiates a MTL timeout</a:t>
            </a:r>
          </a:p>
          <a:p>
            <a:pPr lvl="1"/>
            <a:r>
              <a:rPr lang="en-US" altLang="ja-JP" sz="2000" dirty="0" smtClean="0"/>
              <a:t>Happens when an </a:t>
            </a:r>
            <a:r>
              <a:rPr lang="en-US" altLang="ja-JP" sz="2000" dirty="0" err="1" smtClean="0"/>
              <a:t>ack</a:t>
            </a:r>
            <a:r>
              <a:rPr lang="en-US" altLang="ja-JP" sz="2000" dirty="0" smtClean="0"/>
              <a:t> is not returned for a message.</a:t>
            </a:r>
          </a:p>
          <a:p>
            <a:r>
              <a:rPr lang="en-US" altLang="ja-JP" sz="2400" dirty="0" smtClean="0"/>
              <a:t>Coordinator timeout</a:t>
            </a:r>
          </a:p>
          <a:p>
            <a:pPr lvl="1"/>
            <a:r>
              <a:rPr lang="en-US" altLang="ja-JP" sz="2000" dirty="0" err="1" smtClean="0"/>
              <a:t>Coor</a:t>
            </a:r>
            <a:r>
              <a:rPr lang="en-US" altLang="ja-JP" sz="2000" dirty="0" smtClean="0"/>
              <a:t> can timeout if a reply message is not returned in a certain period of time</a:t>
            </a:r>
          </a:p>
          <a:p>
            <a:r>
              <a:rPr lang="en-US" altLang="ja-JP" sz="2400" dirty="0" err="1" smtClean="0"/>
              <a:t>Coor</a:t>
            </a:r>
            <a:r>
              <a:rPr lang="en-US" altLang="ja-JP" sz="2400" dirty="0" smtClean="0"/>
              <a:t> notifies both MTL and </a:t>
            </a:r>
            <a:r>
              <a:rPr lang="en-US" altLang="ja-JP" sz="2400" dirty="0" err="1" smtClean="0"/>
              <a:t>Coor</a:t>
            </a:r>
            <a:r>
              <a:rPr lang="en-US" altLang="ja-JP" sz="2400" dirty="0" smtClean="0"/>
              <a:t> timeouts to the parent RA</a:t>
            </a:r>
          </a:p>
          <a:p>
            <a:r>
              <a:rPr lang="en-US" altLang="ja-JP" sz="2400" dirty="0" smtClean="0"/>
              <a:t>When a MTL/</a:t>
            </a:r>
            <a:r>
              <a:rPr lang="en-US" altLang="ja-JP" sz="2400" dirty="0" err="1" smtClean="0"/>
              <a:t>Coor</a:t>
            </a:r>
            <a:r>
              <a:rPr lang="en-US" altLang="ja-JP" sz="2400" dirty="0" smtClean="0"/>
              <a:t> timeout is notified, </a:t>
            </a:r>
            <a:r>
              <a:rPr lang="en-US" altLang="ja-JP" sz="2400" dirty="0" err="1" smtClean="0"/>
              <a:t>uRA</a:t>
            </a:r>
            <a:r>
              <a:rPr lang="en-US" altLang="ja-JP" sz="2400" dirty="0" smtClean="0"/>
              <a:t> can either retry or terminate the connection.</a:t>
            </a:r>
          </a:p>
          <a:p>
            <a:pPr lvl="1"/>
            <a:r>
              <a:rPr lang="en-US" altLang="ja-JP" sz="2000" dirty="0" smtClean="0"/>
              <a:t>Retry is requested by </a:t>
            </a:r>
            <a:r>
              <a:rPr lang="en-US" altLang="ja-JP" sz="2000" dirty="0" err="1" smtClean="0"/>
              <a:t>NSI_messageRetry.rq</a:t>
            </a:r>
            <a:r>
              <a:rPr lang="en-US" altLang="ja-JP" sz="2000" dirty="0" smtClean="0"/>
              <a:t>, which has the original request message's id (correlation id) as a parameter </a:t>
            </a:r>
          </a:p>
          <a:p>
            <a:pPr lvl="1"/>
            <a:r>
              <a:rPr lang="en-US" altLang="ja-JP" sz="2000" dirty="0" err="1" smtClean="0"/>
              <a:t>Coor</a:t>
            </a:r>
            <a:r>
              <a:rPr lang="en-US" altLang="ja-JP" sz="2000" dirty="0" smtClean="0"/>
              <a:t> keeps not-yet-replied requests in a table, so that it can re-send the request.</a:t>
            </a:r>
          </a:p>
          <a:p>
            <a:endParaRPr lang="ja-JP" altLang="en-US" sz="24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Notifications: Activation related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sz="2800" dirty="0" smtClean="0"/>
              <a:t>There are no </a:t>
            </a:r>
            <a:r>
              <a:rPr kumimoji="1" lang="en-US" altLang="ja-JP" sz="2800" dirty="0" err="1" smtClean="0"/>
              <a:t>activateComplete.nt</a:t>
            </a:r>
            <a:r>
              <a:rPr kumimoji="1" lang="en-US" altLang="ja-JP" sz="2800" dirty="0" smtClean="0"/>
              <a:t> nor  </a:t>
            </a:r>
            <a:r>
              <a:rPr kumimoji="1" lang="en-US" altLang="ja-JP" sz="2800" dirty="0" err="1" smtClean="0"/>
              <a:t>deactivateComplete.nt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A general error message is used to notify following events. Those error are sent up the tree to </a:t>
            </a:r>
            <a:r>
              <a:rPr kumimoji="1" lang="en-US" altLang="ja-JP" sz="2800" dirty="0" err="1" smtClean="0"/>
              <a:t>uRA</a:t>
            </a:r>
            <a:r>
              <a:rPr kumimoji="1" lang="en-US" altLang="ja-JP" sz="2800" dirty="0" smtClean="0"/>
              <a:t> immediately</a:t>
            </a:r>
          </a:p>
          <a:p>
            <a:pPr lvl="1"/>
            <a:r>
              <a:rPr kumimoji="1" lang="en-US" altLang="ja-JP" sz="2400" dirty="0" err="1" smtClean="0"/>
              <a:t>activateFailed</a:t>
            </a:r>
            <a:r>
              <a:rPr kumimoji="1" lang="en-US" altLang="ja-JP" sz="2400" dirty="0" smtClean="0"/>
              <a:t>: Activation failed at the time when </a:t>
            </a:r>
            <a:r>
              <a:rPr kumimoji="1" lang="en-US" altLang="ja-JP" sz="2400" dirty="0" err="1" smtClean="0"/>
              <a:t>uPA</a:t>
            </a:r>
            <a:r>
              <a:rPr kumimoji="1" lang="en-US" altLang="ja-JP" sz="2400" dirty="0" smtClean="0"/>
              <a:t> should activate its data plane</a:t>
            </a:r>
          </a:p>
          <a:p>
            <a:pPr lvl="1"/>
            <a:r>
              <a:rPr kumimoji="1" lang="en-US" altLang="ja-JP" sz="2400" dirty="0" err="1" smtClean="0"/>
              <a:t>deactivateFailed</a:t>
            </a:r>
            <a:r>
              <a:rPr kumimoji="1" lang="en-US" altLang="ja-JP" sz="2400" dirty="0" smtClean="0"/>
              <a:t>: Deactivation failed at the time when </a:t>
            </a:r>
            <a:r>
              <a:rPr kumimoji="1" lang="en-US" altLang="ja-JP" sz="2400" dirty="0" err="1" smtClean="0"/>
              <a:t>uPA</a:t>
            </a:r>
            <a:r>
              <a:rPr kumimoji="1" lang="en-US" altLang="ja-JP" sz="2400" dirty="0" smtClean="0"/>
              <a:t> should deactivate its data plane</a:t>
            </a:r>
          </a:p>
          <a:p>
            <a:pPr lvl="1"/>
            <a:r>
              <a:rPr kumimoji="1" lang="en-US" altLang="ja-JP" sz="2400" dirty="0" err="1" smtClean="0"/>
              <a:t>dataplaneError</a:t>
            </a:r>
            <a:r>
              <a:rPr kumimoji="1" lang="en-US" altLang="ja-JP" sz="2400" dirty="0" smtClean="0"/>
              <a:t>: Data plane is deactivate when deactivation is not expected. The error is recoverable.</a:t>
            </a:r>
          </a:p>
          <a:p>
            <a:pPr lvl="1"/>
            <a:r>
              <a:rPr kumimoji="1" lang="en-US" altLang="ja-JP" sz="2400" dirty="0" err="1" smtClean="0"/>
              <a:t>forcedEnd</a:t>
            </a:r>
            <a:r>
              <a:rPr kumimoji="1" lang="en-US" altLang="ja-JP" sz="2400" dirty="0" smtClean="0"/>
              <a:t>: Something unrecoverable is happened in </a:t>
            </a:r>
            <a:r>
              <a:rPr kumimoji="1" lang="en-US" altLang="ja-JP" sz="2400" dirty="0" err="1" smtClean="0"/>
              <a:t>uPA</a:t>
            </a:r>
            <a:r>
              <a:rPr kumimoji="1" lang="en-US" altLang="ja-JP" sz="2400" dirty="0" smtClean="0"/>
              <a:t>/NRM </a:t>
            </a:r>
          </a:p>
          <a:p>
            <a:endParaRPr kumimoji="1" lang="ja-JP" altLang="en-US" sz="28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Notifications: modify timeout and MTL failure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NSI_modifyTimeout.nt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NSI_genericEvent.nt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Message delivery failure will be notified by this message (to be defined)</a:t>
            </a:r>
          </a:p>
          <a:p>
            <a:r>
              <a:rPr lang="en-US" altLang="ja-JP" dirty="0" smtClean="0"/>
              <a:t>When a MTL/</a:t>
            </a:r>
            <a:r>
              <a:rPr lang="en-US" altLang="ja-JP" dirty="0" err="1" smtClean="0"/>
              <a:t>Coor</a:t>
            </a:r>
            <a:r>
              <a:rPr lang="en-US" altLang="ja-JP" dirty="0" smtClean="0"/>
              <a:t> timeout is notified, </a:t>
            </a:r>
            <a:r>
              <a:rPr lang="en-US" altLang="ja-JP" dirty="0" err="1" smtClean="0"/>
              <a:t>uRA</a:t>
            </a:r>
            <a:r>
              <a:rPr lang="en-US" altLang="ja-JP" dirty="0" smtClean="0"/>
              <a:t> can either retry or terminate the connection.</a:t>
            </a:r>
          </a:p>
          <a:p>
            <a:pPr lvl="1"/>
            <a:r>
              <a:rPr lang="en-US" altLang="ja-JP" dirty="0" smtClean="0"/>
              <a:t>Retry is requested by </a:t>
            </a:r>
            <a:r>
              <a:rPr lang="en-US" altLang="ja-JP" dirty="0" err="1" smtClean="0"/>
              <a:t>NSI_messageRetry.rq</a:t>
            </a:r>
            <a:r>
              <a:rPr lang="en-US" altLang="ja-JP" dirty="0" smtClean="0"/>
              <a:t>, which has the original request message's id (correlation id) as a parameter </a:t>
            </a:r>
            <a:endParaRPr lang="ja-JP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plane activation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412720"/>
            <a:ext cx="8435400" cy="4713443"/>
          </a:xfrm>
        </p:spPr>
        <p:txBody>
          <a:bodyPr/>
          <a:lstStyle/>
          <a:p>
            <a:r>
              <a:rPr kumimoji="1" lang="en-US" altLang="ja-JP" sz="2400" dirty="0" smtClean="0"/>
              <a:t>Data plane should be activated if the PSM is in “Provisioned” state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AND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start_time</a:t>
            </a:r>
            <a:r>
              <a:rPr kumimoji="1" lang="en-US" altLang="ja-JP" sz="2400" dirty="0" smtClean="0"/>
              <a:t> &lt; </a:t>
            </a:r>
            <a:r>
              <a:rPr kumimoji="1" lang="en-US" altLang="ja-JP" sz="2400" dirty="0" err="1" smtClean="0"/>
              <a:t>current_time</a:t>
            </a:r>
            <a:r>
              <a:rPr kumimoji="1" lang="en-US" altLang="ja-JP" sz="2400" dirty="0" smtClean="0"/>
              <a:t> &lt; </a:t>
            </a:r>
            <a:r>
              <a:rPr kumimoji="1" lang="en-US" altLang="ja-JP" sz="2400" dirty="0" err="1" smtClean="0"/>
              <a:t>end_time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Activation is done at the timing of following events (if the above condition is met), using </a:t>
            </a:r>
            <a:r>
              <a:rPr kumimoji="1" lang="en-US" altLang="ja-JP" sz="2400" u="sng" dirty="0" smtClean="0"/>
              <a:t>the latest reservation information</a:t>
            </a:r>
          </a:p>
          <a:p>
            <a:pPr lvl="1"/>
            <a:r>
              <a:rPr kumimoji="1" lang="en-US" altLang="ja-JP" sz="2000" dirty="0" smtClean="0"/>
              <a:t>PSM transits to “Provisioned”</a:t>
            </a:r>
          </a:p>
          <a:p>
            <a:pPr lvl="1"/>
            <a:r>
              <a:rPr kumimoji="1" lang="en-US" altLang="ja-JP" sz="2000" dirty="0" smtClean="0"/>
              <a:t>At the </a:t>
            </a:r>
            <a:r>
              <a:rPr kumimoji="1" lang="en-US" altLang="ja-JP" sz="2000" dirty="0" err="1" smtClean="0"/>
              <a:t>start_time</a:t>
            </a:r>
            <a:endParaRPr kumimoji="1" lang="en-US" altLang="ja-JP" sz="2000" dirty="0" smtClean="0"/>
          </a:p>
          <a:p>
            <a:pPr lvl="1"/>
            <a:r>
              <a:rPr kumimoji="1" lang="en-US" altLang="ja-JP" sz="2000" dirty="0" smtClean="0"/>
              <a:t>Reservation is updated (by commit of modify)</a:t>
            </a:r>
          </a:p>
          <a:p>
            <a:pPr lvl="1"/>
            <a:r>
              <a:rPr kumimoji="1" lang="en-US" altLang="ja-JP" sz="2000" dirty="0" smtClean="0"/>
              <a:t>Data plane is recovered from an error</a:t>
            </a:r>
          </a:p>
          <a:p>
            <a:r>
              <a:rPr kumimoji="1" lang="en-US" altLang="ja-JP" sz="2800" dirty="0" smtClean="0"/>
              <a:t>Data plane activation/deactivation are notified by </a:t>
            </a:r>
            <a:r>
              <a:rPr kumimoji="1" lang="en-US" altLang="ja-JP" sz="2800" dirty="0" err="1" smtClean="0">
                <a:solidFill>
                  <a:srgbClr val="0070C0"/>
                </a:solidFill>
              </a:rPr>
              <a:t>DataPlaneStateChange.nt</a:t>
            </a:r>
            <a:r>
              <a:rPr kumimoji="1" lang="en-US" altLang="ja-JP" sz="2800" dirty="0" smtClean="0"/>
              <a:t> notification messages. </a:t>
            </a:r>
          </a:p>
          <a:p>
            <a:r>
              <a:rPr kumimoji="1" lang="en-US" altLang="ja-JP" sz="2800" dirty="0" smtClean="0"/>
              <a:t>Errors are notified by a generic error message</a:t>
            </a:r>
          </a:p>
          <a:p>
            <a:endParaRPr kumimoji="1" lang="en-US" altLang="ja-JP" sz="2800" dirty="0" smtClean="0"/>
          </a:p>
          <a:p>
            <a:pPr lvl="1"/>
            <a:endParaRPr kumimoji="1" lang="en-US" altLang="ja-JP" sz="2000" dirty="0" smtClean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DataPlaneStateChage.nt</a:t>
            </a:r>
            <a:r>
              <a:rPr kumimoji="1" lang="en-US" altLang="ja-JP" dirty="0" smtClean="0"/>
              <a:t> 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89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PA and aggregator has </a:t>
            </a:r>
            <a:r>
              <a:rPr lang="en-US" altLang="ja-JP" dirty="0" err="1" smtClean="0"/>
              <a:t>DataPlaneStatus</a:t>
            </a:r>
            <a:r>
              <a:rPr lang="en-US" altLang="ja-JP" dirty="0" smtClean="0"/>
              <a:t> information</a:t>
            </a:r>
          </a:p>
          <a:p>
            <a:pPr lvl="1"/>
            <a:r>
              <a:rPr lang="en-US" altLang="ja-JP" dirty="0" smtClean="0"/>
              <a:t>(Boolean) Active: True if  data plane is active. For an aggregator, this flag is true when data plane is activated in all participating children</a:t>
            </a:r>
            <a:endParaRPr lang="ja-JP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) Version:  For a </a:t>
            </a:r>
            <a:r>
              <a:rPr lang="en-US" altLang="ja-JP" dirty="0" err="1" smtClean="0"/>
              <a:t>uPA</a:t>
            </a:r>
            <a:r>
              <a:rPr lang="en-US" altLang="ja-JP" dirty="0" smtClean="0"/>
              <a:t>, current (latest) reservation version number. For an aggregator, the largest version number of the participating children. This field is valid when Active is true.</a:t>
            </a:r>
            <a:endParaRPr lang="ja-JP" altLang="ja-JP" dirty="0" smtClean="0"/>
          </a:p>
          <a:p>
            <a:pPr lvl="1"/>
            <a:r>
              <a:rPr lang="en-US" altLang="ja-JP" dirty="0" smtClean="0"/>
              <a:t>(Boolean) </a:t>
            </a:r>
            <a:r>
              <a:rPr lang="en-US" altLang="ja-JP" dirty="0" err="1" smtClean="0"/>
              <a:t>VersionConsistent</a:t>
            </a:r>
            <a:r>
              <a:rPr lang="en-US" altLang="ja-JP" dirty="0" smtClean="0"/>
              <a:t>: Always true for </a:t>
            </a:r>
            <a:r>
              <a:rPr lang="en-US" altLang="ja-JP" dirty="0" err="1" smtClean="0"/>
              <a:t>uPA</a:t>
            </a:r>
            <a:r>
              <a:rPr lang="en-US" altLang="ja-JP" dirty="0" smtClean="0"/>
              <a:t>. For an aggregator, If version numbers of all children are the same, This flag is true. This field is valid when Active is true.</a:t>
            </a:r>
          </a:p>
          <a:p>
            <a:r>
              <a:rPr lang="en-US" altLang="ja-JP" dirty="0" smtClean="0"/>
              <a:t>When a valid filed of </a:t>
            </a:r>
            <a:r>
              <a:rPr lang="en-US" altLang="ja-JP" dirty="0" err="1" smtClean="0"/>
              <a:t>DataPlaneStatus</a:t>
            </a:r>
            <a:r>
              <a:rPr lang="en-US" altLang="ja-JP" dirty="0" smtClean="0"/>
              <a:t> is changed, </a:t>
            </a:r>
            <a:r>
              <a:rPr lang="en-US" altLang="ja-JP" dirty="0" err="1" smtClean="0"/>
              <a:t>DataPlaneStatusChange.nt</a:t>
            </a:r>
            <a:r>
              <a:rPr lang="en-US" altLang="ja-JP" dirty="0" smtClean="0"/>
              <a:t> is sent up.</a:t>
            </a:r>
            <a:endParaRPr lang="ja-JP" altLang="ja-JP" dirty="0" smtClean="0"/>
          </a:p>
          <a:p>
            <a:pPr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82262" cy="365125"/>
          </a:xfrm>
        </p:spPr>
        <p:txBody>
          <a:bodyPr/>
          <a:lstStyle/>
          <a:p>
            <a:fld id="{CD41AF8C-7A12-5B48-97B4-B02E92ED6DFA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131800" y="5157240"/>
            <a:ext cx="295241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Active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131800" y="5517290"/>
            <a:ext cx="295241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Version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131800" y="5877340"/>
            <a:ext cx="295241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VersionConsistent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131800" y="4725180"/>
            <a:ext cx="2952410" cy="360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DataPlaneStatus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81633</TotalTime>
  <Words>1149</Words>
  <Application>Microsoft Macintosh PowerPoint</Application>
  <PresentationFormat>On-screen Show (4:3)</PresentationFormat>
  <Paragraphs>190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NSI CS Protocol State Machine Message Handling</vt:lpstr>
      <vt:lpstr>Coordinator and Message Transport Layer (MTL)</vt:lpstr>
      <vt:lpstr>PowerPoint Presentation</vt:lpstr>
      <vt:lpstr>Message ack, reply and timeouts</vt:lpstr>
      <vt:lpstr>Timeouts</vt:lpstr>
      <vt:lpstr>Notifications: Activation related</vt:lpstr>
      <vt:lpstr>Notifications: modify timeout and MTL failure</vt:lpstr>
      <vt:lpstr>Data plane activation</vt:lpstr>
      <vt:lpstr>DataPlaneStateChage.nt (1)</vt:lpstr>
      <vt:lpstr>DataPlaneStateChange.nt(2) </vt:lpstr>
      <vt:lpstr>Information tracked by Coordinator</vt:lpstr>
    </vt:vector>
  </TitlesOfParts>
  <Company>OGF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OGF slide presentation template</dc:title>
  <dc:creator/>
  <cp:lastModifiedBy>Chin Guok</cp:lastModifiedBy>
  <cp:revision>376</cp:revision>
  <cp:lastPrinted>2006-08-17T17:55:00Z</cp:lastPrinted>
  <dcterms:created xsi:type="dcterms:W3CDTF">2012-10-24T14:37:17Z</dcterms:created>
  <dcterms:modified xsi:type="dcterms:W3CDTF">2013-03-11T20:05:53Z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473280856</vt:i4>
  </property>
  <property fmtid="{D5CDD505-2E9C-101B-9397-08002B2CF9AE}" pid="3" name="_EmailSubject">
    <vt:lpwstr>[msc] TSC, TS&amp;R + next week's call</vt:lpwstr>
  </property>
  <property fmtid="{D5CDD505-2E9C-101B-9397-08002B2CF9AE}" pid="4" name="_AuthorEmail">
    <vt:lpwstr>scrumb@ogf.org</vt:lpwstr>
  </property>
  <property fmtid="{D5CDD505-2E9C-101B-9397-08002B2CF9AE}" pid="5" name="_AuthorEmailDisplayName">
    <vt:lpwstr>Steve Crumb</vt:lpwstr>
  </property>
</Properties>
</file>