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447" r:id="rId2"/>
    <p:sldId id="500" r:id="rId3"/>
    <p:sldId id="546" r:id="rId4"/>
    <p:sldId id="547" r:id="rId5"/>
    <p:sldId id="548" r:id="rId6"/>
    <p:sldId id="561" r:id="rId7"/>
    <p:sldId id="562" r:id="rId8"/>
    <p:sldId id="558" r:id="rId9"/>
    <p:sldId id="559" r:id="rId10"/>
    <p:sldId id="560" r:id="rId11"/>
    <p:sldId id="568" r:id="rId12"/>
    <p:sldId id="564" r:id="rId13"/>
    <p:sldId id="566" r:id="rId14"/>
  </p:sldIdLst>
  <p:sldSz cx="9144000" cy="6858000" type="screen4x3"/>
  <p:notesSz cx="7099300" cy="10234613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n MacAuley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DB7B82"/>
    <a:srgbClr val="FF0000"/>
    <a:srgbClr val="1E58FF"/>
    <a:srgbClr val="5DAD41"/>
    <a:srgbClr val="6AD0D8"/>
    <a:srgbClr val="9A425B"/>
    <a:srgbClr val="703042"/>
    <a:srgbClr val="31B3BD"/>
    <a:srgbClr val="DDDDDD"/>
  </p:clrMru>
  <p:extLst>
    <p:ext uri="{E76CE94A-603C-4142-B9EB-6D1370010A27}">
      <p14:discardImageEditData xmlns:p14="http://schemas.microsoft.com/office/powerpoint/2010/main" xmlns="" xmlns:mv="urn:schemas-microsoft-com:mac:vml" xmlns:mc="http://schemas.openxmlformats.org/markup-compatibility/2006" val="0"/>
    </p:ext>
    <p:ext uri="{D31A062A-798A-4329-ABDD-BBA856620510}">
      <p14:defaultImageDpi xmlns:p14="http://schemas.microsoft.com/office/powerpoint/2010/main" xmlns="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1" autoAdjust="0"/>
    <p:restoredTop sz="95252" autoAdjust="0"/>
  </p:normalViewPr>
  <p:slideViewPr>
    <p:cSldViewPr>
      <p:cViewPr varScale="1">
        <p:scale>
          <a:sx n="84" d="100"/>
          <a:sy n="84" d="100"/>
        </p:scale>
        <p:origin x="-840" y="-78"/>
      </p:cViewPr>
      <p:guideLst>
        <p:guide orient="horz"/>
        <p:guide pos="22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959" tIns="49479" rIns="98959" bIns="49479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 altLang="ja-JP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7" y="3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959" tIns="49479" rIns="98959" bIns="49479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ja-JP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722885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959" tIns="49479" rIns="98959" bIns="49479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 altLang="ja-JP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7" y="9722885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959" tIns="49479" rIns="98959" bIns="49479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33D29E7A-0766-A942-B672-27F8D29DD4B6}" type="slidenum">
              <a:rPr lang="en-US" altLang="ja-JP"/>
              <a:pPr/>
              <a:t>&lt;#&gt;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71555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959" tIns="49479" rIns="98959" bIns="49479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3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959" tIns="49479" rIns="98959" bIns="49479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ja-JP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7" y="4861442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959" tIns="49479" rIns="98959" bIns="49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722885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959" tIns="49479" rIns="98959" bIns="49479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 altLang="ja-JP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5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959" tIns="49479" rIns="98959" bIns="49479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E92AFA64-A76D-9C49-B38A-2066043BAC97}" type="slidenum">
              <a:rPr lang="en-US" altLang="ja-JP"/>
              <a:pPr/>
              <a:t>&lt;#&gt;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5758918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ＭＳ Ｐゴシック" pitchFamily="1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E3AB7E-FE3D-FA4A-AD14-918E793BC2DC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ja-JP" altLang="en-US" dirty="0" smtClean="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6388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80AEB6-1484-4914-8EA0-191E9F958646}" type="slidenum">
              <a:rPr lang="ja-JP" altLang="en-US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</a:rPr>
              <a:pPr/>
              <a:t>13</a:t>
            </a:fld>
            <a:endParaRPr lang="ja-JP" altLang="en-US">
              <a:solidFill>
                <a:srgbClr val="000000"/>
              </a:solidFill>
              <a:latin typeface="Arial" pitchFamily="34" charset="0"/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FA64-A76D-9C49-B38A-2066043BAC97}" type="slidenum">
              <a:rPr lang="en-US" altLang="ja-JP" smtClean="0"/>
              <a:pPr/>
              <a:t>5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FA64-A76D-9C49-B38A-2066043BAC97}" type="slidenum">
              <a:rPr lang="en-US" altLang="ja-JP" smtClean="0"/>
              <a:pPr/>
              <a:t>6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FA64-A76D-9C49-B38A-2066043BAC97}" type="slidenum">
              <a:rPr lang="en-US" altLang="ja-JP" smtClean="0"/>
              <a:pPr/>
              <a:t>7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FA64-A76D-9C49-B38A-2066043BAC97}" type="slidenum">
              <a:rPr lang="en-US" altLang="ja-JP" smtClean="0"/>
              <a:pPr/>
              <a:t>8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FA64-A76D-9C49-B38A-2066043BAC97}" type="slidenum">
              <a:rPr lang="en-US" altLang="ja-JP" smtClean="0"/>
              <a:pPr/>
              <a:t>9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FA64-A76D-9C49-B38A-2066043BAC97}" type="slidenum">
              <a:rPr lang="en-US" altLang="ja-JP" smtClean="0"/>
              <a:pPr/>
              <a:t>10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ja-JP" altLang="en-US" dirty="0" smtClean="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6388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80AEB6-1484-4914-8EA0-191E9F958646}" type="slidenum">
              <a:rPr lang="ja-JP" altLang="en-US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</a:rPr>
              <a:pPr/>
              <a:t>11</a:t>
            </a:fld>
            <a:endParaRPr lang="ja-JP" altLang="en-US">
              <a:solidFill>
                <a:srgbClr val="000000"/>
              </a:solidFill>
              <a:latin typeface="Arial" pitchFamily="34" charset="0"/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ja-JP" altLang="en-US" dirty="0" smtClean="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6388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80AEB6-1484-4914-8EA0-191E9F958646}" type="slidenum">
              <a:rPr lang="ja-JP" altLang="en-US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</a:rPr>
              <a:pPr/>
              <a:t>12</a:t>
            </a:fld>
            <a:endParaRPr lang="ja-JP" altLang="en-US">
              <a:solidFill>
                <a:srgbClr val="000000"/>
              </a:solidFill>
              <a:latin typeface="Arial" pitchFamily="34" charset="0"/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976E72-D201-7D44-BDBC-9EE2CAC40C0D}" type="datetime1">
              <a:rPr lang="en-CA" altLang="ja-JP" smtClean="0"/>
              <a:pPr/>
              <a:t>10/03/2013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B00607-A82F-184E-8B41-FBE9D4E8F079}" type="slidenum">
              <a:rPr lang="ja-JP" altLang="en-US"/>
              <a:pPr/>
              <a:t>&lt;#&gt;</a:t>
            </a:fld>
            <a:endParaRPr lang="ja-JP" altLang="en-US"/>
          </a:p>
        </p:txBody>
      </p:sp>
      <p:sp>
        <p:nvSpPr>
          <p:cNvPr id="7" name="Rectangle 12"/>
          <p:cNvSpPr txBox="1">
            <a:spLocks noChangeArrowheads="1"/>
          </p:cNvSpPr>
          <p:nvPr userDrawn="1"/>
        </p:nvSpPr>
        <p:spPr bwMode="auto">
          <a:xfrm>
            <a:off x="1447800" y="27432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+mj-lt"/>
                <a:ea typeface="+mj-ea"/>
                <a:cs typeface="ＭＳ Ｐゴシック" pitchFamily="1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  <a:cs typeface="ＭＳ Ｐゴシック" pitchFamily="1" charset="-128"/>
              </a:defRPr>
            </a:lvl9pPr>
          </a:lstStyle>
          <a:p>
            <a:r>
              <a:rPr kumimoji="1" lang="en-US" altLang="ja-JP" dirty="0" smtClean="0">
                <a:solidFill>
                  <a:prstClr val="black"/>
                </a:solidFill>
                <a:latin typeface="Calibri"/>
                <a:ea typeface="ＭＳ Ｐゴシック"/>
              </a:rPr>
              <a:t>Click to edit Master title style</a:t>
            </a:r>
            <a:endParaRPr kumimoji="1" lang="en-US" altLang="ja-JP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 userDrawn="1"/>
        </p:nvSpPr>
        <p:spPr bwMode="auto">
          <a:xfrm>
            <a:off x="1524000" y="3657600"/>
            <a:ext cx="7620000" cy="533400"/>
          </a:xfrm>
          <a:prstGeom prst="rect">
            <a:avLst/>
          </a:prstGeom>
          <a:solidFill>
            <a:srgbClr val="5DAD4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ＭＳ Ｐゴシック" pitchFamily="1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mtClean="0">
                <a:solidFill>
                  <a:prstClr val="white"/>
                </a:solidFill>
                <a:latin typeface="Calibri"/>
                <a:ea typeface="ＭＳ Ｐゴシック"/>
              </a:rPr>
              <a:t>Click to edit Master subtitle style</a:t>
            </a:r>
            <a:endParaRPr kumimoji="1" lang="en-US" altLang="ja-JP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990600" y="6477000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ja-JP" sz="600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rPr>
              <a:t>© 2007 Open Grid Forum</a:t>
            </a:r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68937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DD3D84-7D4E-3F4F-B21A-783DC8B43423}" type="datetime1">
              <a:rPr lang="en-CA" altLang="ja-JP" smtClean="0"/>
              <a:pPr/>
              <a:t>10/03/2013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FFFC26-1A9F-4046-AA39-5E41219842CE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56244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428913-E750-4A41-90C3-581EDD324003}" type="datetime1">
              <a:rPr lang="en-CA" altLang="ja-JP" smtClean="0"/>
              <a:pPr/>
              <a:t>10/03/2013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389B5E-688B-BD43-A91E-C6EF142B67E3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73538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1447800" y="2743200"/>
            <a:ext cx="76962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altLang="ja-JP"/>
              <a:t>Click to edit Master title style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24000" y="3657600"/>
            <a:ext cx="7620000" cy="533400"/>
          </a:xfrm>
          <a:solidFill>
            <a:srgbClr val="5DAD41"/>
          </a:solidFill>
        </p:spPr>
        <p:txBody>
          <a:bodyPr/>
          <a:lstStyle>
            <a:lvl1pPr marL="0" indent="0">
              <a:buFont typeface="Times" pitchFamily="1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Click to edit Master subtitle style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990600" y="6477000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ja-JP" sz="600"/>
              <a:t>© 2007 Open Grid Forum</a:t>
            </a:r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22982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6D7901-24BD-C743-8826-8447EB88E1A8}" type="datetime1">
              <a:rPr lang="en-CA" altLang="ja-JP" smtClean="0"/>
              <a:pPr/>
              <a:t>10/03/2013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41AF8C-7A12-5B48-97B4-B02E92ED6DFA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3287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54D85B-AEEA-A84D-ADBB-74A64FC8298B}" type="datetime1">
              <a:rPr lang="en-CA" altLang="ja-JP" smtClean="0"/>
              <a:pPr/>
              <a:t>10/03/2013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45315-1C11-D547-93C5-A2D505F6D283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49327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3E8096-2FD4-3D4E-AEDE-3B2D5947EED9}" type="datetime1">
              <a:rPr lang="en-CA" altLang="ja-JP" smtClean="0"/>
              <a:pPr/>
              <a:t>10/03/2013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9FA7C1-7D52-A040-873E-E9DD258CD189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425066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7E0A61-9ED5-A749-8DEC-707CD068D32A}" type="datetime1">
              <a:rPr lang="en-CA" altLang="ja-JP" smtClean="0"/>
              <a:pPr/>
              <a:t>10/03/2013</a:t>
            </a:fld>
            <a:endParaRPr lang="ja-JP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B7B7F-5BD4-E24D-B3A1-CCA660298FEF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200828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F103A0-9535-6F43-BFF4-5B1686FEEFB3}" type="datetime1">
              <a:rPr lang="en-CA" altLang="ja-JP" smtClean="0"/>
              <a:pPr/>
              <a:t>10/03/2013</a:t>
            </a:fld>
            <a:endParaRPr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21B073-6666-854C-8743-0370E2E4A5F8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322517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1E68A-4193-2845-BC3B-2D7FAD9A1A2E}" type="datetime1">
              <a:rPr lang="en-CA" altLang="ja-JP" smtClean="0"/>
              <a:pPr/>
              <a:t>10/03/2013</a:t>
            </a:fld>
            <a:endParaRPr lang="ja-JP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DECC60-3DD3-AE49-BAB4-19F5E93B8770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35173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A53DC0-0467-D142-B3C4-CC5D2A5BDA74}" type="datetime1">
              <a:rPr lang="en-CA" altLang="ja-JP" smtClean="0"/>
              <a:pPr/>
              <a:t>10/03/2013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D74341-0AF1-AB45-9ECF-F13C01DC443D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401195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ABCD52-78F3-E946-B930-DE2813A8F2D1}" type="datetime1">
              <a:rPr lang="en-CA" altLang="ja-JP" smtClean="0"/>
              <a:pPr/>
              <a:t>10/03/2013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3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31803F-66FA-D742-92AA-E1AD18A13C9E}" type="slidenum">
              <a:rPr lang="ja-JP" altLang="en-US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92343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ja-JP"/>
              <a:t>Click to edit Master title style</a:t>
            </a:r>
            <a:endParaRPr lang="en-US" altLang="ja-JP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ja-JP"/>
              <a:t>Click to edit Master text styles</a:t>
            </a:r>
          </a:p>
          <a:p>
            <a:pPr lvl="1"/>
            <a:r>
              <a:rPr lang="en-CA" altLang="ja-JP"/>
              <a:t>Second level</a:t>
            </a:r>
          </a:p>
          <a:p>
            <a:pPr lvl="2"/>
            <a:r>
              <a:rPr lang="en-CA" altLang="ja-JP"/>
              <a:t>Third level</a:t>
            </a:r>
          </a:p>
          <a:p>
            <a:pPr lvl="3"/>
            <a:r>
              <a:rPr lang="en-CA" altLang="ja-JP"/>
              <a:t>Fourth level</a:t>
            </a:r>
          </a:p>
          <a:p>
            <a:pPr lvl="4"/>
            <a:r>
              <a:rPr lang="en-CA" altLang="ja-JP"/>
              <a:t>Fifth level</a:t>
            </a: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algn="l" eaLnBrk="1" hangingPunct="1"/>
            <a:fld id="{9974FE8D-2691-4D40-865B-45A47111ACDC}" type="datetime1">
              <a:rPr kumimoji="1" lang="en-CA" altLang="ja-JP" smtClean="0">
                <a:ea typeface="ＭＳ Ｐゴシック" charset="0"/>
                <a:cs typeface="ＭＳ Ｐゴシック" charset="0"/>
              </a:rPr>
              <a:pPr algn="l" eaLnBrk="1" hangingPunct="1"/>
              <a:t>10/03/2013</a:t>
            </a:fld>
            <a:endParaRPr kumimoji="1" lang="ja-JP" altLang="en-US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eaLnBrk="1" hangingPunct="1"/>
            <a:r>
              <a:rPr kumimoji="1" lang="en-US" altLang="ja-JP" smtClean="0">
                <a:ea typeface="ＭＳ Ｐゴシック" charset="0"/>
                <a:cs typeface="ＭＳ Ｐゴシック" charset="0"/>
              </a:rPr>
              <a:t>3</a:t>
            </a:r>
            <a:endParaRPr kumimoji="1" lang="ja-JP" altLang="en-US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eaLnBrk="1" hangingPunct="1"/>
            <a:fld id="{E932428F-0593-CA49-A6D1-4FA0CCDBFD97}" type="slidenum">
              <a:rPr kumimoji="1" lang="ja-JP" altLang="en-US" smtClean="0">
                <a:ea typeface="ＭＳ Ｐゴシック" charset="0"/>
                <a:cs typeface="ＭＳ Ｐゴシック" charset="0"/>
              </a:rPr>
              <a:pPr eaLnBrk="1" hangingPunct="1"/>
              <a:t>&lt;#&gt;</a:t>
            </a:fld>
            <a:endParaRPr kumimoji="1" lang="ja-JP" altLang="en-US" smtClean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47561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ＭＳ Ｐゴシック" pitchFamily="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1" charset="0"/>
          <a:ea typeface="ＭＳ Ｐゴシック" pitchFamily="1" charset="-128"/>
          <a:cs typeface="ＭＳ Ｐゴシック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ＭＳ Ｐゴシック" pitchFamily="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mtClean="0"/>
              <a:t>NSI CS Protocol State Machines</a:t>
            </a:r>
            <a:br>
              <a:rPr lang="en-US" altLang="ja-JP" smtClean="0"/>
            </a:br>
            <a:endParaRPr lang="en-US" altLang="ja-JP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mtClean="0"/>
              <a:t>Mar. 11, 2013 @ OGF37 Charlottesville</a:t>
            </a:r>
            <a:endParaRPr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47580" y="4437140"/>
            <a:ext cx="2428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 smtClean="0"/>
              <a:t>Tomohiro </a:t>
            </a:r>
            <a:r>
              <a:rPr kumimoji="1" lang="en-US" altLang="ja-JP" dirty="0" err="1" smtClean="0"/>
              <a:t>Kudoh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263726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角丸四角形 45"/>
          <p:cNvSpPr/>
          <p:nvPr/>
        </p:nvSpPr>
        <p:spPr>
          <a:xfrm rot="19085802">
            <a:off x="3587691" y="3683927"/>
            <a:ext cx="4669515" cy="196555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Title 14359"/>
          <p:cNvSpPr txBox="1">
            <a:spLocks/>
          </p:cNvSpPr>
          <p:nvPr/>
        </p:nvSpPr>
        <p:spPr>
          <a:xfrm>
            <a:off x="0" y="-31263"/>
            <a:ext cx="9143999" cy="5798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rial"/>
                <a:ea typeface="+mj-ea"/>
                <a:cs typeface="Arial"/>
              </a:rPr>
              <a:t>RSM: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Reservation State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Machine</a:t>
            </a: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(messages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and states renamed)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6320" y="6237390"/>
            <a:ext cx="2133600" cy="365125"/>
          </a:xfrm>
        </p:spPr>
        <p:txBody>
          <a:bodyPr/>
          <a:lstStyle/>
          <a:p>
            <a:fld id="{6FDECC60-3DD3-AE49-BAB4-19F5E93B8770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cxnSp>
        <p:nvCxnSpPr>
          <p:cNvPr id="83" name="直線矢印コネクタ 2"/>
          <p:cNvCxnSpPr>
            <a:stCxn id="85" idx="6"/>
            <a:endCxn id="84" idx="2"/>
          </p:cNvCxnSpPr>
          <p:nvPr/>
        </p:nvCxnSpPr>
        <p:spPr>
          <a:xfrm flipV="1">
            <a:off x="3344762" y="2813605"/>
            <a:ext cx="2007719" cy="3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円/楕円 149"/>
          <p:cNvSpPr/>
          <p:nvPr/>
        </p:nvSpPr>
        <p:spPr>
          <a:xfrm>
            <a:off x="5352481" y="245360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Held</a:t>
            </a:r>
          </a:p>
        </p:txBody>
      </p:sp>
      <p:sp>
        <p:nvSpPr>
          <p:cNvPr id="85" name="円/楕円 149"/>
          <p:cNvSpPr/>
          <p:nvPr/>
        </p:nvSpPr>
        <p:spPr>
          <a:xfrm>
            <a:off x="2624762" y="2453908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Checking</a:t>
            </a:r>
          </a:p>
        </p:txBody>
      </p:sp>
      <p:cxnSp>
        <p:nvCxnSpPr>
          <p:cNvPr id="94" name="直線矢印コネクタ 20"/>
          <p:cNvCxnSpPr>
            <a:stCxn id="42" idx="0"/>
            <a:endCxn id="85" idx="4"/>
          </p:cNvCxnSpPr>
          <p:nvPr/>
        </p:nvCxnSpPr>
        <p:spPr>
          <a:xfrm flipH="1" flipV="1">
            <a:off x="2984762" y="3173908"/>
            <a:ext cx="2968" cy="54313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/楕円 149"/>
          <p:cNvSpPr/>
          <p:nvPr/>
        </p:nvSpPr>
        <p:spPr>
          <a:xfrm>
            <a:off x="2627730" y="371704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Failed</a:t>
            </a:r>
          </a:p>
        </p:txBody>
      </p:sp>
      <p:cxnSp>
        <p:nvCxnSpPr>
          <p:cNvPr id="66" name="直線矢印コネクタ 20"/>
          <p:cNvCxnSpPr>
            <a:stCxn id="85" idx="0"/>
          </p:cNvCxnSpPr>
          <p:nvPr/>
        </p:nvCxnSpPr>
        <p:spPr>
          <a:xfrm flipV="1">
            <a:off x="2984762" y="1811089"/>
            <a:ext cx="0" cy="642819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2"/>
          <p:cNvCxnSpPr>
            <a:stCxn id="84" idx="0"/>
          </p:cNvCxnSpPr>
          <p:nvPr/>
        </p:nvCxnSpPr>
        <p:spPr>
          <a:xfrm flipH="1" flipV="1">
            <a:off x="5709503" y="1811089"/>
            <a:ext cx="2978" cy="6425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2"/>
          <p:cNvCxnSpPr/>
          <p:nvPr/>
        </p:nvCxnSpPr>
        <p:spPr>
          <a:xfrm flipH="1">
            <a:off x="3344762" y="1451089"/>
            <a:ext cx="20047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表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80891355"/>
              </p:ext>
            </p:extLst>
          </p:nvPr>
        </p:nvGraphicFramePr>
        <p:xfrm>
          <a:off x="2547369" y="3236501"/>
          <a:ext cx="843084" cy="44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084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en-US" altLang="ja-JP" sz="800" dirty="0" smtClean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表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3412363509"/>
              </p:ext>
            </p:extLst>
          </p:nvPr>
        </p:nvGraphicFramePr>
        <p:xfrm>
          <a:off x="3905709" y="2572630"/>
          <a:ext cx="808168" cy="438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168"/>
              </a:tblGrid>
              <a:tr h="1310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表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961104123"/>
              </p:ext>
            </p:extLst>
          </p:nvPr>
        </p:nvGraphicFramePr>
        <p:xfrm>
          <a:off x="4000023" y="1239639"/>
          <a:ext cx="932027" cy="4255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2027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24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&lt;rsvcommit.cf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&lt;rsvcommit.cf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表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293353848"/>
              </p:ext>
            </p:extLst>
          </p:nvPr>
        </p:nvGraphicFramePr>
        <p:xfrm>
          <a:off x="2483710" y="1916790"/>
          <a:ext cx="810007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007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表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4116749739"/>
              </p:ext>
            </p:extLst>
          </p:nvPr>
        </p:nvGraphicFramePr>
        <p:xfrm>
          <a:off x="5362658" y="1903952"/>
          <a:ext cx="865572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572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40" name="円/楕円 63"/>
          <p:cNvSpPr/>
          <p:nvPr/>
        </p:nvSpPr>
        <p:spPr>
          <a:xfrm>
            <a:off x="5365279" y="1114239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Committing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grpSp>
        <p:nvGrpSpPr>
          <p:cNvPr id="78" name="グループ化 77"/>
          <p:cNvGrpSpPr/>
          <p:nvPr/>
        </p:nvGrpSpPr>
        <p:grpSpPr>
          <a:xfrm>
            <a:off x="6588280" y="5517290"/>
            <a:ext cx="2376330" cy="1152160"/>
            <a:chOff x="6588280" y="5517290"/>
            <a:chExt cx="2376330" cy="1152160"/>
          </a:xfrm>
        </p:grpSpPr>
        <p:sp>
          <p:nvSpPr>
            <p:cNvPr id="63" name="Rectangle 62"/>
            <p:cNvSpPr/>
            <p:nvPr/>
          </p:nvSpPr>
          <p:spPr>
            <a:xfrm>
              <a:off x="6588280" y="5517290"/>
              <a:ext cx="2376330" cy="11521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835054" y="5974489"/>
              <a:ext cx="1985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 smtClean="0"/>
                <a:t>Transitional </a:t>
              </a:r>
              <a:r>
                <a:rPr lang="en-US" sz="1200" dirty="0" smtClean="0"/>
                <a:t>States</a:t>
              </a:r>
              <a:endParaRPr lang="en-US" sz="1200" dirty="0" smtClean="0"/>
            </a:p>
          </p:txBody>
        </p:sp>
        <p:sp>
          <p:nvSpPr>
            <p:cNvPr id="65" name="円/楕円 149"/>
            <p:cNvSpPr/>
            <p:nvPr/>
          </p:nvSpPr>
          <p:spPr>
            <a:xfrm>
              <a:off x="6672669" y="6027353"/>
              <a:ext cx="186600" cy="186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67" name="円/楕円 96"/>
            <p:cNvSpPr/>
            <p:nvPr/>
          </p:nvSpPr>
          <p:spPr>
            <a:xfrm>
              <a:off x="6672669" y="5646353"/>
              <a:ext cx="186600" cy="1866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825069" y="5593489"/>
              <a:ext cx="945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 smtClean="0"/>
                <a:t>Initial State</a:t>
              </a:r>
              <a:endParaRPr lang="en-US" sz="1200" dirty="0"/>
            </a:p>
          </p:txBody>
        </p:sp>
        <p:sp>
          <p:nvSpPr>
            <p:cNvPr id="69" name="円/楕円 154"/>
            <p:cNvSpPr/>
            <p:nvPr/>
          </p:nvSpPr>
          <p:spPr>
            <a:xfrm>
              <a:off x="6672669" y="6381945"/>
              <a:ext cx="186600" cy="186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813446" y="6320441"/>
              <a:ext cx="11000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 smtClean="0"/>
                <a:t>Stable States</a:t>
              </a:r>
              <a:endParaRPr lang="en-US" sz="1200" dirty="0"/>
            </a:p>
          </p:txBody>
        </p:sp>
      </p:grpSp>
      <p:sp>
        <p:nvSpPr>
          <p:cNvPr id="74" name="円/楕円 16"/>
          <p:cNvSpPr/>
          <p:nvPr/>
        </p:nvSpPr>
        <p:spPr>
          <a:xfrm>
            <a:off x="2627730" y="5013220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Aborting</a:t>
            </a:r>
            <a:endParaRPr kumimoji="1" lang="en-US" altLang="ja-JP" sz="1000" dirty="0" smtClean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75" name="直線矢印コネクタ 100"/>
          <p:cNvCxnSpPr>
            <a:stCxn id="84" idx="3"/>
            <a:endCxn id="74" idx="7"/>
          </p:cNvCxnSpPr>
          <p:nvPr/>
        </p:nvCxnSpPr>
        <p:spPr>
          <a:xfrm flipH="1">
            <a:off x="3242288" y="3068164"/>
            <a:ext cx="2215635" cy="2050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四角形吹き出し 71"/>
          <p:cNvSpPr/>
          <p:nvPr/>
        </p:nvSpPr>
        <p:spPr>
          <a:xfrm>
            <a:off x="7092350" y="4005080"/>
            <a:ext cx="1620342" cy="704654"/>
          </a:xfrm>
          <a:prstGeom prst="wedgeRectCallout">
            <a:avLst>
              <a:gd name="adj1" fmla="val -40709"/>
              <a:gd name="adj2" fmla="val -133204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ja-JP" sz="1000" dirty="0" smtClean="0">
                <a:solidFill>
                  <a:schemeClr val="tx1"/>
                </a:solidFill>
              </a:rPr>
              <a:t>If </a:t>
            </a:r>
            <a:r>
              <a:rPr kumimoji="1" lang="en-US" altLang="ja-JP" sz="1000" dirty="0" err="1" smtClean="0">
                <a:solidFill>
                  <a:schemeClr val="tx1"/>
                </a:solidFill>
              </a:rPr>
              <a:t>rsvcommit.rq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is received after timeout, </a:t>
            </a:r>
            <a:r>
              <a:rPr kumimoji="1" lang="en-US" altLang="ja-JP" sz="1000" dirty="0" err="1" smtClean="0">
                <a:solidFill>
                  <a:schemeClr val="tx1"/>
                </a:solidFill>
              </a:rPr>
              <a:t>rsvcommit.fl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is returned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円/楕円 149"/>
          <p:cNvSpPr/>
          <p:nvPr/>
        </p:nvSpPr>
        <p:spPr>
          <a:xfrm>
            <a:off x="5364110" y="501322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Timeout</a:t>
            </a:r>
          </a:p>
        </p:txBody>
      </p:sp>
      <p:cxnSp>
        <p:nvCxnSpPr>
          <p:cNvPr id="51" name="直線矢印コネクタ 20"/>
          <p:cNvCxnSpPr>
            <a:stCxn id="50" idx="0"/>
          </p:cNvCxnSpPr>
          <p:nvPr/>
        </p:nvCxnSpPr>
        <p:spPr>
          <a:xfrm flipV="1">
            <a:off x="5724110" y="3140960"/>
            <a:ext cx="50" cy="187226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 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339307186"/>
              </p:ext>
            </p:extLst>
          </p:nvPr>
        </p:nvGraphicFramePr>
        <p:xfrm>
          <a:off x="5148080" y="4222260"/>
          <a:ext cx="122417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70"/>
              </a:tblGrid>
              <a:tr h="1158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ja-JP" sz="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reserve_timeout</a:t>
                      </a:r>
                      <a:r>
                        <a:rPr kumimoji="1" lang="en-US" altLang="ja-JP" sz="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kumimoji="1" lang="ja-JP" altLang="en-US" sz="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95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853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rsvTimeout.nt</a:t>
                      </a:r>
                      <a:endParaRPr kumimoji="1" lang="ja-JP" alt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992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07" name="直線矢印コネクタ 100"/>
          <p:cNvCxnSpPr>
            <a:stCxn id="42" idx="4"/>
            <a:endCxn id="74" idx="0"/>
          </p:cNvCxnSpPr>
          <p:nvPr/>
        </p:nvCxnSpPr>
        <p:spPr>
          <a:xfrm>
            <a:off x="2987730" y="4437040"/>
            <a:ext cx="0" cy="5761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表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2549928280"/>
              </p:ext>
            </p:extLst>
          </p:nvPr>
        </p:nvGraphicFramePr>
        <p:xfrm>
          <a:off x="3851900" y="3933070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表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2549928280"/>
              </p:ext>
            </p:extLst>
          </p:nvPr>
        </p:nvGraphicFramePr>
        <p:xfrm>
          <a:off x="2555720" y="4509150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29" name="曲線コネクタ 46"/>
          <p:cNvCxnSpPr>
            <a:endCxn id="74" idx="2"/>
          </p:cNvCxnSpPr>
          <p:nvPr/>
        </p:nvCxnSpPr>
        <p:spPr>
          <a:xfrm rot="10800000" flipH="1" flipV="1">
            <a:off x="2624762" y="1451088"/>
            <a:ext cx="2968" cy="3922131"/>
          </a:xfrm>
          <a:prstGeom prst="curvedConnector3">
            <a:avLst>
              <a:gd name="adj1" fmla="val -1854222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表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528860783"/>
              </p:ext>
            </p:extLst>
          </p:nvPr>
        </p:nvGraphicFramePr>
        <p:xfrm>
          <a:off x="1547580" y="3356990"/>
          <a:ext cx="923766" cy="44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766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&lt;rsvabort.cf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&lt;rsvabort.cf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53" name="曲線コネクタ 46"/>
          <p:cNvCxnSpPr>
            <a:endCxn id="50" idx="6"/>
          </p:cNvCxnSpPr>
          <p:nvPr/>
        </p:nvCxnSpPr>
        <p:spPr>
          <a:xfrm rot="16200000" flipH="1">
            <a:off x="2573370" y="1862480"/>
            <a:ext cx="4176690" cy="2844790"/>
          </a:xfrm>
          <a:prstGeom prst="curvedConnector4">
            <a:avLst>
              <a:gd name="adj1" fmla="val -11647"/>
              <a:gd name="adj2" fmla="val 13214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表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4116749739"/>
              </p:ext>
            </p:extLst>
          </p:nvPr>
        </p:nvGraphicFramePr>
        <p:xfrm>
          <a:off x="6660290" y="2996940"/>
          <a:ext cx="936130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30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rsvcommit.fl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71" name="直線矢印コネクタ 70"/>
          <p:cNvCxnSpPr/>
          <p:nvPr/>
        </p:nvCxnSpPr>
        <p:spPr>
          <a:xfrm flipH="1">
            <a:off x="3347730" y="5373220"/>
            <a:ext cx="20163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表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2549928280"/>
              </p:ext>
            </p:extLst>
          </p:nvPr>
        </p:nvGraphicFramePr>
        <p:xfrm>
          <a:off x="3923910" y="5157240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rsvabort.rq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55" name="四角形吹き出し 54"/>
          <p:cNvSpPr/>
          <p:nvPr/>
        </p:nvSpPr>
        <p:spPr>
          <a:xfrm>
            <a:off x="323410" y="1988800"/>
            <a:ext cx="1620342" cy="704654"/>
          </a:xfrm>
          <a:prstGeom prst="wedgeRectCallout">
            <a:avLst>
              <a:gd name="adj1" fmla="val 82607"/>
              <a:gd name="adj2" fmla="val -32276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ja-JP" sz="1000" dirty="0" err="1" smtClean="0">
                <a:solidFill>
                  <a:schemeClr val="tx1"/>
                </a:solidFill>
              </a:rPr>
              <a:t>Rsv.rq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is used for both the initial reservation and modification</a:t>
            </a:r>
            <a:r>
              <a:rPr kumimoji="1" lang="ja-JP" altLang="en-US" sz="10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after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円/楕円 149"/>
          <p:cNvSpPr/>
          <p:nvPr/>
        </p:nvSpPr>
        <p:spPr>
          <a:xfrm>
            <a:off x="2627730" y="1052770"/>
            <a:ext cx="720000" cy="720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Reserved</a:t>
            </a:r>
            <a:endParaRPr kumimoji="1" lang="en-US" altLang="ja-JP" sz="1000" dirty="0" smtClean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44" name="曲線コネクタ 46"/>
          <p:cNvCxnSpPr>
            <a:stCxn id="43" idx="5"/>
            <a:endCxn id="140" idx="3"/>
          </p:cNvCxnSpPr>
          <p:nvPr/>
        </p:nvCxnSpPr>
        <p:spPr>
          <a:xfrm rot="16200000" flipH="1">
            <a:off x="4325770" y="583846"/>
            <a:ext cx="61469" cy="2228433"/>
          </a:xfrm>
          <a:prstGeom prst="curvedConnector3">
            <a:avLst>
              <a:gd name="adj1" fmla="val 643430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961104123"/>
              </p:ext>
            </p:extLst>
          </p:nvPr>
        </p:nvGraphicFramePr>
        <p:xfrm>
          <a:off x="3995920" y="1844780"/>
          <a:ext cx="936130" cy="4255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30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24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</a:t>
                      </a: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kumimoji="1" lang="ja-JP" altLang="en-US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ｆｌ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rsvcommit</a:t>
                      </a: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kumimoji="1" lang="ja-JP" altLang="en-US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ｆｌ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47" name="四角形吹き出し 71"/>
          <p:cNvSpPr/>
          <p:nvPr/>
        </p:nvSpPr>
        <p:spPr>
          <a:xfrm>
            <a:off x="2627730" y="6165380"/>
            <a:ext cx="756222" cy="488624"/>
          </a:xfrm>
          <a:prstGeom prst="wedgeRectCallout">
            <a:avLst>
              <a:gd name="adj1" fmla="val 144371"/>
              <a:gd name="adj2" fmla="val -34923"/>
            </a:avLst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ja-JP" sz="1200" dirty="0" err="1" smtClean="0">
                <a:solidFill>
                  <a:schemeClr val="tx1"/>
                </a:solidFill>
              </a:rPr>
              <a:t>uPA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 only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円/楕円 149"/>
          <p:cNvSpPr/>
          <p:nvPr/>
        </p:nvSpPr>
        <p:spPr>
          <a:xfrm>
            <a:off x="827480" y="908650"/>
            <a:ext cx="720000" cy="7200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Initial</a:t>
            </a:r>
            <a:endParaRPr kumimoji="1" lang="en-US" altLang="ja-JP" sz="1000" dirty="0" smtClean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61" name="直線矢印コネクタ 20"/>
          <p:cNvCxnSpPr>
            <a:stCxn id="85" idx="1"/>
            <a:endCxn id="60" idx="5"/>
          </p:cNvCxnSpPr>
          <p:nvPr/>
        </p:nvCxnSpPr>
        <p:spPr>
          <a:xfrm flipH="1" flipV="1">
            <a:off x="1442038" y="1523209"/>
            <a:ext cx="1288166" cy="103614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表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293353848"/>
              </p:ext>
            </p:extLst>
          </p:nvPr>
        </p:nvGraphicFramePr>
        <p:xfrm>
          <a:off x="1475570" y="1556740"/>
          <a:ext cx="810007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007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80" name="角丸四角形 79"/>
          <p:cNvSpPr/>
          <p:nvPr/>
        </p:nvSpPr>
        <p:spPr>
          <a:xfrm>
            <a:off x="7020340" y="764630"/>
            <a:ext cx="2016280" cy="864120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rgbClr val="FF0000"/>
                </a:solidFill>
              </a:rPr>
              <a:t>Proposed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82425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円/楕円 35"/>
          <p:cNvSpPr/>
          <p:nvPr/>
        </p:nvSpPr>
        <p:spPr>
          <a:xfrm rot="1639121">
            <a:off x="1763217" y="3036982"/>
            <a:ext cx="1135475" cy="901853"/>
          </a:xfrm>
          <a:prstGeom prst="ellipse">
            <a:avLst/>
          </a:prstGeom>
          <a:solidFill>
            <a:srgbClr val="DB7B82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4" name="円/楕円 33"/>
          <p:cNvSpPr/>
          <p:nvPr/>
        </p:nvSpPr>
        <p:spPr>
          <a:xfrm rot="1639121">
            <a:off x="5289226" y="1426960"/>
            <a:ext cx="2673113" cy="901853"/>
          </a:xfrm>
          <a:prstGeom prst="ellipse">
            <a:avLst/>
          </a:prstGeom>
          <a:solidFill>
            <a:srgbClr val="DB7B82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220090" y="1700760"/>
            <a:ext cx="1282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FF0000"/>
                </a:solidFill>
              </a:rPr>
              <a:t>Removed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619590" y="3429000"/>
            <a:ext cx="1282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FF0000"/>
                </a:solidFill>
              </a:rPr>
              <a:t>Removed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14360" name="Title 14359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38199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PSM : Provision State Machine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6" name="円/楕円 16"/>
          <p:cNvSpPr/>
          <p:nvPr/>
        </p:nvSpPr>
        <p:spPr>
          <a:xfrm>
            <a:off x="4728471" y="3995760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Releasing</a:t>
            </a:r>
          </a:p>
        </p:txBody>
      </p:sp>
      <p:cxnSp>
        <p:nvCxnSpPr>
          <p:cNvPr id="63" name="曲線コネクタ 46"/>
          <p:cNvCxnSpPr>
            <a:stCxn id="17" idx="2"/>
            <a:endCxn id="126" idx="0"/>
          </p:cNvCxnSpPr>
          <p:nvPr/>
        </p:nvCxnSpPr>
        <p:spPr>
          <a:xfrm rot="10800000" flipV="1">
            <a:off x="2874602" y="1028863"/>
            <a:ext cx="1947007" cy="1343558"/>
          </a:xfrm>
          <a:prstGeom prst="curvedConnector2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16"/>
          <p:cNvSpPr/>
          <p:nvPr/>
        </p:nvSpPr>
        <p:spPr>
          <a:xfrm>
            <a:off x="4821608" y="668863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Provisioning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103" name="曲線コネクタ 46"/>
          <p:cNvCxnSpPr>
            <a:stCxn id="56" idx="2"/>
            <a:endCxn id="126" idx="4"/>
          </p:cNvCxnSpPr>
          <p:nvPr/>
        </p:nvCxnSpPr>
        <p:spPr>
          <a:xfrm rot="10800000">
            <a:off x="2874601" y="3092422"/>
            <a:ext cx="1853870" cy="1263339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線コネクタ 46"/>
          <p:cNvCxnSpPr>
            <a:stCxn id="51" idx="4"/>
            <a:endCxn id="56" idx="6"/>
          </p:cNvCxnSpPr>
          <p:nvPr/>
        </p:nvCxnSpPr>
        <p:spPr>
          <a:xfrm rot="5400000">
            <a:off x="6103750" y="2428675"/>
            <a:ext cx="1271806" cy="2582364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表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2077737858"/>
              </p:ext>
            </p:extLst>
          </p:nvPr>
        </p:nvGraphicFramePr>
        <p:xfrm>
          <a:off x="3505200" y="970932"/>
          <a:ext cx="739422" cy="4261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422"/>
              </a:tblGrid>
              <a:tr h="44336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67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30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1741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表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8577371"/>
              </p:ext>
            </p:extLst>
          </p:nvPr>
        </p:nvGraphicFramePr>
        <p:xfrm>
          <a:off x="7433746" y="3380446"/>
          <a:ext cx="651927" cy="422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27"/>
              </a:tblGrid>
              <a:tr h="43851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529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72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161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" name="表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476629221"/>
              </p:ext>
            </p:extLst>
          </p:nvPr>
        </p:nvGraphicFramePr>
        <p:xfrm>
          <a:off x="3462871" y="4038601"/>
          <a:ext cx="812796" cy="407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796"/>
              </a:tblGrid>
              <a:tr h="968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68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&lt;rel.cf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68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&lt;rel.cf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420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12" name="円弧 111"/>
          <p:cNvSpPr/>
          <p:nvPr/>
        </p:nvSpPr>
        <p:spPr>
          <a:xfrm rot="18912866" flipH="1">
            <a:off x="2421043" y="2957013"/>
            <a:ext cx="347256" cy="310136"/>
          </a:xfrm>
          <a:prstGeom prst="arc">
            <a:avLst>
              <a:gd name="adj1" fmla="val 13167279"/>
              <a:gd name="adj2" fmla="val 879382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hangingPunct="1"/>
            <a:endParaRPr kumimoji="1" lang="ja-JP" altLang="en-US" sz="100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83" name="表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572336170"/>
              </p:ext>
            </p:extLst>
          </p:nvPr>
        </p:nvGraphicFramePr>
        <p:xfrm>
          <a:off x="2057400" y="3200401"/>
          <a:ext cx="575733" cy="3089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5733"/>
              </a:tblGrid>
              <a:tr h="31942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64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64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317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68" name="曲線コネクタ 46"/>
          <p:cNvCxnSpPr>
            <a:stCxn id="51" idx="0"/>
            <a:endCxn id="17" idx="6"/>
          </p:cNvCxnSpPr>
          <p:nvPr/>
        </p:nvCxnSpPr>
        <p:spPr>
          <a:xfrm rot="16200000" flipV="1">
            <a:off x="6118677" y="451795"/>
            <a:ext cx="1335091" cy="2489227"/>
          </a:xfrm>
          <a:prstGeom prst="curvedConnector2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表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388685114"/>
              </p:ext>
            </p:extLst>
          </p:nvPr>
        </p:nvGraphicFramePr>
        <p:xfrm>
          <a:off x="6472669" y="900524"/>
          <a:ext cx="922844" cy="404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2844"/>
              </a:tblGrid>
              <a:tr h="10001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001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001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91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45" name="Rectangle 144"/>
          <p:cNvSpPr/>
          <p:nvPr/>
        </p:nvSpPr>
        <p:spPr>
          <a:xfrm>
            <a:off x="5751667" y="4639745"/>
            <a:ext cx="3299199" cy="19871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5998442" y="5096945"/>
            <a:ext cx="30293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Transitional States</a:t>
            </a:r>
          </a:p>
          <a:p>
            <a:pPr algn="l"/>
            <a:r>
              <a:rPr lang="en-US" sz="1000" i="1" dirty="0" smtClean="0"/>
              <a:t>NB: Requests* received in this state is queued and processed only when it transitions to a Stable State.  *NB: Exceptions are </a:t>
            </a:r>
            <a:r>
              <a:rPr lang="en-US" sz="1000" i="1" dirty="0" err="1" smtClean="0"/>
              <a:t>term.rq</a:t>
            </a:r>
            <a:r>
              <a:rPr lang="en-US" sz="1000" i="1" dirty="0" smtClean="0"/>
              <a:t> and unexpected messages (e.g. illegal sequence)</a:t>
            </a:r>
            <a:endParaRPr lang="en-US" sz="1000" i="1" dirty="0"/>
          </a:p>
        </p:txBody>
      </p:sp>
      <p:sp>
        <p:nvSpPr>
          <p:cNvPr id="148" name="円/楕円 149"/>
          <p:cNvSpPr/>
          <p:nvPr/>
        </p:nvSpPr>
        <p:spPr>
          <a:xfrm>
            <a:off x="5836057" y="5149809"/>
            <a:ext cx="186600" cy="186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47" name="円/楕円 96"/>
          <p:cNvSpPr/>
          <p:nvPr/>
        </p:nvSpPr>
        <p:spPr>
          <a:xfrm>
            <a:off x="5836057" y="4768809"/>
            <a:ext cx="186600" cy="1866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988457" y="4715945"/>
            <a:ext cx="945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Initial State</a:t>
            </a:r>
            <a:endParaRPr lang="en-US" sz="1200" dirty="0"/>
          </a:p>
        </p:txBody>
      </p:sp>
      <p:sp>
        <p:nvSpPr>
          <p:cNvPr id="149" name="円/楕円 154"/>
          <p:cNvSpPr/>
          <p:nvPr/>
        </p:nvSpPr>
        <p:spPr>
          <a:xfrm>
            <a:off x="5836057" y="5988009"/>
            <a:ext cx="186600" cy="18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976834" y="5926505"/>
            <a:ext cx="1100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Stable States</a:t>
            </a:r>
            <a:endParaRPr lang="en-US" sz="1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862975" y="6356350"/>
            <a:ext cx="2133600" cy="365125"/>
          </a:xfrm>
        </p:spPr>
        <p:txBody>
          <a:bodyPr/>
          <a:lstStyle/>
          <a:p>
            <a:fld id="{6921B073-6666-854C-8743-0370E2E4A5F8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39" name="円/楕円 149"/>
          <p:cNvSpPr/>
          <p:nvPr/>
        </p:nvSpPr>
        <p:spPr>
          <a:xfrm>
            <a:off x="5834980" y="6335714"/>
            <a:ext cx="186600" cy="186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87380" y="6282850"/>
            <a:ext cx="920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Final State</a:t>
            </a:r>
            <a:endParaRPr lang="en-US" sz="1200" dirty="0"/>
          </a:p>
        </p:txBody>
      </p:sp>
      <p:sp>
        <p:nvSpPr>
          <p:cNvPr id="126" name="円/楕円 149"/>
          <p:cNvSpPr/>
          <p:nvPr/>
        </p:nvSpPr>
        <p:spPr>
          <a:xfrm>
            <a:off x="2514601" y="2372421"/>
            <a:ext cx="720000" cy="7200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Scheduled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7670835" y="2363954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Provisioned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31" name="直線矢印コネクタ 166"/>
          <p:cNvCxnSpPr/>
          <p:nvPr/>
        </p:nvCxnSpPr>
        <p:spPr>
          <a:xfrm>
            <a:off x="5436166" y="1283421"/>
            <a:ext cx="2340111" cy="118597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2578692462"/>
              </p:ext>
            </p:extLst>
          </p:nvPr>
        </p:nvGraphicFramePr>
        <p:xfrm>
          <a:off x="6597260" y="1806207"/>
          <a:ext cx="770432" cy="4225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432"/>
              </a:tblGrid>
              <a:tr h="43731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49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158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64087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0" name="Title 14359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38199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PSM : Provision State Machine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6" name="円/楕円 16"/>
          <p:cNvSpPr/>
          <p:nvPr/>
        </p:nvSpPr>
        <p:spPr>
          <a:xfrm>
            <a:off x="4728471" y="3995760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Releasing</a:t>
            </a:r>
          </a:p>
        </p:txBody>
      </p:sp>
      <p:cxnSp>
        <p:nvCxnSpPr>
          <p:cNvPr id="63" name="曲線コネクタ 46"/>
          <p:cNvCxnSpPr>
            <a:stCxn id="17" idx="2"/>
            <a:endCxn id="126" idx="0"/>
          </p:cNvCxnSpPr>
          <p:nvPr/>
        </p:nvCxnSpPr>
        <p:spPr>
          <a:xfrm rot="10800000" flipV="1">
            <a:off x="2874602" y="1028863"/>
            <a:ext cx="1947007" cy="1343558"/>
          </a:xfrm>
          <a:prstGeom prst="curvedConnector2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16"/>
          <p:cNvSpPr/>
          <p:nvPr/>
        </p:nvSpPr>
        <p:spPr>
          <a:xfrm>
            <a:off x="4821608" y="668863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Provisioning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103" name="曲線コネクタ 46"/>
          <p:cNvCxnSpPr>
            <a:stCxn id="56" idx="2"/>
            <a:endCxn id="126" idx="4"/>
          </p:cNvCxnSpPr>
          <p:nvPr/>
        </p:nvCxnSpPr>
        <p:spPr>
          <a:xfrm rot="10800000">
            <a:off x="2874601" y="3092422"/>
            <a:ext cx="1853870" cy="1263339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線コネクタ 46"/>
          <p:cNvCxnSpPr>
            <a:stCxn id="51" idx="4"/>
            <a:endCxn id="56" idx="6"/>
          </p:cNvCxnSpPr>
          <p:nvPr/>
        </p:nvCxnSpPr>
        <p:spPr>
          <a:xfrm rot="5400000">
            <a:off x="6103750" y="2428675"/>
            <a:ext cx="1271806" cy="2582364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表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2077737858"/>
              </p:ext>
            </p:extLst>
          </p:nvPr>
        </p:nvGraphicFramePr>
        <p:xfrm>
          <a:off x="3505200" y="970932"/>
          <a:ext cx="739422" cy="4261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422"/>
              </a:tblGrid>
              <a:tr h="44336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67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30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1741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表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8577371"/>
              </p:ext>
            </p:extLst>
          </p:nvPr>
        </p:nvGraphicFramePr>
        <p:xfrm>
          <a:off x="7433746" y="3380446"/>
          <a:ext cx="651927" cy="422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27"/>
              </a:tblGrid>
              <a:tr h="43851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529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72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161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" name="表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476629221"/>
              </p:ext>
            </p:extLst>
          </p:nvPr>
        </p:nvGraphicFramePr>
        <p:xfrm>
          <a:off x="3462871" y="4038601"/>
          <a:ext cx="812796" cy="407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796"/>
              </a:tblGrid>
              <a:tr h="968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68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&lt;rel.cf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68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&lt;rel.cf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420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68" name="曲線コネクタ 46"/>
          <p:cNvCxnSpPr>
            <a:stCxn id="51" idx="0"/>
            <a:endCxn id="17" idx="6"/>
          </p:cNvCxnSpPr>
          <p:nvPr/>
        </p:nvCxnSpPr>
        <p:spPr>
          <a:xfrm rot="16200000" flipV="1">
            <a:off x="6118677" y="451795"/>
            <a:ext cx="1335091" cy="2489227"/>
          </a:xfrm>
          <a:prstGeom prst="curvedConnector2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表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388685114"/>
              </p:ext>
            </p:extLst>
          </p:nvPr>
        </p:nvGraphicFramePr>
        <p:xfrm>
          <a:off x="6472669" y="900524"/>
          <a:ext cx="922844" cy="404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2844"/>
              </a:tblGrid>
              <a:tr h="10001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001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001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91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862975" y="6356350"/>
            <a:ext cx="2133600" cy="365125"/>
          </a:xfrm>
        </p:spPr>
        <p:txBody>
          <a:bodyPr/>
          <a:lstStyle/>
          <a:p>
            <a:fld id="{6921B073-6666-854C-8743-0370E2E4A5F8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126" name="円/楕円 149"/>
          <p:cNvSpPr/>
          <p:nvPr/>
        </p:nvSpPr>
        <p:spPr>
          <a:xfrm>
            <a:off x="2514601" y="2372421"/>
            <a:ext cx="720000" cy="7200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Scheduled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7670835" y="2363954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Provisioned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33" name="Rectangle 144"/>
          <p:cNvSpPr/>
          <p:nvPr/>
        </p:nvSpPr>
        <p:spPr>
          <a:xfrm>
            <a:off x="5698752" y="4714693"/>
            <a:ext cx="3299199" cy="16169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145"/>
          <p:cNvSpPr txBox="1"/>
          <p:nvPr/>
        </p:nvSpPr>
        <p:spPr>
          <a:xfrm>
            <a:off x="5945527" y="5139277"/>
            <a:ext cx="3029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Transitional States</a:t>
            </a:r>
          </a:p>
        </p:txBody>
      </p:sp>
      <p:sp>
        <p:nvSpPr>
          <p:cNvPr id="37" name="円/楕円 149"/>
          <p:cNvSpPr/>
          <p:nvPr/>
        </p:nvSpPr>
        <p:spPr>
          <a:xfrm>
            <a:off x="5783142" y="5192141"/>
            <a:ext cx="186600" cy="186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38" name="円/楕円 154"/>
          <p:cNvSpPr/>
          <p:nvPr/>
        </p:nvSpPr>
        <p:spPr>
          <a:xfrm>
            <a:off x="5783142" y="5617754"/>
            <a:ext cx="186600" cy="18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41" name="TextBox 155"/>
          <p:cNvSpPr txBox="1"/>
          <p:nvPr/>
        </p:nvSpPr>
        <p:spPr>
          <a:xfrm>
            <a:off x="5923919" y="5564890"/>
            <a:ext cx="1100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Stable States</a:t>
            </a:r>
            <a:endParaRPr lang="en-US" sz="1200" dirty="0"/>
          </a:p>
        </p:txBody>
      </p:sp>
      <p:sp>
        <p:nvSpPr>
          <p:cNvPr id="42" name="円/楕円 149"/>
          <p:cNvSpPr/>
          <p:nvPr/>
        </p:nvSpPr>
        <p:spPr>
          <a:xfrm>
            <a:off x="5783142" y="5998754"/>
            <a:ext cx="186600" cy="186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43" name="TextBox 157"/>
          <p:cNvSpPr txBox="1"/>
          <p:nvPr/>
        </p:nvSpPr>
        <p:spPr>
          <a:xfrm>
            <a:off x="5935542" y="5945890"/>
            <a:ext cx="920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Final State</a:t>
            </a:r>
            <a:endParaRPr lang="en-US" sz="1200" dirty="0"/>
          </a:p>
        </p:txBody>
      </p:sp>
      <p:sp>
        <p:nvSpPr>
          <p:cNvPr id="44" name="円/楕円 96"/>
          <p:cNvSpPr/>
          <p:nvPr/>
        </p:nvSpPr>
        <p:spPr>
          <a:xfrm>
            <a:off x="5783142" y="4811141"/>
            <a:ext cx="186600" cy="1866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45" name="TextBox 151"/>
          <p:cNvSpPr txBox="1"/>
          <p:nvPr/>
        </p:nvSpPr>
        <p:spPr>
          <a:xfrm>
            <a:off x="5935542" y="4758277"/>
            <a:ext cx="945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Initial State</a:t>
            </a:r>
            <a:endParaRPr lang="en-US" sz="1200" dirty="0"/>
          </a:p>
        </p:txBody>
      </p:sp>
      <p:sp>
        <p:nvSpPr>
          <p:cNvPr id="46" name="角丸四角形 45"/>
          <p:cNvSpPr/>
          <p:nvPr/>
        </p:nvSpPr>
        <p:spPr>
          <a:xfrm>
            <a:off x="323410" y="908650"/>
            <a:ext cx="2016280" cy="864120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rgbClr val="FF0000"/>
                </a:solidFill>
              </a:rPr>
              <a:t>Proposed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64087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0" name="Title 14359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38199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LSM : Lifecycle State Machine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5698752" y="4714693"/>
            <a:ext cx="3299199" cy="16169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5945527" y="5139277"/>
            <a:ext cx="3029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Transitional States</a:t>
            </a:r>
          </a:p>
        </p:txBody>
      </p:sp>
      <p:sp>
        <p:nvSpPr>
          <p:cNvPr id="148" name="円/楕円 149"/>
          <p:cNvSpPr/>
          <p:nvPr/>
        </p:nvSpPr>
        <p:spPr>
          <a:xfrm>
            <a:off x="5783142" y="5192141"/>
            <a:ext cx="186600" cy="186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49" name="円/楕円 154"/>
          <p:cNvSpPr/>
          <p:nvPr/>
        </p:nvSpPr>
        <p:spPr>
          <a:xfrm>
            <a:off x="5783142" y="5617754"/>
            <a:ext cx="186600" cy="18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923919" y="5564890"/>
            <a:ext cx="1100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Stable States</a:t>
            </a:r>
            <a:endParaRPr lang="en-US" sz="1200" dirty="0"/>
          </a:p>
        </p:txBody>
      </p:sp>
      <p:sp>
        <p:nvSpPr>
          <p:cNvPr id="151" name="円/楕円 149"/>
          <p:cNvSpPr/>
          <p:nvPr/>
        </p:nvSpPr>
        <p:spPr>
          <a:xfrm>
            <a:off x="5783142" y="5998754"/>
            <a:ext cx="186600" cy="186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935542" y="5945890"/>
            <a:ext cx="920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Final State</a:t>
            </a:r>
            <a:endParaRPr lang="en-US" sz="1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4C7FC8DD-7FEE-FC4B-8B20-B7B95EE4AAA6}" type="datetime1">
              <a:rPr lang="en-CA" altLang="ja-JP" smtClean="0"/>
              <a:pPr algn="l"/>
              <a:t>11/03/2013</a:t>
            </a:fld>
            <a:endParaRPr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862975" y="6356350"/>
            <a:ext cx="2133600" cy="365125"/>
          </a:xfrm>
        </p:spPr>
        <p:txBody>
          <a:bodyPr/>
          <a:lstStyle/>
          <a:p>
            <a:fld id="{6921B073-6666-854C-8743-0370E2E4A5F8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65" name="円/楕円 96"/>
          <p:cNvSpPr/>
          <p:nvPr/>
        </p:nvSpPr>
        <p:spPr>
          <a:xfrm>
            <a:off x="5783142" y="4811141"/>
            <a:ext cx="186600" cy="1866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77" name="TextBox 151"/>
          <p:cNvSpPr txBox="1"/>
          <p:nvPr/>
        </p:nvSpPr>
        <p:spPr>
          <a:xfrm>
            <a:off x="5935542" y="4758277"/>
            <a:ext cx="945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Initial State</a:t>
            </a:r>
            <a:endParaRPr lang="en-US" sz="1200" dirty="0"/>
          </a:p>
        </p:txBody>
      </p:sp>
      <p:grpSp>
        <p:nvGrpSpPr>
          <p:cNvPr id="3" name="グループ化 25"/>
          <p:cNvGrpSpPr/>
          <p:nvPr/>
        </p:nvGrpSpPr>
        <p:grpSpPr>
          <a:xfrm flipH="1">
            <a:off x="1338238" y="2830425"/>
            <a:ext cx="4544727" cy="721863"/>
            <a:chOff x="1338238" y="2830425"/>
            <a:chExt cx="4544727" cy="721863"/>
          </a:xfrm>
        </p:grpSpPr>
        <p:sp>
          <p:nvSpPr>
            <p:cNvPr id="20" name="円/楕円 19"/>
            <p:cNvSpPr/>
            <p:nvPr/>
          </p:nvSpPr>
          <p:spPr>
            <a:xfrm flipH="1">
              <a:off x="1338238" y="2832288"/>
              <a:ext cx="720000" cy="72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ja-JP" sz="1000" dirty="0" smtClean="0">
                  <a:solidFill>
                    <a:prstClr val="white"/>
                  </a:solidFill>
                </a:rPr>
                <a:t>Terminated</a:t>
              </a:r>
              <a:endParaRPr kumimoji="1" lang="en-US" altLang="ja-JP" sz="1000" dirty="0" smtClean="0">
                <a:solidFill>
                  <a:prstClr val="white"/>
                </a:solidFill>
              </a:endParaRPr>
            </a:p>
          </p:txBody>
        </p:sp>
        <p:cxnSp>
          <p:nvCxnSpPr>
            <p:cNvPr id="21" name="直線矢印コネクタ 20"/>
            <p:cNvCxnSpPr>
              <a:endCxn id="23" idx="6"/>
            </p:cNvCxnSpPr>
            <p:nvPr/>
          </p:nvCxnSpPr>
          <p:spPr>
            <a:xfrm rot="10800000">
              <a:off x="3959135" y="3192288"/>
              <a:ext cx="118953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円/楕円 16"/>
            <p:cNvSpPr/>
            <p:nvPr/>
          </p:nvSpPr>
          <p:spPr>
            <a:xfrm>
              <a:off x="3239135" y="2832288"/>
              <a:ext cx="720000" cy="72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ja-JP" sz="1000" dirty="0" smtClean="0">
                  <a:solidFill>
                    <a:prstClr val="white"/>
                  </a:solidFill>
                  <a:latin typeface="Calibri"/>
                  <a:ea typeface="ＭＳ Ｐゴシック"/>
                </a:rPr>
                <a:t>Terminating</a:t>
              </a:r>
            </a:p>
          </p:txBody>
        </p:sp>
        <p:cxnSp>
          <p:nvCxnSpPr>
            <p:cNvPr id="24" name="直線矢印コネクタ 100"/>
            <p:cNvCxnSpPr>
              <a:stCxn id="23" idx="2"/>
              <a:endCxn id="20" idx="2"/>
            </p:cNvCxnSpPr>
            <p:nvPr/>
          </p:nvCxnSpPr>
          <p:spPr>
            <a:xfrm rot="10800000">
              <a:off x="2058239" y="3192288"/>
              <a:ext cx="1180897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円/楕円 26"/>
            <p:cNvSpPr/>
            <p:nvPr/>
          </p:nvSpPr>
          <p:spPr>
            <a:xfrm>
              <a:off x="5162965" y="2830425"/>
              <a:ext cx="720000" cy="7200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ja-JP" sz="1000" dirty="0">
                  <a:solidFill>
                    <a:prstClr val="white"/>
                  </a:solidFill>
                  <a:latin typeface="Calibri"/>
                  <a:ea typeface="ＭＳ Ｐゴシック"/>
                </a:rPr>
                <a:t>Initial</a:t>
              </a:r>
              <a:endParaRPr kumimoji="1" lang="ja-JP" altLang="en-US" sz="1000" dirty="0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</p:grpSp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963392786"/>
              </p:ext>
            </p:extLst>
          </p:nvPr>
        </p:nvGraphicFramePr>
        <p:xfrm>
          <a:off x="2339690" y="2996940"/>
          <a:ext cx="580275" cy="396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275"/>
              </a:tblGrid>
              <a:tr h="31132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95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853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853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表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188797868"/>
              </p:ext>
            </p:extLst>
          </p:nvPr>
        </p:nvGraphicFramePr>
        <p:xfrm>
          <a:off x="4211950" y="2996940"/>
          <a:ext cx="632845" cy="400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845"/>
              </a:tblGrid>
              <a:tr h="559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559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559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45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26" name="角丸四角形 25"/>
          <p:cNvSpPr/>
          <p:nvPr/>
        </p:nvSpPr>
        <p:spPr>
          <a:xfrm>
            <a:off x="323410" y="908650"/>
            <a:ext cx="2016280" cy="864120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rgbClr val="FF0000"/>
                </a:solidFill>
              </a:rPr>
              <a:t>Proposed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41393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950769" y="1196752"/>
            <a:ext cx="2160240" cy="12416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950769" y="2636912"/>
            <a:ext cx="2160240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294585" y="4653136"/>
            <a:ext cx="2160240" cy="1584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l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3462937" y="4653136"/>
            <a:ext cx="2304256" cy="20882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n-US" altLang="ja-JP" dirty="0" smtClean="0">
                <a:solidFill>
                  <a:schemeClr val="tx1"/>
                </a:solidFill>
              </a:rPr>
              <a:t>NSA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4687073" y="6309320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942657" y="5805264"/>
            <a:ext cx="864096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sp>
        <p:nvSpPr>
          <p:cNvPr id="25" name="角丸四角形 24"/>
          <p:cNvSpPr/>
          <p:nvPr/>
        </p:nvSpPr>
        <p:spPr>
          <a:xfrm>
            <a:off x="2492010" y="1675164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uRA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2480721" y="3189114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687073" y="5949280"/>
            <a:ext cx="86409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uPA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657" y="5445224"/>
            <a:ext cx="86409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uPA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4004721" y="5319894"/>
            <a:ext cx="100811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>
            <a:stCxn id="25" idx="2"/>
            <a:endCxn id="26" idx="0"/>
          </p:cNvCxnSpPr>
          <p:nvPr/>
        </p:nvCxnSpPr>
        <p:spPr>
          <a:xfrm flipH="1">
            <a:off x="2984777" y="2107212"/>
            <a:ext cx="11289" cy="10819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6" idx="2"/>
            <a:endCxn id="29" idx="0"/>
          </p:cNvCxnSpPr>
          <p:nvPr/>
        </p:nvCxnSpPr>
        <p:spPr>
          <a:xfrm flipH="1">
            <a:off x="1374705" y="3621162"/>
            <a:ext cx="1610072" cy="18240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6" idx="2"/>
            <a:endCxn id="30" idx="0"/>
          </p:cNvCxnSpPr>
          <p:nvPr/>
        </p:nvCxnSpPr>
        <p:spPr>
          <a:xfrm>
            <a:off x="2984777" y="3621162"/>
            <a:ext cx="1524000" cy="16987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H="1">
            <a:off x="4004721" y="5766048"/>
            <a:ext cx="504056" cy="10919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コンテンツ プレースホルダ 31"/>
          <p:cNvSpPr txBox="1">
            <a:spLocks/>
          </p:cNvSpPr>
          <p:nvPr/>
        </p:nvSpPr>
        <p:spPr>
          <a:xfrm>
            <a:off x="457200" y="44624"/>
            <a:ext cx="8229600" cy="858487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2800" noProof="0" dirty="0" smtClean="0">
                <a:cs typeface="+mn-cs"/>
              </a:rPr>
              <a:t>NSA: </a:t>
            </a:r>
            <a:r>
              <a:rPr lang="en-US" altLang="ja-JP" sz="2800" noProof="0" dirty="0" err="1" smtClean="0">
                <a:cs typeface="+mn-cs"/>
              </a:rPr>
              <a:t>uRA</a:t>
            </a:r>
            <a:r>
              <a:rPr lang="en-US" altLang="ja-JP" sz="2800" noProof="0" dirty="0" smtClean="0">
                <a:cs typeface="+mn-cs"/>
              </a:rPr>
              <a:t>, Aggregator and </a:t>
            </a:r>
            <a:r>
              <a:rPr lang="en-US" altLang="ja-JP" sz="2800" noProof="0" dirty="0" err="1" smtClean="0">
                <a:cs typeface="+mn-cs"/>
              </a:rPr>
              <a:t>uPA</a:t>
            </a:r>
            <a:endParaRPr lang="en-US" altLang="ja-JP" sz="2800" noProof="0" dirty="0" smtClean="0"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2800" dirty="0" smtClean="0">
                <a:cs typeface="+mn-cs"/>
              </a:rPr>
              <a:t>	</a:t>
            </a:r>
            <a:endParaRPr lang="en-US" altLang="ja-JP" sz="2800" noProof="0" dirty="0" smtClean="0"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5" name="直線コネクタ 44"/>
          <p:cNvCxnSpPr>
            <a:endCxn id="28" idx="0"/>
          </p:cNvCxnSpPr>
          <p:nvPr/>
        </p:nvCxnSpPr>
        <p:spPr>
          <a:xfrm>
            <a:off x="4508777" y="5766048"/>
            <a:ext cx="610344" cy="183232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コンテンツ プレースホルダ 53"/>
          <p:cNvSpPr>
            <a:spLocks noGrp="1"/>
          </p:cNvSpPr>
          <p:nvPr>
            <p:ph sz="half" idx="2"/>
          </p:nvPr>
        </p:nvSpPr>
        <p:spPr>
          <a:xfrm>
            <a:off x="4648200" y="908650"/>
            <a:ext cx="4038600" cy="3384470"/>
          </a:xfrm>
        </p:spPr>
        <p:txBody>
          <a:bodyPr/>
          <a:lstStyle/>
          <a:p>
            <a:r>
              <a:rPr kumimoji="1" lang="en-US" altLang="ja-JP" dirty="0" err="1" smtClean="0"/>
              <a:t>uRA</a:t>
            </a:r>
            <a:r>
              <a:rPr kumimoji="1" lang="en-US" altLang="ja-JP" dirty="0" smtClean="0"/>
              <a:t>: Ultimate Requester Agent</a:t>
            </a:r>
          </a:p>
          <a:p>
            <a:r>
              <a:rPr kumimoji="1" lang="en-US" altLang="ja-JP" dirty="0" smtClean="0"/>
              <a:t>AG: Aggregator</a:t>
            </a:r>
          </a:p>
          <a:p>
            <a:r>
              <a:rPr kumimoji="1" lang="en-US" altLang="ja-JP" dirty="0" err="1" smtClean="0"/>
              <a:t>uPA</a:t>
            </a:r>
            <a:r>
              <a:rPr kumimoji="1" lang="en-US" altLang="ja-JP" dirty="0" smtClean="0"/>
              <a:t>: Ultimate Provider Agent</a:t>
            </a:r>
          </a:p>
          <a:p>
            <a:r>
              <a:rPr kumimoji="1" lang="en-US" altLang="ja-JP" dirty="0" smtClean="0"/>
              <a:t>NRM: Network Resource Manager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State Machines and </a:t>
            </a:r>
            <a:r>
              <a:rPr kumimoji="1" lang="en-US" altLang="ja-JP" dirty="0" smtClean="0"/>
              <a:t>Coordinator</a:t>
            </a:r>
            <a:endParaRPr kumimoji="1"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70"/>
          </a:xfrm>
        </p:spPr>
        <p:txBody>
          <a:bodyPr/>
          <a:lstStyle/>
          <a:p>
            <a:r>
              <a:rPr kumimoji="1" lang="en-US" altLang="ja-JP" sz="2400" dirty="0" smtClean="0"/>
              <a:t>Behavior of NSI CS protocol is modeled as  state machines and </a:t>
            </a:r>
            <a:r>
              <a:rPr kumimoji="1" lang="en-US" altLang="ja-JP" sz="2400" dirty="0" smtClean="0"/>
              <a:t>coordinator</a:t>
            </a:r>
            <a:endParaRPr kumimoji="1" lang="en-US" altLang="ja-JP" sz="2000" dirty="0" smtClean="0"/>
          </a:p>
          <a:p>
            <a:r>
              <a:rPr kumimoji="1" lang="en-US" altLang="ja-JP" sz="2400" dirty="0" smtClean="0"/>
              <a:t>State Machines:</a:t>
            </a:r>
          </a:p>
          <a:p>
            <a:pPr lvl="1"/>
            <a:r>
              <a:rPr kumimoji="1" lang="en-US" altLang="ja-JP" sz="2000" dirty="0" smtClean="0"/>
              <a:t>RSM: Reservation State Machine</a:t>
            </a:r>
          </a:p>
          <a:p>
            <a:pPr lvl="1"/>
            <a:r>
              <a:rPr kumimoji="1" lang="en-US" altLang="ja-JP" sz="2000" dirty="0" smtClean="0"/>
              <a:t>PSM: Provision State Machine</a:t>
            </a:r>
          </a:p>
          <a:p>
            <a:pPr lvl="1"/>
            <a:r>
              <a:rPr kumimoji="1" lang="en-US" altLang="ja-JP" sz="2000" strike="sngStrike" dirty="0" smtClean="0"/>
              <a:t>ASM: Activation State Machine</a:t>
            </a:r>
          </a:p>
          <a:p>
            <a:pPr lvl="1"/>
            <a:r>
              <a:rPr kumimoji="1" lang="en-US" altLang="ja-JP" sz="2000" dirty="0" smtClean="0"/>
              <a:t>LSM: Lifecycle State Machine</a:t>
            </a:r>
          </a:p>
          <a:p>
            <a:r>
              <a:rPr kumimoji="1" lang="en-US" altLang="ja-JP" sz="2400" dirty="0" smtClean="0"/>
              <a:t>Aggregator:</a:t>
            </a:r>
          </a:p>
          <a:p>
            <a:pPr lvl="1"/>
            <a:r>
              <a:rPr kumimoji="1" lang="en-US" altLang="ja-JP" sz="2000" dirty="0" smtClean="0"/>
              <a:t>can talk to upstream and downstream NSAs</a:t>
            </a:r>
          </a:p>
          <a:p>
            <a:pPr lvl="1"/>
            <a:r>
              <a:rPr kumimoji="1" lang="en-US" altLang="ja-JP" sz="2000" dirty="0" smtClean="0"/>
              <a:t>Has RSM, PSM and LSM</a:t>
            </a:r>
          </a:p>
          <a:p>
            <a:r>
              <a:rPr kumimoji="1" lang="en-US" altLang="ja-JP" sz="2400" dirty="0" err="1" smtClean="0"/>
              <a:t>uPA</a:t>
            </a:r>
            <a:endParaRPr kumimoji="1" lang="en-US" altLang="ja-JP" sz="2400" dirty="0" smtClean="0"/>
          </a:p>
          <a:p>
            <a:pPr lvl="1"/>
            <a:r>
              <a:rPr kumimoji="1" lang="en-US" altLang="ja-JP" sz="2000" dirty="0" smtClean="0"/>
              <a:t>Can talk to upstream NSAs only</a:t>
            </a:r>
          </a:p>
          <a:p>
            <a:pPr lvl="1"/>
            <a:r>
              <a:rPr kumimoji="1" lang="en-US" altLang="ja-JP" sz="2000" dirty="0" smtClean="0"/>
              <a:t>Has RSM, PSM, </a:t>
            </a:r>
            <a:r>
              <a:rPr kumimoji="1" lang="en-US" altLang="ja-JP" sz="2000" strike="sngStrike" dirty="0" smtClean="0"/>
              <a:t>ASM</a:t>
            </a:r>
            <a:r>
              <a:rPr kumimoji="1" lang="en-US" altLang="ja-JP" sz="2000" dirty="0" smtClean="0"/>
              <a:t> and LSM</a:t>
            </a:r>
          </a:p>
          <a:p>
            <a:pPr lvl="1"/>
            <a:endParaRPr kumimoji="1" lang="en-US" altLang="ja-JP" sz="2000" dirty="0" smtClean="0"/>
          </a:p>
          <a:p>
            <a:pPr lvl="1"/>
            <a:endParaRPr kumimoji="1" lang="ja-JP" altLang="en-US" sz="2000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A7C1-7D52-A040-873E-E9DD258CD189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62614" y="1643606"/>
            <a:ext cx="5337717" cy="428141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dirty="0" smtClean="0"/>
              <a:t>NSA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8972"/>
          </a:xfrm>
        </p:spPr>
        <p:txBody>
          <a:bodyPr/>
          <a:lstStyle/>
          <a:p>
            <a:r>
              <a:rPr kumimoji="1" lang="en-US" altLang="ja-JP" dirty="0" smtClean="0"/>
              <a:t>Aggregator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B073-6666-854C-8743-0370E2E4A5F8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2222810" y="1817225"/>
            <a:ext cx="1412488" cy="3899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Coordinator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4155688" y="2144787"/>
            <a:ext cx="944135" cy="18511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7" name="角丸四角形 6"/>
          <p:cNvSpPr/>
          <p:nvPr/>
        </p:nvSpPr>
        <p:spPr>
          <a:xfrm>
            <a:off x="4213489" y="2218996"/>
            <a:ext cx="824673" cy="519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/>
              <a:t>Resv</a:t>
            </a:r>
            <a:r>
              <a:rPr kumimoji="1" lang="en-US" altLang="ja-JP" sz="1600" dirty="0" smtClean="0"/>
              <a:t>.</a:t>
            </a:r>
          </a:p>
          <a:p>
            <a:pPr algn="ctr"/>
            <a:r>
              <a:rPr kumimoji="1" lang="en-US" altLang="ja-JP" sz="1600" dirty="0" smtClean="0"/>
              <a:t>SM</a:t>
            </a:r>
            <a:endParaRPr kumimoji="1" lang="ja-JP" altLang="en-US" sz="1600" dirty="0"/>
          </a:p>
        </p:txBody>
      </p:sp>
      <p:sp>
        <p:nvSpPr>
          <p:cNvPr id="8" name="角丸四角形 7"/>
          <p:cNvSpPr/>
          <p:nvPr/>
        </p:nvSpPr>
        <p:spPr>
          <a:xfrm>
            <a:off x="4213489" y="2806483"/>
            <a:ext cx="824673" cy="519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Prov.</a:t>
            </a:r>
          </a:p>
          <a:p>
            <a:pPr algn="ctr"/>
            <a:r>
              <a:rPr kumimoji="1" lang="en-US" altLang="ja-JP" sz="1600" dirty="0" smtClean="0"/>
              <a:t>SM</a:t>
            </a:r>
            <a:endParaRPr kumimoji="1" lang="ja-JP" altLang="en-US" sz="1600" dirty="0"/>
          </a:p>
        </p:txBody>
      </p:sp>
      <p:sp>
        <p:nvSpPr>
          <p:cNvPr id="16" name="角丸四角形 15"/>
          <p:cNvSpPr/>
          <p:nvPr/>
        </p:nvSpPr>
        <p:spPr>
          <a:xfrm>
            <a:off x="4308088" y="2051865"/>
            <a:ext cx="944135" cy="18511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7" name="角丸四角形 16"/>
          <p:cNvSpPr/>
          <p:nvPr/>
        </p:nvSpPr>
        <p:spPr>
          <a:xfrm>
            <a:off x="4365889" y="2126074"/>
            <a:ext cx="824673" cy="519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/>
              <a:t>Resv</a:t>
            </a:r>
            <a:r>
              <a:rPr kumimoji="1" lang="en-US" altLang="ja-JP" sz="1600" dirty="0" smtClean="0"/>
              <a:t>.</a:t>
            </a:r>
          </a:p>
          <a:p>
            <a:pPr algn="ctr"/>
            <a:r>
              <a:rPr kumimoji="1" lang="en-US" altLang="ja-JP" sz="1600" dirty="0" smtClean="0"/>
              <a:t>SM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4365889" y="2713561"/>
            <a:ext cx="824673" cy="519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Prov.</a:t>
            </a:r>
          </a:p>
          <a:p>
            <a:pPr algn="ctr"/>
            <a:r>
              <a:rPr kumimoji="1" lang="en-US" altLang="ja-JP" sz="1600" dirty="0" smtClean="0"/>
              <a:t>SM</a:t>
            </a:r>
            <a:endParaRPr kumimoji="1" lang="ja-JP" altLang="en-US" sz="1600" dirty="0"/>
          </a:p>
        </p:txBody>
      </p:sp>
      <p:sp>
        <p:nvSpPr>
          <p:cNvPr id="21" name="角丸四角形 20"/>
          <p:cNvSpPr/>
          <p:nvPr/>
        </p:nvSpPr>
        <p:spPr>
          <a:xfrm>
            <a:off x="4460488" y="1958943"/>
            <a:ext cx="944135" cy="18511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2" name="角丸四角形 21"/>
          <p:cNvSpPr/>
          <p:nvPr/>
        </p:nvSpPr>
        <p:spPr>
          <a:xfrm>
            <a:off x="4518289" y="2033152"/>
            <a:ext cx="824673" cy="519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/>
              <a:t>Resv</a:t>
            </a:r>
            <a:r>
              <a:rPr kumimoji="1" lang="en-US" altLang="ja-JP" sz="1600" dirty="0" smtClean="0"/>
              <a:t>.</a:t>
            </a:r>
          </a:p>
          <a:p>
            <a:pPr algn="ctr"/>
            <a:r>
              <a:rPr kumimoji="1" lang="en-US" altLang="ja-JP" sz="1600" dirty="0" smtClean="0"/>
              <a:t>SM</a:t>
            </a:r>
            <a:endParaRPr kumimoji="1" lang="ja-JP" altLang="en-US" sz="1600" dirty="0"/>
          </a:p>
        </p:txBody>
      </p:sp>
      <p:sp>
        <p:nvSpPr>
          <p:cNvPr id="23" name="角丸四角形 22"/>
          <p:cNvSpPr/>
          <p:nvPr/>
        </p:nvSpPr>
        <p:spPr>
          <a:xfrm>
            <a:off x="4518289" y="2620639"/>
            <a:ext cx="824673" cy="519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Prov.</a:t>
            </a:r>
          </a:p>
          <a:p>
            <a:pPr algn="ctr"/>
            <a:r>
              <a:rPr kumimoji="1" lang="en-US" altLang="ja-JP" sz="1600" dirty="0" smtClean="0"/>
              <a:t>SM</a:t>
            </a:r>
            <a:endParaRPr kumimoji="1" lang="ja-JP" altLang="en-US" sz="1600" dirty="0"/>
          </a:p>
        </p:txBody>
      </p:sp>
      <p:sp>
        <p:nvSpPr>
          <p:cNvPr id="26" name="角丸四角形 25"/>
          <p:cNvSpPr/>
          <p:nvPr/>
        </p:nvSpPr>
        <p:spPr>
          <a:xfrm>
            <a:off x="4612888" y="1866021"/>
            <a:ext cx="944135" cy="18511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Lifecycle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SM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670689" y="1940230"/>
            <a:ext cx="824673" cy="519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/>
              <a:t>Resv</a:t>
            </a:r>
            <a:r>
              <a:rPr kumimoji="1" lang="en-US" altLang="ja-JP" sz="1600" dirty="0" smtClean="0"/>
              <a:t>.</a:t>
            </a:r>
          </a:p>
          <a:p>
            <a:pPr algn="ctr"/>
            <a:r>
              <a:rPr kumimoji="1" lang="en-US" altLang="ja-JP" sz="1600" dirty="0" smtClean="0"/>
              <a:t>SM</a:t>
            </a:r>
            <a:endParaRPr kumimoji="1" lang="ja-JP" altLang="en-US" sz="1600" dirty="0"/>
          </a:p>
        </p:txBody>
      </p:sp>
      <p:sp>
        <p:nvSpPr>
          <p:cNvPr id="28" name="角丸四角形 27"/>
          <p:cNvSpPr/>
          <p:nvPr/>
        </p:nvSpPr>
        <p:spPr>
          <a:xfrm>
            <a:off x="4670689" y="2527717"/>
            <a:ext cx="824673" cy="5194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Prov.</a:t>
            </a:r>
          </a:p>
          <a:p>
            <a:pPr algn="ctr"/>
            <a:r>
              <a:rPr kumimoji="1" lang="en-US" altLang="ja-JP" sz="1600" dirty="0" smtClean="0"/>
              <a:t>SM</a:t>
            </a:r>
            <a:endParaRPr kumimoji="1" lang="ja-JP" altLang="en-US" sz="1600" dirty="0"/>
          </a:p>
        </p:txBody>
      </p:sp>
      <p:grpSp>
        <p:nvGrpSpPr>
          <p:cNvPr id="5" name="グループ化 44"/>
          <p:cNvGrpSpPr/>
          <p:nvPr/>
        </p:nvGrpSpPr>
        <p:grpSpPr>
          <a:xfrm>
            <a:off x="3620430" y="2152221"/>
            <a:ext cx="1037066" cy="85494"/>
            <a:chOff x="379142" y="4133385"/>
            <a:chExt cx="1037066" cy="85494"/>
          </a:xfrm>
        </p:grpSpPr>
        <p:cxnSp>
          <p:nvCxnSpPr>
            <p:cNvPr id="39" name="直線矢印コネクタ 38"/>
            <p:cNvCxnSpPr/>
            <p:nvPr/>
          </p:nvCxnSpPr>
          <p:spPr>
            <a:xfrm>
              <a:off x="379142" y="4133385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/>
            <p:cNvCxnSpPr/>
            <p:nvPr/>
          </p:nvCxnSpPr>
          <p:spPr>
            <a:xfrm flipH="1">
              <a:off x="382862" y="4218879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グループ化 45"/>
          <p:cNvGrpSpPr/>
          <p:nvPr/>
        </p:nvGrpSpPr>
        <p:grpSpPr>
          <a:xfrm>
            <a:off x="3620430" y="2743235"/>
            <a:ext cx="1037066" cy="85494"/>
            <a:chOff x="379142" y="4133385"/>
            <a:chExt cx="1037066" cy="85494"/>
          </a:xfrm>
        </p:grpSpPr>
        <p:cxnSp>
          <p:nvCxnSpPr>
            <p:cNvPr id="47" name="直線矢印コネクタ 46"/>
            <p:cNvCxnSpPr/>
            <p:nvPr/>
          </p:nvCxnSpPr>
          <p:spPr>
            <a:xfrm>
              <a:off x="379142" y="4133385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/>
            <p:cNvCxnSpPr/>
            <p:nvPr/>
          </p:nvCxnSpPr>
          <p:spPr>
            <a:xfrm flipH="1">
              <a:off x="382862" y="4218879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グループ化 67"/>
          <p:cNvGrpSpPr/>
          <p:nvPr/>
        </p:nvGrpSpPr>
        <p:grpSpPr>
          <a:xfrm>
            <a:off x="2359027" y="1055684"/>
            <a:ext cx="1260280" cy="739698"/>
            <a:chOff x="2359027" y="1460809"/>
            <a:chExt cx="1260280" cy="739698"/>
          </a:xfrm>
        </p:grpSpPr>
        <p:grpSp>
          <p:nvGrpSpPr>
            <p:cNvPr id="11" name="グループ化 62"/>
            <p:cNvGrpSpPr/>
            <p:nvPr/>
          </p:nvGrpSpPr>
          <p:grpSpPr>
            <a:xfrm>
              <a:off x="2683727" y="1460809"/>
              <a:ext cx="449766" cy="739698"/>
              <a:chOff x="2601951" y="1453375"/>
              <a:chExt cx="449766" cy="739698"/>
            </a:xfrm>
            <a:solidFill>
              <a:schemeClr val="tx1"/>
            </a:solidFill>
          </p:grpSpPr>
          <p:sp>
            <p:nvSpPr>
              <p:cNvPr id="61" name="下矢印 60"/>
              <p:cNvSpPr/>
              <p:nvPr/>
            </p:nvSpPr>
            <p:spPr>
              <a:xfrm>
                <a:off x="2601951" y="1509132"/>
                <a:ext cx="252761" cy="683941"/>
              </a:xfrm>
              <a:prstGeom prst="downArrow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下矢印 61"/>
              <p:cNvSpPr/>
              <p:nvPr/>
            </p:nvSpPr>
            <p:spPr>
              <a:xfrm flipV="1">
                <a:off x="2798956" y="1453375"/>
                <a:ext cx="252761" cy="683941"/>
              </a:xfrm>
              <a:prstGeom prst="downArrow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7" name="テキスト ボックス 66"/>
            <p:cNvSpPr txBox="1"/>
            <p:nvPr/>
          </p:nvSpPr>
          <p:spPr>
            <a:xfrm>
              <a:off x="2359027" y="1702420"/>
              <a:ext cx="126028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NSI message</a:t>
              </a:r>
              <a:endParaRPr kumimoji="1" lang="ja-JP" altLang="en-US" sz="1400" dirty="0"/>
            </a:p>
          </p:txBody>
        </p:sp>
      </p:grpSp>
      <p:grpSp>
        <p:nvGrpSpPr>
          <p:cNvPr id="13" name="グループ化 68"/>
          <p:cNvGrpSpPr/>
          <p:nvPr/>
        </p:nvGrpSpPr>
        <p:grpSpPr>
          <a:xfrm>
            <a:off x="2370179" y="5739160"/>
            <a:ext cx="1260280" cy="739698"/>
            <a:chOff x="2359027" y="1460809"/>
            <a:chExt cx="1260280" cy="739698"/>
          </a:xfrm>
        </p:grpSpPr>
        <p:grpSp>
          <p:nvGrpSpPr>
            <p:cNvPr id="14" name="グループ化 69"/>
            <p:cNvGrpSpPr/>
            <p:nvPr/>
          </p:nvGrpSpPr>
          <p:grpSpPr>
            <a:xfrm>
              <a:off x="2683727" y="1460809"/>
              <a:ext cx="449766" cy="739698"/>
              <a:chOff x="2601951" y="1453375"/>
              <a:chExt cx="449766" cy="739698"/>
            </a:xfrm>
            <a:solidFill>
              <a:schemeClr val="tx1"/>
            </a:solidFill>
          </p:grpSpPr>
          <p:sp>
            <p:nvSpPr>
              <p:cNvPr id="72" name="下矢印 71"/>
              <p:cNvSpPr/>
              <p:nvPr/>
            </p:nvSpPr>
            <p:spPr>
              <a:xfrm>
                <a:off x="2601951" y="1509132"/>
                <a:ext cx="252761" cy="683941"/>
              </a:xfrm>
              <a:prstGeom prst="downArrow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下矢印 72"/>
              <p:cNvSpPr/>
              <p:nvPr/>
            </p:nvSpPr>
            <p:spPr>
              <a:xfrm flipV="1">
                <a:off x="2798956" y="1453375"/>
                <a:ext cx="252761" cy="683941"/>
              </a:xfrm>
              <a:prstGeom prst="downArrow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1" name="テキスト ボックス 70"/>
            <p:cNvSpPr txBox="1"/>
            <p:nvPr/>
          </p:nvSpPr>
          <p:spPr>
            <a:xfrm>
              <a:off x="2359027" y="1702420"/>
              <a:ext cx="126028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NSI message</a:t>
              </a:r>
              <a:endParaRPr kumimoji="1" lang="ja-JP" alt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62614" y="1643606"/>
            <a:ext cx="5337717" cy="428141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dirty="0" smtClean="0"/>
              <a:t>NSA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8972"/>
          </a:xfrm>
        </p:spPr>
        <p:txBody>
          <a:bodyPr/>
          <a:lstStyle/>
          <a:p>
            <a:r>
              <a:rPr kumimoji="1" lang="en-US" altLang="ja-JP" dirty="0" err="1" smtClean="0"/>
              <a:t>uPA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B073-6666-854C-8743-0370E2E4A5F8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2222810" y="1817225"/>
            <a:ext cx="1412488" cy="3899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Coordinator</a:t>
            </a:r>
            <a:endParaRPr kumimoji="1" lang="ja-JP" altLang="en-US" dirty="0"/>
          </a:p>
        </p:txBody>
      </p:sp>
      <p:grpSp>
        <p:nvGrpSpPr>
          <p:cNvPr id="5" name="グループ化 12"/>
          <p:cNvGrpSpPr/>
          <p:nvPr/>
        </p:nvGrpSpPr>
        <p:grpSpPr>
          <a:xfrm>
            <a:off x="4155688" y="2144787"/>
            <a:ext cx="944135" cy="1851103"/>
            <a:chOff x="3888059" y="2126167"/>
            <a:chExt cx="1821365" cy="3337932"/>
          </a:xfrm>
        </p:grpSpPr>
        <p:sp>
          <p:nvSpPr>
            <p:cNvPr id="12" name="角丸四角形 11"/>
            <p:cNvSpPr/>
            <p:nvPr/>
          </p:nvSpPr>
          <p:spPr>
            <a:xfrm>
              <a:off x="3888059" y="2126167"/>
              <a:ext cx="1821365" cy="333793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3999565" y="2259981"/>
              <a:ext cx="1590907" cy="9367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/>
                <a:t>Resv</a:t>
              </a:r>
              <a:r>
                <a:rPr kumimoji="1" lang="en-US" altLang="ja-JP" sz="1600" dirty="0" smtClean="0"/>
                <a:t>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3999565" y="3319346"/>
              <a:ext cx="1590907" cy="9367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Prov.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3999565" y="4363844"/>
              <a:ext cx="1590907" cy="936702"/>
            </a:xfrm>
            <a:prstGeom prst="round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Act.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</p:grpSp>
      <p:sp>
        <p:nvSpPr>
          <p:cNvPr id="10" name="円柱 9"/>
          <p:cNvSpPr/>
          <p:nvPr/>
        </p:nvSpPr>
        <p:spPr>
          <a:xfrm>
            <a:off x="6096000" y="4609172"/>
            <a:ext cx="1011044" cy="892098"/>
          </a:xfrm>
          <a:prstGeom prst="can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Resv</a:t>
            </a:r>
            <a:r>
              <a:rPr kumimoji="1" lang="en-US" altLang="ja-JP" dirty="0" smtClean="0"/>
              <a:t>.</a:t>
            </a:r>
          </a:p>
          <a:p>
            <a:pPr algn="ctr"/>
            <a:r>
              <a:rPr kumimoji="1" lang="en-US" altLang="ja-JP" dirty="0" smtClean="0"/>
              <a:t>DB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125736" y="2955110"/>
            <a:ext cx="981307" cy="973873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NRM</a:t>
            </a:r>
            <a:endParaRPr kumimoji="1" lang="ja-JP" altLang="en-US" dirty="0"/>
          </a:p>
        </p:txBody>
      </p:sp>
      <p:grpSp>
        <p:nvGrpSpPr>
          <p:cNvPr id="13" name="グループ化 14"/>
          <p:cNvGrpSpPr/>
          <p:nvPr/>
        </p:nvGrpSpPr>
        <p:grpSpPr>
          <a:xfrm>
            <a:off x="4308088" y="2051865"/>
            <a:ext cx="944135" cy="1851103"/>
            <a:chOff x="3888059" y="2126167"/>
            <a:chExt cx="1821365" cy="3337932"/>
          </a:xfrm>
        </p:grpSpPr>
        <p:sp>
          <p:nvSpPr>
            <p:cNvPr id="16" name="角丸四角形 15"/>
            <p:cNvSpPr/>
            <p:nvPr/>
          </p:nvSpPr>
          <p:spPr>
            <a:xfrm>
              <a:off x="3888059" y="2126167"/>
              <a:ext cx="1821365" cy="333793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7" name="角丸四角形 16"/>
            <p:cNvSpPr/>
            <p:nvPr/>
          </p:nvSpPr>
          <p:spPr>
            <a:xfrm>
              <a:off x="3999565" y="2259981"/>
              <a:ext cx="1590907" cy="9367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/>
                <a:t>Resv</a:t>
              </a:r>
              <a:r>
                <a:rPr kumimoji="1" lang="en-US" altLang="ja-JP" sz="1600" dirty="0" smtClean="0"/>
                <a:t>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3999565" y="3319346"/>
              <a:ext cx="1590907" cy="9367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Prov.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3999565" y="4363844"/>
              <a:ext cx="1590907" cy="936702"/>
            </a:xfrm>
            <a:prstGeom prst="round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Act.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</p:grpSp>
      <p:grpSp>
        <p:nvGrpSpPr>
          <p:cNvPr id="14" name="グループ化 19"/>
          <p:cNvGrpSpPr/>
          <p:nvPr/>
        </p:nvGrpSpPr>
        <p:grpSpPr>
          <a:xfrm>
            <a:off x="4460488" y="1958943"/>
            <a:ext cx="944135" cy="1851103"/>
            <a:chOff x="3888059" y="2126167"/>
            <a:chExt cx="1821365" cy="3337932"/>
          </a:xfrm>
        </p:grpSpPr>
        <p:sp>
          <p:nvSpPr>
            <p:cNvPr id="21" name="角丸四角形 20"/>
            <p:cNvSpPr/>
            <p:nvPr/>
          </p:nvSpPr>
          <p:spPr>
            <a:xfrm>
              <a:off x="3888059" y="2126167"/>
              <a:ext cx="1821365" cy="333793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2" name="角丸四角形 21"/>
            <p:cNvSpPr/>
            <p:nvPr/>
          </p:nvSpPr>
          <p:spPr>
            <a:xfrm>
              <a:off x="3999565" y="2259981"/>
              <a:ext cx="1590907" cy="9367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/>
                <a:t>Resv</a:t>
              </a:r>
              <a:r>
                <a:rPr kumimoji="1" lang="en-US" altLang="ja-JP" sz="1600" dirty="0" smtClean="0"/>
                <a:t>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  <p:sp>
          <p:nvSpPr>
            <p:cNvPr id="23" name="角丸四角形 22"/>
            <p:cNvSpPr/>
            <p:nvPr/>
          </p:nvSpPr>
          <p:spPr>
            <a:xfrm>
              <a:off x="3999565" y="3319346"/>
              <a:ext cx="1590907" cy="9367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Prov.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  <p:sp>
          <p:nvSpPr>
            <p:cNvPr id="24" name="角丸四角形 23"/>
            <p:cNvSpPr/>
            <p:nvPr/>
          </p:nvSpPr>
          <p:spPr>
            <a:xfrm>
              <a:off x="3999565" y="4363844"/>
              <a:ext cx="1590907" cy="936702"/>
            </a:xfrm>
            <a:prstGeom prst="round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Act.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</p:grpSp>
      <p:grpSp>
        <p:nvGrpSpPr>
          <p:cNvPr id="15" name="グループ化 24"/>
          <p:cNvGrpSpPr/>
          <p:nvPr/>
        </p:nvGrpSpPr>
        <p:grpSpPr>
          <a:xfrm>
            <a:off x="4612888" y="1866021"/>
            <a:ext cx="944135" cy="1851103"/>
            <a:chOff x="3888059" y="2126167"/>
            <a:chExt cx="1821365" cy="3337932"/>
          </a:xfrm>
        </p:grpSpPr>
        <p:sp>
          <p:nvSpPr>
            <p:cNvPr id="26" name="角丸四角形 25"/>
            <p:cNvSpPr/>
            <p:nvPr/>
          </p:nvSpPr>
          <p:spPr>
            <a:xfrm>
              <a:off x="3888059" y="2126167"/>
              <a:ext cx="1821365" cy="333793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7" name="角丸四角形 26"/>
            <p:cNvSpPr/>
            <p:nvPr/>
          </p:nvSpPr>
          <p:spPr>
            <a:xfrm>
              <a:off x="3999565" y="2259981"/>
              <a:ext cx="1590907" cy="9367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/>
                <a:t>Resv</a:t>
              </a:r>
              <a:r>
                <a:rPr kumimoji="1" lang="en-US" altLang="ja-JP" sz="1600" dirty="0" smtClean="0"/>
                <a:t>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  <p:sp>
          <p:nvSpPr>
            <p:cNvPr id="28" name="角丸四角形 27"/>
            <p:cNvSpPr/>
            <p:nvPr/>
          </p:nvSpPr>
          <p:spPr>
            <a:xfrm>
              <a:off x="3999565" y="3319346"/>
              <a:ext cx="1590907" cy="9367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Prov.</a:t>
              </a:r>
            </a:p>
            <a:p>
              <a:pPr algn="ctr"/>
              <a:r>
                <a:rPr kumimoji="1" lang="en-US" altLang="ja-JP" sz="1600" dirty="0" smtClean="0"/>
                <a:t>SM</a:t>
              </a:r>
              <a:endParaRPr kumimoji="1" lang="ja-JP" altLang="en-US" sz="1600" dirty="0"/>
            </a:p>
          </p:txBody>
        </p:sp>
        <p:sp>
          <p:nvSpPr>
            <p:cNvPr id="29" name="角丸四角形 28"/>
            <p:cNvSpPr/>
            <p:nvPr/>
          </p:nvSpPr>
          <p:spPr>
            <a:xfrm>
              <a:off x="3999565" y="4363844"/>
              <a:ext cx="1590907" cy="936702"/>
            </a:xfrm>
            <a:prstGeom prst="round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strike="sngStrike" dirty="0" smtClean="0"/>
                <a:t>Act.</a:t>
              </a:r>
            </a:p>
            <a:p>
              <a:pPr algn="ctr"/>
              <a:r>
                <a:rPr kumimoji="1" lang="en-US" altLang="ja-JP" sz="1600" strike="sngStrike" dirty="0" smtClean="0"/>
                <a:t>SM</a:t>
              </a:r>
              <a:endParaRPr kumimoji="1" lang="ja-JP" altLang="en-US" sz="1600" strike="sngStrike" dirty="0"/>
            </a:p>
          </p:txBody>
        </p:sp>
      </p:grpSp>
      <p:grpSp>
        <p:nvGrpSpPr>
          <p:cNvPr id="20" name="グループ化 44"/>
          <p:cNvGrpSpPr/>
          <p:nvPr/>
        </p:nvGrpSpPr>
        <p:grpSpPr>
          <a:xfrm>
            <a:off x="3620430" y="2152221"/>
            <a:ext cx="1037066" cy="85494"/>
            <a:chOff x="379142" y="4133385"/>
            <a:chExt cx="1037066" cy="85494"/>
          </a:xfrm>
        </p:grpSpPr>
        <p:cxnSp>
          <p:nvCxnSpPr>
            <p:cNvPr id="39" name="直線矢印コネクタ 38"/>
            <p:cNvCxnSpPr/>
            <p:nvPr/>
          </p:nvCxnSpPr>
          <p:spPr>
            <a:xfrm>
              <a:off x="379142" y="4133385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/>
            <p:cNvCxnSpPr/>
            <p:nvPr/>
          </p:nvCxnSpPr>
          <p:spPr>
            <a:xfrm flipH="1">
              <a:off x="382862" y="4218879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グループ化 45"/>
          <p:cNvGrpSpPr/>
          <p:nvPr/>
        </p:nvGrpSpPr>
        <p:grpSpPr>
          <a:xfrm>
            <a:off x="3620430" y="2743235"/>
            <a:ext cx="1037066" cy="85494"/>
            <a:chOff x="379142" y="4133385"/>
            <a:chExt cx="1037066" cy="85494"/>
          </a:xfrm>
        </p:grpSpPr>
        <p:cxnSp>
          <p:nvCxnSpPr>
            <p:cNvPr id="47" name="直線矢印コネクタ 46"/>
            <p:cNvCxnSpPr/>
            <p:nvPr/>
          </p:nvCxnSpPr>
          <p:spPr>
            <a:xfrm>
              <a:off x="379142" y="4133385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/>
            <p:cNvCxnSpPr/>
            <p:nvPr/>
          </p:nvCxnSpPr>
          <p:spPr>
            <a:xfrm flipH="1">
              <a:off x="382862" y="4218879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直線矢印コネクタ 50"/>
          <p:cNvCxnSpPr/>
          <p:nvPr/>
        </p:nvCxnSpPr>
        <p:spPr>
          <a:xfrm flipH="1">
            <a:off x="3624150" y="3419743"/>
            <a:ext cx="10333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グループ化 51"/>
          <p:cNvGrpSpPr/>
          <p:nvPr/>
        </p:nvGrpSpPr>
        <p:grpSpPr>
          <a:xfrm>
            <a:off x="3631580" y="5003178"/>
            <a:ext cx="2479287" cy="89210"/>
            <a:chOff x="379142" y="4133385"/>
            <a:chExt cx="1037066" cy="85494"/>
          </a:xfrm>
        </p:grpSpPr>
        <p:cxnSp>
          <p:nvCxnSpPr>
            <p:cNvPr id="53" name="直線矢印コネクタ 52"/>
            <p:cNvCxnSpPr/>
            <p:nvPr/>
          </p:nvCxnSpPr>
          <p:spPr>
            <a:xfrm>
              <a:off x="379142" y="4133385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/>
            <p:cNvCxnSpPr/>
            <p:nvPr/>
          </p:nvCxnSpPr>
          <p:spPr>
            <a:xfrm flipH="1">
              <a:off x="382862" y="4218879"/>
              <a:ext cx="10333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直線矢印コネクタ 59"/>
          <p:cNvCxnSpPr/>
          <p:nvPr/>
        </p:nvCxnSpPr>
        <p:spPr>
          <a:xfrm flipH="1">
            <a:off x="5496046" y="3393724"/>
            <a:ext cx="6148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67"/>
          <p:cNvGrpSpPr/>
          <p:nvPr/>
        </p:nvGrpSpPr>
        <p:grpSpPr>
          <a:xfrm>
            <a:off x="2359027" y="1055684"/>
            <a:ext cx="1260280" cy="739698"/>
            <a:chOff x="2359027" y="1460809"/>
            <a:chExt cx="1260280" cy="739698"/>
          </a:xfrm>
        </p:grpSpPr>
        <p:grpSp>
          <p:nvGrpSpPr>
            <p:cNvPr id="32" name="グループ化 62"/>
            <p:cNvGrpSpPr/>
            <p:nvPr/>
          </p:nvGrpSpPr>
          <p:grpSpPr>
            <a:xfrm>
              <a:off x="2683727" y="1460809"/>
              <a:ext cx="449766" cy="739698"/>
              <a:chOff x="2601951" y="1453375"/>
              <a:chExt cx="449766" cy="739698"/>
            </a:xfrm>
            <a:solidFill>
              <a:schemeClr val="tx1"/>
            </a:solidFill>
          </p:grpSpPr>
          <p:sp>
            <p:nvSpPr>
              <p:cNvPr id="61" name="下矢印 60"/>
              <p:cNvSpPr/>
              <p:nvPr/>
            </p:nvSpPr>
            <p:spPr>
              <a:xfrm>
                <a:off x="2601951" y="1509132"/>
                <a:ext cx="252761" cy="683941"/>
              </a:xfrm>
              <a:prstGeom prst="downArrow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下矢印 61"/>
              <p:cNvSpPr/>
              <p:nvPr/>
            </p:nvSpPr>
            <p:spPr>
              <a:xfrm flipV="1">
                <a:off x="2798956" y="1453375"/>
                <a:ext cx="252761" cy="683941"/>
              </a:xfrm>
              <a:prstGeom prst="downArrow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7" name="テキスト ボックス 66"/>
            <p:cNvSpPr txBox="1"/>
            <p:nvPr/>
          </p:nvSpPr>
          <p:spPr>
            <a:xfrm>
              <a:off x="2359027" y="1702420"/>
              <a:ext cx="126028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NSI message</a:t>
              </a:r>
              <a:endParaRPr kumimoji="1" lang="ja-JP" altLang="en-US" sz="1400" dirty="0"/>
            </a:p>
          </p:txBody>
        </p:sp>
      </p:grpSp>
      <p:cxnSp>
        <p:nvCxnSpPr>
          <p:cNvPr id="56" name="図形 55"/>
          <p:cNvCxnSpPr>
            <a:endCxn id="11" idx="2"/>
          </p:cNvCxnSpPr>
          <p:nvPr/>
        </p:nvCxnSpPr>
        <p:spPr>
          <a:xfrm flipV="1">
            <a:off x="3634451" y="3928983"/>
            <a:ext cx="2981939" cy="39994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4359"/>
          <p:cNvSpPr txBox="1">
            <a:spLocks/>
          </p:cNvSpPr>
          <p:nvPr/>
        </p:nvSpPr>
        <p:spPr>
          <a:xfrm>
            <a:off x="943896" y="0"/>
            <a:ext cx="8200103" cy="5798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rial"/>
                <a:ea typeface="+mj-ea"/>
                <a:cs typeface="Arial"/>
              </a:rPr>
              <a:t>RSM: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Reservation State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Machine</a:t>
            </a:r>
            <a:r>
              <a:rPr lang="ja-JP" altLang="en-US" dirty="0" smtClean="0">
                <a:latin typeface="Arial"/>
                <a:ea typeface="+mj-ea"/>
                <a:cs typeface="Arial"/>
              </a:rPr>
              <a:t> </a:t>
            </a:r>
            <a:r>
              <a:rPr lang="en-US" altLang="ja-JP" dirty="0" smtClean="0">
                <a:latin typeface="Arial"/>
                <a:ea typeface="+mj-ea"/>
                <a:cs typeface="Arial"/>
              </a:rPr>
              <a:t>(original)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CC60-3DD3-AE49-BAB4-19F5E93B8770}" type="slidenum">
              <a:rPr lang="ja-JP" altLang="en-US" smtClean="0"/>
              <a:pPr/>
              <a:t>6</a:t>
            </a:fld>
            <a:endParaRPr lang="ja-JP" altLang="en-US"/>
          </a:p>
        </p:txBody>
      </p:sp>
      <p:cxnSp>
        <p:nvCxnSpPr>
          <p:cNvPr id="39" name="直線矢印コネクタ 38"/>
          <p:cNvCxnSpPr>
            <a:stCxn id="40" idx="4"/>
            <a:endCxn id="76" idx="0"/>
          </p:cNvCxnSpPr>
          <p:nvPr/>
        </p:nvCxnSpPr>
        <p:spPr>
          <a:xfrm rot="5400000">
            <a:off x="154681" y="1554176"/>
            <a:ext cx="122580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/>
          <p:cNvSpPr/>
          <p:nvPr/>
        </p:nvSpPr>
        <p:spPr>
          <a:xfrm>
            <a:off x="407582" y="221275"/>
            <a:ext cx="720000" cy="7200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  <a:latin typeface="Calibri"/>
                <a:ea typeface="ＭＳ Ｐゴシック"/>
              </a:rPr>
              <a:t>Initial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56" name="円/楕円 149"/>
          <p:cNvSpPr/>
          <p:nvPr/>
        </p:nvSpPr>
        <p:spPr>
          <a:xfrm>
            <a:off x="2624762" y="1091089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78" name="表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4111646164"/>
              </p:ext>
            </p:extLst>
          </p:nvPr>
        </p:nvGraphicFramePr>
        <p:xfrm>
          <a:off x="292292" y="1107678"/>
          <a:ext cx="904058" cy="396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058"/>
              </a:tblGrid>
              <a:tr h="30895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25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25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025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32" name="直線矢印コネクタ 38"/>
          <p:cNvCxnSpPr>
            <a:stCxn id="76" idx="4"/>
            <a:endCxn id="117" idx="0"/>
          </p:cNvCxnSpPr>
          <p:nvPr/>
        </p:nvCxnSpPr>
        <p:spPr>
          <a:xfrm rot="5400000">
            <a:off x="301913" y="3352747"/>
            <a:ext cx="931339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円/楕円 149"/>
          <p:cNvSpPr/>
          <p:nvPr/>
        </p:nvSpPr>
        <p:spPr>
          <a:xfrm>
            <a:off x="407582" y="2167078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115" name="表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3214039339"/>
              </p:ext>
            </p:extLst>
          </p:nvPr>
        </p:nvGraphicFramePr>
        <p:xfrm>
          <a:off x="227795" y="3157167"/>
          <a:ext cx="105138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381"/>
              </a:tblGrid>
              <a:tr h="622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622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622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17" name="円/楕円 149"/>
          <p:cNvSpPr/>
          <p:nvPr/>
        </p:nvSpPr>
        <p:spPr>
          <a:xfrm>
            <a:off x="407582" y="3818417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Failed</a:t>
            </a:r>
          </a:p>
        </p:txBody>
      </p:sp>
      <p:cxnSp>
        <p:nvCxnSpPr>
          <p:cNvPr id="83" name="直線矢印コネクタ 2"/>
          <p:cNvCxnSpPr>
            <a:stCxn id="85" idx="6"/>
            <a:endCxn id="84" idx="2"/>
          </p:cNvCxnSpPr>
          <p:nvPr/>
        </p:nvCxnSpPr>
        <p:spPr>
          <a:xfrm flipV="1">
            <a:off x="3344762" y="2813605"/>
            <a:ext cx="2007719" cy="3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円/楕円 149"/>
          <p:cNvSpPr/>
          <p:nvPr/>
        </p:nvSpPr>
        <p:spPr>
          <a:xfrm>
            <a:off x="5352481" y="245360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Checked</a:t>
            </a:r>
          </a:p>
        </p:txBody>
      </p:sp>
      <p:sp>
        <p:nvSpPr>
          <p:cNvPr id="85" name="円/楕円 149"/>
          <p:cNvSpPr/>
          <p:nvPr/>
        </p:nvSpPr>
        <p:spPr>
          <a:xfrm>
            <a:off x="2624762" y="2453908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Checking</a:t>
            </a:r>
          </a:p>
        </p:txBody>
      </p:sp>
      <p:cxnSp>
        <p:nvCxnSpPr>
          <p:cNvPr id="94" name="直線矢印コネクタ 20"/>
          <p:cNvCxnSpPr>
            <a:stCxn id="42" idx="0"/>
            <a:endCxn id="85" idx="4"/>
          </p:cNvCxnSpPr>
          <p:nvPr/>
        </p:nvCxnSpPr>
        <p:spPr>
          <a:xfrm flipV="1">
            <a:off x="2984762" y="3173908"/>
            <a:ext cx="0" cy="64281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/楕円 149"/>
          <p:cNvSpPr/>
          <p:nvPr/>
        </p:nvSpPr>
        <p:spPr>
          <a:xfrm>
            <a:off x="2624762" y="381672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Failed</a:t>
            </a:r>
          </a:p>
        </p:txBody>
      </p:sp>
      <p:cxnSp>
        <p:nvCxnSpPr>
          <p:cNvPr id="66" name="直線矢印コネクタ 20"/>
          <p:cNvCxnSpPr>
            <a:stCxn id="85" idx="0"/>
            <a:endCxn id="56" idx="4"/>
          </p:cNvCxnSpPr>
          <p:nvPr/>
        </p:nvCxnSpPr>
        <p:spPr>
          <a:xfrm flipV="1">
            <a:off x="2984762" y="1811089"/>
            <a:ext cx="0" cy="642819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2"/>
          <p:cNvCxnSpPr>
            <a:stCxn id="84" idx="0"/>
          </p:cNvCxnSpPr>
          <p:nvPr/>
        </p:nvCxnSpPr>
        <p:spPr>
          <a:xfrm flipH="1" flipV="1">
            <a:off x="5709503" y="1811089"/>
            <a:ext cx="2978" cy="6425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2"/>
          <p:cNvCxnSpPr>
            <a:endCxn id="56" idx="6"/>
          </p:cNvCxnSpPr>
          <p:nvPr/>
        </p:nvCxnSpPr>
        <p:spPr>
          <a:xfrm flipH="1">
            <a:off x="3344762" y="1451089"/>
            <a:ext cx="20047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表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80891355"/>
              </p:ext>
            </p:extLst>
          </p:nvPr>
        </p:nvGraphicFramePr>
        <p:xfrm>
          <a:off x="2547369" y="3236501"/>
          <a:ext cx="843084" cy="44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084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mdfychk.fl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mdfychk.fl</a:t>
                      </a:r>
                      <a:endParaRPr kumimoji="1" lang="en-US" altLang="ja-JP" sz="800" dirty="0" smtClean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表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3412363509"/>
              </p:ext>
            </p:extLst>
          </p:nvPr>
        </p:nvGraphicFramePr>
        <p:xfrm>
          <a:off x="3905709" y="2572630"/>
          <a:ext cx="808168" cy="438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168"/>
              </a:tblGrid>
              <a:tr h="1310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&lt;mdfychk.cf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&lt;mdfychk.cf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表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961104123"/>
              </p:ext>
            </p:extLst>
          </p:nvPr>
        </p:nvGraphicFramePr>
        <p:xfrm>
          <a:off x="4000023" y="1239639"/>
          <a:ext cx="808518" cy="4255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518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24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&lt;modify.cf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&lt;modify.cf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表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293353848"/>
              </p:ext>
            </p:extLst>
          </p:nvPr>
        </p:nvGraphicFramePr>
        <p:xfrm>
          <a:off x="2673051" y="1884903"/>
          <a:ext cx="810007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007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mdfychk.rq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mdfychk.rq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表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4116749739"/>
              </p:ext>
            </p:extLst>
          </p:nvPr>
        </p:nvGraphicFramePr>
        <p:xfrm>
          <a:off x="5362658" y="1903952"/>
          <a:ext cx="720616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616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modify.rq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modify.rq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31" name="直線矢印コネクタ 2"/>
          <p:cNvCxnSpPr>
            <a:stCxn id="76" idx="6"/>
            <a:endCxn id="56" idx="2"/>
          </p:cNvCxnSpPr>
          <p:nvPr/>
        </p:nvCxnSpPr>
        <p:spPr>
          <a:xfrm flipV="1">
            <a:off x="1127582" y="1451089"/>
            <a:ext cx="1497180" cy="10759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表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2796449580"/>
              </p:ext>
            </p:extLst>
          </p:nvPr>
        </p:nvGraphicFramePr>
        <p:xfrm>
          <a:off x="1210548" y="2007997"/>
          <a:ext cx="629541" cy="404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9541"/>
              </a:tblGrid>
              <a:tr h="7657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7657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7657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82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40" name="円/楕円 63"/>
          <p:cNvSpPr/>
          <p:nvPr/>
        </p:nvSpPr>
        <p:spPr>
          <a:xfrm>
            <a:off x="5365279" y="1114239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61" name="直線矢印コネクタ 60"/>
          <p:cNvCxnSpPr>
            <a:endCxn id="74" idx="6"/>
          </p:cNvCxnSpPr>
          <p:nvPr/>
        </p:nvCxnSpPr>
        <p:spPr>
          <a:xfrm rot="10800000">
            <a:off x="3301101" y="5287811"/>
            <a:ext cx="118953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円/楕円 16"/>
          <p:cNvSpPr/>
          <p:nvPr/>
        </p:nvSpPr>
        <p:spPr>
          <a:xfrm>
            <a:off x="2581101" y="4927811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Canceling</a:t>
            </a:r>
          </a:p>
        </p:txBody>
      </p:sp>
      <p:cxnSp>
        <p:nvCxnSpPr>
          <p:cNvPr id="75" name="直線矢印コネクタ 100"/>
          <p:cNvCxnSpPr>
            <a:stCxn id="74" idx="2"/>
          </p:cNvCxnSpPr>
          <p:nvPr/>
        </p:nvCxnSpPr>
        <p:spPr>
          <a:xfrm rot="10800000">
            <a:off x="1400205" y="5287811"/>
            <a:ext cx="118089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円/楕円 80"/>
          <p:cNvSpPr/>
          <p:nvPr/>
        </p:nvSpPr>
        <p:spPr>
          <a:xfrm>
            <a:off x="4496433" y="4926875"/>
            <a:ext cx="720000" cy="720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*1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86" name="円/楕円 149"/>
          <p:cNvSpPr/>
          <p:nvPr/>
        </p:nvSpPr>
        <p:spPr>
          <a:xfrm>
            <a:off x="688717" y="491237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106" name="表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2549928280"/>
              </p:ext>
            </p:extLst>
          </p:nvPr>
        </p:nvGraphicFramePr>
        <p:xfrm>
          <a:off x="3487012" y="5093814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mdfycncl.rq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mdfycncl.rq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" name="表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528860783"/>
              </p:ext>
            </p:extLst>
          </p:nvPr>
        </p:nvGraphicFramePr>
        <p:xfrm>
          <a:off x="1597843" y="5040516"/>
          <a:ext cx="923766" cy="44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766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&lt;mdfycncl.cf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&lt;mdfycncl.cf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49" name="四角形吹き出し 71"/>
          <p:cNvSpPr/>
          <p:nvPr/>
        </p:nvSpPr>
        <p:spPr>
          <a:xfrm>
            <a:off x="6591891" y="3762659"/>
            <a:ext cx="1620342" cy="704654"/>
          </a:xfrm>
          <a:prstGeom prst="wedgeRectCallout">
            <a:avLst>
              <a:gd name="adj1" fmla="val -64223"/>
              <a:gd name="adj2" fmla="val -105569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ja-JP" sz="1000" dirty="0" smtClean="0">
                <a:solidFill>
                  <a:schemeClr val="tx1"/>
                </a:solidFill>
              </a:rPr>
              <a:t>Modify timeout transitions back to Reserved.  (This transition will only happen in </a:t>
            </a:r>
            <a:r>
              <a:rPr kumimoji="1" lang="en-US" altLang="ja-JP" sz="1000" dirty="0" err="1" smtClean="0">
                <a:solidFill>
                  <a:schemeClr val="tx1"/>
                </a:solidFill>
              </a:rPr>
              <a:t>uPA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)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円/楕円 149"/>
          <p:cNvSpPr/>
          <p:nvPr/>
        </p:nvSpPr>
        <p:spPr>
          <a:xfrm>
            <a:off x="5364110" y="378915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Timeout</a:t>
            </a:r>
          </a:p>
        </p:txBody>
      </p:sp>
      <p:cxnSp>
        <p:nvCxnSpPr>
          <p:cNvPr id="51" name="直線矢印コネクタ 20"/>
          <p:cNvCxnSpPr/>
          <p:nvPr/>
        </p:nvCxnSpPr>
        <p:spPr>
          <a:xfrm flipV="1">
            <a:off x="5724160" y="3140960"/>
            <a:ext cx="0" cy="64281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 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339307186"/>
              </p:ext>
            </p:extLst>
          </p:nvPr>
        </p:nvGraphicFramePr>
        <p:xfrm>
          <a:off x="5220090" y="3140960"/>
          <a:ext cx="112347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3470"/>
              </a:tblGrid>
              <a:tr h="1158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ja-JP" sz="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modify_timeout</a:t>
                      </a:r>
                      <a:r>
                        <a:rPr kumimoji="1" lang="en-US" altLang="ja-JP" sz="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kumimoji="1" lang="ja-JP" altLang="en-US" sz="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95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853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modifyTimeout.nt</a:t>
                      </a:r>
                      <a:endParaRPr kumimoji="1" lang="ja-JP" alt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992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53" name="テキスト ボックス 52"/>
          <p:cNvSpPr txBox="1"/>
          <p:nvPr/>
        </p:nvSpPr>
        <p:spPr>
          <a:xfrm>
            <a:off x="6588280" y="1772770"/>
            <a:ext cx="2066591" cy="13841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66700" indent="-266700" algn="l"/>
            <a:r>
              <a:rPr kumimoji="1" lang="en-US" altLang="ja-JP" sz="1600" dirty="0" smtClean="0"/>
              <a:t>*1:Modify Checking, Modify Checked, Modify Failed, Modify Timeout</a:t>
            </a:r>
          </a:p>
          <a:p>
            <a:pPr marL="266700" indent="-266700" algn="l"/>
            <a:r>
              <a:rPr kumimoji="1" lang="en-US" altLang="ja-JP" sz="1600" dirty="0" smtClean="0"/>
              <a:t>	and Reserved</a:t>
            </a:r>
            <a:endParaRPr kumimoji="1" lang="ja-JP" altLang="en-US" sz="1600" dirty="0"/>
          </a:p>
        </p:txBody>
      </p:sp>
      <p:grpSp>
        <p:nvGrpSpPr>
          <p:cNvPr id="54" name="グループ化 53"/>
          <p:cNvGrpSpPr/>
          <p:nvPr/>
        </p:nvGrpSpPr>
        <p:grpSpPr>
          <a:xfrm>
            <a:off x="6516270" y="4941210"/>
            <a:ext cx="2376330" cy="1152160"/>
            <a:chOff x="6588280" y="5517290"/>
            <a:chExt cx="2376330" cy="1152160"/>
          </a:xfrm>
        </p:grpSpPr>
        <p:sp>
          <p:nvSpPr>
            <p:cNvPr id="55" name="Rectangle 62"/>
            <p:cNvSpPr/>
            <p:nvPr/>
          </p:nvSpPr>
          <p:spPr>
            <a:xfrm>
              <a:off x="6588280" y="5517290"/>
              <a:ext cx="2376330" cy="11521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63"/>
            <p:cNvSpPr txBox="1"/>
            <p:nvPr/>
          </p:nvSpPr>
          <p:spPr>
            <a:xfrm>
              <a:off x="6835054" y="5974489"/>
              <a:ext cx="1985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 smtClean="0"/>
                <a:t>Transitional </a:t>
              </a:r>
              <a:r>
                <a:rPr lang="en-US" sz="1200" dirty="0" smtClean="0"/>
                <a:t>States</a:t>
              </a:r>
              <a:endParaRPr lang="en-US" sz="1200" dirty="0" smtClean="0"/>
            </a:p>
          </p:txBody>
        </p:sp>
        <p:sp>
          <p:nvSpPr>
            <p:cNvPr id="59" name="円/楕円 149"/>
            <p:cNvSpPr/>
            <p:nvPr/>
          </p:nvSpPr>
          <p:spPr>
            <a:xfrm>
              <a:off x="6672669" y="6027353"/>
              <a:ext cx="186600" cy="186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60" name="円/楕円 96"/>
            <p:cNvSpPr/>
            <p:nvPr/>
          </p:nvSpPr>
          <p:spPr>
            <a:xfrm>
              <a:off x="6672669" y="5646353"/>
              <a:ext cx="186600" cy="1866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62" name="TextBox 67"/>
            <p:cNvSpPr txBox="1"/>
            <p:nvPr/>
          </p:nvSpPr>
          <p:spPr>
            <a:xfrm>
              <a:off x="6825069" y="5593489"/>
              <a:ext cx="945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 smtClean="0"/>
                <a:t>Initial State</a:t>
              </a:r>
              <a:endParaRPr lang="en-US" sz="1200" dirty="0"/>
            </a:p>
          </p:txBody>
        </p:sp>
        <p:sp>
          <p:nvSpPr>
            <p:cNvPr id="72" name="円/楕円 154"/>
            <p:cNvSpPr/>
            <p:nvPr/>
          </p:nvSpPr>
          <p:spPr>
            <a:xfrm>
              <a:off x="6672669" y="6381945"/>
              <a:ext cx="186600" cy="186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73" name="TextBox 69"/>
            <p:cNvSpPr txBox="1"/>
            <p:nvPr/>
          </p:nvSpPr>
          <p:spPr>
            <a:xfrm>
              <a:off x="6813446" y="6320441"/>
              <a:ext cx="11000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 smtClean="0"/>
                <a:t>Stable States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82425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4359"/>
          <p:cNvSpPr txBox="1">
            <a:spLocks/>
          </p:cNvSpPr>
          <p:nvPr/>
        </p:nvSpPr>
        <p:spPr>
          <a:xfrm>
            <a:off x="943896" y="0"/>
            <a:ext cx="8200103" cy="5798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rial"/>
                <a:ea typeface="+mj-ea"/>
                <a:cs typeface="Arial"/>
              </a:rPr>
              <a:t>RSM: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Reservation State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Machine</a:t>
            </a: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>
                <a:latin typeface="Arial"/>
                <a:ea typeface="+mj-ea"/>
                <a:cs typeface="Arial"/>
              </a:rPr>
              <a:t> </a:t>
            </a:r>
            <a:r>
              <a:rPr lang="en-US" altLang="ja-JP" dirty="0" smtClean="0">
                <a:latin typeface="Arial"/>
                <a:ea typeface="+mj-ea"/>
                <a:cs typeface="Arial"/>
              </a:rPr>
              <a:t>(timeout handling corrected)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CC60-3DD3-AE49-BAB4-19F5E93B8770}" type="slidenum">
              <a:rPr lang="ja-JP" altLang="en-US" smtClean="0"/>
              <a:pPr/>
              <a:t>7</a:t>
            </a:fld>
            <a:endParaRPr lang="ja-JP" altLang="en-US"/>
          </a:p>
        </p:txBody>
      </p:sp>
      <p:cxnSp>
        <p:nvCxnSpPr>
          <p:cNvPr id="39" name="直線矢印コネクタ 38"/>
          <p:cNvCxnSpPr>
            <a:stCxn id="40" idx="4"/>
            <a:endCxn id="76" idx="0"/>
          </p:cNvCxnSpPr>
          <p:nvPr/>
        </p:nvCxnSpPr>
        <p:spPr>
          <a:xfrm rot="5400000">
            <a:off x="154681" y="1554176"/>
            <a:ext cx="122580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/>
          <p:cNvSpPr/>
          <p:nvPr/>
        </p:nvSpPr>
        <p:spPr>
          <a:xfrm>
            <a:off x="407582" y="221275"/>
            <a:ext cx="720000" cy="7200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  <a:latin typeface="Calibri"/>
                <a:ea typeface="ＭＳ Ｐゴシック"/>
              </a:rPr>
              <a:t>Initial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56" name="円/楕円 149"/>
          <p:cNvSpPr/>
          <p:nvPr/>
        </p:nvSpPr>
        <p:spPr>
          <a:xfrm>
            <a:off x="2624762" y="1091089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78" name="表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4111646164"/>
              </p:ext>
            </p:extLst>
          </p:nvPr>
        </p:nvGraphicFramePr>
        <p:xfrm>
          <a:off x="292292" y="1107678"/>
          <a:ext cx="904058" cy="396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058"/>
              </a:tblGrid>
              <a:tr h="30895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25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25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025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32" name="直線矢印コネクタ 38"/>
          <p:cNvCxnSpPr>
            <a:stCxn id="76" idx="4"/>
            <a:endCxn id="117" idx="0"/>
          </p:cNvCxnSpPr>
          <p:nvPr/>
        </p:nvCxnSpPr>
        <p:spPr>
          <a:xfrm rot="5400000">
            <a:off x="301913" y="3352747"/>
            <a:ext cx="931339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円/楕円 149"/>
          <p:cNvSpPr/>
          <p:nvPr/>
        </p:nvSpPr>
        <p:spPr>
          <a:xfrm>
            <a:off x="407582" y="2167078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115" name="表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3214039339"/>
              </p:ext>
            </p:extLst>
          </p:nvPr>
        </p:nvGraphicFramePr>
        <p:xfrm>
          <a:off x="227795" y="3157167"/>
          <a:ext cx="105138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381"/>
              </a:tblGrid>
              <a:tr h="622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622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622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17" name="円/楕円 149"/>
          <p:cNvSpPr/>
          <p:nvPr/>
        </p:nvSpPr>
        <p:spPr>
          <a:xfrm>
            <a:off x="407582" y="3818417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Failed</a:t>
            </a:r>
          </a:p>
        </p:txBody>
      </p:sp>
      <p:cxnSp>
        <p:nvCxnSpPr>
          <p:cNvPr id="83" name="直線矢印コネクタ 2"/>
          <p:cNvCxnSpPr>
            <a:stCxn id="85" idx="6"/>
            <a:endCxn id="84" idx="2"/>
          </p:cNvCxnSpPr>
          <p:nvPr/>
        </p:nvCxnSpPr>
        <p:spPr>
          <a:xfrm flipV="1">
            <a:off x="3344762" y="2813605"/>
            <a:ext cx="2007719" cy="3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円/楕円 149"/>
          <p:cNvSpPr/>
          <p:nvPr/>
        </p:nvSpPr>
        <p:spPr>
          <a:xfrm>
            <a:off x="5352481" y="245360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Checked</a:t>
            </a:r>
          </a:p>
        </p:txBody>
      </p:sp>
      <p:sp>
        <p:nvSpPr>
          <p:cNvPr id="85" name="円/楕円 149"/>
          <p:cNvSpPr/>
          <p:nvPr/>
        </p:nvSpPr>
        <p:spPr>
          <a:xfrm>
            <a:off x="2624762" y="2453908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Checking</a:t>
            </a:r>
          </a:p>
        </p:txBody>
      </p:sp>
      <p:cxnSp>
        <p:nvCxnSpPr>
          <p:cNvPr id="94" name="直線矢印コネクタ 20"/>
          <p:cNvCxnSpPr>
            <a:stCxn id="42" idx="0"/>
            <a:endCxn id="85" idx="4"/>
          </p:cNvCxnSpPr>
          <p:nvPr/>
        </p:nvCxnSpPr>
        <p:spPr>
          <a:xfrm flipV="1">
            <a:off x="2984762" y="3173908"/>
            <a:ext cx="0" cy="64281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/楕円 149"/>
          <p:cNvSpPr/>
          <p:nvPr/>
        </p:nvSpPr>
        <p:spPr>
          <a:xfrm>
            <a:off x="2624762" y="381672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Failed</a:t>
            </a:r>
          </a:p>
        </p:txBody>
      </p:sp>
      <p:cxnSp>
        <p:nvCxnSpPr>
          <p:cNvPr id="66" name="直線矢印コネクタ 20"/>
          <p:cNvCxnSpPr>
            <a:stCxn id="85" idx="0"/>
            <a:endCxn id="56" idx="4"/>
          </p:cNvCxnSpPr>
          <p:nvPr/>
        </p:nvCxnSpPr>
        <p:spPr>
          <a:xfrm flipV="1">
            <a:off x="2984762" y="1811089"/>
            <a:ext cx="0" cy="642819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2"/>
          <p:cNvCxnSpPr>
            <a:stCxn id="84" idx="0"/>
          </p:cNvCxnSpPr>
          <p:nvPr/>
        </p:nvCxnSpPr>
        <p:spPr>
          <a:xfrm flipH="1" flipV="1">
            <a:off x="5709503" y="1811089"/>
            <a:ext cx="2978" cy="6425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2"/>
          <p:cNvCxnSpPr>
            <a:endCxn id="56" idx="6"/>
          </p:cNvCxnSpPr>
          <p:nvPr/>
        </p:nvCxnSpPr>
        <p:spPr>
          <a:xfrm flipH="1">
            <a:off x="3344762" y="1451089"/>
            <a:ext cx="20047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表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80891355"/>
              </p:ext>
            </p:extLst>
          </p:nvPr>
        </p:nvGraphicFramePr>
        <p:xfrm>
          <a:off x="2547369" y="3236501"/>
          <a:ext cx="843084" cy="44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084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mdfychk.fl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mdfychk.fl</a:t>
                      </a:r>
                      <a:endParaRPr kumimoji="1" lang="en-US" altLang="ja-JP" sz="800" dirty="0" smtClean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表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3412363509"/>
              </p:ext>
            </p:extLst>
          </p:nvPr>
        </p:nvGraphicFramePr>
        <p:xfrm>
          <a:off x="3905709" y="2572630"/>
          <a:ext cx="808168" cy="438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168"/>
              </a:tblGrid>
              <a:tr h="1310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&lt;mdfychk.cf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&lt;mdfychk.cf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表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961104123"/>
              </p:ext>
            </p:extLst>
          </p:nvPr>
        </p:nvGraphicFramePr>
        <p:xfrm>
          <a:off x="4000023" y="1239639"/>
          <a:ext cx="808518" cy="4255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518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24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&lt;modify.cf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&lt;modify.cf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表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293353848"/>
              </p:ext>
            </p:extLst>
          </p:nvPr>
        </p:nvGraphicFramePr>
        <p:xfrm>
          <a:off x="2673051" y="1884903"/>
          <a:ext cx="810007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007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mdfychk.rq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mdfychk.rq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表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4116749739"/>
              </p:ext>
            </p:extLst>
          </p:nvPr>
        </p:nvGraphicFramePr>
        <p:xfrm>
          <a:off x="5362658" y="1903952"/>
          <a:ext cx="720616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616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modify.rq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modify.rq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31" name="直線矢印コネクタ 2"/>
          <p:cNvCxnSpPr>
            <a:stCxn id="76" idx="6"/>
            <a:endCxn id="56" idx="2"/>
          </p:cNvCxnSpPr>
          <p:nvPr/>
        </p:nvCxnSpPr>
        <p:spPr>
          <a:xfrm flipV="1">
            <a:off x="1127582" y="1451089"/>
            <a:ext cx="1497180" cy="10759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表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2796449580"/>
              </p:ext>
            </p:extLst>
          </p:nvPr>
        </p:nvGraphicFramePr>
        <p:xfrm>
          <a:off x="1210548" y="2007997"/>
          <a:ext cx="629541" cy="404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9541"/>
              </a:tblGrid>
              <a:tr h="7657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7657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7657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82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40" name="円/楕円 63"/>
          <p:cNvSpPr/>
          <p:nvPr/>
        </p:nvSpPr>
        <p:spPr>
          <a:xfrm>
            <a:off x="5365279" y="1114239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61" name="直線矢印コネクタ 60"/>
          <p:cNvCxnSpPr>
            <a:endCxn id="74" idx="6"/>
          </p:cNvCxnSpPr>
          <p:nvPr/>
        </p:nvCxnSpPr>
        <p:spPr>
          <a:xfrm rot="10800000">
            <a:off x="3301101" y="5287811"/>
            <a:ext cx="118953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円/楕円 16"/>
          <p:cNvSpPr/>
          <p:nvPr/>
        </p:nvSpPr>
        <p:spPr>
          <a:xfrm>
            <a:off x="2581101" y="4927811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Canceling</a:t>
            </a:r>
          </a:p>
        </p:txBody>
      </p:sp>
      <p:cxnSp>
        <p:nvCxnSpPr>
          <p:cNvPr id="75" name="直線矢印コネクタ 100"/>
          <p:cNvCxnSpPr>
            <a:stCxn id="74" idx="2"/>
          </p:cNvCxnSpPr>
          <p:nvPr/>
        </p:nvCxnSpPr>
        <p:spPr>
          <a:xfrm rot="10800000">
            <a:off x="1400205" y="5287811"/>
            <a:ext cx="118089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円/楕円 80"/>
          <p:cNvSpPr/>
          <p:nvPr/>
        </p:nvSpPr>
        <p:spPr>
          <a:xfrm>
            <a:off x="4496433" y="4926875"/>
            <a:ext cx="720000" cy="720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*1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86" name="円/楕円 149"/>
          <p:cNvSpPr/>
          <p:nvPr/>
        </p:nvSpPr>
        <p:spPr>
          <a:xfrm>
            <a:off x="688717" y="491237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106" name="表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2549928280"/>
              </p:ext>
            </p:extLst>
          </p:nvPr>
        </p:nvGraphicFramePr>
        <p:xfrm>
          <a:off x="3487012" y="5093814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mdfycncl.rq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mdfycncl.rq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" name="表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528860783"/>
              </p:ext>
            </p:extLst>
          </p:nvPr>
        </p:nvGraphicFramePr>
        <p:xfrm>
          <a:off x="1597843" y="5040516"/>
          <a:ext cx="923766" cy="44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766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&lt;mdfycncl.cf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&lt;mdfycncl.cf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49" name="四角形吹き出し 71"/>
          <p:cNvSpPr/>
          <p:nvPr/>
        </p:nvSpPr>
        <p:spPr>
          <a:xfrm>
            <a:off x="6591891" y="3762659"/>
            <a:ext cx="1620342" cy="704654"/>
          </a:xfrm>
          <a:prstGeom prst="wedgeRectCallout">
            <a:avLst>
              <a:gd name="adj1" fmla="val -64223"/>
              <a:gd name="adj2" fmla="val -105569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ja-JP" sz="1000" dirty="0" smtClean="0">
                <a:solidFill>
                  <a:schemeClr val="tx1"/>
                </a:solidFill>
              </a:rPr>
              <a:t>Modify timeout transitions back to Reserved.  (This transition will only happen in </a:t>
            </a:r>
            <a:r>
              <a:rPr kumimoji="1" lang="en-US" altLang="ja-JP" sz="1000" dirty="0" err="1" smtClean="0">
                <a:solidFill>
                  <a:schemeClr val="tx1"/>
                </a:solidFill>
              </a:rPr>
              <a:t>uPA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)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円/楕円 149"/>
          <p:cNvSpPr/>
          <p:nvPr/>
        </p:nvSpPr>
        <p:spPr>
          <a:xfrm>
            <a:off x="5364110" y="378915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Timeout</a:t>
            </a:r>
          </a:p>
        </p:txBody>
      </p:sp>
      <p:cxnSp>
        <p:nvCxnSpPr>
          <p:cNvPr id="51" name="直線矢印コネクタ 20"/>
          <p:cNvCxnSpPr/>
          <p:nvPr/>
        </p:nvCxnSpPr>
        <p:spPr>
          <a:xfrm flipV="1">
            <a:off x="5724160" y="3140960"/>
            <a:ext cx="0" cy="64281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 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339307186"/>
              </p:ext>
            </p:extLst>
          </p:nvPr>
        </p:nvGraphicFramePr>
        <p:xfrm>
          <a:off x="5220090" y="3140960"/>
          <a:ext cx="112347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3470"/>
              </a:tblGrid>
              <a:tr h="1158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ja-JP" sz="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modify_timeout</a:t>
                      </a:r>
                      <a:r>
                        <a:rPr kumimoji="1" lang="en-US" altLang="ja-JP" sz="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kumimoji="1" lang="ja-JP" altLang="en-US" sz="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95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853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modifyTimeout.nt</a:t>
                      </a:r>
                      <a:endParaRPr kumimoji="1" lang="ja-JP" alt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992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53" name="テキスト ボックス 52"/>
          <p:cNvSpPr txBox="1"/>
          <p:nvPr/>
        </p:nvSpPr>
        <p:spPr>
          <a:xfrm>
            <a:off x="6876320" y="908650"/>
            <a:ext cx="2066591" cy="10081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66700" indent="-266700" algn="l"/>
            <a:r>
              <a:rPr kumimoji="1" lang="en-US" altLang="ja-JP" sz="1600" dirty="0" smtClean="0"/>
              <a:t>*Modify Checked,</a:t>
            </a:r>
          </a:p>
          <a:p>
            <a:pPr marL="266700" indent="-266700" algn="l"/>
            <a:r>
              <a:rPr kumimoji="1" lang="en-US" altLang="ja-JP" sz="1600" dirty="0" smtClean="0"/>
              <a:t>Modify Failed,</a:t>
            </a:r>
          </a:p>
          <a:p>
            <a:pPr marL="266700" indent="-266700" algn="l"/>
            <a:r>
              <a:rPr kumimoji="1" lang="en-US" altLang="ja-JP" sz="1600" dirty="0" smtClean="0"/>
              <a:t>Modify Timeout</a:t>
            </a:r>
            <a:endParaRPr kumimoji="1" lang="ja-JP" altLang="en-US" sz="1600" dirty="0"/>
          </a:p>
        </p:txBody>
      </p:sp>
      <p:cxnSp>
        <p:nvCxnSpPr>
          <p:cNvPr id="54" name="曲線コネクタ 46"/>
          <p:cNvCxnSpPr>
            <a:stCxn id="56" idx="7"/>
            <a:endCxn id="50" idx="6"/>
          </p:cNvCxnSpPr>
          <p:nvPr/>
        </p:nvCxnSpPr>
        <p:spPr>
          <a:xfrm rot="16200000" flipH="1">
            <a:off x="3185405" y="1250445"/>
            <a:ext cx="2952620" cy="2844790"/>
          </a:xfrm>
          <a:prstGeom prst="curvedConnector4">
            <a:avLst>
              <a:gd name="adj1" fmla="val -14372"/>
              <a:gd name="adj2" fmla="val 132639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表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4116749739"/>
              </p:ext>
            </p:extLst>
          </p:nvPr>
        </p:nvGraphicFramePr>
        <p:xfrm>
          <a:off x="6660290" y="2996940"/>
          <a:ext cx="720616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616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modify.rq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modify.fl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57" name="曲線コネクタ 46"/>
          <p:cNvCxnSpPr/>
          <p:nvPr/>
        </p:nvCxnSpPr>
        <p:spPr>
          <a:xfrm rot="16200000" flipH="1">
            <a:off x="4343445" y="601522"/>
            <a:ext cx="23150" cy="2231401"/>
          </a:xfrm>
          <a:prstGeom prst="curvedConnector3">
            <a:avLst>
              <a:gd name="adj1" fmla="val 1542942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表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961104123"/>
              </p:ext>
            </p:extLst>
          </p:nvPr>
        </p:nvGraphicFramePr>
        <p:xfrm>
          <a:off x="3851900" y="1844780"/>
          <a:ext cx="808518" cy="4255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518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24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modify.</a:t>
                      </a:r>
                      <a:r>
                        <a:rPr kumimoji="1" lang="ja-JP" altLang="en-US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ｆｌ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modify.</a:t>
                      </a:r>
                      <a:r>
                        <a:rPr kumimoji="1" lang="ja-JP" altLang="en-US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ｆｌ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90" name="四角形吹き出し 71"/>
          <p:cNvSpPr/>
          <p:nvPr/>
        </p:nvSpPr>
        <p:spPr>
          <a:xfrm>
            <a:off x="7236370" y="2132820"/>
            <a:ext cx="1620342" cy="704654"/>
          </a:xfrm>
          <a:prstGeom prst="wedgeRectCallout">
            <a:avLst>
              <a:gd name="adj1" fmla="val -61610"/>
              <a:gd name="adj2" fmla="val 73460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ja-JP" sz="1000" dirty="0" smtClean="0">
                <a:solidFill>
                  <a:schemeClr val="tx1"/>
                </a:solidFill>
              </a:rPr>
              <a:t>If </a:t>
            </a:r>
            <a:r>
              <a:rPr kumimoji="1" lang="en-US" altLang="ja-JP" sz="1000" dirty="0" err="1" smtClean="0">
                <a:solidFill>
                  <a:schemeClr val="tx1"/>
                </a:solidFill>
              </a:rPr>
              <a:t>Modify.request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 is received after timeout, </a:t>
            </a:r>
            <a:r>
              <a:rPr kumimoji="1" lang="en-US" altLang="ja-JP" sz="1000" dirty="0" err="1" smtClean="0">
                <a:solidFill>
                  <a:schemeClr val="tx1"/>
                </a:solidFill>
              </a:rPr>
              <a:t>Modify.fail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 is returned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grpSp>
        <p:nvGrpSpPr>
          <p:cNvPr id="91" name="グループ化 90"/>
          <p:cNvGrpSpPr/>
          <p:nvPr/>
        </p:nvGrpSpPr>
        <p:grpSpPr>
          <a:xfrm>
            <a:off x="6588280" y="5517290"/>
            <a:ext cx="2376330" cy="1152160"/>
            <a:chOff x="6588280" y="5517290"/>
            <a:chExt cx="2376330" cy="1152160"/>
          </a:xfrm>
        </p:grpSpPr>
        <p:sp>
          <p:nvSpPr>
            <p:cNvPr id="92" name="Rectangle 62"/>
            <p:cNvSpPr/>
            <p:nvPr/>
          </p:nvSpPr>
          <p:spPr>
            <a:xfrm>
              <a:off x="6588280" y="5517290"/>
              <a:ext cx="2376330" cy="11521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63"/>
            <p:cNvSpPr txBox="1"/>
            <p:nvPr/>
          </p:nvSpPr>
          <p:spPr>
            <a:xfrm>
              <a:off x="6835054" y="5974489"/>
              <a:ext cx="1985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 smtClean="0"/>
                <a:t>Transitional </a:t>
              </a:r>
              <a:r>
                <a:rPr lang="en-US" sz="1200" dirty="0" smtClean="0"/>
                <a:t>States</a:t>
              </a:r>
              <a:endParaRPr lang="en-US" sz="1200" dirty="0" smtClean="0"/>
            </a:p>
          </p:txBody>
        </p:sp>
        <p:sp>
          <p:nvSpPr>
            <p:cNvPr id="96" name="円/楕円 149"/>
            <p:cNvSpPr/>
            <p:nvPr/>
          </p:nvSpPr>
          <p:spPr>
            <a:xfrm>
              <a:off x="6672669" y="6027353"/>
              <a:ext cx="186600" cy="186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98" name="円/楕円 96"/>
            <p:cNvSpPr/>
            <p:nvPr/>
          </p:nvSpPr>
          <p:spPr>
            <a:xfrm>
              <a:off x="6672669" y="5646353"/>
              <a:ext cx="186600" cy="1866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101" name="TextBox 67"/>
            <p:cNvSpPr txBox="1"/>
            <p:nvPr/>
          </p:nvSpPr>
          <p:spPr>
            <a:xfrm>
              <a:off x="6825069" y="5593489"/>
              <a:ext cx="945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 smtClean="0"/>
                <a:t>Initial State</a:t>
              </a:r>
              <a:endParaRPr lang="en-US" sz="1200" dirty="0"/>
            </a:p>
          </p:txBody>
        </p:sp>
        <p:sp>
          <p:nvSpPr>
            <p:cNvPr id="102" name="円/楕円 154"/>
            <p:cNvSpPr/>
            <p:nvPr/>
          </p:nvSpPr>
          <p:spPr>
            <a:xfrm>
              <a:off x="6672669" y="6381945"/>
              <a:ext cx="186600" cy="186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103" name="TextBox 69"/>
            <p:cNvSpPr txBox="1"/>
            <p:nvPr/>
          </p:nvSpPr>
          <p:spPr>
            <a:xfrm>
              <a:off x="6813446" y="6320441"/>
              <a:ext cx="11000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 smtClean="0"/>
                <a:t>Stable States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82425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角丸四角形 59"/>
          <p:cNvSpPr/>
          <p:nvPr/>
        </p:nvSpPr>
        <p:spPr>
          <a:xfrm rot="19085802">
            <a:off x="3587691" y="3683927"/>
            <a:ext cx="4669515" cy="196555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四角形吹き出し 71"/>
          <p:cNvSpPr/>
          <p:nvPr/>
        </p:nvSpPr>
        <p:spPr>
          <a:xfrm>
            <a:off x="2627730" y="6165380"/>
            <a:ext cx="756222" cy="488624"/>
          </a:xfrm>
          <a:prstGeom prst="wedgeRectCallout">
            <a:avLst>
              <a:gd name="adj1" fmla="val 144371"/>
              <a:gd name="adj2" fmla="val -34923"/>
            </a:avLst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ja-JP" sz="1200" dirty="0" err="1" smtClean="0">
                <a:solidFill>
                  <a:schemeClr val="tx1"/>
                </a:solidFill>
              </a:rPr>
              <a:t>uPA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 only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Title 14359"/>
          <p:cNvSpPr txBox="1">
            <a:spLocks/>
          </p:cNvSpPr>
          <p:nvPr/>
        </p:nvSpPr>
        <p:spPr>
          <a:xfrm>
            <a:off x="943896" y="0"/>
            <a:ext cx="8200103" cy="5798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rial"/>
                <a:ea typeface="+mj-ea"/>
                <a:cs typeface="Arial"/>
              </a:rPr>
              <a:t>RSM: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Reservation State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Machine (single diagram)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6320" y="6237390"/>
            <a:ext cx="2133600" cy="365125"/>
          </a:xfrm>
        </p:spPr>
        <p:txBody>
          <a:bodyPr/>
          <a:lstStyle/>
          <a:p>
            <a:fld id="{6FDECC60-3DD3-AE49-BAB4-19F5E93B8770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cxnSp>
        <p:nvCxnSpPr>
          <p:cNvPr id="39" name="直線矢印コネクタ 38"/>
          <p:cNvCxnSpPr>
            <a:stCxn id="40" idx="4"/>
            <a:endCxn id="76" idx="0"/>
          </p:cNvCxnSpPr>
          <p:nvPr/>
        </p:nvCxnSpPr>
        <p:spPr>
          <a:xfrm rot="5400000">
            <a:off x="154681" y="1554176"/>
            <a:ext cx="122580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/>
          <p:cNvSpPr/>
          <p:nvPr/>
        </p:nvSpPr>
        <p:spPr>
          <a:xfrm>
            <a:off x="407582" y="221275"/>
            <a:ext cx="720000" cy="7200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  <a:latin typeface="Calibri"/>
                <a:ea typeface="ＭＳ Ｐゴシック"/>
              </a:rPr>
              <a:t>Initial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56" name="円/楕円 149"/>
          <p:cNvSpPr/>
          <p:nvPr/>
        </p:nvSpPr>
        <p:spPr>
          <a:xfrm>
            <a:off x="2624762" y="1091089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Reserved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78" name="表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4111646164"/>
              </p:ext>
            </p:extLst>
          </p:nvPr>
        </p:nvGraphicFramePr>
        <p:xfrm>
          <a:off x="292292" y="1107678"/>
          <a:ext cx="904058" cy="396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058"/>
              </a:tblGrid>
              <a:tr h="30895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25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025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025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32" name="直線矢印コネクタ 38"/>
          <p:cNvCxnSpPr>
            <a:stCxn id="76" idx="4"/>
            <a:endCxn id="117" idx="0"/>
          </p:cNvCxnSpPr>
          <p:nvPr/>
        </p:nvCxnSpPr>
        <p:spPr>
          <a:xfrm rot="5400000">
            <a:off x="301913" y="3352747"/>
            <a:ext cx="931339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円/楕円 149"/>
          <p:cNvSpPr/>
          <p:nvPr/>
        </p:nvSpPr>
        <p:spPr>
          <a:xfrm>
            <a:off x="407582" y="2167078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graphicFrame>
        <p:nvGraphicFramePr>
          <p:cNvPr id="115" name="表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3214039339"/>
              </p:ext>
            </p:extLst>
          </p:nvPr>
        </p:nvGraphicFramePr>
        <p:xfrm>
          <a:off x="227795" y="3157167"/>
          <a:ext cx="105138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381"/>
              </a:tblGrid>
              <a:tr h="622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622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622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rsv.fl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17" name="円/楕円 149"/>
          <p:cNvSpPr/>
          <p:nvPr/>
        </p:nvSpPr>
        <p:spPr>
          <a:xfrm>
            <a:off x="407582" y="3818417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Failed</a:t>
            </a:r>
          </a:p>
        </p:txBody>
      </p:sp>
      <p:cxnSp>
        <p:nvCxnSpPr>
          <p:cNvPr id="83" name="直線矢印コネクタ 2"/>
          <p:cNvCxnSpPr>
            <a:stCxn id="85" idx="6"/>
            <a:endCxn id="84" idx="2"/>
          </p:cNvCxnSpPr>
          <p:nvPr/>
        </p:nvCxnSpPr>
        <p:spPr>
          <a:xfrm flipV="1">
            <a:off x="3344762" y="2813605"/>
            <a:ext cx="2007719" cy="3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円/楕円 149"/>
          <p:cNvSpPr/>
          <p:nvPr/>
        </p:nvSpPr>
        <p:spPr>
          <a:xfrm>
            <a:off x="5352481" y="245360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Checked</a:t>
            </a:r>
          </a:p>
        </p:txBody>
      </p:sp>
      <p:sp>
        <p:nvSpPr>
          <p:cNvPr id="85" name="円/楕円 149"/>
          <p:cNvSpPr/>
          <p:nvPr/>
        </p:nvSpPr>
        <p:spPr>
          <a:xfrm>
            <a:off x="2624762" y="2453908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Checking</a:t>
            </a:r>
          </a:p>
        </p:txBody>
      </p:sp>
      <p:cxnSp>
        <p:nvCxnSpPr>
          <p:cNvPr id="94" name="直線矢印コネクタ 20"/>
          <p:cNvCxnSpPr>
            <a:stCxn id="42" idx="0"/>
            <a:endCxn id="85" idx="4"/>
          </p:cNvCxnSpPr>
          <p:nvPr/>
        </p:nvCxnSpPr>
        <p:spPr>
          <a:xfrm flipH="1" flipV="1">
            <a:off x="2984762" y="3173908"/>
            <a:ext cx="2968" cy="54313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/楕円 149"/>
          <p:cNvSpPr/>
          <p:nvPr/>
        </p:nvSpPr>
        <p:spPr>
          <a:xfrm>
            <a:off x="2627730" y="371704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Failed</a:t>
            </a:r>
          </a:p>
        </p:txBody>
      </p:sp>
      <p:cxnSp>
        <p:nvCxnSpPr>
          <p:cNvPr id="66" name="直線矢印コネクタ 20"/>
          <p:cNvCxnSpPr>
            <a:stCxn id="85" idx="0"/>
            <a:endCxn id="56" idx="4"/>
          </p:cNvCxnSpPr>
          <p:nvPr/>
        </p:nvCxnSpPr>
        <p:spPr>
          <a:xfrm flipV="1">
            <a:off x="2984762" y="1811089"/>
            <a:ext cx="0" cy="642819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2"/>
          <p:cNvCxnSpPr>
            <a:stCxn id="84" idx="0"/>
          </p:cNvCxnSpPr>
          <p:nvPr/>
        </p:nvCxnSpPr>
        <p:spPr>
          <a:xfrm flipH="1" flipV="1">
            <a:off x="5709503" y="1811089"/>
            <a:ext cx="2978" cy="6425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2"/>
          <p:cNvCxnSpPr>
            <a:endCxn id="56" idx="6"/>
          </p:cNvCxnSpPr>
          <p:nvPr/>
        </p:nvCxnSpPr>
        <p:spPr>
          <a:xfrm flipH="1">
            <a:off x="3344762" y="1451089"/>
            <a:ext cx="20047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表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80891355"/>
              </p:ext>
            </p:extLst>
          </p:nvPr>
        </p:nvGraphicFramePr>
        <p:xfrm>
          <a:off x="2547369" y="3236501"/>
          <a:ext cx="843084" cy="44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084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mdfychk.fl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mdfychk.fl</a:t>
                      </a:r>
                      <a:endParaRPr kumimoji="1" lang="en-US" altLang="ja-JP" sz="800" dirty="0" smtClean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表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3412363509"/>
              </p:ext>
            </p:extLst>
          </p:nvPr>
        </p:nvGraphicFramePr>
        <p:xfrm>
          <a:off x="3905709" y="2572630"/>
          <a:ext cx="808168" cy="438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168"/>
              </a:tblGrid>
              <a:tr h="1310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&lt;mdfychk.cf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&lt;mdfychk.cf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表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961104123"/>
              </p:ext>
            </p:extLst>
          </p:nvPr>
        </p:nvGraphicFramePr>
        <p:xfrm>
          <a:off x="4000023" y="1239639"/>
          <a:ext cx="808518" cy="4255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518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24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&lt;modify.cf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&lt;modify.cf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表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293353848"/>
              </p:ext>
            </p:extLst>
          </p:nvPr>
        </p:nvGraphicFramePr>
        <p:xfrm>
          <a:off x="2627730" y="1916790"/>
          <a:ext cx="810007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007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mdfychk.rq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mdfychk.rq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表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4116749739"/>
              </p:ext>
            </p:extLst>
          </p:nvPr>
        </p:nvGraphicFramePr>
        <p:xfrm>
          <a:off x="5362658" y="1903952"/>
          <a:ext cx="720616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616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modify.rq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modify.rq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31" name="直線矢印コネクタ 2"/>
          <p:cNvCxnSpPr>
            <a:stCxn id="76" idx="6"/>
            <a:endCxn id="56" idx="2"/>
          </p:cNvCxnSpPr>
          <p:nvPr/>
        </p:nvCxnSpPr>
        <p:spPr>
          <a:xfrm flipV="1">
            <a:off x="1127582" y="1451089"/>
            <a:ext cx="1497180" cy="10759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表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2796449580"/>
              </p:ext>
            </p:extLst>
          </p:nvPr>
        </p:nvGraphicFramePr>
        <p:xfrm>
          <a:off x="1210548" y="2007997"/>
          <a:ext cx="629541" cy="404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9541"/>
              </a:tblGrid>
              <a:tr h="7657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7657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7657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&lt;rsv.cf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382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40" name="円/楕円 63"/>
          <p:cNvSpPr/>
          <p:nvPr/>
        </p:nvSpPr>
        <p:spPr>
          <a:xfrm>
            <a:off x="5365279" y="1114239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74" name="円/楕円 16"/>
          <p:cNvSpPr/>
          <p:nvPr/>
        </p:nvSpPr>
        <p:spPr>
          <a:xfrm>
            <a:off x="2627730" y="5013220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Canceling</a:t>
            </a:r>
          </a:p>
        </p:txBody>
      </p:sp>
      <p:cxnSp>
        <p:nvCxnSpPr>
          <p:cNvPr id="75" name="直線矢印コネクタ 100"/>
          <p:cNvCxnSpPr>
            <a:stCxn id="84" idx="3"/>
            <a:endCxn id="74" idx="7"/>
          </p:cNvCxnSpPr>
          <p:nvPr/>
        </p:nvCxnSpPr>
        <p:spPr>
          <a:xfrm flipH="1">
            <a:off x="3242288" y="3068164"/>
            <a:ext cx="2215635" cy="2050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四角形吹き出し 71"/>
          <p:cNvSpPr/>
          <p:nvPr/>
        </p:nvSpPr>
        <p:spPr>
          <a:xfrm>
            <a:off x="7092350" y="4005080"/>
            <a:ext cx="1620342" cy="704654"/>
          </a:xfrm>
          <a:prstGeom prst="wedgeRectCallout">
            <a:avLst>
              <a:gd name="adj1" fmla="val -40709"/>
              <a:gd name="adj2" fmla="val -133204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ja-JP" sz="1000" dirty="0" smtClean="0">
                <a:solidFill>
                  <a:schemeClr val="tx1"/>
                </a:solidFill>
              </a:rPr>
              <a:t>If </a:t>
            </a:r>
            <a:r>
              <a:rPr kumimoji="1" lang="en-US" altLang="ja-JP" sz="1000" dirty="0" err="1" smtClean="0">
                <a:solidFill>
                  <a:schemeClr val="tx1"/>
                </a:solidFill>
              </a:rPr>
              <a:t>Modify.request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 is received after timeout, </a:t>
            </a:r>
            <a:r>
              <a:rPr kumimoji="1" lang="en-US" altLang="ja-JP" sz="1000" dirty="0" err="1" smtClean="0">
                <a:solidFill>
                  <a:schemeClr val="tx1"/>
                </a:solidFill>
              </a:rPr>
              <a:t>Modify.fail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 is returned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円/楕円 149"/>
          <p:cNvSpPr/>
          <p:nvPr/>
        </p:nvSpPr>
        <p:spPr>
          <a:xfrm>
            <a:off x="5364110" y="501322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Timeout</a:t>
            </a:r>
          </a:p>
        </p:txBody>
      </p:sp>
      <p:cxnSp>
        <p:nvCxnSpPr>
          <p:cNvPr id="51" name="直線矢印コネクタ 20"/>
          <p:cNvCxnSpPr>
            <a:stCxn id="50" idx="0"/>
          </p:cNvCxnSpPr>
          <p:nvPr/>
        </p:nvCxnSpPr>
        <p:spPr>
          <a:xfrm flipV="1">
            <a:off x="5724110" y="3140960"/>
            <a:ext cx="50" cy="187226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 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339307186"/>
              </p:ext>
            </p:extLst>
          </p:nvPr>
        </p:nvGraphicFramePr>
        <p:xfrm>
          <a:off x="5148080" y="4222260"/>
          <a:ext cx="112347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3470"/>
              </a:tblGrid>
              <a:tr h="1158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ja-JP" sz="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modify_timeout</a:t>
                      </a:r>
                      <a:r>
                        <a:rPr kumimoji="1" lang="en-US" altLang="ja-JP" sz="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kumimoji="1" lang="ja-JP" altLang="en-US" sz="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95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853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modifyTimeout.nt</a:t>
                      </a:r>
                      <a:endParaRPr kumimoji="1" lang="ja-JP" alt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992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07" name="直線矢印コネクタ 100"/>
          <p:cNvCxnSpPr>
            <a:stCxn id="42" idx="4"/>
            <a:endCxn id="74" idx="0"/>
          </p:cNvCxnSpPr>
          <p:nvPr/>
        </p:nvCxnSpPr>
        <p:spPr>
          <a:xfrm>
            <a:off x="2987730" y="4437040"/>
            <a:ext cx="0" cy="5761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表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2549928280"/>
              </p:ext>
            </p:extLst>
          </p:nvPr>
        </p:nvGraphicFramePr>
        <p:xfrm>
          <a:off x="3851900" y="3933070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mdfycncl.rq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mdfycncl.rq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表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2549928280"/>
              </p:ext>
            </p:extLst>
          </p:nvPr>
        </p:nvGraphicFramePr>
        <p:xfrm>
          <a:off x="2555720" y="4509150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mdfycncl.rq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mdfycncl.rq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29" name="曲線コネクタ 46"/>
          <p:cNvCxnSpPr>
            <a:stCxn id="56" idx="2"/>
            <a:endCxn id="74" idx="2"/>
          </p:cNvCxnSpPr>
          <p:nvPr/>
        </p:nvCxnSpPr>
        <p:spPr>
          <a:xfrm rot="10800000" flipH="1" flipV="1">
            <a:off x="2624762" y="1451088"/>
            <a:ext cx="2968" cy="3922131"/>
          </a:xfrm>
          <a:prstGeom prst="curvedConnector3">
            <a:avLst>
              <a:gd name="adj1" fmla="val -1854222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表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528860783"/>
              </p:ext>
            </p:extLst>
          </p:nvPr>
        </p:nvGraphicFramePr>
        <p:xfrm>
          <a:off x="1547580" y="3356990"/>
          <a:ext cx="923766" cy="44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766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&lt;mdfycncl.cf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&lt;mdfycncl.cf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53" name="曲線コネクタ 46"/>
          <p:cNvCxnSpPr>
            <a:stCxn id="56" idx="7"/>
            <a:endCxn id="50" idx="6"/>
          </p:cNvCxnSpPr>
          <p:nvPr/>
        </p:nvCxnSpPr>
        <p:spPr>
          <a:xfrm rot="16200000" flipH="1">
            <a:off x="2573370" y="1862480"/>
            <a:ext cx="4176690" cy="2844790"/>
          </a:xfrm>
          <a:prstGeom prst="curvedConnector4">
            <a:avLst>
              <a:gd name="adj1" fmla="val -11647"/>
              <a:gd name="adj2" fmla="val 13214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表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4116749739"/>
              </p:ext>
            </p:extLst>
          </p:nvPr>
        </p:nvGraphicFramePr>
        <p:xfrm>
          <a:off x="6660290" y="2996940"/>
          <a:ext cx="720616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616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modify.rq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modify.fl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71" name="直線矢印コネクタ 70"/>
          <p:cNvCxnSpPr/>
          <p:nvPr/>
        </p:nvCxnSpPr>
        <p:spPr>
          <a:xfrm flipH="1">
            <a:off x="3347730" y="5373220"/>
            <a:ext cx="20163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表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2549928280"/>
              </p:ext>
            </p:extLst>
          </p:nvPr>
        </p:nvGraphicFramePr>
        <p:xfrm>
          <a:off x="3923910" y="5157240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mdfycncl.rq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mdfycncl.rq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54" name="曲線コネクタ 46"/>
          <p:cNvCxnSpPr>
            <a:stCxn id="56" idx="5"/>
            <a:endCxn id="140" idx="3"/>
          </p:cNvCxnSpPr>
          <p:nvPr/>
        </p:nvCxnSpPr>
        <p:spPr>
          <a:xfrm rot="16200000" flipH="1">
            <a:off x="4343445" y="601522"/>
            <a:ext cx="23150" cy="2231401"/>
          </a:xfrm>
          <a:prstGeom prst="curvedConnector3">
            <a:avLst>
              <a:gd name="adj1" fmla="val 1542942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表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961104123"/>
              </p:ext>
            </p:extLst>
          </p:nvPr>
        </p:nvGraphicFramePr>
        <p:xfrm>
          <a:off x="3851900" y="1844780"/>
          <a:ext cx="808518" cy="4255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518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24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modify.</a:t>
                      </a:r>
                      <a:r>
                        <a:rPr kumimoji="1" lang="ja-JP" altLang="en-US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ｆｌ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modify.</a:t>
                      </a:r>
                      <a:r>
                        <a:rPr kumimoji="1" lang="ja-JP" altLang="en-US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ｆｌ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pSp>
        <p:nvGrpSpPr>
          <p:cNvPr id="87" name="グループ化 86"/>
          <p:cNvGrpSpPr/>
          <p:nvPr/>
        </p:nvGrpSpPr>
        <p:grpSpPr>
          <a:xfrm>
            <a:off x="6588280" y="5517290"/>
            <a:ext cx="2376330" cy="1152160"/>
            <a:chOff x="6588280" y="5517290"/>
            <a:chExt cx="2376330" cy="1152160"/>
          </a:xfrm>
        </p:grpSpPr>
        <p:sp>
          <p:nvSpPr>
            <p:cNvPr id="88" name="Rectangle 62"/>
            <p:cNvSpPr/>
            <p:nvPr/>
          </p:nvSpPr>
          <p:spPr>
            <a:xfrm>
              <a:off x="6588280" y="5517290"/>
              <a:ext cx="2376330" cy="11521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63"/>
            <p:cNvSpPr txBox="1"/>
            <p:nvPr/>
          </p:nvSpPr>
          <p:spPr>
            <a:xfrm>
              <a:off x="6835054" y="5974489"/>
              <a:ext cx="1985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 smtClean="0"/>
                <a:t>Transitional </a:t>
              </a:r>
              <a:r>
                <a:rPr lang="en-US" sz="1200" dirty="0" smtClean="0"/>
                <a:t>States</a:t>
              </a:r>
              <a:endParaRPr lang="en-US" sz="1200" dirty="0" smtClean="0"/>
            </a:p>
          </p:txBody>
        </p:sp>
        <p:sp>
          <p:nvSpPr>
            <p:cNvPr id="90" name="円/楕円 149"/>
            <p:cNvSpPr/>
            <p:nvPr/>
          </p:nvSpPr>
          <p:spPr>
            <a:xfrm>
              <a:off x="6672669" y="6027353"/>
              <a:ext cx="186600" cy="186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91" name="円/楕円 96"/>
            <p:cNvSpPr/>
            <p:nvPr/>
          </p:nvSpPr>
          <p:spPr>
            <a:xfrm>
              <a:off x="6672669" y="5646353"/>
              <a:ext cx="186600" cy="1866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92" name="TextBox 67"/>
            <p:cNvSpPr txBox="1"/>
            <p:nvPr/>
          </p:nvSpPr>
          <p:spPr>
            <a:xfrm>
              <a:off x="6825069" y="5593489"/>
              <a:ext cx="945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 smtClean="0"/>
                <a:t>Initial State</a:t>
              </a:r>
              <a:endParaRPr lang="en-US" sz="1200" dirty="0"/>
            </a:p>
          </p:txBody>
        </p:sp>
        <p:sp>
          <p:nvSpPr>
            <p:cNvPr id="95" name="円/楕円 154"/>
            <p:cNvSpPr/>
            <p:nvPr/>
          </p:nvSpPr>
          <p:spPr>
            <a:xfrm>
              <a:off x="6672669" y="6381945"/>
              <a:ext cx="186600" cy="186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96" name="TextBox 69"/>
            <p:cNvSpPr txBox="1"/>
            <p:nvPr/>
          </p:nvSpPr>
          <p:spPr>
            <a:xfrm>
              <a:off x="6813446" y="6320441"/>
              <a:ext cx="11000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 smtClean="0"/>
                <a:t>Stable States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82425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角丸四角形 44"/>
          <p:cNvSpPr/>
          <p:nvPr/>
        </p:nvSpPr>
        <p:spPr>
          <a:xfrm rot="19085802">
            <a:off x="3587691" y="3683927"/>
            <a:ext cx="4669515" cy="196555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四角形吹き出し 71"/>
          <p:cNvSpPr/>
          <p:nvPr/>
        </p:nvSpPr>
        <p:spPr>
          <a:xfrm>
            <a:off x="2627730" y="6165380"/>
            <a:ext cx="756222" cy="488624"/>
          </a:xfrm>
          <a:prstGeom prst="wedgeRectCallout">
            <a:avLst>
              <a:gd name="adj1" fmla="val 144371"/>
              <a:gd name="adj2" fmla="val -34923"/>
            </a:avLst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ja-JP" sz="1200" dirty="0" err="1" smtClean="0">
                <a:solidFill>
                  <a:schemeClr val="tx1"/>
                </a:solidFill>
              </a:rPr>
              <a:t>uPA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 only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Title 14359"/>
          <p:cNvSpPr txBox="1">
            <a:spLocks/>
          </p:cNvSpPr>
          <p:nvPr/>
        </p:nvSpPr>
        <p:spPr>
          <a:xfrm>
            <a:off x="943896" y="0"/>
            <a:ext cx="8200103" cy="5798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rial"/>
                <a:ea typeface="+mj-ea"/>
                <a:cs typeface="Arial"/>
              </a:rPr>
              <a:t>RSM: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Reservation State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Machine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lang="en-US" dirty="0" smtClean="0">
                <a:latin typeface="Arial"/>
                <a:ea typeface="+mj-ea"/>
                <a:cs typeface="Arial"/>
              </a:rPr>
              <a:t>(2-phase reservation)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6320" y="6237390"/>
            <a:ext cx="2133600" cy="365125"/>
          </a:xfrm>
        </p:spPr>
        <p:txBody>
          <a:bodyPr/>
          <a:lstStyle/>
          <a:p>
            <a:fld id="{6FDECC60-3DD3-AE49-BAB4-19F5E93B8770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cxnSp>
        <p:nvCxnSpPr>
          <p:cNvPr id="83" name="直線矢印コネクタ 2"/>
          <p:cNvCxnSpPr>
            <a:stCxn id="85" idx="6"/>
            <a:endCxn id="84" idx="2"/>
          </p:cNvCxnSpPr>
          <p:nvPr/>
        </p:nvCxnSpPr>
        <p:spPr>
          <a:xfrm flipV="1">
            <a:off x="3344762" y="2813605"/>
            <a:ext cx="2007719" cy="3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円/楕円 149"/>
          <p:cNvSpPr/>
          <p:nvPr/>
        </p:nvSpPr>
        <p:spPr>
          <a:xfrm>
            <a:off x="5352481" y="2453605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Checked</a:t>
            </a:r>
          </a:p>
        </p:txBody>
      </p:sp>
      <p:sp>
        <p:nvSpPr>
          <p:cNvPr id="85" name="円/楕円 149"/>
          <p:cNvSpPr/>
          <p:nvPr/>
        </p:nvSpPr>
        <p:spPr>
          <a:xfrm>
            <a:off x="2624762" y="2453908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Checking</a:t>
            </a:r>
          </a:p>
        </p:txBody>
      </p:sp>
      <p:cxnSp>
        <p:nvCxnSpPr>
          <p:cNvPr id="94" name="直線矢印コネクタ 20"/>
          <p:cNvCxnSpPr>
            <a:stCxn id="42" idx="0"/>
            <a:endCxn id="85" idx="4"/>
          </p:cNvCxnSpPr>
          <p:nvPr/>
        </p:nvCxnSpPr>
        <p:spPr>
          <a:xfrm flipH="1" flipV="1">
            <a:off x="2984762" y="3173908"/>
            <a:ext cx="2968" cy="54313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/楕円 149"/>
          <p:cNvSpPr/>
          <p:nvPr/>
        </p:nvSpPr>
        <p:spPr>
          <a:xfrm>
            <a:off x="2627730" y="371704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Failed</a:t>
            </a:r>
          </a:p>
        </p:txBody>
      </p:sp>
      <p:cxnSp>
        <p:nvCxnSpPr>
          <p:cNvPr id="66" name="直線矢印コネクタ 20"/>
          <p:cNvCxnSpPr>
            <a:stCxn id="85" idx="0"/>
          </p:cNvCxnSpPr>
          <p:nvPr/>
        </p:nvCxnSpPr>
        <p:spPr>
          <a:xfrm flipV="1">
            <a:off x="2984762" y="1811089"/>
            <a:ext cx="0" cy="642819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2"/>
          <p:cNvCxnSpPr>
            <a:stCxn id="84" idx="0"/>
          </p:cNvCxnSpPr>
          <p:nvPr/>
        </p:nvCxnSpPr>
        <p:spPr>
          <a:xfrm flipH="1" flipV="1">
            <a:off x="5709503" y="1811089"/>
            <a:ext cx="2978" cy="6425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2"/>
          <p:cNvCxnSpPr/>
          <p:nvPr/>
        </p:nvCxnSpPr>
        <p:spPr>
          <a:xfrm flipH="1">
            <a:off x="3344762" y="1451089"/>
            <a:ext cx="20047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表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80891355"/>
              </p:ext>
            </p:extLst>
          </p:nvPr>
        </p:nvGraphicFramePr>
        <p:xfrm>
          <a:off x="2547369" y="3236501"/>
          <a:ext cx="843084" cy="44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084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mdfychk.fl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mdfychk.fl</a:t>
                      </a:r>
                      <a:endParaRPr kumimoji="1" lang="en-US" altLang="ja-JP" sz="800" dirty="0" smtClean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表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3412363509"/>
              </p:ext>
            </p:extLst>
          </p:nvPr>
        </p:nvGraphicFramePr>
        <p:xfrm>
          <a:off x="3905709" y="2572630"/>
          <a:ext cx="808168" cy="438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168"/>
              </a:tblGrid>
              <a:tr h="1310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&lt;mdfychk.cf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&lt;mdfychk.cf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表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961104123"/>
              </p:ext>
            </p:extLst>
          </p:nvPr>
        </p:nvGraphicFramePr>
        <p:xfrm>
          <a:off x="4000023" y="1239639"/>
          <a:ext cx="808518" cy="4255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518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24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&lt;modify.cf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&lt;modify.cf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表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293353848"/>
              </p:ext>
            </p:extLst>
          </p:nvPr>
        </p:nvGraphicFramePr>
        <p:xfrm>
          <a:off x="2627730" y="1916790"/>
          <a:ext cx="810007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007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mdfychk.rq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mdfychk.rq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表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4116749739"/>
              </p:ext>
            </p:extLst>
          </p:nvPr>
        </p:nvGraphicFramePr>
        <p:xfrm>
          <a:off x="5362658" y="1903952"/>
          <a:ext cx="720616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616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modify.rq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modify.rq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40" name="円/楕円 63"/>
          <p:cNvSpPr/>
          <p:nvPr/>
        </p:nvSpPr>
        <p:spPr>
          <a:xfrm>
            <a:off x="5365279" y="1114239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Modifying</a:t>
            </a:r>
            <a:endParaRPr kumimoji="1" lang="ja-JP" altLang="en-US" sz="1000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74" name="円/楕円 16"/>
          <p:cNvSpPr/>
          <p:nvPr/>
        </p:nvSpPr>
        <p:spPr>
          <a:xfrm>
            <a:off x="2627730" y="5013220"/>
            <a:ext cx="720000" cy="72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Canceling</a:t>
            </a:r>
          </a:p>
        </p:txBody>
      </p:sp>
      <p:cxnSp>
        <p:nvCxnSpPr>
          <p:cNvPr id="75" name="直線矢印コネクタ 100"/>
          <p:cNvCxnSpPr>
            <a:stCxn id="84" idx="3"/>
            <a:endCxn id="74" idx="7"/>
          </p:cNvCxnSpPr>
          <p:nvPr/>
        </p:nvCxnSpPr>
        <p:spPr>
          <a:xfrm flipH="1">
            <a:off x="3242288" y="3068164"/>
            <a:ext cx="2215635" cy="2050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四角形吹き出し 71"/>
          <p:cNvSpPr/>
          <p:nvPr/>
        </p:nvSpPr>
        <p:spPr>
          <a:xfrm>
            <a:off x="7092350" y="4005080"/>
            <a:ext cx="1620342" cy="704654"/>
          </a:xfrm>
          <a:prstGeom prst="wedgeRectCallout">
            <a:avLst>
              <a:gd name="adj1" fmla="val -40709"/>
              <a:gd name="adj2" fmla="val -133204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ja-JP" sz="1000" dirty="0" smtClean="0">
                <a:solidFill>
                  <a:schemeClr val="tx1"/>
                </a:solidFill>
              </a:rPr>
              <a:t>If </a:t>
            </a:r>
            <a:r>
              <a:rPr kumimoji="1" lang="en-US" altLang="ja-JP" sz="1000" dirty="0" err="1" smtClean="0">
                <a:solidFill>
                  <a:schemeClr val="tx1"/>
                </a:solidFill>
              </a:rPr>
              <a:t>Modify.request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 is received after timeout, </a:t>
            </a:r>
            <a:r>
              <a:rPr kumimoji="1" lang="en-US" altLang="ja-JP" sz="1000" dirty="0" err="1" smtClean="0">
                <a:solidFill>
                  <a:schemeClr val="tx1"/>
                </a:solidFill>
              </a:rPr>
              <a:t>Modify.fail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 is returned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円/楕円 149"/>
          <p:cNvSpPr/>
          <p:nvPr/>
        </p:nvSpPr>
        <p:spPr>
          <a:xfrm>
            <a:off x="5364110" y="501322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Modify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Timeout</a:t>
            </a:r>
          </a:p>
        </p:txBody>
      </p:sp>
      <p:cxnSp>
        <p:nvCxnSpPr>
          <p:cNvPr id="51" name="直線矢印コネクタ 20"/>
          <p:cNvCxnSpPr>
            <a:stCxn id="50" idx="0"/>
          </p:cNvCxnSpPr>
          <p:nvPr/>
        </p:nvCxnSpPr>
        <p:spPr>
          <a:xfrm flipV="1">
            <a:off x="5724110" y="3140960"/>
            <a:ext cx="50" cy="187226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 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339307186"/>
              </p:ext>
            </p:extLst>
          </p:nvPr>
        </p:nvGraphicFramePr>
        <p:xfrm>
          <a:off x="5148080" y="4222260"/>
          <a:ext cx="112347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3470"/>
              </a:tblGrid>
              <a:tr h="1158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ja-JP" sz="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modify_timeout</a:t>
                      </a:r>
                      <a:r>
                        <a:rPr kumimoji="1" lang="en-US" altLang="ja-JP" sz="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kumimoji="1" lang="ja-JP" altLang="en-US" sz="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995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853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modifyTimeout.nt</a:t>
                      </a:r>
                      <a:endParaRPr kumimoji="1" lang="ja-JP" alt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992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07" name="直線矢印コネクタ 100"/>
          <p:cNvCxnSpPr>
            <a:stCxn id="42" idx="4"/>
            <a:endCxn id="74" idx="0"/>
          </p:cNvCxnSpPr>
          <p:nvPr/>
        </p:nvCxnSpPr>
        <p:spPr>
          <a:xfrm>
            <a:off x="2987730" y="4437040"/>
            <a:ext cx="0" cy="5761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表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2549928280"/>
              </p:ext>
            </p:extLst>
          </p:nvPr>
        </p:nvGraphicFramePr>
        <p:xfrm>
          <a:off x="3851900" y="3933070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mdfycncl.rq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mdfycncl.rq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表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2549928280"/>
              </p:ext>
            </p:extLst>
          </p:nvPr>
        </p:nvGraphicFramePr>
        <p:xfrm>
          <a:off x="2555720" y="4509150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mdfycncl.rq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mdfycncl.rq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29" name="曲線コネクタ 46"/>
          <p:cNvCxnSpPr>
            <a:endCxn id="74" idx="2"/>
          </p:cNvCxnSpPr>
          <p:nvPr/>
        </p:nvCxnSpPr>
        <p:spPr>
          <a:xfrm rot="10800000" flipH="1" flipV="1">
            <a:off x="2624762" y="1451088"/>
            <a:ext cx="2968" cy="3922131"/>
          </a:xfrm>
          <a:prstGeom prst="curvedConnector3">
            <a:avLst>
              <a:gd name="adj1" fmla="val -1854222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表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528860783"/>
              </p:ext>
            </p:extLst>
          </p:nvPr>
        </p:nvGraphicFramePr>
        <p:xfrm>
          <a:off x="1547580" y="3356990"/>
          <a:ext cx="923766" cy="44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766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&lt;mdfycncl.cf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&lt;mdfycncl.cf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53" name="曲線コネクタ 46"/>
          <p:cNvCxnSpPr>
            <a:endCxn id="50" idx="6"/>
          </p:cNvCxnSpPr>
          <p:nvPr/>
        </p:nvCxnSpPr>
        <p:spPr>
          <a:xfrm rot="16200000" flipH="1">
            <a:off x="2573370" y="1862480"/>
            <a:ext cx="4176690" cy="2844790"/>
          </a:xfrm>
          <a:prstGeom prst="curvedConnector4">
            <a:avLst>
              <a:gd name="adj1" fmla="val -11647"/>
              <a:gd name="adj2" fmla="val 13214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表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4116749739"/>
              </p:ext>
            </p:extLst>
          </p:nvPr>
        </p:nvGraphicFramePr>
        <p:xfrm>
          <a:off x="6660290" y="2996940"/>
          <a:ext cx="720616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616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modify.rq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modify.fl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71" name="直線矢印コネクタ 70"/>
          <p:cNvCxnSpPr/>
          <p:nvPr/>
        </p:nvCxnSpPr>
        <p:spPr>
          <a:xfrm flipH="1">
            <a:off x="3347730" y="5373220"/>
            <a:ext cx="20163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表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2549928280"/>
              </p:ext>
            </p:extLst>
          </p:nvPr>
        </p:nvGraphicFramePr>
        <p:xfrm>
          <a:off x="3923910" y="5157240"/>
          <a:ext cx="827611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mdfycncl.rq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mdfycncl.rq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55" name="四角形吹き出し 54"/>
          <p:cNvSpPr/>
          <p:nvPr/>
        </p:nvSpPr>
        <p:spPr>
          <a:xfrm>
            <a:off x="179390" y="1988800"/>
            <a:ext cx="1620342" cy="704654"/>
          </a:xfrm>
          <a:prstGeom prst="wedgeRectCallout">
            <a:avLst>
              <a:gd name="adj1" fmla="val 99328"/>
              <a:gd name="adj2" fmla="val -30674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ja-JP" sz="1000" dirty="0" smtClean="0">
                <a:solidFill>
                  <a:schemeClr val="tx1"/>
                </a:solidFill>
              </a:rPr>
              <a:t>Use modify operations for 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the first 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reservation 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too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3" name="曲線コネクタ 46"/>
          <p:cNvCxnSpPr/>
          <p:nvPr/>
        </p:nvCxnSpPr>
        <p:spPr>
          <a:xfrm rot="16200000" flipH="1">
            <a:off x="4343445" y="601522"/>
            <a:ext cx="23150" cy="2231401"/>
          </a:xfrm>
          <a:prstGeom prst="curvedConnector3">
            <a:avLst>
              <a:gd name="adj1" fmla="val 1542942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表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961104123"/>
              </p:ext>
            </p:extLst>
          </p:nvPr>
        </p:nvGraphicFramePr>
        <p:xfrm>
          <a:off x="3995920" y="1851293"/>
          <a:ext cx="808518" cy="4255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518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24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modify.</a:t>
                      </a:r>
                      <a:r>
                        <a:rPr kumimoji="1" lang="ja-JP" altLang="en-US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ｆｌ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modify.</a:t>
                      </a:r>
                      <a:r>
                        <a:rPr kumimoji="1" lang="ja-JP" altLang="en-US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ｆｌ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pSp>
        <p:nvGrpSpPr>
          <p:cNvPr id="60" name="グループ化 59"/>
          <p:cNvGrpSpPr/>
          <p:nvPr/>
        </p:nvGrpSpPr>
        <p:grpSpPr>
          <a:xfrm>
            <a:off x="6588280" y="5517290"/>
            <a:ext cx="2376330" cy="1152160"/>
            <a:chOff x="6588280" y="5517290"/>
            <a:chExt cx="2376330" cy="1152160"/>
          </a:xfrm>
        </p:grpSpPr>
        <p:sp>
          <p:nvSpPr>
            <p:cNvPr id="61" name="Rectangle 62"/>
            <p:cNvSpPr/>
            <p:nvPr/>
          </p:nvSpPr>
          <p:spPr>
            <a:xfrm>
              <a:off x="6588280" y="5517290"/>
              <a:ext cx="2376330" cy="11521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3"/>
            <p:cNvSpPr txBox="1"/>
            <p:nvPr/>
          </p:nvSpPr>
          <p:spPr>
            <a:xfrm>
              <a:off x="6835054" y="5974489"/>
              <a:ext cx="1985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 smtClean="0"/>
                <a:t>Transitional </a:t>
              </a:r>
              <a:r>
                <a:rPr lang="en-US" sz="1200" dirty="0" smtClean="0"/>
                <a:t>States</a:t>
              </a:r>
              <a:endParaRPr lang="en-US" sz="1200" dirty="0" smtClean="0"/>
            </a:p>
          </p:txBody>
        </p:sp>
        <p:sp>
          <p:nvSpPr>
            <p:cNvPr id="73" name="円/楕円 149"/>
            <p:cNvSpPr/>
            <p:nvPr/>
          </p:nvSpPr>
          <p:spPr>
            <a:xfrm>
              <a:off x="6672669" y="6027353"/>
              <a:ext cx="186600" cy="186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76" name="円/楕円 96"/>
            <p:cNvSpPr/>
            <p:nvPr/>
          </p:nvSpPr>
          <p:spPr>
            <a:xfrm>
              <a:off x="6672669" y="5646353"/>
              <a:ext cx="186600" cy="1866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77" name="TextBox 67"/>
            <p:cNvSpPr txBox="1"/>
            <p:nvPr/>
          </p:nvSpPr>
          <p:spPr>
            <a:xfrm>
              <a:off x="6825069" y="5593489"/>
              <a:ext cx="945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 smtClean="0"/>
                <a:t>Initial State</a:t>
              </a:r>
              <a:endParaRPr lang="en-US" sz="1200" dirty="0"/>
            </a:p>
          </p:txBody>
        </p:sp>
        <p:sp>
          <p:nvSpPr>
            <p:cNvPr id="78" name="円/楕円 154"/>
            <p:cNvSpPr/>
            <p:nvPr/>
          </p:nvSpPr>
          <p:spPr>
            <a:xfrm>
              <a:off x="6672669" y="6381945"/>
              <a:ext cx="186600" cy="186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000" dirty="0">
                <a:solidFill>
                  <a:prstClr val="white"/>
                </a:solidFill>
                <a:latin typeface="Calibri"/>
                <a:ea typeface="ＭＳ Ｐゴシック"/>
              </a:endParaRPr>
            </a:p>
          </p:txBody>
        </p:sp>
        <p:sp>
          <p:nvSpPr>
            <p:cNvPr id="79" name="TextBox 69"/>
            <p:cNvSpPr txBox="1"/>
            <p:nvPr/>
          </p:nvSpPr>
          <p:spPr>
            <a:xfrm>
              <a:off x="6813446" y="6320441"/>
              <a:ext cx="11000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 smtClean="0"/>
                <a:t>Stable States</a:t>
              </a:r>
              <a:endParaRPr lang="en-US" sz="1200" dirty="0"/>
            </a:p>
          </p:txBody>
        </p:sp>
      </p:grpSp>
      <p:sp>
        <p:nvSpPr>
          <p:cNvPr id="80" name="円/楕円 149"/>
          <p:cNvSpPr/>
          <p:nvPr/>
        </p:nvSpPr>
        <p:spPr>
          <a:xfrm>
            <a:off x="2627730" y="1052770"/>
            <a:ext cx="720000" cy="720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Reserved</a:t>
            </a:r>
            <a:endParaRPr kumimoji="1" lang="en-US" altLang="ja-JP" sz="1000" dirty="0" smtClean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81" name="円/楕円 149"/>
          <p:cNvSpPr/>
          <p:nvPr/>
        </p:nvSpPr>
        <p:spPr>
          <a:xfrm>
            <a:off x="827480" y="908650"/>
            <a:ext cx="720000" cy="7200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 smtClean="0">
                <a:solidFill>
                  <a:prstClr val="white"/>
                </a:solidFill>
                <a:latin typeface="Calibri"/>
                <a:ea typeface="ＭＳ Ｐゴシック"/>
              </a:rPr>
              <a:t>Initial</a:t>
            </a:r>
            <a:endParaRPr kumimoji="1" lang="en-US" altLang="ja-JP" sz="1000" dirty="0" smtClean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82" name="直線矢印コネクタ 20"/>
          <p:cNvCxnSpPr>
            <a:endCxn id="81" idx="5"/>
          </p:cNvCxnSpPr>
          <p:nvPr/>
        </p:nvCxnSpPr>
        <p:spPr>
          <a:xfrm flipH="1" flipV="1">
            <a:off x="1442038" y="1523209"/>
            <a:ext cx="1288166" cy="103614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表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xmlns:mv="urn:schemas-microsoft-com:mac:vml" xmlns:mc="http://schemas.openxmlformats.org/markup-compatibility/2006" val="1293353848"/>
              </p:ext>
            </p:extLst>
          </p:nvPr>
        </p:nvGraphicFramePr>
        <p:xfrm>
          <a:off x="1475570" y="1556740"/>
          <a:ext cx="810007" cy="39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007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9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rsv.rq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75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xmlns:mv="urn:schemas-microsoft-com:mac:vml" xmlns:mc="http://schemas.openxmlformats.org/markup-compatibility/2006" val="182425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85959</TotalTime>
  <Words>918</Words>
  <Application>Microsoft Office PowerPoint</Application>
  <PresentationFormat>画面に合わせる (4:3)</PresentationFormat>
  <Paragraphs>413</Paragraphs>
  <Slides>13</Slides>
  <Notes>10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Office Theme</vt:lpstr>
      <vt:lpstr>NSI CS Protocol State Machines </vt:lpstr>
      <vt:lpstr>スライド 2</vt:lpstr>
      <vt:lpstr>State Machines and Coordinator</vt:lpstr>
      <vt:lpstr>Aggregator</vt:lpstr>
      <vt:lpstr>uPA</vt:lpstr>
      <vt:lpstr>スライド 6</vt:lpstr>
      <vt:lpstr>スライド 7</vt:lpstr>
      <vt:lpstr>スライド 8</vt:lpstr>
      <vt:lpstr>スライド 9</vt:lpstr>
      <vt:lpstr>スライド 10</vt:lpstr>
      <vt:lpstr>PSM : Provision State Machine</vt:lpstr>
      <vt:lpstr>PSM : Provision State Machine</vt:lpstr>
      <vt:lpstr>LSM : Lifecycle State Machine</vt:lpstr>
    </vt:vector>
  </TitlesOfParts>
  <Company>OGF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OGF slide presentation template</dc:title>
  <dc:creator/>
  <cp:lastModifiedBy>Tomohiro Kudoh</cp:lastModifiedBy>
  <cp:revision>384</cp:revision>
  <cp:lastPrinted>2006-08-17T17:55:00Z</cp:lastPrinted>
  <dcterms:created xsi:type="dcterms:W3CDTF">2012-10-24T14:37:17Z</dcterms:created>
  <dcterms:modified xsi:type="dcterms:W3CDTF">2013-03-11T14:58:49Z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473280856</vt:i4>
  </property>
  <property fmtid="{D5CDD505-2E9C-101B-9397-08002B2CF9AE}" pid="3" name="_EmailSubject">
    <vt:lpwstr>[msc] TSC, TS&amp;R + next week's call</vt:lpwstr>
  </property>
  <property fmtid="{D5CDD505-2E9C-101B-9397-08002B2CF9AE}" pid="4" name="_AuthorEmail">
    <vt:lpwstr>scrumb@ogf.org</vt:lpwstr>
  </property>
  <property fmtid="{D5CDD505-2E9C-101B-9397-08002B2CF9AE}" pid="5" name="_AuthorEmailDisplayName">
    <vt:lpwstr>Steve Crumb</vt:lpwstr>
  </property>
</Properties>
</file>