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447" r:id="rId2"/>
    <p:sldId id="500" r:id="rId3"/>
    <p:sldId id="546" r:id="rId4"/>
    <p:sldId id="547" r:id="rId5"/>
    <p:sldId id="548" r:id="rId6"/>
    <p:sldId id="535" r:id="rId7"/>
    <p:sldId id="536" r:id="rId8"/>
    <p:sldId id="537" r:id="rId9"/>
    <p:sldId id="538" r:id="rId10"/>
    <p:sldId id="519" r:id="rId11"/>
    <p:sldId id="523" r:id="rId12"/>
    <p:sldId id="525" r:id="rId13"/>
    <p:sldId id="554" r:id="rId14"/>
    <p:sldId id="555" r:id="rId15"/>
    <p:sldId id="499" r:id="rId16"/>
    <p:sldId id="539" r:id="rId17"/>
    <p:sldId id="550" r:id="rId18"/>
    <p:sldId id="551" r:id="rId19"/>
    <p:sldId id="552" r:id="rId20"/>
    <p:sldId id="553" r:id="rId21"/>
    <p:sldId id="549" r:id="rId22"/>
    <p:sldId id="541" r:id="rId23"/>
    <p:sldId id="497" r:id="rId24"/>
  </p:sldIdLst>
  <p:sldSz cx="9144000" cy="6858000" type="screen4x3"/>
  <p:notesSz cx="7099300" cy="1023461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MacAule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B82"/>
    <a:srgbClr val="FF0000"/>
    <a:srgbClr val="1E58FF"/>
    <a:srgbClr val="5DAD41"/>
    <a:srgbClr val="6AD0D8"/>
    <a:srgbClr val="9A425B"/>
    <a:srgbClr val="703042"/>
    <a:srgbClr val="31B3BD"/>
    <a:srgbClr val="DDDDDD"/>
  </p:clrMru>
  <p:extLst>
    <p:ext uri="{E76CE94A-603C-4142-B9EB-6D1370010A27}">
      <p14:discardImageEditData xmlns:p14="http://schemas.microsoft.com/office/powerpoint/2010/main" xmlns="" xmlns:mv="urn:schemas-microsoft-com:mac:vml" xmlns:mc="http://schemas.openxmlformats.org/markup-compatibility/2006" val="0"/>
    </p:ext>
    <p:ext uri="{D31A062A-798A-4329-ABDD-BBA856620510}">
      <p14:defaultImageDpi xmlns:p14="http://schemas.microsoft.com/office/powerpoint/2010/main" xmlns="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5331" autoAdjust="0"/>
  </p:normalViewPr>
  <p:slideViewPr>
    <p:cSldViewPr>
      <p:cViewPr varScale="1">
        <p:scale>
          <a:sx n="84" d="100"/>
          <a:sy n="84" d="100"/>
        </p:scale>
        <p:origin x="-840" y="-78"/>
      </p:cViewPr>
      <p:guideLst>
        <p:guide orient="horz"/>
        <p:guide pos="2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33D29E7A-0766-A942-B672-27F8D29DD4B6}" type="slidenum">
              <a:rPr lang="en-US" altLang="ja-JP"/>
              <a:pPr/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7155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7" y="4861442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E92AFA64-A76D-9C49-B38A-2066043BAC97}" type="slidenum">
              <a:rPr lang="en-US" altLang="ja-JP"/>
              <a:pPr/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575891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3AB7E-FE3D-FA4A-AD14-918E793BC2DC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7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8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76E72-D201-7D44-BDBC-9EE2CAC40C0D}" type="datetime1">
              <a:rPr lang="en-CA" altLang="ja-JP" smtClean="0"/>
              <a:pPr/>
              <a:t>07/03/2013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00607-A82F-184E-8B41-FBE9D4E8F079}" type="slidenum">
              <a:rPr lang="ja-JP" altLang="en-US"/>
              <a:pPr/>
              <a:t>&lt;#&gt;</a:t>
            </a:fld>
            <a:endParaRPr lang="ja-JP" altLang="en-US"/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 bwMode="auto">
          <a:xfrm>
            <a:off x="1447800" y="2743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ＭＳ Ｐゴシック" pitchFamily="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r>
              <a:rPr kumimoji="1" lang="en-US" altLang="ja-JP" dirty="0" smtClean="0">
                <a:solidFill>
                  <a:prstClr val="black"/>
                </a:solidFill>
                <a:latin typeface="Calibri"/>
                <a:ea typeface="ＭＳ Ｐゴシック"/>
              </a:rPr>
              <a:t>Click to edit Master title style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 userDrawn="1"/>
        </p:nvSpPr>
        <p:spPr bwMode="auto">
          <a:xfrm>
            <a:off x="1524000" y="3657600"/>
            <a:ext cx="7620000" cy="533400"/>
          </a:xfrm>
          <a:prstGeom prst="rect">
            <a:avLst/>
          </a:prstGeom>
          <a:solidFill>
            <a:srgbClr val="5DAD4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ＭＳ Ｐゴシック" pitchFamily="1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mtClean="0">
                <a:solidFill>
                  <a:prstClr val="white"/>
                </a:solidFill>
                <a:latin typeface="Calibri"/>
                <a:ea typeface="ＭＳ Ｐゴシック"/>
              </a:rPr>
              <a:t>Click to edit Master subtitle style</a:t>
            </a:r>
            <a:endParaRPr kumimoji="1" lang="en-US" altLang="ja-JP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ja-JP" sz="60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© 2007 Open Grid Forum</a:t>
            </a: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6893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D3D84-7D4E-3F4F-B21A-783DC8B43423}" type="datetime1">
              <a:rPr lang="en-CA" altLang="ja-JP" smtClean="0"/>
              <a:pPr/>
              <a:t>07/03/2013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FFC26-1A9F-4046-AA39-5E41219842C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56244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428913-E750-4A41-90C3-581EDD324003}" type="datetime1">
              <a:rPr lang="en-CA" altLang="ja-JP" smtClean="0"/>
              <a:pPr/>
              <a:t>07/03/2013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89B5E-688B-BD43-A91E-C6EF142B67E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73538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600"/>
              <a:t>© 2007 Open Grid Forum</a:t>
            </a: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22982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6D7901-24BD-C743-8826-8447EB88E1A8}" type="datetime1">
              <a:rPr lang="en-CA" altLang="ja-JP" smtClean="0"/>
              <a:pPr/>
              <a:t>07/03/2013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1AF8C-7A12-5B48-97B4-B02E92ED6DFA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328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54D85B-AEEA-A84D-ADBB-74A64FC8298B}" type="datetime1">
              <a:rPr lang="en-CA" altLang="ja-JP" smtClean="0"/>
              <a:pPr/>
              <a:t>07/03/2013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5315-1C11-D547-93C5-A2D505F6D28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4932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E8096-2FD4-3D4E-AEDE-3B2D5947EED9}" type="datetime1">
              <a:rPr lang="en-CA" altLang="ja-JP" smtClean="0"/>
              <a:pPr/>
              <a:t>07/03/2013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FA7C1-7D52-A040-873E-E9DD258CD189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2506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E0A61-9ED5-A749-8DEC-707CD068D32A}" type="datetime1">
              <a:rPr lang="en-CA" altLang="ja-JP" smtClean="0"/>
              <a:pPr/>
              <a:t>07/03/2013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7B7F-5BD4-E24D-B3A1-CCA660298FEF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20082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103A0-9535-6F43-BFF4-5B1686FEEFB3}" type="datetime1">
              <a:rPr lang="en-CA" altLang="ja-JP" smtClean="0"/>
              <a:pPr/>
              <a:t>07/03/2013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1B073-6666-854C-8743-0370E2E4A5F8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22517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1E68A-4193-2845-BC3B-2D7FAD9A1A2E}" type="datetime1">
              <a:rPr lang="en-CA" altLang="ja-JP" smtClean="0"/>
              <a:pPr/>
              <a:t>07/03/2013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CC60-3DD3-AE49-BAB4-19F5E93B8770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5173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53DC0-0467-D142-B3C4-CC5D2A5BDA74}" type="datetime1">
              <a:rPr lang="en-CA" altLang="ja-JP" smtClean="0"/>
              <a:pPr/>
              <a:t>07/03/2013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74341-0AF1-AB45-9ECF-F13C01DC443D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0119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BCD52-78F3-E946-B930-DE2813A8F2D1}" type="datetime1">
              <a:rPr lang="en-CA" altLang="ja-JP" smtClean="0"/>
              <a:pPr/>
              <a:t>07/03/2013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803F-66FA-D742-92AA-E1AD18A13C9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92343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title style</a:t>
            </a:r>
            <a:endParaRPr lang="en-US" altLang="ja-JP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text styles</a:t>
            </a:r>
          </a:p>
          <a:p>
            <a:pPr lvl="1"/>
            <a:r>
              <a:rPr lang="en-CA" altLang="ja-JP"/>
              <a:t>Second level</a:t>
            </a:r>
          </a:p>
          <a:p>
            <a:pPr lvl="2"/>
            <a:r>
              <a:rPr lang="en-CA" altLang="ja-JP"/>
              <a:t>Third level</a:t>
            </a:r>
          </a:p>
          <a:p>
            <a:pPr lvl="3"/>
            <a:r>
              <a:rPr lang="en-CA" altLang="ja-JP"/>
              <a:t>Fourth level</a:t>
            </a:r>
          </a:p>
          <a:p>
            <a:pPr lvl="4"/>
            <a:r>
              <a:rPr lang="en-CA" altLang="ja-JP"/>
              <a:t>Fifth level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 eaLnBrk="1" hangingPunct="1"/>
            <a:fld id="{9974FE8D-2691-4D40-865B-45A47111ACDC}" type="datetime1">
              <a:rPr kumimoji="1" lang="en-CA" altLang="ja-JP" smtClean="0">
                <a:ea typeface="ＭＳ Ｐゴシック" charset="0"/>
                <a:cs typeface="ＭＳ Ｐゴシック" charset="0"/>
              </a:rPr>
              <a:pPr algn="l" eaLnBrk="1" hangingPunct="1"/>
              <a:t>07/03/2013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eaLnBrk="1" hangingPunct="1"/>
            <a:r>
              <a:rPr kumimoji="1" lang="en-US" altLang="ja-JP" smtClean="0">
                <a:ea typeface="ＭＳ Ｐゴシック" charset="0"/>
                <a:cs typeface="ＭＳ Ｐゴシック" charset="0"/>
              </a:rPr>
              <a:t>3</a:t>
            </a:r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eaLnBrk="1" hangingPunct="1"/>
            <a:fld id="{E932428F-0593-CA49-A6D1-4FA0CCDBFD97}" type="slidenum">
              <a:rPr kumimoji="1" lang="ja-JP" altLang="en-US" smtClean="0">
                <a:ea typeface="ＭＳ Ｐゴシック" charset="0"/>
                <a:cs typeface="ＭＳ Ｐゴシック" charset="0"/>
              </a:rPr>
              <a:pPr eaLnBrk="1" hangingPunct="1"/>
              <a:t>&lt;#&gt;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7561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ＭＳ Ｐゴシック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ＭＳ Ｐゴシック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133600"/>
            <a:ext cx="7696200" cy="1143000"/>
          </a:xfrm>
        </p:spPr>
        <p:txBody>
          <a:bodyPr/>
          <a:lstStyle/>
          <a:p>
            <a:pPr algn="l"/>
            <a:r>
              <a:rPr lang="en-US" altLang="ja-JP" sz="3900" dirty="0" smtClean="0"/>
              <a:t>NSI CS Protocol State Machines</a:t>
            </a:r>
            <a:br>
              <a:rPr lang="en-US" altLang="ja-JP" sz="3900" dirty="0" smtClean="0"/>
            </a:br>
            <a:r>
              <a:rPr lang="en-US" altLang="ja-JP" sz="3900" dirty="0" smtClean="0"/>
              <a:t>and Message Handler</a:t>
            </a:r>
            <a:endParaRPr lang="en-US" altLang="ja-JP" sz="2400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26372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Modify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268700"/>
            <a:ext cx="8435400" cy="4713443"/>
          </a:xfrm>
        </p:spPr>
        <p:txBody>
          <a:bodyPr/>
          <a:lstStyle/>
          <a:p>
            <a:r>
              <a:rPr kumimoji="1" lang="en-US" altLang="ja-JP" sz="2800" dirty="0" smtClean="0"/>
              <a:t>Modify operations modify reservation</a:t>
            </a:r>
          </a:p>
          <a:p>
            <a:r>
              <a:rPr kumimoji="1" lang="en-US" altLang="ja-JP" sz="2800" dirty="0" smtClean="0"/>
              <a:t>Currently, following two changes are supported</a:t>
            </a:r>
          </a:p>
          <a:p>
            <a:pPr lvl="1"/>
            <a:r>
              <a:rPr kumimoji="1" lang="en-US" altLang="ja-JP" sz="2400" dirty="0" smtClean="0"/>
              <a:t>Change end time of a reservation</a:t>
            </a:r>
          </a:p>
          <a:p>
            <a:pPr lvl="1"/>
            <a:r>
              <a:rPr kumimoji="1" lang="en-US" altLang="ja-JP" sz="2400" dirty="0" smtClean="0"/>
              <a:t>Change bandwidth</a:t>
            </a:r>
          </a:p>
          <a:p>
            <a:r>
              <a:rPr kumimoji="1" lang="en-US" altLang="ja-JP" sz="2800" dirty="0" smtClean="0"/>
              <a:t>Modify is a 2-phase operation</a:t>
            </a:r>
          </a:p>
          <a:p>
            <a:pPr lvl="1"/>
            <a:r>
              <a:rPr kumimoji="1" lang="en-US" altLang="ja-JP" sz="2400" dirty="0" smtClean="0"/>
              <a:t>1: check availability (</a:t>
            </a:r>
            <a:r>
              <a:rPr kumimoji="1" lang="en-US" altLang="ja-JP" sz="2400" dirty="0" err="1" smtClean="0"/>
              <a:t>ModifyCheck.rq</a:t>
            </a:r>
            <a:r>
              <a:rPr kumimoji="1" lang="en-US" altLang="ja-JP" sz="2400" dirty="0" smtClean="0"/>
              <a:t>)</a:t>
            </a:r>
          </a:p>
          <a:p>
            <a:pPr lvl="2"/>
            <a:r>
              <a:rPr kumimoji="1" lang="en-US" altLang="ja-JP" sz="2000" dirty="0" smtClean="0"/>
              <a:t>Note: resources are held </a:t>
            </a:r>
          </a:p>
          <a:p>
            <a:pPr lvl="1"/>
            <a:r>
              <a:rPr kumimoji="1" lang="en-US" altLang="ja-JP" sz="2400" dirty="0" smtClean="0"/>
              <a:t>2: Commit (</a:t>
            </a:r>
            <a:r>
              <a:rPr kumimoji="1" lang="en-US" altLang="ja-JP" sz="2400" dirty="0" err="1" smtClean="0"/>
              <a:t>Modify.rq</a:t>
            </a:r>
            <a:r>
              <a:rPr kumimoji="1" lang="en-US" altLang="ja-JP" sz="2400" dirty="0" smtClean="0"/>
              <a:t>) or Abort (</a:t>
            </a:r>
            <a:r>
              <a:rPr kumimoji="1" lang="en-US" altLang="ja-JP" sz="2400" dirty="0" err="1" smtClean="0"/>
              <a:t>ModifyCancel.rq</a:t>
            </a:r>
            <a:r>
              <a:rPr kumimoji="1" lang="en-US" altLang="ja-JP" sz="2400" dirty="0" smtClean="0"/>
              <a:t>)</a:t>
            </a:r>
          </a:p>
          <a:p>
            <a:r>
              <a:rPr kumimoji="1" lang="en-US" altLang="ja-JP" sz="2800" dirty="0" smtClean="0"/>
              <a:t>When committed, the reservation is updated</a:t>
            </a:r>
          </a:p>
          <a:p>
            <a:pPr lvl="1"/>
            <a:r>
              <a:rPr kumimoji="1" lang="en-US" altLang="ja-JP" sz="2400" dirty="0" smtClean="0"/>
              <a:t>Reservation has a version number assigned by </a:t>
            </a:r>
            <a:r>
              <a:rPr kumimoji="1" lang="en-US" altLang="ja-JP" sz="2400" dirty="0" err="1" smtClean="0"/>
              <a:t>uRA</a:t>
            </a:r>
            <a:r>
              <a:rPr kumimoji="1" lang="en-US" altLang="ja-JP" sz="2400" dirty="0" smtClean="0"/>
              <a:t>, and the version number is updated when committed (uniformly increasing)</a:t>
            </a:r>
            <a:endParaRPr kumimoji="1" lang="ja-JP" altLang="en-US" sz="24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Provision </a:t>
            </a:r>
            <a:r>
              <a:rPr kumimoji="1" lang="en-US" altLang="ja-JP" strike="sngStrike" dirty="0" smtClean="0"/>
              <a:t>and Release</a:t>
            </a:r>
            <a:endParaRPr kumimoji="1" lang="ja-JP" altLang="en-US" strike="sngStrike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412720"/>
            <a:ext cx="8435400" cy="4713443"/>
          </a:xfrm>
        </p:spPr>
        <p:txBody>
          <a:bodyPr/>
          <a:lstStyle/>
          <a:p>
            <a:r>
              <a:rPr kumimoji="1" lang="en-US" altLang="ja-JP" sz="2800" dirty="0" smtClean="0"/>
              <a:t>Provision state machine is independent from the reservation state machine</a:t>
            </a:r>
          </a:p>
          <a:p>
            <a:r>
              <a:rPr kumimoji="1" lang="en-US" altLang="ja-JP" sz="2800" dirty="0" smtClean="0"/>
              <a:t>Provision state:</a:t>
            </a:r>
          </a:p>
          <a:p>
            <a:pPr lvl="1"/>
            <a:r>
              <a:rPr kumimoji="1" lang="en-US" altLang="ja-JP" sz="2400" dirty="0" smtClean="0"/>
              <a:t>Data plane should be activated if the PSM is in “Provisioned” state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AND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start_time</a:t>
            </a:r>
            <a:r>
              <a:rPr kumimoji="1" lang="en-US" altLang="ja-JP" sz="2400" dirty="0" smtClean="0"/>
              <a:t> &lt; </a:t>
            </a:r>
            <a:r>
              <a:rPr kumimoji="1" lang="en-US" altLang="ja-JP" sz="2400" dirty="0" err="1" smtClean="0"/>
              <a:t>current_time</a:t>
            </a:r>
            <a:r>
              <a:rPr kumimoji="1" lang="en-US" altLang="ja-JP" sz="2400" dirty="0" smtClean="0"/>
              <a:t> &lt; </a:t>
            </a:r>
            <a:r>
              <a:rPr kumimoji="1" lang="en-US" altLang="ja-JP" sz="2400" dirty="0" err="1" smtClean="0"/>
              <a:t>end_time</a:t>
            </a:r>
            <a:endParaRPr kumimoji="1" lang="en-US" altLang="ja-JP" sz="2400" dirty="0" smtClean="0"/>
          </a:p>
          <a:p>
            <a:pPr lvl="1"/>
            <a:r>
              <a:rPr kumimoji="1" lang="en-US" altLang="ja-JP" sz="2400" dirty="0" smtClean="0"/>
              <a:t>Data plane shall not be activated before the </a:t>
            </a:r>
            <a:r>
              <a:rPr kumimoji="1" lang="en-US" altLang="ja-JP" sz="2400" dirty="0" err="1" smtClean="0"/>
              <a:t>start_time</a:t>
            </a:r>
            <a:endParaRPr kumimoji="1" lang="en-US" altLang="ja-JP" sz="2400" dirty="0" smtClean="0"/>
          </a:p>
          <a:p>
            <a:r>
              <a:rPr kumimoji="1" lang="en-US" altLang="ja-JP" strike="sngStrike" dirty="0" smtClean="0"/>
              <a:t>A connection can be repeatedly provisioned and released</a:t>
            </a: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plane activation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412720"/>
            <a:ext cx="8435400" cy="4713443"/>
          </a:xfrm>
        </p:spPr>
        <p:txBody>
          <a:bodyPr/>
          <a:lstStyle/>
          <a:p>
            <a:r>
              <a:rPr kumimoji="1" lang="en-US" altLang="ja-JP" sz="2400" dirty="0" smtClean="0"/>
              <a:t>Data plane should be activated if the PSM is in “Provisioned” state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AND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start_time</a:t>
            </a:r>
            <a:r>
              <a:rPr kumimoji="1" lang="en-US" altLang="ja-JP" sz="2400" dirty="0" smtClean="0"/>
              <a:t> &lt; </a:t>
            </a:r>
            <a:r>
              <a:rPr kumimoji="1" lang="en-US" altLang="ja-JP" sz="2400" dirty="0" err="1" smtClean="0"/>
              <a:t>current_time</a:t>
            </a:r>
            <a:r>
              <a:rPr kumimoji="1" lang="en-US" altLang="ja-JP" sz="2400" dirty="0" smtClean="0"/>
              <a:t> &lt; </a:t>
            </a:r>
            <a:r>
              <a:rPr kumimoji="1" lang="en-US" altLang="ja-JP" sz="2400" dirty="0" err="1" smtClean="0"/>
              <a:t>end_time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Activation is done at the timing of following events (if the above condition is met), using </a:t>
            </a:r>
            <a:r>
              <a:rPr kumimoji="1" lang="en-US" altLang="ja-JP" sz="2400" u="sng" dirty="0" smtClean="0"/>
              <a:t>the latest reservation information</a:t>
            </a:r>
          </a:p>
          <a:p>
            <a:pPr lvl="1"/>
            <a:r>
              <a:rPr kumimoji="1" lang="en-US" altLang="ja-JP" sz="2000" dirty="0" smtClean="0"/>
              <a:t>PSM transits to “Provisioned”</a:t>
            </a:r>
          </a:p>
          <a:p>
            <a:pPr lvl="1"/>
            <a:r>
              <a:rPr kumimoji="1" lang="en-US" altLang="ja-JP" sz="2000" dirty="0" smtClean="0"/>
              <a:t>At the </a:t>
            </a:r>
            <a:r>
              <a:rPr kumimoji="1" lang="en-US" altLang="ja-JP" sz="2000" dirty="0" err="1" smtClean="0"/>
              <a:t>start_time</a:t>
            </a:r>
            <a:endParaRPr kumimoji="1" lang="en-US" altLang="ja-JP" sz="2000" dirty="0" smtClean="0"/>
          </a:p>
          <a:p>
            <a:pPr lvl="1"/>
            <a:r>
              <a:rPr kumimoji="1" lang="en-US" altLang="ja-JP" sz="2000" dirty="0" smtClean="0"/>
              <a:t>Reservation is updated (by commit of modify)</a:t>
            </a:r>
          </a:p>
          <a:p>
            <a:pPr lvl="1"/>
            <a:r>
              <a:rPr kumimoji="1" lang="en-US" altLang="ja-JP" sz="2000" dirty="0" smtClean="0"/>
              <a:t>Data plane is recovered from an error</a:t>
            </a:r>
          </a:p>
          <a:p>
            <a:r>
              <a:rPr kumimoji="1" lang="en-US" altLang="ja-JP" sz="2800" dirty="0" smtClean="0"/>
              <a:t>Data plane activation/deactivation are notified by </a:t>
            </a:r>
            <a:r>
              <a:rPr kumimoji="1" lang="en-US" altLang="ja-JP" sz="2800" dirty="0" err="1" smtClean="0">
                <a:solidFill>
                  <a:srgbClr val="0070C0"/>
                </a:solidFill>
              </a:rPr>
              <a:t>DataPlaneStateChange.nt</a:t>
            </a:r>
            <a:r>
              <a:rPr kumimoji="1" lang="en-US" altLang="ja-JP" sz="2800" dirty="0" smtClean="0"/>
              <a:t> notification messages. </a:t>
            </a:r>
          </a:p>
          <a:p>
            <a:r>
              <a:rPr kumimoji="1" lang="en-US" altLang="ja-JP" sz="2800" dirty="0" smtClean="0"/>
              <a:t>Errors are notified by a generic error message</a:t>
            </a:r>
          </a:p>
          <a:p>
            <a:endParaRPr kumimoji="1" lang="en-US" altLang="ja-JP" sz="2800" dirty="0" smtClean="0"/>
          </a:p>
          <a:p>
            <a:pPr lvl="1"/>
            <a:endParaRPr kumimoji="1" lang="en-US" altLang="ja-JP" sz="2000" dirty="0" smtClean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DataPlaneStateChage.nt</a:t>
            </a:r>
            <a:r>
              <a:rPr kumimoji="1" lang="en-US" altLang="ja-JP" dirty="0" smtClean="0"/>
              <a:t> 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89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PA and aggregator has </a:t>
            </a:r>
            <a:r>
              <a:rPr lang="en-US" altLang="ja-JP" dirty="0" err="1" smtClean="0"/>
              <a:t>DataPlaneStatus</a:t>
            </a:r>
            <a:r>
              <a:rPr lang="en-US" altLang="ja-JP" dirty="0" smtClean="0"/>
              <a:t> information</a:t>
            </a:r>
          </a:p>
          <a:p>
            <a:pPr lvl="1"/>
            <a:r>
              <a:rPr lang="en-US" altLang="ja-JP" dirty="0" smtClean="0"/>
              <a:t>(Boolean) Active: True if  data plane is active. For an aggregator, this flag is true when data plane is activated in all participating children</a:t>
            </a:r>
            <a:endParaRPr lang="ja-JP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) Version:  For a </a:t>
            </a:r>
            <a:r>
              <a:rPr lang="en-US" altLang="ja-JP" dirty="0" err="1" smtClean="0"/>
              <a:t>uPA</a:t>
            </a:r>
            <a:r>
              <a:rPr lang="en-US" altLang="ja-JP" dirty="0" smtClean="0"/>
              <a:t>, current (latest) reservation version number. For an aggregator, the largest version number of the participating children. This field is valid when Active is true.</a:t>
            </a:r>
            <a:endParaRPr lang="ja-JP" altLang="ja-JP" dirty="0" smtClean="0"/>
          </a:p>
          <a:p>
            <a:pPr lvl="1"/>
            <a:r>
              <a:rPr lang="en-US" altLang="ja-JP" dirty="0" smtClean="0"/>
              <a:t>(Boolean) </a:t>
            </a:r>
            <a:r>
              <a:rPr lang="en-US" altLang="ja-JP" dirty="0" err="1" smtClean="0"/>
              <a:t>VersionConsistent</a:t>
            </a:r>
            <a:r>
              <a:rPr lang="en-US" altLang="ja-JP" dirty="0" smtClean="0"/>
              <a:t>: Always true for </a:t>
            </a:r>
            <a:r>
              <a:rPr lang="en-US" altLang="ja-JP" dirty="0" err="1" smtClean="0"/>
              <a:t>uPA</a:t>
            </a:r>
            <a:r>
              <a:rPr lang="en-US" altLang="ja-JP" dirty="0" smtClean="0"/>
              <a:t>. For an aggregator, If version numbers of all children are the same, This flag is true. This field is valid when Active is true.</a:t>
            </a:r>
          </a:p>
          <a:p>
            <a:r>
              <a:rPr lang="en-US" altLang="ja-JP" dirty="0" smtClean="0"/>
              <a:t>When a valid filed of </a:t>
            </a:r>
            <a:r>
              <a:rPr lang="en-US" altLang="ja-JP" dirty="0" err="1" smtClean="0"/>
              <a:t>DataPlaneStatus</a:t>
            </a:r>
            <a:r>
              <a:rPr lang="en-US" altLang="ja-JP" dirty="0" smtClean="0"/>
              <a:t> is changed, </a:t>
            </a:r>
            <a:r>
              <a:rPr lang="en-US" altLang="ja-JP" dirty="0" err="1" smtClean="0"/>
              <a:t>DataPlaneStatusChange.nt</a:t>
            </a:r>
            <a:r>
              <a:rPr lang="en-US" altLang="ja-JP" dirty="0" smtClean="0"/>
              <a:t> is sent up.</a:t>
            </a:r>
            <a:endParaRPr lang="ja-JP" altLang="ja-JP" dirty="0" smtClean="0"/>
          </a:p>
          <a:p>
            <a:pPr>
              <a:buNone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82262" cy="365125"/>
          </a:xfrm>
        </p:spPr>
        <p:txBody>
          <a:bodyPr/>
          <a:lstStyle/>
          <a:p>
            <a:fld id="{CD41AF8C-7A12-5B48-97B4-B02E92ED6DFA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131800" y="5157240"/>
            <a:ext cx="295241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Active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131800" y="5517290"/>
            <a:ext cx="295241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Version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131800" y="5877340"/>
            <a:ext cx="295241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VersionConsistent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131800" y="4725180"/>
            <a:ext cx="2952410" cy="360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DataPlaneStatus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DataPlaneStateChage.nt</a:t>
            </a:r>
            <a:r>
              <a:rPr kumimoji="1" lang="en-US" altLang="ja-JP" dirty="0" smtClean="0"/>
              <a:t>(2) 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700"/>
            <a:ext cx="8229600" cy="1252719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An aggregator keeps an array of statuses of its children, </a:t>
            </a:r>
            <a:r>
              <a:rPr lang="en-US" altLang="ja-JP" dirty="0" err="1" smtClean="0"/>
              <a:t>ChildrenDataPlaneStatus</a:t>
            </a:r>
            <a:r>
              <a:rPr lang="en-US" altLang="ja-JP" dirty="0" smtClean="0"/>
              <a:t>[1..n]</a:t>
            </a:r>
          </a:p>
          <a:p>
            <a:r>
              <a:rPr lang="en-US" altLang="ja-JP" dirty="0" smtClean="0"/>
              <a:t>Aggregator’s </a:t>
            </a:r>
            <a:r>
              <a:rPr lang="en-US" altLang="ja-JP" dirty="0" err="1" smtClean="0"/>
              <a:t>DataPlaneStatus</a:t>
            </a:r>
            <a:r>
              <a:rPr lang="en-US" altLang="ja-JP" dirty="0" smtClean="0"/>
              <a:t> is determined by the following rule</a:t>
            </a:r>
            <a:endParaRPr lang="ja-JP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AF8C-7A12-5B48-97B4-B02E92ED6DFA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500" y="2204830"/>
            <a:ext cx="74890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 smtClean="0"/>
              <a:t>if all of </a:t>
            </a:r>
            <a:r>
              <a:rPr lang="en-US" altLang="ja-JP" sz="1600" dirty="0" err="1" smtClean="0"/>
              <a:t>ChildrenDataPlaneStatus</a:t>
            </a:r>
            <a:r>
              <a:rPr lang="en-US" altLang="ja-JP" sz="1600" dirty="0" smtClean="0"/>
              <a:t>[1..n].Active are true 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then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{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DataPlaneStatus.Active</a:t>
            </a:r>
            <a:r>
              <a:rPr lang="en-US" altLang="ja-JP" sz="1600" dirty="0" smtClean="0"/>
              <a:t> = true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DataPlaneStatus.Version</a:t>
            </a:r>
            <a:r>
              <a:rPr lang="en-US" altLang="ja-JP" sz="1600" dirty="0" smtClean="0"/>
              <a:t> =  </a:t>
            </a:r>
          </a:p>
          <a:p>
            <a:pPr algn="l"/>
            <a:r>
              <a:rPr lang="en-US" altLang="ja-JP" sz="1600" dirty="0" smtClean="0"/>
              <a:t>                    </a:t>
            </a:r>
            <a:r>
              <a:rPr lang="en-US" altLang="ja-JP" sz="1600" dirty="0" err="1" smtClean="0"/>
              <a:t>maximum_of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ChildrenDataPlaneStatus</a:t>
            </a:r>
            <a:r>
              <a:rPr lang="en-US" altLang="ja-JP" sz="1600" dirty="0" smtClean="0"/>
              <a:t>[1..n].Version)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If all </a:t>
            </a:r>
            <a:r>
              <a:rPr lang="en-US" altLang="ja-JP" sz="1600" dirty="0" err="1" smtClean="0"/>
              <a:t>ChildrenDataPlaneStatus</a:t>
            </a:r>
            <a:r>
              <a:rPr lang="en-US" altLang="ja-JP" sz="1600" dirty="0" smtClean="0"/>
              <a:t>[1..n].Version are the same, and all </a:t>
            </a:r>
          </a:p>
          <a:p>
            <a:pPr algn="l"/>
            <a:r>
              <a:rPr lang="en-US" altLang="ja-JP" sz="1600" dirty="0" smtClean="0"/>
              <a:t>                    of </a:t>
            </a:r>
            <a:r>
              <a:rPr lang="en-US" altLang="ja-JP" sz="1600" dirty="0" err="1" smtClean="0"/>
              <a:t>ChildrenDataPlaneStatus</a:t>
            </a:r>
            <a:r>
              <a:rPr lang="en-US" altLang="ja-JP" sz="1600" dirty="0" smtClean="0"/>
              <a:t>[1..n].</a:t>
            </a:r>
            <a:r>
              <a:rPr lang="en-US" altLang="ja-JP" sz="1600" dirty="0" err="1" smtClean="0"/>
              <a:t>VersionCosistent</a:t>
            </a:r>
            <a:r>
              <a:rPr lang="en-US" altLang="ja-JP" sz="1600" dirty="0" smtClean="0"/>
              <a:t> are true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	then </a:t>
            </a:r>
            <a:r>
              <a:rPr lang="en-US" altLang="ja-JP" sz="1600" dirty="0" err="1" smtClean="0"/>
              <a:t>DataPlaneStatus.VersionConsistent</a:t>
            </a:r>
            <a:r>
              <a:rPr lang="en-US" altLang="ja-JP" sz="1600" dirty="0" smtClean="0"/>
              <a:t> = true 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	else </a:t>
            </a:r>
            <a:r>
              <a:rPr lang="en-US" altLang="ja-JP" sz="1600" dirty="0" err="1" smtClean="0"/>
              <a:t>DataPlaneStatus.VersionConsistent</a:t>
            </a:r>
            <a:r>
              <a:rPr lang="en-US" altLang="ja-JP" sz="1600" dirty="0" smtClean="0"/>
              <a:t> = false</a:t>
            </a:r>
            <a:endParaRPr lang="ja-JP" altLang="ja-JP" sz="1600" dirty="0" smtClean="0"/>
          </a:p>
          <a:p>
            <a:pPr algn="l"/>
            <a:r>
              <a:rPr lang="en-US" altLang="ja-JP" sz="1600" dirty="0" smtClean="0"/>
              <a:t>	}</a:t>
            </a:r>
            <a:endParaRPr kumimoji="1" lang="ja-JP" altLang="en-US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539440" y="54452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Active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9440" y="580533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Ver.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39440" y="61653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VC 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71500" y="5013220"/>
            <a:ext cx="3456480" cy="360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ChildrenDataPlaneStatus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236370" y="54452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Active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236370" y="580533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Ver.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236370" y="61653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VC 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660290" y="5013220"/>
            <a:ext cx="2304320" cy="360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DataPlaneStatus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619590" y="54452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Active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619590" y="580533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Ver.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619590" y="61653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VC 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779890" y="54452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Active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779890" y="580533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Ver.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779890" y="6165380"/>
            <a:ext cx="108015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VC </a:t>
            </a:r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2915770" y="5949350"/>
            <a:ext cx="144020" cy="1440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131800" y="5949350"/>
            <a:ext cx="144020" cy="1440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347830" y="5949350"/>
            <a:ext cx="144020" cy="1440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11450" y="64534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Child 1</a:t>
            </a:r>
            <a:endParaRPr kumimoji="1" lang="ja-JP" altLang="en-US" sz="1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24919" y="64534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/>
              <a:t>Child 2</a:t>
            </a:r>
            <a:endParaRPr kumimoji="1" lang="ja-JP" altLang="en-US" sz="1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885219" y="64534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/>
              <a:t>Child n</a:t>
            </a:r>
            <a:endParaRPr kumimoji="1" lang="ja-JP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Notifications: Activation related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sz="2800" dirty="0" smtClean="0"/>
              <a:t>There are no </a:t>
            </a:r>
            <a:r>
              <a:rPr kumimoji="1" lang="en-US" altLang="ja-JP" sz="2800" dirty="0" err="1" smtClean="0"/>
              <a:t>activateComplete.nt</a:t>
            </a:r>
            <a:r>
              <a:rPr kumimoji="1" lang="en-US" altLang="ja-JP" sz="2800" dirty="0" smtClean="0"/>
              <a:t> nor  </a:t>
            </a:r>
            <a:r>
              <a:rPr kumimoji="1" lang="en-US" altLang="ja-JP" sz="2800" dirty="0" err="1" smtClean="0"/>
              <a:t>deactivateComplete.nt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A general error message is used to notify following events. Those error are sent up the tree to </a:t>
            </a:r>
            <a:r>
              <a:rPr kumimoji="1" lang="en-US" altLang="ja-JP" sz="2800" dirty="0" err="1" smtClean="0"/>
              <a:t>uRA</a:t>
            </a:r>
            <a:r>
              <a:rPr kumimoji="1" lang="en-US" altLang="ja-JP" sz="2800" dirty="0" smtClean="0"/>
              <a:t> immediately</a:t>
            </a:r>
          </a:p>
          <a:p>
            <a:pPr lvl="1"/>
            <a:r>
              <a:rPr kumimoji="1" lang="en-US" altLang="ja-JP" sz="2400" dirty="0" err="1" smtClean="0"/>
              <a:t>activateFailed</a:t>
            </a:r>
            <a:r>
              <a:rPr kumimoji="1" lang="en-US" altLang="ja-JP" sz="2400" dirty="0" smtClean="0"/>
              <a:t>: Activation failed at the time when </a:t>
            </a:r>
            <a:r>
              <a:rPr kumimoji="1" lang="en-US" altLang="ja-JP" sz="2400" dirty="0" err="1" smtClean="0"/>
              <a:t>uPA</a:t>
            </a:r>
            <a:r>
              <a:rPr kumimoji="1" lang="en-US" altLang="ja-JP" sz="2400" dirty="0" smtClean="0"/>
              <a:t> should activate its data plane</a:t>
            </a:r>
          </a:p>
          <a:p>
            <a:pPr lvl="1"/>
            <a:r>
              <a:rPr kumimoji="1" lang="en-US" altLang="ja-JP" sz="2400" dirty="0" err="1" smtClean="0"/>
              <a:t>deactivateFailed</a:t>
            </a:r>
            <a:r>
              <a:rPr kumimoji="1" lang="en-US" altLang="ja-JP" sz="2400" dirty="0" smtClean="0"/>
              <a:t>: Deactivation failed at the time when </a:t>
            </a:r>
            <a:r>
              <a:rPr kumimoji="1" lang="en-US" altLang="ja-JP" sz="2400" dirty="0" err="1" smtClean="0"/>
              <a:t>uPA</a:t>
            </a:r>
            <a:r>
              <a:rPr kumimoji="1" lang="en-US" altLang="ja-JP" sz="2400" dirty="0" smtClean="0"/>
              <a:t> should deactivate its data plane</a:t>
            </a:r>
          </a:p>
          <a:p>
            <a:pPr lvl="1"/>
            <a:r>
              <a:rPr kumimoji="1" lang="en-US" altLang="ja-JP" sz="2400" dirty="0" err="1" smtClean="0"/>
              <a:t>dataplaneError</a:t>
            </a:r>
            <a:r>
              <a:rPr kumimoji="1" lang="en-US" altLang="ja-JP" sz="2400" dirty="0" smtClean="0"/>
              <a:t>: Data plane is deactivate when deactivation is not expected. The error is recoverable.</a:t>
            </a:r>
          </a:p>
          <a:p>
            <a:pPr lvl="1"/>
            <a:r>
              <a:rPr kumimoji="1" lang="en-US" altLang="ja-JP" sz="2400" dirty="0" err="1" smtClean="0"/>
              <a:t>forcedEnd</a:t>
            </a:r>
            <a:r>
              <a:rPr kumimoji="1" lang="en-US" altLang="ja-JP" sz="2400" dirty="0" smtClean="0"/>
              <a:t>: Something unrecoverable is happened in </a:t>
            </a:r>
            <a:r>
              <a:rPr kumimoji="1" lang="en-US" altLang="ja-JP" sz="2400" dirty="0" err="1" smtClean="0"/>
              <a:t>uPA</a:t>
            </a:r>
            <a:r>
              <a:rPr kumimoji="1" lang="en-US" altLang="ja-JP" sz="2400" dirty="0" smtClean="0"/>
              <a:t>/NRM </a:t>
            </a:r>
          </a:p>
          <a:p>
            <a:endParaRPr kumimoji="1" lang="ja-JP" altLang="en-US" sz="28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Requests which can fail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 smtClean="0"/>
              <a:t>Operations which can functionally fail are:</a:t>
            </a:r>
          </a:p>
          <a:p>
            <a:pPr lvl="1"/>
            <a:r>
              <a:rPr kumimoji="1" lang="en-US" altLang="ja-JP" sz="2400" dirty="0" err="1" smtClean="0"/>
              <a:t>Reserve.rq</a:t>
            </a:r>
            <a:endParaRPr kumimoji="1" lang="en-US" altLang="ja-JP" sz="2400" dirty="0" smtClean="0"/>
          </a:p>
          <a:p>
            <a:pPr lvl="1"/>
            <a:r>
              <a:rPr kumimoji="1" lang="en-US" altLang="ja-JP" sz="2400" dirty="0" err="1" smtClean="0"/>
              <a:t>ModifyCheck.rq</a:t>
            </a:r>
            <a:endParaRPr kumimoji="1" lang="en-US" altLang="ja-JP" sz="2400" dirty="0" smtClean="0"/>
          </a:p>
          <a:p>
            <a:pPr lvl="1"/>
            <a:r>
              <a:rPr kumimoji="1" lang="en-US" altLang="ja-JP" sz="2400" dirty="0" smtClean="0"/>
              <a:t>Those requests fail when requested resources are not available.</a:t>
            </a:r>
          </a:p>
          <a:p>
            <a:r>
              <a:rPr kumimoji="1" lang="en-US" altLang="ja-JP" sz="2800" dirty="0" smtClean="0"/>
              <a:t>Other operation cannot fail. However, they can timeout in MTL/MH, or can be denied because they are invalid requests.</a:t>
            </a:r>
          </a:p>
          <a:p>
            <a:pPr lvl="1"/>
            <a:r>
              <a:rPr kumimoji="1" lang="en-US" altLang="ja-JP" sz="2400" dirty="0" smtClean="0"/>
              <a:t>If a SM is at a state in which the request cannot be received, the request is denied.</a:t>
            </a:r>
          </a:p>
          <a:p>
            <a:pPr lvl="2"/>
            <a:r>
              <a:rPr kumimoji="1" lang="en-US" altLang="ja-JP" sz="2000" dirty="0" smtClean="0"/>
              <a:t>*.</a:t>
            </a:r>
            <a:r>
              <a:rPr kumimoji="1" lang="en-US" altLang="ja-JP" sz="2000" dirty="0" err="1" smtClean="0"/>
              <a:t>na</a:t>
            </a:r>
            <a:r>
              <a:rPr kumimoji="1" lang="en-US" altLang="ja-JP" sz="2000" dirty="0" smtClean="0"/>
              <a:t> (not applicable) message is returned.</a:t>
            </a: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ja-JP" sz="2800" dirty="0" smtClean="0"/>
              <a:t>Message Handler (MH) and</a:t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Message Transport Layer (MTL)</a:t>
            </a:r>
            <a:endParaRPr kumimoji="1" lang="ja-JP" altLang="en-US" sz="2800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C60-3DD3-AE49-BAB4-19F5E93B8770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0000" y="1219200"/>
            <a:ext cx="2880400" cy="144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NSI stack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20000" y="3115820"/>
            <a:ext cx="2880400" cy="72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Message Transport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Layer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20000" y="1939300"/>
            <a:ext cx="2880400" cy="720100"/>
          </a:xfrm>
          <a:prstGeom prst="roundRect">
            <a:avLst>
              <a:gd name="adj" fmla="val 337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Message Handler</a:t>
            </a:r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>
            <a:off x="1444390" y="2743590"/>
            <a:ext cx="288040" cy="2880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flipV="1">
            <a:off x="1842150" y="2743200"/>
            <a:ext cx="288040" cy="2880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52"/>
          <p:cNvSpPr txBox="1">
            <a:spLocks/>
          </p:cNvSpPr>
          <p:nvPr/>
        </p:nvSpPr>
        <p:spPr bwMode="auto">
          <a:xfrm>
            <a:off x="3276600" y="1143000"/>
            <a:ext cx="5715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2000" dirty="0" smtClean="0">
                <a:latin typeface="Arial"/>
                <a:cs typeface="Arial"/>
              </a:rPr>
              <a:t>MH is a part of NSI stack, and uses MTL to send/receive messages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MH</a:t>
            </a:r>
            <a:r>
              <a:rPr kumimoji="1" lang="en-US" altLang="ja-JP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is primarily responsible for keeping track of messaging state, e.g.</a:t>
            </a:r>
          </a:p>
          <a:p>
            <a:pPr marL="800100" lvl="1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1800" dirty="0" smtClean="0">
                <a:latin typeface="Arial"/>
                <a:ea typeface="+mn-ea"/>
                <a:cs typeface="Arial"/>
              </a:rPr>
              <a:t>Who was the message sent to</a:t>
            </a:r>
          </a:p>
          <a:p>
            <a:pPr marL="800100" lvl="1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1800" dirty="0" smtClean="0">
                <a:latin typeface="Arial"/>
                <a:ea typeface="+mn-ea"/>
                <a:cs typeface="Arial"/>
              </a:rPr>
              <a:t>Was the message received (i.e. </a:t>
            </a:r>
            <a:r>
              <a:rPr kumimoji="1" lang="en-US" altLang="ja-JP" sz="1800" dirty="0" err="1" smtClean="0">
                <a:latin typeface="Arial"/>
                <a:ea typeface="+mn-ea"/>
                <a:cs typeface="Arial"/>
              </a:rPr>
              <a:t>ack’ed</a:t>
            </a:r>
            <a:r>
              <a:rPr kumimoji="1" lang="en-US" altLang="ja-JP" sz="1800" dirty="0" smtClean="0">
                <a:latin typeface="Arial"/>
                <a:ea typeface="+mn-ea"/>
                <a:cs typeface="Arial"/>
              </a:rPr>
              <a:t> or MTL timeout)</a:t>
            </a:r>
          </a:p>
          <a:p>
            <a:pPr marL="800100" lvl="1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1800" dirty="0" smtClean="0">
                <a:latin typeface="Arial"/>
                <a:ea typeface="+mn-ea"/>
                <a:cs typeface="Arial"/>
              </a:rPr>
              <a:t>Who has not replied to the message (e.g. *.</a:t>
            </a:r>
            <a:r>
              <a:rPr kumimoji="1" lang="en-US" altLang="ja-JP" sz="1800" dirty="0" err="1" smtClean="0">
                <a:latin typeface="Arial"/>
                <a:ea typeface="+mn-ea"/>
                <a:cs typeface="Arial"/>
              </a:rPr>
              <a:t>cf</a:t>
            </a:r>
            <a:r>
              <a:rPr kumimoji="1" lang="en-US" altLang="ja-JP" sz="1800" dirty="0" smtClean="0">
                <a:latin typeface="Arial"/>
                <a:ea typeface="+mn-ea"/>
                <a:cs typeface="Arial"/>
              </a:rPr>
              <a:t>, *.fl, etc)</a:t>
            </a:r>
          </a:p>
        </p:txBody>
      </p:sp>
      <p:sp>
        <p:nvSpPr>
          <p:cNvPr id="16" name="コンテンツ プレースホルダ 52"/>
          <p:cNvSpPr txBox="1">
            <a:spLocks/>
          </p:cNvSpPr>
          <p:nvPr/>
        </p:nvSpPr>
        <p:spPr bwMode="auto">
          <a:xfrm>
            <a:off x="228600" y="3962400"/>
            <a:ext cx="8763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2000" dirty="0" smtClean="0">
                <a:latin typeface="Arial"/>
                <a:cs typeface="Arial"/>
              </a:rPr>
              <a:t>MTL </a:t>
            </a:r>
            <a:r>
              <a:rPr kumimoji="1" lang="en-US" altLang="ja-JP" sz="2000" dirty="0" smtClean="0"/>
              <a:t>is primarily responsible for sending and receiving messages, and notifying MH if the message was received, or if a (MTL) timeout occurs</a:t>
            </a:r>
            <a:endParaRPr kumimoji="1" lang="en-US" altLang="ja-JP" sz="2000" dirty="0" smtClean="0">
              <a:latin typeface="Arial"/>
              <a:cs typeface="Arial"/>
            </a:endParaRPr>
          </a:p>
          <a:p>
            <a:pPr marL="342900" lvl="0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MTL</a:t>
            </a:r>
            <a:r>
              <a:rPr kumimoji="1" lang="en-US" altLang="ja-JP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lang="en-US" altLang="ja-JP" sz="2000" dirty="0" smtClean="0"/>
              <a:t>interface (to MH) has 2 simple operations:</a:t>
            </a:r>
            <a:endParaRPr kumimoji="1" lang="en-US" altLang="ja-JP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00100" lvl="1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1800" dirty="0" smtClean="0">
                <a:latin typeface="Arial"/>
                <a:ea typeface="+mn-ea"/>
                <a:cs typeface="Arial"/>
              </a:rPr>
              <a:t>Send</a:t>
            </a:r>
            <a:r>
              <a:rPr kumimoji="1" lang="en-US" altLang="ja-JP" sz="1800" dirty="0" smtClean="0"/>
              <a:t>: blocks until </a:t>
            </a:r>
            <a:r>
              <a:rPr kumimoji="1" lang="en-US" altLang="ja-JP" sz="1800" dirty="0" err="1" smtClean="0"/>
              <a:t>ack</a:t>
            </a:r>
            <a:r>
              <a:rPr kumimoji="1" lang="en-US" altLang="ja-JP" sz="1800" dirty="0" smtClean="0"/>
              <a:t> is returned by destination MTL, or timeout happens. Timeout value is implementation dependent.  NB: The MTL may be implemented to retry sending messages, but this is opaque to the MH</a:t>
            </a:r>
          </a:p>
          <a:p>
            <a:pPr marL="800100" lvl="1" indent="-342900" algn="l" defTabSz="4572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ja-JP" sz="1800" dirty="0" smtClean="0">
                <a:latin typeface="Arial"/>
                <a:ea typeface="+mn-ea"/>
                <a:cs typeface="Arial"/>
              </a:rPr>
              <a:t>Receive</a:t>
            </a:r>
            <a:r>
              <a:rPr kumimoji="1" lang="en-US" altLang="ja-JP" sz="1800" dirty="0" smtClean="0"/>
              <a:t>: a thread in MH is invoked when a message is received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02"/>
          </a:xfrm>
        </p:spPr>
        <p:txBody>
          <a:bodyPr/>
          <a:lstStyle/>
          <a:p>
            <a:r>
              <a:rPr kumimoji="1" lang="en-US" altLang="ja-JP" dirty="0" smtClean="0"/>
              <a:t>Message </a:t>
            </a:r>
            <a:r>
              <a:rPr kumimoji="1" lang="en-US" altLang="ja-JP" dirty="0" err="1" smtClean="0"/>
              <a:t>ack</a:t>
            </a:r>
            <a:r>
              <a:rPr kumimoji="1" lang="en-US" altLang="ja-JP" dirty="0" smtClean="0"/>
              <a:t>, reply and timeouts</a:t>
            </a:r>
            <a:endParaRPr kumimoji="1" lang="ja-JP" altLang="en-US" dirty="0" smtClean="0"/>
          </a:p>
        </p:txBody>
      </p:sp>
      <p:sp>
        <p:nvSpPr>
          <p:cNvPr id="53" name="コンテンツ プレースホルダ 52"/>
          <p:cNvSpPr>
            <a:spLocks noGrp="1"/>
          </p:cNvSpPr>
          <p:nvPr>
            <p:ph sz="half" idx="2"/>
          </p:nvPr>
        </p:nvSpPr>
        <p:spPr>
          <a:xfrm>
            <a:off x="4648200" y="1999467"/>
            <a:ext cx="4038600" cy="4525963"/>
          </a:xfrm>
        </p:spPr>
        <p:txBody>
          <a:bodyPr/>
          <a:lstStyle/>
          <a:p>
            <a:r>
              <a:rPr kumimoji="1" lang="en-US" altLang="ja-JP" sz="2400" dirty="0" err="1" smtClean="0"/>
              <a:t>Ack</a:t>
            </a:r>
            <a:r>
              <a:rPr kumimoji="1" lang="en-US" altLang="ja-JP" sz="2400" dirty="0" smtClean="0"/>
              <a:t> is sent by MTL for each message</a:t>
            </a:r>
          </a:p>
          <a:p>
            <a:pPr lvl="1"/>
            <a:r>
              <a:rPr kumimoji="1" lang="en-US" altLang="ja-JP" sz="2000" dirty="0" smtClean="0"/>
              <a:t>If </a:t>
            </a:r>
            <a:r>
              <a:rPr kumimoji="1" lang="en-US" altLang="ja-JP" sz="2000" dirty="0" err="1" smtClean="0"/>
              <a:t>ack</a:t>
            </a:r>
            <a:r>
              <a:rPr kumimoji="1" lang="en-US" altLang="ja-JP" sz="2000" dirty="0" smtClean="0"/>
              <a:t> is not returned in a certain period of time, MTL timeout occurs</a:t>
            </a:r>
          </a:p>
          <a:p>
            <a:r>
              <a:rPr kumimoji="1" lang="en-US" altLang="ja-JP" sz="2400" dirty="0" smtClean="0"/>
              <a:t>Reply is sent by MH (via MTL) and is either confirm, fail or </a:t>
            </a:r>
            <a:r>
              <a:rPr kumimoji="1" lang="en-US" altLang="ja-JP" sz="2400" dirty="0" err="1" smtClean="0"/>
              <a:t>not_applicable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MH can timeout if expected reply is not received from a child</a:t>
            </a:r>
          </a:p>
        </p:txBody>
      </p:sp>
      <p:sp>
        <p:nvSpPr>
          <p:cNvPr id="37895" name="テキスト ボックス 17"/>
          <p:cNvSpPr txBox="1">
            <a:spLocks noChangeArrowheads="1"/>
          </p:cNvSpPr>
          <p:nvPr/>
        </p:nvSpPr>
        <p:spPr bwMode="auto">
          <a:xfrm>
            <a:off x="827480" y="2230125"/>
            <a:ext cx="869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request</a:t>
            </a:r>
            <a:endParaRPr kumimoji="1" lang="ja-JP" altLang="en-US" sz="1600" dirty="0"/>
          </a:p>
        </p:txBody>
      </p:sp>
      <p:cxnSp>
        <p:nvCxnSpPr>
          <p:cNvPr id="37899" name="直線矢印コネクタ 8"/>
          <p:cNvCxnSpPr>
            <a:cxnSpLocks noChangeShapeType="1"/>
          </p:cNvCxnSpPr>
          <p:nvPr/>
        </p:nvCxnSpPr>
        <p:spPr bwMode="auto">
          <a:xfrm rot="5400000">
            <a:off x="-252515" y="4246250"/>
            <a:ext cx="40322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900" name="直線矢印コネクタ 9"/>
          <p:cNvCxnSpPr>
            <a:cxnSpLocks noChangeShapeType="1"/>
          </p:cNvCxnSpPr>
          <p:nvPr/>
        </p:nvCxnSpPr>
        <p:spPr bwMode="auto">
          <a:xfrm flipH="1">
            <a:off x="755470" y="2230125"/>
            <a:ext cx="805" cy="33475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11" name="テキスト ボックス 24"/>
          <p:cNvSpPr txBox="1">
            <a:spLocks noChangeArrowheads="1"/>
          </p:cNvSpPr>
          <p:nvPr/>
        </p:nvSpPr>
        <p:spPr bwMode="auto">
          <a:xfrm>
            <a:off x="960405" y="3810546"/>
            <a:ext cx="628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reply</a:t>
            </a:r>
            <a:endParaRPr kumimoji="1" lang="ja-JP" altLang="en-US" sz="1600" dirty="0"/>
          </a:p>
        </p:txBody>
      </p:sp>
      <p:cxnSp>
        <p:nvCxnSpPr>
          <p:cNvPr id="37896" name="直線矢印コネクタ 18"/>
          <p:cNvCxnSpPr>
            <a:cxnSpLocks noChangeShapeType="1"/>
          </p:cNvCxnSpPr>
          <p:nvPr/>
        </p:nvCxnSpPr>
        <p:spPr bwMode="auto">
          <a:xfrm>
            <a:off x="755960" y="2517463"/>
            <a:ext cx="997989" cy="80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901" name="直線矢印コネクタ 20"/>
          <p:cNvCxnSpPr>
            <a:cxnSpLocks noChangeShapeType="1"/>
          </p:cNvCxnSpPr>
          <p:nvPr/>
        </p:nvCxnSpPr>
        <p:spPr bwMode="auto">
          <a:xfrm rot="10800000" flipV="1">
            <a:off x="755960" y="3111370"/>
            <a:ext cx="997989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910" name="直線矢印コネクタ 20"/>
          <p:cNvCxnSpPr>
            <a:cxnSpLocks noChangeShapeType="1"/>
          </p:cNvCxnSpPr>
          <p:nvPr/>
        </p:nvCxnSpPr>
        <p:spPr bwMode="auto">
          <a:xfrm flipH="1">
            <a:off x="755960" y="4002581"/>
            <a:ext cx="1007444" cy="1680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" name="直線矢印コネクタ 20"/>
          <p:cNvCxnSpPr>
            <a:cxnSpLocks noChangeShapeType="1"/>
          </p:cNvCxnSpPr>
          <p:nvPr/>
        </p:nvCxnSpPr>
        <p:spPr bwMode="auto">
          <a:xfrm flipH="1">
            <a:off x="773888" y="5661310"/>
            <a:ext cx="1007444" cy="1680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" name="テキスト ボックス 24"/>
          <p:cNvSpPr txBox="1">
            <a:spLocks noChangeArrowheads="1"/>
          </p:cNvSpPr>
          <p:nvPr/>
        </p:nvSpPr>
        <p:spPr bwMode="auto">
          <a:xfrm>
            <a:off x="683460" y="5373270"/>
            <a:ext cx="1197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Notification</a:t>
            </a:r>
            <a:endParaRPr kumimoji="1" lang="ja-JP" altLang="en-US" sz="1600" dirty="0"/>
          </a:p>
        </p:txBody>
      </p:sp>
      <p:sp>
        <p:nvSpPr>
          <p:cNvPr id="51" name="テキスト ボックス 24"/>
          <p:cNvSpPr txBox="1">
            <a:spLocks noChangeArrowheads="1"/>
          </p:cNvSpPr>
          <p:nvPr/>
        </p:nvSpPr>
        <p:spPr bwMode="auto">
          <a:xfrm>
            <a:off x="934508" y="3140960"/>
            <a:ext cx="721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return</a:t>
            </a:r>
            <a:endParaRPr kumimoji="1" lang="ja-JP" altLang="en-US" sz="1600" dirty="0"/>
          </a:p>
        </p:txBody>
      </p:sp>
      <p:cxnSp>
        <p:nvCxnSpPr>
          <p:cNvPr id="38" name="直線矢印コネクタ 18"/>
          <p:cNvCxnSpPr>
            <a:cxnSpLocks noChangeShapeType="1"/>
          </p:cNvCxnSpPr>
          <p:nvPr/>
        </p:nvCxnSpPr>
        <p:spPr bwMode="auto">
          <a:xfrm>
            <a:off x="1764100" y="2711997"/>
            <a:ext cx="997989" cy="80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" name="直線矢印コネクタ 18"/>
          <p:cNvCxnSpPr>
            <a:cxnSpLocks noChangeShapeType="1"/>
          </p:cNvCxnSpPr>
          <p:nvPr/>
        </p:nvCxnSpPr>
        <p:spPr bwMode="auto">
          <a:xfrm>
            <a:off x="1764100" y="3882114"/>
            <a:ext cx="1007650" cy="14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5" name="直線矢印コネクタ 20"/>
          <p:cNvCxnSpPr>
            <a:cxnSpLocks noChangeShapeType="1"/>
          </p:cNvCxnSpPr>
          <p:nvPr/>
        </p:nvCxnSpPr>
        <p:spPr bwMode="auto">
          <a:xfrm rot="10800000" flipV="1">
            <a:off x="1764100" y="2831424"/>
            <a:ext cx="997989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6" name="直線矢印コネクタ 20"/>
          <p:cNvCxnSpPr>
            <a:cxnSpLocks noChangeShapeType="1"/>
          </p:cNvCxnSpPr>
          <p:nvPr/>
        </p:nvCxnSpPr>
        <p:spPr bwMode="auto">
          <a:xfrm flipH="1">
            <a:off x="1764100" y="3666526"/>
            <a:ext cx="1007444" cy="1680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" name="直線矢印コネクタ 18"/>
          <p:cNvCxnSpPr>
            <a:cxnSpLocks noChangeShapeType="1"/>
          </p:cNvCxnSpPr>
          <p:nvPr/>
        </p:nvCxnSpPr>
        <p:spPr bwMode="auto">
          <a:xfrm>
            <a:off x="1763610" y="5639372"/>
            <a:ext cx="1007650" cy="14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8" name="直線矢印コネクタ 20"/>
          <p:cNvCxnSpPr>
            <a:cxnSpLocks noChangeShapeType="1"/>
          </p:cNvCxnSpPr>
          <p:nvPr/>
        </p:nvCxnSpPr>
        <p:spPr bwMode="auto">
          <a:xfrm flipH="1">
            <a:off x="1763610" y="5423784"/>
            <a:ext cx="1007444" cy="1680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9" name="直線矢印コネクタ 8"/>
          <p:cNvCxnSpPr>
            <a:cxnSpLocks noChangeShapeType="1"/>
          </p:cNvCxnSpPr>
          <p:nvPr/>
        </p:nvCxnSpPr>
        <p:spPr bwMode="auto">
          <a:xfrm rot="5400000">
            <a:off x="755624" y="4292965"/>
            <a:ext cx="40322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" name="テキスト ボックス 24"/>
          <p:cNvSpPr txBox="1">
            <a:spLocks noChangeArrowheads="1"/>
          </p:cNvSpPr>
          <p:nvPr/>
        </p:nvSpPr>
        <p:spPr bwMode="auto">
          <a:xfrm>
            <a:off x="1979640" y="2924930"/>
            <a:ext cx="503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err="1" smtClean="0"/>
              <a:t>ack</a:t>
            </a:r>
            <a:endParaRPr kumimoji="1" lang="ja-JP" altLang="en-US" sz="1600" dirty="0"/>
          </a:p>
        </p:txBody>
      </p:sp>
      <p:sp>
        <p:nvSpPr>
          <p:cNvPr id="61" name="テキスト ボックス 24"/>
          <p:cNvSpPr txBox="1">
            <a:spLocks noChangeArrowheads="1"/>
          </p:cNvSpPr>
          <p:nvPr/>
        </p:nvSpPr>
        <p:spPr bwMode="auto">
          <a:xfrm>
            <a:off x="1723161" y="2420860"/>
            <a:ext cx="1016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message</a:t>
            </a:r>
            <a:endParaRPr kumimoji="1" lang="ja-JP" altLang="en-US" sz="1600" dirty="0"/>
          </a:p>
        </p:txBody>
      </p:sp>
      <p:sp>
        <p:nvSpPr>
          <p:cNvPr id="62" name="テキスト ボックス 24"/>
          <p:cNvSpPr txBox="1">
            <a:spLocks noChangeArrowheads="1"/>
          </p:cNvSpPr>
          <p:nvPr/>
        </p:nvSpPr>
        <p:spPr bwMode="auto">
          <a:xfrm>
            <a:off x="2011604" y="3882556"/>
            <a:ext cx="503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err="1" smtClean="0"/>
              <a:t>ack</a:t>
            </a:r>
            <a:endParaRPr kumimoji="1" lang="ja-JP" altLang="en-US" sz="1600" dirty="0"/>
          </a:p>
        </p:txBody>
      </p:sp>
      <p:sp>
        <p:nvSpPr>
          <p:cNvPr id="63" name="テキスト ボックス 24"/>
          <p:cNvSpPr txBox="1">
            <a:spLocks noChangeArrowheads="1"/>
          </p:cNvSpPr>
          <p:nvPr/>
        </p:nvSpPr>
        <p:spPr bwMode="auto">
          <a:xfrm>
            <a:off x="1755125" y="3378486"/>
            <a:ext cx="1016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message</a:t>
            </a:r>
            <a:endParaRPr kumimoji="1" lang="ja-JP" altLang="en-US" sz="1600" dirty="0"/>
          </a:p>
        </p:txBody>
      </p:sp>
      <p:sp>
        <p:nvSpPr>
          <p:cNvPr id="64" name="テキスト ボックス 24"/>
          <p:cNvSpPr txBox="1">
            <a:spLocks noChangeArrowheads="1"/>
          </p:cNvSpPr>
          <p:nvPr/>
        </p:nvSpPr>
        <p:spPr bwMode="auto">
          <a:xfrm>
            <a:off x="2043568" y="5661310"/>
            <a:ext cx="503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err="1" smtClean="0"/>
              <a:t>ack</a:t>
            </a:r>
            <a:endParaRPr kumimoji="1" lang="ja-JP" altLang="en-US" sz="1600" dirty="0"/>
          </a:p>
        </p:txBody>
      </p:sp>
      <p:sp>
        <p:nvSpPr>
          <p:cNvPr id="65" name="テキスト ボックス 24"/>
          <p:cNvSpPr txBox="1">
            <a:spLocks noChangeArrowheads="1"/>
          </p:cNvSpPr>
          <p:nvPr/>
        </p:nvSpPr>
        <p:spPr bwMode="auto">
          <a:xfrm>
            <a:off x="1787089" y="5157240"/>
            <a:ext cx="1016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message</a:t>
            </a:r>
            <a:endParaRPr kumimoji="1" lang="ja-JP" altLang="en-US" sz="1600" dirty="0"/>
          </a:p>
        </p:txBody>
      </p:sp>
      <p:sp>
        <p:nvSpPr>
          <p:cNvPr id="67" name="テキスト ボックス 17"/>
          <p:cNvSpPr txBox="1">
            <a:spLocks noChangeArrowheads="1"/>
          </p:cNvSpPr>
          <p:nvPr/>
        </p:nvSpPr>
        <p:spPr bwMode="auto">
          <a:xfrm>
            <a:off x="2853421" y="2556630"/>
            <a:ext cx="869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request</a:t>
            </a:r>
            <a:endParaRPr kumimoji="1" lang="ja-JP" altLang="en-US" sz="1600" dirty="0"/>
          </a:p>
        </p:txBody>
      </p:sp>
      <p:cxnSp>
        <p:nvCxnSpPr>
          <p:cNvPr id="68" name="直線矢印コネクタ 18"/>
          <p:cNvCxnSpPr>
            <a:cxnSpLocks noChangeShapeType="1"/>
          </p:cNvCxnSpPr>
          <p:nvPr/>
        </p:nvCxnSpPr>
        <p:spPr bwMode="auto">
          <a:xfrm>
            <a:off x="2781901" y="2843968"/>
            <a:ext cx="997989" cy="80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9" name="テキスト ボックス 24"/>
          <p:cNvSpPr txBox="1">
            <a:spLocks noChangeArrowheads="1"/>
          </p:cNvSpPr>
          <p:nvPr/>
        </p:nvSpPr>
        <p:spPr bwMode="auto">
          <a:xfrm>
            <a:off x="2976891" y="3162456"/>
            <a:ext cx="628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reply</a:t>
            </a:r>
            <a:endParaRPr kumimoji="1" lang="ja-JP" altLang="en-US" sz="1600" dirty="0"/>
          </a:p>
        </p:txBody>
      </p:sp>
      <p:cxnSp>
        <p:nvCxnSpPr>
          <p:cNvPr id="70" name="直線矢印コネクタ 20"/>
          <p:cNvCxnSpPr>
            <a:cxnSpLocks noChangeShapeType="1"/>
          </p:cNvCxnSpPr>
          <p:nvPr/>
        </p:nvCxnSpPr>
        <p:spPr bwMode="auto">
          <a:xfrm flipH="1">
            <a:off x="2772446" y="3405005"/>
            <a:ext cx="1007444" cy="1680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" name="直線矢印コネクタ 18"/>
          <p:cNvCxnSpPr>
            <a:cxnSpLocks noChangeShapeType="1"/>
          </p:cNvCxnSpPr>
          <p:nvPr/>
        </p:nvCxnSpPr>
        <p:spPr bwMode="auto">
          <a:xfrm>
            <a:off x="2771750" y="4140148"/>
            <a:ext cx="997989" cy="80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" name="テキスト ボックス 24"/>
          <p:cNvSpPr txBox="1">
            <a:spLocks noChangeArrowheads="1"/>
          </p:cNvSpPr>
          <p:nvPr/>
        </p:nvSpPr>
        <p:spPr bwMode="auto">
          <a:xfrm>
            <a:off x="2914198" y="4170596"/>
            <a:ext cx="721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return</a:t>
            </a:r>
            <a:endParaRPr kumimoji="1" lang="ja-JP" altLang="en-US" sz="1600" dirty="0"/>
          </a:p>
        </p:txBody>
      </p:sp>
      <p:sp>
        <p:nvSpPr>
          <p:cNvPr id="73" name="テキスト ボックス 24"/>
          <p:cNvSpPr txBox="1">
            <a:spLocks noChangeArrowheads="1"/>
          </p:cNvSpPr>
          <p:nvPr/>
        </p:nvSpPr>
        <p:spPr bwMode="auto">
          <a:xfrm>
            <a:off x="2929392" y="5970846"/>
            <a:ext cx="721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return</a:t>
            </a:r>
            <a:endParaRPr kumimoji="1" lang="ja-JP" altLang="en-US" sz="1600" dirty="0"/>
          </a:p>
        </p:txBody>
      </p:sp>
      <p:cxnSp>
        <p:nvCxnSpPr>
          <p:cNvPr id="74" name="直線矢印コネクタ 18"/>
          <p:cNvCxnSpPr>
            <a:cxnSpLocks noChangeShapeType="1"/>
          </p:cNvCxnSpPr>
          <p:nvPr/>
        </p:nvCxnSpPr>
        <p:spPr bwMode="auto">
          <a:xfrm>
            <a:off x="2771750" y="5898394"/>
            <a:ext cx="1007650" cy="14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5" name="直線矢印コネクタ 20"/>
          <p:cNvCxnSpPr>
            <a:cxnSpLocks noChangeShapeType="1"/>
          </p:cNvCxnSpPr>
          <p:nvPr/>
        </p:nvCxnSpPr>
        <p:spPr bwMode="auto">
          <a:xfrm flipH="1">
            <a:off x="2771750" y="5106726"/>
            <a:ext cx="1007444" cy="1680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6" name="テキスト ボックス 24"/>
          <p:cNvSpPr txBox="1">
            <a:spLocks noChangeArrowheads="1"/>
          </p:cNvSpPr>
          <p:nvPr/>
        </p:nvSpPr>
        <p:spPr bwMode="auto">
          <a:xfrm>
            <a:off x="2627730" y="4797190"/>
            <a:ext cx="12881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 smtClean="0"/>
              <a:t>notification</a:t>
            </a:r>
            <a:endParaRPr kumimoji="1" lang="ja-JP" altLang="en-US" sz="1600" dirty="0"/>
          </a:p>
        </p:txBody>
      </p:sp>
      <p:cxnSp>
        <p:nvCxnSpPr>
          <p:cNvPr id="78" name="直線矢印コネクタ 9"/>
          <p:cNvCxnSpPr>
            <a:cxnSpLocks noChangeShapeType="1"/>
          </p:cNvCxnSpPr>
          <p:nvPr/>
        </p:nvCxnSpPr>
        <p:spPr bwMode="auto">
          <a:xfrm flipH="1">
            <a:off x="755470" y="3238265"/>
            <a:ext cx="806" cy="6227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直線矢印コネクタ 9"/>
          <p:cNvCxnSpPr>
            <a:cxnSpLocks noChangeShapeType="1"/>
          </p:cNvCxnSpPr>
          <p:nvPr/>
        </p:nvCxnSpPr>
        <p:spPr bwMode="auto">
          <a:xfrm flipH="1">
            <a:off x="755470" y="4174395"/>
            <a:ext cx="806" cy="7668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0" name="直線矢印コネクタ 9"/>
          <p:cNvCxnSpPr>
            <a:cxnSpLocks noChangeShapeType="1"/>
          </p:cNvCxnSpPr>
          <p:nvPr/>
        </p:nvCxnSpPr>
        <p:spPr bwMode="auto">
          <a:xfrm flipH="1">
            <a:off x="755470" y="5830625"/>
            <a:ext cx="805" cy="33475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" name="直線矢印コネクタ 9"/>
          <p:cNvCxnSpPr>
            <a:cxnSpLocks noChangeShapeType="1"/>
          </p:cNvCxnSpPr>
          <p:nvPr/>
        </p:nvCxnSpPr>
        <p:spPr bwMode="auto">
          <a:xfrm flipH="1">
            <a:off x="3779890" y="2924930"/>
            <a:ext cx="806" cy="50407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4" name="直線矢印コネクタ 9"/>
          <p:cNvCxnSpPr>
            <a:cxnSpLocks noChangeShapeType="1"/>
          </p:cNvCxnSpPr>
          <p:nvPr/>
        </p:nvCxnSpPr>
        <p:spPr bwMode="auto">
          <a:xfrm flipH="1">
            <a:off x="3779890" y="4221110"/>
            <a:ext cx="806" cy="360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" name="直線矢印コネクタ 9"/>
          <p:cNvCxnSpPr>
            <a:cxnSpLocks noChangeShapeType="1"/>
          </p:cNvCxnSpPr>
          <p:nvPr/>
        </p:nvCxnSpPr>
        <p:spPr bwMode="auto">
          <a:xfrm flipH="1">
            <a:off x="3779890" y="4869200"/>
            <a:ext cx="806" cy="2880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" name="直線矢印コネクタ 9"/>
          <p:cNvCxnSpPr>
            <a:cxnSpLocks noChangeShapeType="1"/>
          </p:cNvCxnSpPr>
          <p:nvPr/>
        </p:nvCxnSpPr>
        <p:spPr bwMode="auto">
          <a:xfrm flipH="1">
            <a:off x="3779890" y="6021360"/>
            <a:ext cx="806" cy="33475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5" name="テキスト ボックス 24"/>
          <p:cNvSpPr txBox="1">
            <a:spLocks noChangeArrowheads="1"/>
          </p:cNvSpPr>
          <p:nvPr/>
        </p:nvSpPr>
        <p:spPr bwMode="auto">
          <a:xfrm>
            <a:off x="467430" y="1916790"/>
            <a:ext cx="503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MH</a:t>
            </a:r>
            <a:endParaRPr kumimoji="1" lang="ja-JP" altLang="en-US" sz="1600" dirty="0"/>
          </a:p>
        </p:txBody>
      </p:sp>
      <p:sp>
        <p:nvSpPr>
          <p:cNvPr id="96" name="テキスト ボックス 24"/>
          <p:cNvSpPr txBox="1">
            <a:spLocks noChangeArrowheads="1"/>
          </p:cNvSpPr>
          <p:nvPr/>
        </p:nvSpPr>
        <p:spPr bwMode="auto">
          <a:xfrm>
            <a:off x="1475570" y="1916790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MTL</a:t>
            </a:r>
            <a:endParaRPr kumimoji="1" lang="ja-JP" altLang="en-US" sz="1600" dirty="0"/>
          </a:p>
        </p:txBody>
      </p:sp>
      <p:sp>
        <p:nvSpPr>
          <p:cNvPr id="97" name="テキスト ボックス 24"/>
          <p:cNvSpPr txBox="1">
            <a:spLocks noChangeArrowheads="1"/>
          </p:cNvSpPr>
          <p:nvPr/>
        </p:nvSpPr>
        <p:spPr bwMode="auto">
          <a:xfrm>
            <a:off x="2483710" y="1916790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MTL</a:t>
            </a:r>
            <a:endParaRPr kumimoji="1" lang="ja-JP" altLang="en-US" sz="1600" dirty="0"/>
          </a:p>
        </p:txBody>
      </p:sp>
      <p:sp>
        <p:nvSpPr>
          <p:cNvPr id="98" name="テキスト ボックス 24"/>
          <p:cNvSpPr txBox="1">
            <a:spLocks noChangeArrowheads="1"/>
          </p:cNvSpPr>
          <p:nvPr/>
        </p:nvSpPr>
        <p:spPr bwMode="auto">
          <a:xfrm>
            <a:off x="3491850" y="1916790"/>
            <a:ext cx="503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MH</a:t>
            </a:r>
            <a:endParaRPr kumimoji="1" lang="ja-JP" altLang="en-US" sz="1600" dirty="0"/>
          </a:p>
        </p:txBody>
      </p:sp>
      <p:sp>
        <p:nvSpPr>
          <p:cNvPr id="99" name="角丸四角形 98"/>
          <p:cNvSpPr/>
          <p:nvPr/>
        </p:nvSpPr>
        <p:spPr>
          <a:xfrm>
            <a:off x="539440" y="1772770"/>
            <a:ext cx="1368190" cy="4896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893" name="テキスト ボックス 4"/>
          <p:cNvSpPr txBox="1">
            <a:spLocks noChangeArrowheads="1"/>
          </p:cNvSpPr>
          <p:nvPr/>
        </p:nvSpPr>
        <p:spPr bwMode="auto">
          <a:xfrm>
            <a:off x="683460" y="1556740"/>
            <a:ext cx="1130300" cy="33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 sz="1600" dirty="0"/>
              <a:t>Requester</a:t>
            </a:r>
            <a:endParaRPr kumimoji="1" lang="ja-JP" altLang="en-US" sz="1600" dirty="0"/>
          </a:p>
        </p:txBody>
      </p:sp>
      <p:sp>
        <p:nvSpPr>
          <p:cNvPr id="100" name="角丸四角形 99"/>
          <p:cNvSpPr/>
          <p:nvPr/>
        </p:nvSpPr>
        <p:spPr>
          <a:xfrm>
            <a:off x="2627730" y="1772770"/>
            <a:ext cx="1368190" cy="48966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6"/>
          <p:cNvSpPr txBox="1">
            <a:spLocks noChangeArrowheads="1"/>
          </p:cNvSpPr>
          <p:nvPr/>
        </p:nvSpPr>
        <p:spPr bwMode="auto">
          <a:xfrm>
            <a:off x="2843760" y="1556740"/>
            <a:ext cx="947695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 sz="1600" dirty="0" smtClean="0"/>
              <a:t>Provider</a:t>
            </a:r>
            <a:endParaRPr kumimoji="1" lang="ja-JP" altLang="en-US" sz="1600" dirty="0"/>
          </a:p>
        </p:txBody>
      </p:sp>
      <p:sp>
        <p:nvSpPr>
          <p:cNvPr id="101" name="テキスト ボックス 17"/>
          <p:cNvSpPr txBox="1">
            <a:spLocks noChangeArrowheads="1"/>
          </p:cNvSpPr>
          <p:nvPr/>
        </p:nvSpPr>
        <p:spPr bwMode="auto">
          <a:xfrm>
            <a:off x="251400" y="2564880"/>
            <a:ext cx="8899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thread</a:t>
            </a:r>
          </a:p>
          <a:p>
            <a:pPr algn="ctr"/>
            <a:r>
              <a:rPr kumimoji="1" lang="en-US" altLang="ja-JP" sz="1600" dirty="0" smtClean="0"/>
              <a:t>blocked</a:t>
            </a:r>
            <a:endParaRPr kumimoji="1" lang="ja-JP" altLang="en-US" sz="1600" dirty="0"/>
          </a:p>
        </p:txBody>
      </p:sp>
      <p:sp>
        <p:nvSpPr>
          <p:cNvPr id="102" name="テキスト ボックス 17"/>
          <p:cNvSpPr txBox="1">
            <a:spLocks noChangeArrowheads="1"/>
          </p:cNvSpPr>
          <p:nvPr/>
        </p:nvSpPr>
        <p:spPr bwMode="auto">
          <a:xfrm>
            <a:off x="3347830" y="3429000"/>
            <a:ext cx="8899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thread</a:t>
            </a:r>
          </a:p>
          <a:p>
            <a:pPr algn="ctr"/>
            <a:r>
              <a:rPr kumimoji="1" lang="en-US" altLang="ja-JP" sz="1600" dirty="0" smtClean="0"/>
              <a:t>blocked</a:t>
            </a:r>
            <a:endParaRPr kumimoji="1" lang="ja-JP" altLang="en-US" sz="1600" dirty="0"/>
          </a:p>
        </p:txBody>
      </p:sp>
      <p:sp>
        <p:nvSpPr>
          <p:cNvPr id="103" name="テキスト ボックス 17"/>
          <p:cNvSpPr txBox="1">
            <a:spLocks noChangeArrowheads="1"/>
          </p:cNvSpPr>
          <p:nvPr/>
        </p:nvSpPr>
        <p:spPr bwMode="auto">
          <a:xfrm>
            <a:off x="3347830" y="5229250"/>
            <a:ext cx="8899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1600" dirty="0" smtClean="0"/>
              <a:t>thread</a:t>
            </a:r>
          </a:p>
          <a:p>
            <a:pPr algn="ctr"/>
            <a:r>
              <a:rPr kumimoji="1" lang="en-US" altLang="ja-JP" sz="1600" dirty="0" smtClean="0"/>
              <a:t>blocked</a:t>
            </a:r>
            <a:endParaRPr kumimoji="1" lang="ja-JP" altLang="en-US" sz="1600" dirty="0"/>
          </a:p>
        </p:txBody>
      </p:sp>
      <p:sp>
        <p:nvSpPr>
          <p:cNvPr id="104" name="円/楕円 103"/>
          <p:cNvSpPr/>
          <p:nvPr/>
        </p:nvSpPr>
        <p:spPr>
          <a:xfrm>
            <a:off x="4644010" y="1196690"/>
            <a:ext cx="288040" cy="2880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4644010" y="1628750"/>
            <a:ext cx="288040" cy="28804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611450" y="3717040"/>
            <a:ext cx="288040" cy="28804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1619590" y="2708900"/>
            <a:ext cx="288040" cy="288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2627730" y="3717040"/>
            <a:ext cx="288040" cy="288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2627730" y="5445280"/>
            <a:ext cx="288040" cy="288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004060" y="1124680"/>
            <a:ext cx="322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/>
              <a:t>: MTL timeout may happen</a:t>
            </a:r>
            <a:endParaRPr kumimoji="1" lang="ja-JP" altLang="en-US" sz="20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004060" y="1556740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/>
              <a:t>: MH timeout may happen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Timeouts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 smtClean="0"/>
              <a:t>Message transport layer (MTL) timeout</a:t>
            </a:r>
          </a:p>
          <a:p>
            <a:pPr lvl="1"/>
            <a:r>
              <a:rPr lang="en-US" altLang="ja-JP" sz="2000" dirty="0" smtClean="0"/>
              <a:t>Underlying MTL (http/</a:t>
            </a:r>
            <a:r>
              <a:rPr lang="en-US" altLang="ja-JP" sz="2000" dirty="0" err="1" smtClean="0"/>
              <a:t>tcp</a:t>
            </a:r>
            <a:r>
              <a:rPr lang="en-US" altLang="ja-JP" sz="2000" dirty="0" smtClean="0"/>
              <a:t>) initiates a MTL timeout</a:t>
            </a:r>
          </a:p>
          <a:p>
            <a:pPr lvl="1"/>
            <a:r>
              <a:rPr lang="en-US" altLang="ja-JP" sz="2000" dirty="0" smtClean="0"/>
              <a:t>Happens when an </a:t>
            </a:r>
            <a:r>
              <a:rPr lang="en-US" altLang="ja-JP" sz="2000" dirty="0" err="1" smtClean="0"/>
              <a:t>ack</a:t>
            </a:r>
            <a:r>
              <a:rPr lang="en-US" altLang="ja-JP" sz="2000" dirty="0" smtClean="0"/>
              <a:t> is not returned for a message.</a:t>
            </a:r>
          </a:p>
          <a:p>
            <a:r>
              <a:rPr lang="en-US" altLang="ja-JP" sz="2400" dirty="0" smtClean="0"/>
              <a:t>Message Handler (MH) timeout</a:t>
            </a:r>
          </a:p>
          <a:p>
            <a:pPr lvl="1"/>
            <a:r>
              <a:rPr lang="en-US" altLang="ja-JP" sz="2000" dirty="0" smtClean="0"/>
              <a:t>MH can timeout if a reply message is not returned in a certain period of time</a:t>
            </a:r>
          </a:p>
          <a:p>
            <a:r>
              <a:rPr lang="en-US" altLang="ja-JP" sz="2400" dirty="0" smtClean="0"/>
              <a:t>MH notifies both MTL and MH timeouts to the parent RA</a:t>
            </a:r>
          </a:p>
          <a:p>
            <a:r>
              <a:rPr lang="en-US" altLang="ja-JP" sz="2400" dirty="0" smtClean="0"/>
              <a:t>When a MTL/MH timeout is notified, </a:t>
            </a:r>
            <a:r>
              <a:rPr lang="en-US" altLang="ja-JP" sz="2400" dirty="0" err="1" smtClean="0"/>
              <a:t>uRA</a:t>
            </a:r>
            <a:r>
              <a:rPr lang="en-US" altLang="ja-JP" sz="2400" dirty="0" smtClean="0"/>
              <a:t> can either retry or terminate the connection.</a:t>
            </a:r>
          </a:p>
          <a:p>
            <a:pPr lvl="1"/>
            <a:r>
              <a:rPr lang="en-US" altLang="ja-JP" sz="2000" dirty="0" smtClean="0"/>
              <a:t>Retry is requested by </a:t>
            </a:r>
            <a:r>
              <a:rPr lang="en-US" altLang="ja-JP" sz="2000" dirty="0" err="1" smtClean="0"/>
              <a:t>NSI_messageRetry.rq</a:t>
            </a:r>
            <a:r>
              <a:rPr lang="en-US" altLang="ja-JP" sz="2000" dirty="0" smtClean="0"/>
              <a:t>, which has the original request message's id (correlation id) as a parameter </a:t>
            </a:r>
          </a:p>
          <a:p>
            <a:pPr lvl="1"/>
            <a:r>
              <a:rPr lang="en-US" altLang="ja-JP" sz="2000" dirty="0" smtClean="0"/>
              <a:t>MH keeps not-yet-replied requests in a table, so that it can re-send the request.</a:t>
            </a:r>
          </a:p>
          <a:p>
            <a:endParaRPr lang="ja-JP" altLang="en-US" sz="24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950769" y="1196752"/>
            <a:ext cx="2160240" cy="1241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950769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94585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462937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687073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942657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492010" y="167516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uRA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480721" y="318911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687073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657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004721" y="531989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>
            <a:stCxn id="25" idx="2"/>
            <a:endCxn id="26" idx="0"/>
          </p:cNvCxnSpPr>
          <p:nvPr/>
        </p:nvCxnSpPr>
        <p:spPr>
          <a:xfrm flipH="1">
            <a:off x="2984777" y="2107212"/>
            <a:ext cx="11289" cy="1081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6" idx="2"/>
            <a:endCxn id="29" idx="0"/>
          </p:cNvCxnSpPr>
          <p:nvPr/>
        </p:nvCxnSpPr>
        <p:spPr>
          <a:xfrm flipH="1">
            <a:off x="1374705" y="3621162"/>
            <a:ext cx="1610072" cy="1824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6" idx="2"/>
            <a:endCxn id="30" idx="0"/>
          </p:cNvCxnSpPr>
          <p:nvPr/>
        </p:nvCxnSpPr>
        <p:spPr>
          <a:xfrm>
            <a:off x="2984777" y="3621162"/>
            <a:ext cx="1524000" cy="1698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4004721" y="5766048"/>
            <a:ext cx="504056" cy="1091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858487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noProof="0" dirty="0" smtClean="0">
                <a:cs typeface="+mn-cs"/>
              </a:rPr>
              <a:t>NSA: </a:t>
            </a:r>
            <a:r>
              <a:rPr lang="en-US" altLang="ja-JP" sz="2800" noProof="0" dirty="0" err="1" smtClean="0">
                <a:cs typeface="+mn-cs"/>
              </a:rPr>
              <a:t>uRA</a:t>
            </a:r>
            <a:r>
              <a:rPr lang="en-US" altLang="ja-JP" sz="2800" noProof="0" dirty="0" smtClean="0">
                <a:cs typeface="+mn-cs"/>
              </a:rPr>
              <a:t>, Aggregator and </a:t>
            </a:r>
            <a:r>
              <a:rPr lang="en-US" altLang="ja-JP" sz="2800" noProof="0" dirty="0" err="1" smtClean="0">
                <a:cs typeface="+mn-cs"/>
              </a:rPr>
              <a:t>uPA</a:t>
            </a:r>
            <a:endParaRPr lang="en-US" altLang="ja-JP" sz="2800" noProof="0" dirty="0" smtClean="0"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dirty="0" smtClean="0">
                <a:cs typeface="+mn-cs"/>
              </a:rPr>
              <a:t>	</a:t>
            </a:r>
            <a:endParaRPr lang="en-US" altLang="ja-JP" sz="2800" noProof="0" dirty="0" smtClean="0"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直線コネクタ 44"/>
          <p:cNvCxnSpPr>
            <a:endCxn id="28" idx="0"/>
          </p:cNvCxnSpPr>
          <p:nvPr/>
        </p:nvCxnSpPr>
        <p:spPr>
          <a:xfrm>
            <a:off x="4508777" y="5766048"/>
            <a:ext cx="610344" cy="18323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コンテンツ プレースホルダ 53"/>
          <p:cNvSpPr>
            <a:spLocks noGrp="1"/>
          </p:cNvSpPr>
          <p:nvPr>
            <p:ph sz="half" idx="2"/>
          </p:nvPr>
        </p:nvSpPr>
        <p:spPr>
          <a:xfrm>
            <a:off x="4648200" y="908650"/>
            <a:ext cx="4038600" cy="3384470"/>
          </a:xfrm>
        </p:spPr>
        <p:txBody>
          <a:bodyPr/>
          <a:lstStyle/>
          <a:p>
            <a:r>
              <a:rPr kumimoji="1" lang="en-US" altLang="ja-JP" dirty="0" err="1" smtClean="0"/>
              <a:t>uRA</a:t>
            </a:r>
            <a:r>
              <a:rPr kumimoji="1" lang="en-US" altLang="ja-JP" dirty="0" smtClean="0"/>
              <a:t>: Ultimate Requester Agent</a:t>
            </a:r>
          </a:p>
          <a:p>
            <a:r>
              <a:rPr kumimoji="1" lang="en-US" altLang="ja-JP" dirty="0" smtClean="0"/>
              <a:t>AG: Aggregator</a:t>
            </a:r>
          </a:p>
          <a:p>
            <a:r>
              <a:rPr kumimoji="1" lang="en-US" altLang="ja-JP" dirty="0" err="1" smtClean="0"/>
              <a:t>uPA</a:t>
            </a:r>
            <a:r>
              <a:rPr kumimoji="1" lang="en-US" altLang="ja-JP" dirty="0" smtClean="0"/>
              <a:t>: Ultimate Provider Agent</a:t>
            </a:r>
          </a:p>
          <a:p>
            <a:r>
              <a:rPr kumimoji="1" lang="en-US" altLang="ja-JP" dirty="0" smtClean="0"/>
              <a:t>NRM: Network Resource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smtClean="0"/>
              <a:t>Tables an aggregator MH maintains for each reservation (connection)</a:t>
            </a:r>
            <a:endParaRPr kumimoji="1" lang="ja-JP" altLang="en-US" sz="40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7380" y="19888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CON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827480" y="1988800"/>
            <a:ext cx="50407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1331550" y="1988800"/>
            <a:ext cx="50407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Z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5620" y="1988800"/>
            <a:ext cx="12961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Parameters</a:t>
            </a:r>
            <a:endParaRPr kumimoji="1"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187531" y="27089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C_CON1</a:t>
            </a:r>
            <a:endParaRPr kumimoji="1"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907631" y="270890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A1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267681" y="270890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Z1</a:t>
            </a:r>
            <a:endParaRPr kumimoji="1" lang="ja-JP" altLang="en-US" sz="1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627731" y="2708900"/>
            <a:ext cx="100814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Parameters1</a:t>
            </a:r>
            <a:endParaRPr kumimoji="1" lang="ja-JP" altLang="en-US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611451" y="270890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NSA1</a:t>
            </a:r>
            <a:endParaRPr kumimoji="1" lang="ja-JP" altLang="en-US" sz="1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187531" y="299694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C_CON2</a:t>
            </a:r>
            <a:endParaRPr kumimoji="1" lang="ja-JP" altLang="en-US" sz="1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1907631" y="299694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A2</a:t>
            </a:r>
            <a:endParaRPr kumimoji="1" lang="ja-JP" altLang="en-US" sz="1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2267681" y="299694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Z2</a:t>
            </a:r>
            <a:endParaRPr kumimoji="1" lang="ja-JP" altLang="en-US" sz="1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2627731" y="2996940"/>
            <a:ext cx="100814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Parameters2</a:t>
            </a:r>
            <a:endParaRPr kumimoji="1" lang="ja-JP" altLang="en-US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611451" y="299694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NSA2</a:t>
            </a:r>
            <a:endParaRPr kumimoji="1" lang="ja-JP" altLang="en-US" sz="1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1187531" y="328498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1907631" y="328498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4" name="正方形/長方形 23"/>
          <p:cNvSpPr/>
          <p:nvPr/>
        </p:nvSpPr>
        <p:spPr>
          <a:xfrm>
            <a:off x="2267681" y="328498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627731" y="3284980"/>
            <a:ext cx="100814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611451" y="328498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187531" y="357302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1907631" y="357302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9" name="正方形/長方形 28"/>
          <p:cNvSpPr/>
          <p:nvPr/>
        </p:nvSpPr>
        <p:spPr>
          <a:xfrm>
            <a:off x="2267681" y="357302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正方形/長方形 29"/>
          <p:cNvSpPr/>
          <p:nvPr/>
        </p:nvSpPr>
        <p:spPr>
          <a:xfrm>
            <a:off x="2627731" y="3573020"/>
            <a:ext cx="100814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1" name="正方形/長方形 30"/>
          <p:cNvSpPr/>
          <p:nvPr/>
        </p:nvSpPr>
        <p:spPr>
          <a:xfrm>
            <a:off x="611451" y="357302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2" name="正方形/長方形 31"/>
          <p:cNvSpPr/>
          <p:nvPr/>
        </p:nvSpPr>
        <p:spPr>
          <a:xfrm>
            <a:off x="1187531" y="386106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C_CONn</a:t>
            </a:r>
            <a:endParaRPr kumimoji="1"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1907631" y="386106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An</a:t>
            </a:r>
            <a:endParaRPr kumimoji="1" lang="ja-JP" altLang="en-US" sz="1200" dirty="0"/>
          </a:p>
        </p:txBody>
      </p:sp>
      <p:sp>
        <p:nvSpPr>
          <p:cNvPr id="34" name="正方形/長方形 33"/>
          <p:cNvSpPr/>
          <p:nvPr/>
        </p:nvSpPr>
        <p:spPr>
          <a:xfrm>
            <a:off x="2267681" y="3861060"/>
            <a:ext cx="36005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Zn</a:t>
            </a:r>
            <a:endParaRPr kumimoji="1"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2627731" y="3861060"/>
            <a:ext cx="100814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Parametersn</a:t>
            </a:r>
            <a:endParaRPr kumimoji="1" lang="ja-JP" altLang="en-US" sz="12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11451" y="386106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NSAn</a:t>
            </a:r>
            <a:endParaRPr kumimoji="1"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9441" y="234885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/>
              <a:t>CL(con)</a:t>
            </a:r>
            <a:endParaRPr kumimoji="1" lang="ja-JP" altLang="en-US" sz="2000" dirty="0"/>
          </a:p>
        </p:txBody>
      </p:sp>
      <p:cxnSp>
        <p:nvCxnSpPr>
          <p:cNvPr id="41" name="図形 40"/>
          <p:cNvCxnSpPr>
            <a:endCxn id="36" idx="1"/>
          </p:cNvCxnSpPr>
          <p:nvPr/>
        </p:nvCxnSpPr>
        <p:spPr>
          <a:xfrm rot="16200000" flipH="1">
            <a:off x="-432694" y="2960935"/>
            <a:ext cx="1728240" cy="36005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6666209" y="27089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C_COR1</a:t>
            </a:r>
            <a:endParaRPr kumimoji="1" lang="ja-JP" altLang="en-US" sz="1200" dirty="0"/>
          </a:p>
        </p:txBody>
      </p:sp>
      <p:sp>
        <p:nvSpPr>
          <p:cNvPr id="43" name="正方形/長方形 42"/>
          <p:cNvSpPr/>
          <p:nvPr/>
        </p:nvSpPr>
        <p:spPr>
          <a:xfrm>
            <a:off x="7386309" y="27089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STATUS1</a:t>
            </a:r>
            <a:endParaRPr kumimoji="1" lang="ja-JP" altLang="en-US" sz="1200" dirty="0"/>
          </a:p>
        </p:txBody>
      </p:sp>
      <p:sp>
        <p:nvSpPr>
          <p:cNvPr id="44" name="正方形/長方形 43"/>
          <p:cNvSpPr/>
          <p:nvPr/>
        </p:nvSpPr>
        <p:spPr>
          <a:xfrm>
            <a:off x="6666209" y="299694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C_COR2</a:t>
            </a:r>
            <a:endParaRPr kumimoji="1" lang="ja-JP" altLang="en-US" sz="1200" dirty="0"/>
          </a:p>
        </p:txBody>
      </p:sp>
      <p:sp>
        <p:nvSpPr>
          <p:cNvPr id="45" name="正方形/長方形 44"/>
          <p:cNvSpPr/>
          <p:nvPr/>
        </p:nvSpPr>
        <p:spPr>
          <a:xfrm>
            <a:off x="7386309" y="299694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STATUS2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6666209" y="328498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正方形/長方形 46"/>
          <p:cNvSpPr/>
          <p:nvPr/>
        </p:nvSpPr>
        <p:spPr>
          <a:xfrm>
            <a:off x="7386309" y="328498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8" name="正方形/長方形 47"/>
          <p:cNvSpPr/>
          <p:nvPr/>
        </p:nvSpPr>
        <p:spPr>
          <a:xfrm>
            <a:off x="6666209" y="357302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9" name="正方形/長方形 48"/>
          <p:cNvSpPr/>
          <p:nvPr/>
        </p:nvSpPr>
        <p:spPr>
          <a:xfrm>
            <a:off x="7386309" y="357302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6666209" y="386106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C_CORn</a:t>
            </a:r>
            <a:endParaRPr kumimoji="1" lang="ja-JP" altLang="en-US" sz="1200" dirty="0"/>
          </a:p>
        </p:txBody>
      </p:sp>
      <p:sp>
        <p:nvSpPr>
          <p:cNvPr id="51" name="正方形/長方形 50"/>
          <p:cNvSpPr/>
          <p:nvPr/>
        </p:nvSpPr>
        <p:spPr>
          <a:xfrm>
            <a:off x="7386309" y="386106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STATUSn</a:t>
            </a:r>
            <a:endParaRPr kumimoji="1" lang="ja-JP" altLang="en-US" sz="1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6666209" y="1988800"/>
            <a:ext cx="72010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COR</a:t>
            </a:r>
            <a:endParaRPr kumimoji="1" lang="ja-JP" altLang="en-US" sz="1200" dirty="0"/>
          </a:p>
        </p:txBody>
      </p:sp>
      <p:sp>
        <p:nvSpPr>
          <p:cNvPr id="54" name="正方形/長方形 53"/>
          <p:cNvSpPr/>
          <p:nvPr/>
        </p:nvSpPr>
        <p:spPr>
          <a:xfrm>
            <a:off x="7674349" y="1988800"/>
            <a:ext cx="86412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FAIL_FLAG</a:t>
            </a:r>
            <a:endParaRPr kumimoji="1" lang="ja-JP" altLang="en-US" sz="1200" dirty="0"/>
          </a:p>
        </p:txBody>
      </p:sp>
      <p:cxnSp>
        <p:nvCxnSpPr>
          <p:cNvPr id="56" name="直線矢印コネクタ 55"/>
          <p:cNvCxnSpPr>
            <a:stCxn id="11" idx="3"/>
            <a:endCxn id="53" idx="1"/>
          </p:cNvCxnSpPr>
          <p:nvPr/>
        </p:nvCxnSpPr>
        <p:spPr>
          <a:xfrm>
            <a:off x="3131800" y="2132820"/>
            <a:ext cx="353440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endCxn id="42" idx="1"/>
          </p:cNvCxnSpPr>
          <p:nvPr/>
        </p:nvCxnSpPr>
        <p:spPr>
          <a:xfrm>
            <a:off x="5940190" y="2852920"/>
            <a:ext cx="72601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endCxn id="44" idx="1"/>
          </p:cNvCxnSpPr>
          <p:nvPr/>
        </p:nvCxnSpPr>
        <p:spPr>
          <a:xfrm>
            <a:off x="5940190" y="3140960"/>
            <a:ext cx="72601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endCxn id="46" idx="1"/>
          </p:cNvCxnSpPr>
          <p:nvPr/>
        </p:nvCxnSpPr>
        <p:spPr>
          <a:xfrm>
            <a:off x="5940190" y="3429000"/>
            <a:ext cx="72601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endCxn id="48" idx="1"/>
          </p:cNvCxnSpPr>
          <p:nvPr/>
        </p:nvCxnSpPr>
        <p:spPr>
          <a:xfrm>
            <a:off x="5940190" y="3717040"/>
            <a:ext cx="72601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endCxn id="50" idx="1"/>
          </p:cNvCxnSpPr>
          <p:nvPr/>
        </p:nvCxnSpPr>
        <p:spPr>
          <a:xfrm>
            <a:off x="5940190" y="4005080"/>
            <a:ext cx="72601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251401" y="285292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251401" y="314096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251401" y="342900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251401" y="371704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53" idx="2"/>
            <a:endCxn id="42" idx="0"/>
          </p:cNvCxnSpPr>
          <p:nvPr/>
        </p:nvCxnSpPr>
        <p:spPr>
          <a:xfrm>
            <a:off x="7026259" y="2276840"/>
            <a:ext cx="0" cy="43206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7098269" y="2348850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/>
              <a:t>RCV_LIST(</a:t>
            </a:r>
            <a:r>
              <a:rPr kumimoji="1" lang="en-US" altLang="ja-JP" sz="2000" dirty="0" err="1" smtClean="0"/>
              <a:t>cor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876320" y="1556740"/>
            <a:ext cx="205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/>
              <a:t>FAIL_FLAG(</a:t>
            </a:r>
            <a:r>
              <a:rPr kumimoji="1" lang="en-US" altLang="ja-JP" sz="2000" dirty="0" err="1" smtClean="0"/>
              <a:t>cor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cxnSp>
        <p:nvCxnSpPr>
          <p:cNvPr id="76" name="直線矢印コネクタ 75"/>
          <p:cNvCxnSpPr>
            <a:endCxn id="54" idx="1"/>
          </p:cNvCxnSpPr>
          <p:nvPr/>
        </p:nvCxnSpPr>
        <p:spPr>
          <a:xfrm>
            <a:off x="7386309" y="2132820"/>
            <a:ext cx="28804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下矢印 76"/>
          <p:cNvSpPr/>
          <p:nvPr/>
        </p:nvSpPr>
        <p:spPr>
          <a:xfrm flipV="1">
            <a:off x="7524410" y="4221110"/>
            <a:ext cx="288040" cy="432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104403" y="4614283"/>
            <a:ext cx="28905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 smtClean="0"/>
              <a:t>Flags to indicate:</a:t>
            </a:r>
          </a:p>
          <a:p>
            <a:pPr algn="l">
              <a:buFontTx/>
              <a:buChar char="-"/>
            </a:pPr>
            <a:r>
              <a:rPr kumimoji="1" lang="en-US" altLang="ja-JP" sz="1600" dirty="0" smtClean="0"/>
              <a:t> A reply has been received</a:t>
            </a:r>
          </a:p>
          <a:p>
            <a:pPr algn="l">
              <a:buFontTx/>
              <a:buChar char="-"/>
            </a:pPr>
            <a:r>
              <a:rPr kumimoji="1" lang="en-US" altLang="ja-JP" sz="1600" dirty="0" smtClean="0"/>
              <a:t> A MTL timeout has occurred</a:t>
            </a:r>
          </a:p>
          <a:p>
            <a:pPr algn="l">
              <a:buFontTx/>
              <a:buChar char="-"/>
            </a:pPr>
            <a:r>
              <a:rPr kumimoji="1" lang="en-US" altLang="ja-JP" sz="1600" dirty="0" smtClean="0"/>
              <a:t> A MH timeout has occurred</a:t>
            </a:r>
            <a:endParaRPr kumimoji="1" lang="ja-JP" altLang="en-US" sz="1600" dirty="0"/>
          </a:p>
        </p:txBody>
      </p:sp>
      <p:cxnSp>
        <p:nvCxnSpPr>
          <p:cNvPr id="80" name="直線コネクタ 79"/>
          <p:cNvCxnSpPr/>
          <p:nvPr/>
        </p:nvCxnSpPr>
        <p:spPr>
          <a:xfrm>
            <a:off x="6156220" y="1556740"/>
            <a:ext cx="0" cy="46806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79390" y="5733320"/>
            <a:ext cx="5210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E58FF"/>
                </a:solidFill>
              </a:rPr>
              <a:t>Generated for each reservation (connection)</a:t>
            </a:r>
            <a:endParaRPr kumimoji="1" lang="ja-JP" altLang="en-US" sz="2000" dirty="0">
              <a:solidFill>
                <a:srgbClr val="1E58FF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660290" y="5733320"/>
            <a:ext cx="183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smtClean="0">
                <a:solidFill>
                  <a:srgbClr val="1E58FF"/>
                </a:solidFill>
              </a:rPr>
              <a:t>Generated for </a:t>
            </a:r>
          </a:p>
          <a:p>
            <a:pPr algn="l"/>
            <a:r>
              <a:rPr kumimoji="1" lang="en-US" altLang="ja-JP" sz="2000" dirty="0" smtClean="0">
                <a:solidFill>
                  <a:srgbClr val="1E58FF"/>
                </a:solidFill>
              </a:rPr>
              <a:t>each request</a:t>
            </a:r>
            <a:endParaRPr kumimoji="1" lang="ja-JP" altLang="en-US" sz="2000" dirty="0">
              <a:solidFill>
                <a:srgbClr val="1E58FF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3635871" y="299694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RSM2</a:t>
            </a:r>
            <a:endParaRPr kumimoji="1" lang="ja-JP" altLang="en-US" sz="1200" dirty="0"/>
          </a:p>
        </p:txBody>
      </p:sp>
      <p:sp>
        <p:nvSpPr>
          <p:cNvPr id="130" name="正方形/長方形 129"/>
          <p:cNvSpPr/>
          <p:nvPr/>
        </p:nvSpPr>
        <p:spPr>
          <a:xfrm>
            <a:off x="4211951" y="299694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PSM2</a:t>
            </a:r>
            <a:endParaRPr kumimoji="1" lang="ja-JP" altLang="en-US" sz="1200" dirty="0"/>
          </a:p>
        </p:txBody>
      </p:sp>
      <p:sp>
        <p:nvSpPr>
          <p:cNvPr id="135" name="正方形/長方形 134"/>
          <p:cNvSpPr/>
          <p:nvPr/>
        </p:nvSpPr>
        <p:spPr>
          <a:xfrm>
            <a:off x="4788031" y="299694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ASM2</a:t>
            </a:r>
            <a:endParaRPr kumimoji="1" lang="ja-JP" altLang="en-US" sz="1200" dirty="0"/>
          </a:p>
        </p:txBody>
      </p:sp>
      <p:sp>
        <p:nvSpPr>
          <p:cNvPr id="140" name="正方形/長方形 139"/>
          <p:cNvSpPr/>
          <p:nvPr/>
        </p:nvSpPr>
        <p:spPr>
          <a:xfrm>
            <a:off x="5364111" y="299694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LSM2</a:t>
            </a:r>
            <a:endParaRPr kumimoji="1" lang="ja-JP" altLang="en-US" sz="1200" dirty="0"/>
          </a:p>
        </p:txBody>
      </p:sp>
      <p:sp>
        <p:nvSpPr>
          <p:cNvPr id="144" name="正方形/長方形 143"/>
          <p:cNvSpPr/>
          <p:nvPr/>
        </p:nvSpPr>
        <p:spPr>
          <a:xfrm>
            <a:off x="3635870" y="328498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45" name="正方形/長方形 144"/>
          <p:cNvSpPr/>
          <p:nvPr/>
        </p:nvSpPr>
        <p:spPr>
          <a:xfrm>
            <a:off x="4211950" y="328498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46" name="正方形/長方形 145"/>
          <p:cNvSpPr/>
          <p:nvPr/>
        </p:nvSpPr>
        <p:spPr>
          <a:xfrm>
            <a:off x="4788030" y="328498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47" name="正方形/長方形 146"/>
          <p:cNvSpPr/>
          <p:nvPr/>
        </p:nvSpPr>
        <p:spPr>
          <a:xfrm>
            <a:off x="5364110" y="328498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48" name="正方形/長方形 147"/>
          <p:cNvSpPr/>
          <p:nvPr/>
        </p:nvSpPr>
        <p:spPr>
          <a:xfrm>
            <a:off x="3635869" y="357302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49" name="正方形/長方形 148"/>
          <p:cNvSpPr/>
          <p:nvPr/>
        </p:nvSpPr>
        <p:spPr>
          <a:xfrm>
            <a:off x="4211949" y="357302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50" name="正方形/長方形 149"/>
          <p:cNvSpPr/>
          <p:nvPr/>
        </p:nvSpPr>
        <p:spPr>
          <a:xfrm>
            <a:off x="4788029" y="357302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51" name="正方形/長方形 150"/>
          <p:cNvSpPr/>
          <p:nvPr/>
        </p:nvSpPr>
        <p:spPr>
          <a:xfrm>
            <a:off x="5364109" y="357302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3635868" y="386106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RSMn</a:t>
            </a:r>
            <a:endParaRPr kumimoji="1" lang="ja-JP" altLang="en-US" sz="1200" dirty="0"/>
          </a:p>
        </p:txBody>
      </p:sp>
      <p:sp>
        <p:nvSpPr>
          <p:cNvPr id="153" name="正方形/長方形 152"/>
          <p:cNvSpPr/>
          <p:nvPr/>
        </p:nvSpPr>
        <p:spPr>
          <a:xfrm>
            <a:off x="4211948" y="386106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PSMn</a:t>
            </a:r>
            <a:endParaRPr kumimoji="1" lang="ja-JP" altLang="en-US" sz="1200" dirty="0"/>
          </a:p>
        </p:txBody>
      </p:sp>
      <p:sp>
        <p:nvSpPr>
          <p:cNvPr id="154" name="正方形/長方形 153"/>
          <p:cNvSpPr/>
          <p:nvPr/>
        </p:nvSpPr>
        <p:spPr>
          <a:xfrm>
            <a:off x="4788028" y="386106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ASMn</a:t>
            </a:r>
            <a:endParaRPr kumimoji="1" lang="ja-JP" altLang="en-US" sz="1200" dirty="0"/>
          </a:p>
        </p:txBody>
      </p:sp>
      <p:sp>
        <p:nvSpPr>
          <p:cNvPr id="155" name="正方形/長方形 154"/>
          <p:cNvSpPr/>
          <p:nvPr/>
        </p:nvSpPr>
        <p:spPr>
          <a:xfrm>
            <a:off x="5364108" y="386106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LSMn</a:t>
            </a:r>
            <a:endParaRPr kumimoji="1" lang="ja-JP" altLang="en-US" sz="1200" dirty="0"/>
          </a:p>
        </p:txBody>
      </p:sp>
      <p:sp>
        <p:nvSpPr>
          <p:cNvPr id="156" name="正方形/長方形 155"/>
          <p:cNvSpPr/>
          <p:nvPr/>
        </p:nvSpPr>
        <p:spPr>
          <a:xfrm>
            <a:off x="3635867" y="270890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RSM1</a:t>
            </a:r>
            <a:endParaRPr kumimoji="1" lang="ja-JP" altLang="en-US" sz="1200" dirty="0"/>
          </a:p>
        </p:txBody>
      </p:sp>
      <p:sp>
        <p:nvSpPr>
          <p:cNvPr id="157" name="正方形/長方形 156"/>
          <p:cNvSpPr/>
          <p:nvPr/>
        </p:nvSpPr>
        <p:spPr>
          <a:xfrm>
            <a:off x="4211947" y="270890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PSM1</a:t>
            </a:r>
            <a:endParaRPr kumimoji="1" lang="ja-JP" altLang="en-US" sz="1200" dirty="0"/>
          </a:p>
        </p:txBody>
      </p:sp>
      <p:sp>
        <p:nvSpPr>
          <p:cNvPr id="158" name="正方形/長方形 157"/>
          <p:cNvSpPr/>
          <p:nvPr/>
        </p:nvSpPr>
        <p:spPr>
          <a:xfrm>
            <a:off x="4788027" y="270890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ASM1</a:t>
            </a:r>
            <a:endParaRPr kumimoji="1" lang="ja-JP" altLang="en-US" sz="1200" dirty="0"/>
          </a:p>
        </p:txBody>
      </p:sp>
      <p:sp>
        <p:nvSpPr>
          <p:cNvPr id="159" name="正方形/長方形 158"/>
          <p:cNvSpPr/>
          <p:nvPr/>
        </p:nvSpPr>
        <p:spPr>
          <a:xfrm>
            <a:off x="5364107" y="2708900"/>
            <a:ext cx="576080" cy="288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LSM1</a:t>
            </a:r>
            <a:endParaRPr kumimoji="1" lang="ja-JP" altLang="en-US" sz="1200" dirty="0"/>
          </a:p>
        </p:txBody>
      </p:sp>
      <p:sp>
        <p:nvSpPr>
          <p:cNvPr id="160" name="下矢印 159"/>
          <p:cNvSpPr/>
          <p:nvPr/>
        </p:nvSpPr>
        <p:spPr>
          <a:xfrm flipV="1">
            <a:off x="4613682" y="4221110"/>
            <a:ext cx="288040" cy="432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3419840" y="4644475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 smtClean="0"/>
              <a:t>Expected states of children</a:t>
            </a:r>
          </a:p>
          <a:p>
            <a:pPr algn="l"/>
            <a:r>
              <a:rPr kumimoji="1" lang="en-US" altLang="ja-JP" sz="1600" dirty="0" smtClean="0"/>
              <a:t>including version info.</a:t>
            </a:r>
          </a:p>
          <a:p>
            <a:pPr algn="l"/>
            <a:r>
              <a:rPr kumimoji="1" lang="en-US" altLang="ja-JP" sz="1600" dirty="0" smtClean="0"/>
              <a:t>(for non-recursive queries)</a:t>
            </a:r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modifyCancel</a:t>
            </a:r>
            <a:r>
              <a:rPr kumimoji="1" lang="en-US" altLang="ja-JP" dirty="0" smtClean="0"/>
              <a:t> after timeout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After modifying operations, if a NSA is already in RESERVED state, it can receive </a:t>
            </a:r>
            <a:r>
              <a:rPr lang="en-US" altLang="ja-JP" dirty="0" err="1" smtClean="0"/>
              <a:t>NSI_modifyCancel.rq</a:t>
            </a:r>
            <a:r>
              <a:rPr lang="en-US" altLang="ja-JP" dirty="0" smtClean="0"/>
              <a:t> and reply NSI_modifyCancel.cf, but the modification is not rolled back. The system may be in an inconsistent state (different versions across the system) after those operations.</a:t>
            </a:r>
            <a:endParaRPr lang="ja-JP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AF8C-7A12-5B48-97B4-B02E92ED6DFA}" type="slidenum">
              <a:rPr lang="ja-JP" altLang="en-US" smtClean="0"/>
              <a:pPr/>
              <a:t>21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Notifications: modify timeout and MTL failure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NSI_modifyTimeout.nt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NSI_genericEvent.nt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Message delivery failure will be notified by this message (to be defined)</a:t>
            </a:r>
          </a:p>
          <a:p>
            <a:r>
              <a:rPr lang="en-US" altLang="ja-JP" dirty="0" smtClean="0"/>
              <a:t>When a MTL/MH timeout is notified, </a:t>
            </a:r>
            <a:r>
              <a:rPr lang="en-US" altLang="ja-JP" dirty="0" err="1" smtClean="0"/>
              <a:t>uRA</a:t>
            </a:r>
            <a:r>
              <a:rPr lang="en-US" altLang="ja-JP" dirty="0" smtClean="0"/>
              <a:t> can either retry or terminate the connection.</a:t>
            </a:r>
          </a:p>
          <a:p>
            <a:pPr lvl="1"/>
            <a:r>
              <a:rPr lang="en-US" altLang="ja-JP" dirty="0" smtClean="0"/>
              <a:t>Retry is requested by </a:t>
            </a:r>
            <a:r>
              <a:rPr lang="en-US" altLang="ja-JP" dirty="0" err="1" smtClean="0"/>
              <a:t>NSI_messageRetry.rq</a:t>
            </a:r>
            <a:r>
              <a:rPr lang="en-US" altLang="ja-JP" dirty="0" smtClean="0"/>
              <a:t>, which has the original request message's id (correlation id) as a parameter </a:t>
            </a:r>
            <a:endParaRPr lang="ja-JP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Termination and LSM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 connection lifecycle is terminated when </a:t>
            </a:r>
            <a:r>
              <a:rPr lang="en-US" altLang="ja-JP" dirty="0" err="1" smtClean="0"/>
              <a:t>NSI_terminate.rq</a:t>
            </a:r>
            <a:r>
              <a:rPr lang="en-US" altLang="ja-JP" dirty="0" smtClean="0"/>
              <a:t> is received.</a:t>
            </a:r>
          </a:p>
          <a:p>
            <a:r>
              <a:rPr lang="en-US" altLang="ja-JP" dirty="0" smtClean="0"/>
              <a:t>LSM (Lifecycle State Machine) handles the terminate request.</a:t>
            </a:r>
          </a:p>
          <a:p>
            <a:pPr lvl="1"/>
            <a:r>
              <a:rPr lang="en-US" altLang="ja-JP" dirty="0" smtClean="0"/>
              <a:t>Terminate request will delete the RSM, PSM and ASM, but the LSM should be there to send/receive terminate request and confirm messages</a:t>
            </a:r>
          </a:p>
          <a:p>
            <a:pPr lvl="1"/>
            <a:r>
              <a:rPr lang="en-US" altLang="ja-JP" dirty="0" err="1" smtClean="0"/>
              <a:t>uPA</a:t>
            </a:r>
            <a:r>
              <a:rPr lang="en-US" altLang="ja-JP" dirty="0" smtClean="0"/>
              <a:t> may delete RSM, PSM and ASM when it </a:t>
            </a:r>
            <a:r>
              <a:rPr lang="en-US" altLang="ja-JP" dirty="0" err="1" smtClean="0"/>
              <a:t>isseues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fcd_end</a:t>
            </a:r>
            <a:r>
              <a:rPr lang="en-US" altLang="ja-JP" dirty="0" smtClean="0"/>
              <a:t>, but LSM cannot be deleted.</a:t>
            </a:r>
            <a:endParaRPr lang="ja-JP" altLang="ja-JP" dirty="0" smtClean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State Machines and Message Handler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70"/>
          </a:xfrm>
        </p:spPr>
        <p:txBody>
          <a:bodyPr/>
          <a:lstStyle/>
          <a:p>
            <a:r>
              <a:rPr kumimoji="1" lang="en-US" altLang="ja-JP" sz="2400" dirty="0" smtClean="0"/>
              <a:t>Behavior of NSI CS protocol is modeled as  state machines and message handler</a:t>
            </a:r>
            <a:endParaRPr kumimoji="1" lang="en-US" altLang="ja-JP" sz="2000" dirty="0" smtClean="0"/>
          </a:p>
          <a:p>
            <a:r>
              <a:rPr kumimoji="1" lang="en-US" altLang="ja-JP" sz="2400" dirty="0" smtClean="0"/>
              <a:t>State Machines:</a:t>
            </a:r>
          </a:p>
          <a:p>
            <a:pPr lvl="1"/>
            <a:r>
              <a:rPr kumimoji="1" lang="en-US" altLang="ja-JP" sz="2000" dirty="0" smtClean="0"/>
              <a:t>RSM: Reservation State Machine</a:t>
            </a:r>
          </a:p>
          <a:p>
            <a:pPr lvl="1"/>
            <a:r>
              <a:rPr kumimoji="1" lang="en-US" altLang="ja-JP" sz="2000" dirty="0" smtClean="0"/>
              <a:t>PSM: Provision State Machine</a:t>
            </a:r>
          </a:p>
          <a:p>
            <a:pPr lvl="1"/>
            <a:r>
              <a:rPr kumimoji="1" lang="en-US" altLang="ja-JP" sz="2000" strike="sngStrike" dirty="0" smtClean="0"/>
              <a:t>ASM: Activation State Machine</a:t>
            </a:r>
          </a:p>
          <a:p>
            <a:pPr lvl="1"/>
            <a:r>
              <a:rPr kumimoji="1" lang="en-US" altLang="ja-JP" sz="2000" dirty="0" smtClean="0"/>
              <a:t>LSM: Lifecycle State Machine</a:t>
            </a:r>
          </a:p>
          <a:p>
            <a:r>
              <a:rPr kumimoji="1" lang="en-US" altLang="ja-JP" sz="2400" dirty="0" smtClean="0"/>
              <a:t>Aggregator:</a:t>
            </a:r>
          </a:p>
          <a:p>
            <a:pPr lvl="1"/>
            <a:r>
              <a:rPr kumimoji="1" lang="en-US" altLang="ja-JP" sz="2000" dirty="0" smtClean="0"/>
              <a:t>can talk to upstream and downstream NSAs</a:t>
            </a:r>
          </a:p>
          <a:p>
            <a:pPr lvl="1"/>
            <a:r>
              <a:rPr kumimoji="1" lang="en-US" altLang="ja-JP" sz="2000" dirty="0" smtClean="0"/>
              <a:t>Has RSM, PSM and LSM</a:t>
            </a:r>
          </a:p>
          <a:p>
            <a:r>
              <a:rPr kumimoji="1" lang="en-US" altLang="ja-JP" sz="2400" dirty="0" err="1" smtClean="0"/>
              <a:t>uPA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Can talk to upstream NSAs only</a:t>
            </a:r>
          </a:p>
          <a:p>
            <a:pPr lvl="1"/>
            <a:r>
              <a:rPr kumimoji="1" lang="en-US" altLang="ja-JP" sz="2000" dirty="0" smtClean="0"/>
              <a:t>Has RSM, PSM, </a:t>
            </a:r>
            <a:r>
              <a:rPr kumimoji="1" lang="en-US" altLang="ja-JP" sz="2000" strike="sngStrike" dirty="0" smtClean="0"/>
              <a:t>ASM</a:t>
            </a:r>
            <a:r>
              <a:rPr kumimoji="1" lang="en-US" altLang="ja-JP" sz="2000" dirty="0" smtClean="0"/>
              <a:t> and LSM</a:t>
            </a:r>
          </a:p>
          <a:p>
            <a:pPr lvl="1"/>
            <a:endParaRPr kumimoji="1" lang="en-US" altLang="ja-JP" sz="2000" dirty="0" smtClean="0"/>
          </a:p>
          <a:p>
            <a:pPr lvl="1"/>
            <a:endParaRPr kumimoji="1" lang="ja-JP" altLang="en-US" sz="2000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A7C1-7D52-A040-873E-E9DD258CD189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62614" y="1643606"/>
            <a:ext cx="5337717" cy="4281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 smtClean="0"/>
              <a:t>NSA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972"/>
          </a:xfrm>
        </p:spPr>
        <p:txBody>
          <a:bodyPr/>
          <a:lstStyle/>
          <a:p>
            <a:r>
              <a:rPr kumimoji="1" lang="en-US" altLang="ja-JP" dirty="0" smtClean="0"/>
              <a:t>Aggregator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222810" y="1817225"/>
            <a:ext cx="1412488" cy="3899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Message</a:t>
            </a:r>
          </a:p>
          <a:p>
            <a:pPr algn="ctr"/>
            <a:r>
              <a:rPr kumimoji="1" lang="en-US" altLang="ja-JP" dirty="0" smtClean="0"/>
              <a:t>Handler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155688" y="2144787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角丸四角形 6"/>
          <p:cNvSpPr/>
          <p:nvPr/>
        </p:nvSpPr>
        <p:spPr>
          <a:xfrm>
            <a:off x="4213489" y="2218996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4213489" y="2806483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4308088" y="2051865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7" name="角丸四角形 16"/>
          <p:cNvSpPr/>
          <p:nvPr/>
        </p:nvSpPr>
        <p:spPr>
          <a:xfrm>
            <a:off x="4365889" y="2126074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4365889" y="2713561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1" name="角丸四角形 20"/>
          <p:cNvSpPr/>
          <p:nvPr/>
        </p:nvSpPr>
        <p:spPr>
          <a:xfrm>
            <a:off x="4460488" y="1958943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" name="角丸四角形 21"/>
          <p:cNvSpPr/>
          <p:nvPr/>
        </p:nvSpPr>
        <p:spPr>
          <a:xfrm>
            <a:off x="4518289" y="2033152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3" name="角丸四角形 22"/>
          <p:cNvSpPr/>
          <p:nvPr/>
        </p:nvSpPr>
        <p:spPr>
          <a:xfrm>
            <a:off x="4518289" y="2620639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6" name="角丸四角形 25"/>
          <p:cNvSpPr/>
          <p:nvPr/>
        </p:nvSpPr>
        <p:spPr>
          <a:xfrm>
            <a:off x="4612888" y="1866021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Lifecycle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670689" y="1940230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8" name="角丸四角形 27"/>
          <p:cNvSpPr/>
          <p:nvPr/>
        </p:nvSpPr>
        <p:spPr>
          <a:xfrm>
            <a:off x="4670689" y="2527717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grpSp>
        <p:nvGrpSpPr>
          <p:cNvPr id="5" name="グループ化 44"/>
          <p:cNvGrpSpPr/>
          <p:nvPr/>
        </p:nvGrpSpPr>
        <p:grpSpPr>
          <a:xfrm>
            <a:off x="3620430" y="2152221"/>
            <a:ext cx="1037066" cy="85494"/>
            <a:chOff x="379142" y="4133385"/>
            <a:chExt cx="1037066" cy="85494"/>
          </a:xfrm>
        </p:grpSpPr>
        <p:cxnSp>
          <p:nvCxnSpPr>
            <p:cNvPr id="39" name="直線矢印コネクタ 38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45"/>
          <p:cNvGrpSpPr/>
          <p:nvPr/>
        </p:nvGrpSpPr>
        <p:grpSpPr>
          <a:xfrm>
            <a:off x="3620430" y="2743235"/>
            <a:ext cx="1037066" cy="85494"/>
            <a:chOff x="379142" y="4133385"/>
            <a:chExt cx="1037066" cy="85494"/>
          </a:xfrm>
        </p:grpSpPr>
        <p:cxnSp>
          <p:nvCxnSpPr>
            <p:cNvPr id="47" name="直線矢印コネクタ 46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67"/>
          <p:cNvGrpSpPr/>
          <p:nvPr/>
        </p:nvGrpSpPr>
        <p:grpSpPr>
          <a:xfrm>
            <a:off x="2359027" y="1055684"/>
            <a:ext cx="1260280" cy="739698"/>
            <a:chOff x="2359027" y="1460809"/>
            <a:chExt cx="1260280" cy="739698"/>
          </a:xfrm>
        </p:grpSpPr>
        <p:grpSp>
          <p:nvGrpSpPr>
            <p:cNvPr id="11" name="グループ化 62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61" name="下矢印 60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下矢印 61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grpSp>
        <p:nvGrpSpPr>
          <p:cNvPr id="13" name="グループ化 68"/>
          <p:cNvGrpSpPr/>
          <p:nvPr/>
        </p:nvGrpSpPr>
        <p:grpSpPr>
          <a:xfrm>
            <a:off x="2370179" y="5739160"/>
            <a:ext cx="1260280" cy="739698"/>
            <a:chOff x="2359027" y="1460809"/>
            <a:chExt cx="1260280" cy="739698"/>
          </a:xfrm>
        </p:grpSpPr>
        <p:grpSp>
          <p:nvGrpSpPr>
            <p:cNvPr id="14" name="グループ化 69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72" name="下矢印 71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下矢印 72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1" name="テキスト ボックス 70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62614" y="1643606"/>
            <a:ext cx="5337717" cy="4281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 smtClean="0"/>
              <a:t>NSA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972"/>
          </a:xfrm>
        </p:spPr>
        <p:txBody>
          <a:bodyPr/>
          <a:lstStyle/>
          <a:p>
            <a:r>
              <a:rPr kumimoji="1" lang="en-US" altLang="ja-JP" dirty="0" err="1" smtClean="0"/>
              <a:t>uPA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222810" y="1817225"/>
            <a:ext cx="1412488" cy="3899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Message</a:t>
            </a:r>
          </a:p>
          <a:p>
            <a:pPr algn="ctr"/>
            <a:r>
              <a:rPr kumimoji="1" lang="en-US" altLang="ja-JP" dirty="0" smtClean="0"/>
              <a:t>Handler</a:t>
            </a:r>
            <a:endParaRPr kumimoji="1" lang="ja-JP" altLang="en-US" dirty="0"/>
          </a:p>
        </p:txBody>
      </p:sp>
      <p:grpSp>
        <p:nvGrpSpPr>
          <p:cNvPr id="5" name="グループ化 12"/>
          <p:cNvGrpSpPr/>
          <p:nvPr/>
        </p:nvGrpSpPr>
        <p:grpSpPr>
          <a:xfrm>
            <a:off x="4155688" y="2144787"/>
            <a:ext cx="944135" cy="1851103"/>
            <a:chOff x="3888059" y="2126167"/>
            <a:chExt cx="1821365" cy="3337932"/>
          </a:xfrm>
        </p:grpSpPr>
        <p:sp>
          <p:nvSpPr>
            <p:cNvPr id="12" name="角丸四角形 11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sp>
        <p:nvSpPr>
          <p:cNvPr id="10" name="円柱 9"/>
          <p:cNvSpPr/>
          <p:nvPr/>
        </p:nvSpPr>
        <p:spPr>
          <a:xfrm>
            <a:off x="6096000" y="4609172"/>
            <a:ext cx="1011044" cy="892098"/>
          </a:xfrm>
          <a:prstGeom prst="can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Resv</a:t>
            </a:r>
            <a:r>
              <a:rPr kumimoji="1" lang="en-US" altLang="ja-JP" dirty="0" smtClean="0"/>
              <a:t>.</a:t>
            </a:r>
          </a:p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125736" y="2955110"/>
            <a:ext cx="981307" cy="97387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grpSp>
        <p:nvGrpSpPr>
          <p:cNvPr id="13" name="グループ化 14"/>
          <p:cNvGrpSpPr/>
          <p:nvPr/>
        </p:nvGrpSpPr>
        <p:grpSpPr>
          <a:xfrm>
            <a:off x="4308088" y="2051865"/>
            <a:ext cx="944135" cy="1851103"/>
            <a:chOff x="3888059" y="2126167"/>
            <a:chExt cx="1821365" cy="3337932"/>
          </a:xfrm>
        </p:grpSpPr>
        <p:sp>
          <p:nvSpPr>
            <p:cNvPr id="16" name="角丸四角形 15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14" name="グループ化 19"/>
          <p:cNvGrpSpPr/>
          <p:nvPr/>
        </p:nvGrpSpPr>
        <p:grpSpPr>
          <a:xfrm>
            <a:off x="4460488" y="1958943"/>
            <a:ext cx="944135" cy="1851103"/>
            <a:chOff x="3888059" y="2126167"/>
            <a:chExt cx="1821365" cy="3337932"/>
          </a:xfrm>
        </p:grpSpPr>
        <p:sp>
          <p:nvSpPr>
            <p:cNvPr id="21" name="角丸四角形 20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15" name="グループ化 24"/>
          <p:cNvGrpSpPr/>
          <p:nvPr/>
        </p:nvGrpSpPr>
        <p:grpSpPr>
          <a:xfrm>
            <a:off x="4612888" y="1866021"/>
            <a:ext cx="944135" cy="1851103"/>
            <a:chOff x="3888059" y="2126167"/>
            <a:chExt cx="1821365" cy="3337932"/>
          </a:xfrm>
        </p:grpSpPr>
        <p:sp>
          <p:nvSpPr>
            <p:cNvPr id="26" name="角丸四角形 25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trike="sngStrike" dirty="0" smtClean="0"/>
                <a:t>Act.</a:t>
              </a:r>
            </a:p>
            <a:p>
              <a:pPr algn="ctr"/>
              <a:r>
                <a:rPr kumimoji="1" lang="en-US" altLang="ja-JP" sz="1600" strike="sngStrike" dirty="0" smtClean="0"/>
                <a:t>SM</a:t>
              </a:r>
              <a:endParaRPr kumimoji="1" lang="ja-JP" altLang="en-US" sz="1600" strike="sngStrike" dirty="0"/>
            </a:p>
          </p:txBody>
        </p:sp>
      </p:grpSp>
      <p:grpSp>
        <p:nvGrpSpPr>
          <p:cNvPr id="20" name="グループ化 44"/>
          <p:cNvGrpSpPr/>
          <p:nvPr/>
        </p:nvGrpSpPr>
        <p:grpSpPr>
          <a:xfrm>
            <a:off x="3620430" y="2152221"/>
            <a:ext cx="1037066" cy="85494"/>
            <a:chOff x="379142" y="4133385"/>
            <a:chExt cx="1037066" cy="85494"/>
          </a:xfrm>
        </p:grpSpPr>
        <p:cxnSp>
          <p:nvCxnSpPr>
            <p:cNvPr id="39" name="直線矢印コネクタ 38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45"/>
          <p:cNvGrpSpPr/>
          <p:nvPr/>
        </p:nvGrpSpPr>
        <p:grpSpPr>
          <a:xfrm>
            <a:off x="3620430" y="2743235"/>
            <a:ext cx="1037066" cy="85494"/>
            <a:chOff x="379142" y="4133385"/>
            <a:chExt cx="1037066" cy="85494"/>
          </a:xfrm>
        </p:grpSpPr>
        <p:cxnSp>
          <p:nvCxnSpPr>
            <p:cNvPr id="47" name="直線矢印コネクタ 46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矢印コネクタ 50"/>
          <p:cNvCxnSpPr/>
          <p:nvPr/>
        </p:nvCxnSpPr>
        <p:spPr>
          <a:xfrm flipH="1">
            <a:off x="3624150" y="3419743"/>
            <a:ext cx="10333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51"/>
          <p:cNvGrpSpPr/>
          <p:nvPr/>
        </p:nvGrpSpPr>
        <p:grpSpPr>
          <a:xfrm>
            <a:off x="3631580" y="5003178"/>
            <a:ext cx="2479287" cy="89210"/>
            <a:chOff x="379142" y="4133385"/>
            <a:chExt cx="1037066" cy="85494"/>
          </a:xfrm>
        </p:grpSpPr>
        <p:cxnSp>
          <p:nvCxnSpPr>
            <p:cNvPr id="53" name="直線矢印コネクタ 52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線矢印コネクタ 59"/>
          <p:cNvCxnSpPr/>
          <p:nvPr/>
        </p:nvCxnSpPr>
        <p:spPr>
          <a:xfrm flipH="1">
            <a:off x="5496046" y="3393724"/>
            <a:ext cx="6148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67"/>
          <p:cNvGrpSpPr/>
          <p:nvPr/>
        </p:nvGrpSpPr>
        <p:grpSpPr>
          <a:xfrm>
            <a:off x="2359027" y="1055684"/>
            <a:ext cx="1260280" cy="739698"/>
            <a:chOff x="2359027" y="1460809"/>
            <a:chExt cx="1260280" cy="739698"/>
          </a:xfrm>
        </p:grpSpPr>
        <p:grpSp>
          <p:nvGrpSpPr>
            <p:cNvPr id="32" name="グループ化 62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61" name="下矢印 60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下矢印 61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cxnSp>
        <p:nvCxnSpPr>
          <p:cNvPr id="56" name="図形 55"/>
          <p:cNvCxnSpPr>
            <a:endCxn id="11" idx="2"/>
          </p:cNvCxnSpPr>
          <p:nvPr/>
        </p:nvCxnSpPr>
        <p:spPr>
          <a:xfrm flipV="1">
            <a:off x="3634451" y="3928983"/>
            <a:ext cx="2981939" cy="3999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4359"/>
          <p:cNvSpPr txBox="1">
            <a:spLocks/>
          </p:cNvSpPr>
          <p:nvPr/>
        </p:nvSpPr>
        <p:spPr>
          <a:xfrm>
            <a:off x="943896" y="0"/>
            <a:ext cx="8200103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/>
                <a:ea typeface="+mj-ea"/>
                <a:cs typeface="Arial"/>
              </a:rPr>
              <a:t>RSM: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Reservation State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C60-3DD3-AE49-BAB4-19F5E93B8770}" type="slidenum">
              <a:rPr lang="ja-JP" altLang="en-US" smtClean="0"/>
              <a:pPr/>
              <a:t>6</a:t>
            </a:fld>
            <a:endParaRPr lang="ja-JP" altLang="en-US"/>
          </a:p>
        </p:txBody>
      </p:sp>
      <p:cxnSp>
        <p:nvCxnSpPr>
          <p:cNvPr id="39" name="直線矢印コネクタ 38"/>
          <p:cNvCxnSpPr>
            <a:stCxn id="40" idx="4"/>
            <a:endCxn id="76" idx="0"/>
          </p:cNvCxnSpPr>
          <p:nvPr/>
        </p:nvCxnSpPr>
        <p:spPr>
          <a:xfrm rot="5400000">
            <a:off x="154681" y="1554176"/>
            <a:ext cx="122580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407582" y="221275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6" name="円/楕円 149"/>
          <p:cNvSpPr/>
          <p:nvPr/>
        </p:nvSpPr>
        <p:spPr>
          <a:xfrm>
            <a:off x="2624762" y="109108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78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1646164"/>
              </p:ext>
            </p:extLst>
          </p:nvPr>
        </p:nvGraphicFramePr>
        <p:xfrm>
          <a:off x="292292" y="1107678"/>
          <a:ext cx="904058" cy="39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058"/>
              </a:tblGrid>
              <a:tr h="30895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2" name="直線矢印コネクタ 38"/>
          <p:cNvCxnSpPr>
            <a:stCxn id="76" idx="4"/>
            <a:endCxn id="117" idx="0"/>
          </p:cNvCxnSpPr>
          <p:nvPr/>
        </p:nvCxnSpPr>
        <p:spPr>
          <a:xfrm rot="5400000">
            <a:off x="301913" y="3352747"/>
            <a:ext cx="93133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149"/>
          <p:cNvSpPr/>
          <p:nvPr/>
        </p:nvSpPr>
        <p:spPr>
          <a:xfrm>
            <a:off x="407582" y="216707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15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214039339"/>
              </p:ext>
            </p:extLst>
          </p:nvPr>
        </p:nvGraphicFramePr>
        <p:xfrm>
          <a:off x="227795" y="3157167"/>
          <a:ext cx="105138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381"/>
              </a:tblGrid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17" name="円/楕円 149"/>
          <p:cNvSpPr/>
          <p:nvPr/>
        </p:nvSpPr>
        <p:spPr>
          <a:xfrm>
            <a:off x="407582" y="381841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Checked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V="1">
            <a:off x="2984762" y="3173908"/>
            <a:ext cx="0" cy="64281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4762" y="38167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  <a:endCxn id="56" idx="4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>
            <a:endCxn id="56" idx="6"/>
          </p:cNvCxnSpPr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4000023" y="1239639"/>
          <a:ext cx="808518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18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293353848"/>
              </p:ext>
            </p:extLst>
          </p:nvPr>
        </p:nvGraphicFramePr>
        <p:xfrm>
          <a:off x="2673051" y="1884903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5362658" y="1903952"/>
          <a:ext cx="720616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6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1" name="直線矢印コネクタ 2"/>
          <p:cNvCxnSpPr>
            <a:stCxn id="76" idx="6"/>
            <a:endCxn id="56" idx="2"/>
          </p:cNvCxnSpPr>
          <p:nvPr/>
        </p:nvCxnSpPr>
        <p:spPr>
          <a:xfrm flipV="1">
            <a:off x="1127582" y="1451089"/>
            <a:ext cx="1497180" cy="107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796449580"/>
              </p:ext>
            </p:extLst>
          </p:nvPr>
        </p:nvGraphicFramePr>
        <p:xfrm>
          <a:off x="1210548" y="2007997"/>
          <a:ext cx="629541" cy="40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541"/>
              </a:tblGrid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82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51667" y="4639745"/>
            <a:ext cx="3299199" cy="19871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998442" y="5096945"/>
            <a:ext cx="3029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  <a:p>
            <a:pPr algn="l"/>
            <a:r>
              <a:rPr lang="en-US" sz="1000" i="1" dirty="0" smtClean="0"/>
              <a:t>NB: Requests* received in this state is queued and processed only when it transitions to a Stable State.  *NB: Exceptions are </a:t>
            </a:r>
            <a:r>
              <a:rPr lang="en-US" sz="1000" i="1" dirty="0" err="1" smtClean="0"/>
              <a:t>term.rq</a:t>
            </a:r>
            <a:r>
              <a:rPr lang="en-US" sz="1000" i="1" dirty="0" smtClean="0"/>
              <a:t> and unexpected messages (e.g. illegal sequence)</a:t>
            </a:r>
            <a:endParaRPr lang="en-US" sz="1000" i="1" dirty="0"/>
          </a:p>
        </p:txBody>
      </p:sp>
      <p:sp>
        <p:nvSpPr>
          <p:cNvPr id="65" name="円/楕円 149"/>
          <p:cNvSpPr/>
          <p:nvPr/>
        </p:nvSpPr>
        <p:spPr>
          <a:xfrm>
            <a:off x="5836057" y="5149809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7" name="円/楕円 96"/>
          <p:cNvSpPr/>
          <p:nvPr/>
        </p:nvSpPr>
        <p:spPr>
          <a:xfrm>
            <a:off x="5836057" y="4768809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88457" y="4715945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69" name="円/楕円 154"/>
          <p:cNvSpPr/>
          <p:nvPr/>
        </p:nvSpPr>
        <p:spPr>
          <a:xfrm>
            <a:off x="5836057" y="5988009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76834" y="5926505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71" name="Slide Number Placeholder 8"/>
          <p:cNvSpPr txBox="1">
            <a:spLocks/>
          </p:cNvSpPr>
          <p:nvPr/>
        </p:nvSpPr>
        <p:spPr>
          <a:xfrm>
            <a:off x="58629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21B073-6666-854C-8743-0370E2E4A5F8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pitchFamily="1" charset="-128"/>
                <a:cs typeface="ＭＳ Ｐゴシック" pitchFamily="1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7" name="円/楕円 149"/>
          <p:cNvSpPr/>
          <p:nvPr/>
        </p:nvSpPr>
        <p:spPr>
          <a:xfrm>
            <a:off x="5834980" y="633571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87380" y="628285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cxnSp>
        <p:nvCxnSpPr>
          <p:cNvPr id="61" name="直線矢印コネクタ 60"/>
          <p:cNvCxnSpPr>
            <a:endCxn id="74" idx="6"/>
          </p:cNvCxnSpPr>
          <p:nvPr/>
        </p:nvCxnSpPr>
        <p:spPr>
          <a:xfrm rot="10800000">
            <a:off x="3301101" y="5287811"/>
            <a:ext cx="118953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/楕円 16"/>
          <p:cNvSpPr/>
          <p:nvPr/>
        </p:nvSpPr>
        <p:spPr>
          <a:xfrm>
            <a:off x="2581101" y="4927811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Canceling</a:t>
            </a:r>
          </a:p>
        </p:txBody>
      </p:sp>
      <p:cxnSp>
        <p:nvCxnSpPr>
          <p:cNvPr id="75" name="直線矢印コネクタ 100"/>
          <p:cNvCxnSpPr>
            <a:stCxn id="74" idx="2"/>
          </p:cNvCxnSpPr>
          <p:nvPr/>
        </p:nvCxnSpPr>
        <p:spPr>
          <a:xfrm rot="10800000">
            <a:off x="1400205" y="5287811"/>
            <a:ext cx="118089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4496433" y="4926875"/>
            <a:ext cx="720000" cy="72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*1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6" name="円/楕円 149"/>
          <p:cNvSpPr/>
          <p:nvPr/>
        </p:nvSpPr>
        <p:spPr>
          <a:xfrm>
            <a:off x="688717" y="491237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487012" y="5093814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528860783"/>
              </p:ext>
            </p:extLst>
          </p:nvPr>
        </p:nvGraphicFramePr>
        <p:xfrm>
          <a:off x="1597843" y="5040516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9" name="四角形吹き出し 71"/>
          <p:cNvSpPr/>
          <p:nvPr/>
        </p:nvSpPr>
        <p:spPr>
          <a:xfrm>
            <a:off x="6591891" y="3762659"/>
            <a:ext cx="1620342" cy="704654"/>
          </a:xfrm>
          <a:prstGeom prst="wedgeRectCallout">
            <a:avLst>
              <a:gd name="adj1" fmla="val -64223"/>
              <a:gd name="adj2" fmla="val -105569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smtClean="0">
                <a:solidFill>
                  <a:schemeClr val="tx1"/>
                </a:solidFill>
              </a:rPr>
              <a:t>Modify timeout transitions back to Reserved.  (This transition will only happen in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uPA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円/楕円 149"/>
          <p:cNvSpPr/>
          <p:nvPr/>
        </p:nvSpPr>
        <p:spPr>
          <a:xfrm>
            <a:off x="5364110" y="378915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Timeout</a:t>
            </a:r>
          </a:p>
        </p:txBody>
      </p:sp>
      <p:cxnSp>
        <p:nvCxnSpPr>
          <p:cNvPr id="51" name="直線矢印コネクタ 20"/>
          <p:cNvCxnSpPr/>
          <p:nvPr/>
        </p:nvCxnSpPr>
        <p:spPr>
          <a:xfrm flipV="1">
            <a:off x="5724160" y="3140960"/>
            <a:ext cx="0" cy="64281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39307186"/>
              </p:ext>
            </p:extLst>
          </p:nvPr>
        </p:nvGraphicFramePr>
        <p:xfrm>
          <a:off x="5220090" y="3140960"/>
          <a:ext cx="11234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4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modify_timeout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3" name="テキスト ボックス 52"/>
          <p:cNvSpPr txBox="1"/>
          <p:nvPr/>
        </p:nvSpPr>
        <p:spPr>
          <a:xfrm>
            <a:off x="6588280" y="1772770"/>
            <a:ext cx="2066591" cy="13841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66700" indent="-266700" algn="l"/>
            <a:r>
              <a:rPr kumimoji="1" lang="en-US" altLang="ja-JP" sz="1600" dirty="0" smtClean="0"/>
              <a:t>*1:Modify Checking, Modify Checked, Modify Failed, Modify Timeout</a:t>
            </a:r>
          </a:p>
          <a:p>
            <a:pPr marL="266700" indent="-266700" algn="l"/>
            <a:r>
              <a:rPr kumimoji="1" lang="en-US" altLang="ja-JP" sz="1600" dirty="0" smtClean="0"/>
              <a:t>	and Reserved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8242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円/楕円 33"/>
          <p:cNvSpPr/>
          <p:nvPr/>
        </p:nvSpPr>
        <p:spPr>
          <a:xfrm rot="1639121">
            <a:off x="5289226" y="1426960"/>
            <a:ext cx="2673113" cy="901853"/>
          </a:xfrm>
          <a:prstGeom prst="ellipse">
            <a:avLst/>
          </a:prstGeom>
          <a:solidFill>
            <a:srgbClr val="DB7B82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>
            <a:stCxn id="86" idx="6"/>
            <a:endCxn id="126" idx="2"/>
          </p:cNvCxnSpPr>
          <p:nvPr/>
        </p:nvCxnSpPr>
        <p:spPr>
          <a:xfrm>
            <a:off x="1074991" y="2718477"/>
            <a:ext cx="1439610" cy="139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354991" y="2358477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1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PSM : Provision State Machine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6" name="円/楕円 16"/>
          <p:cNvSpPr/>
          <p:nvPr/>
        </p:nvSpPr>
        <p:spPr>
          <a:xfrm>
            <a:off x="4728471" y="399576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Releasing</a:t>
            </a:r>
          </a:p>
        </p:txBody>
      </p:sp>
      <p:cxnSp>
        <p:nvCxnSpPr>
          <p:cNvPr id="63" name="曲線コネクタ 46"/>
          <p:cNvCxnSpPr>
            <a:stCxn id="17" idx="2"/>
            <a:endCxn id="126" idx="0"/>
          </p:cNvCxnSpPr>
          <p:nvPr/>
        </p:nvCxnSpPr>
        <p:spPr>
          <a:xfrm rot="10800000" flipV="1">
            <a:off x="2874602" y="1028863"/>
            <a:ext cx="1947007" cy="1343558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4821608" y="668863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03" name="曲線コネクタ 46"/>
          <p:cNvCxnSpPr>
            <a:stCxn id="56" idx="2"/>
            <a:endCxn id="126" idx="4"/>
          </p:cNvCxnSpPr>
          <p:nvPr/>
        </p:nvCxnSpPr>
        <p:spPr>
          <a:xfrm rot="10800000">
            <a:off x="2874601" y="3092422"/>
            <a:ext cx="1853870" cy="1263339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46"/>
          <p:cNvCxnSpPr>
            <a:stCxn id="51" idx="4"/>
            <a:endCxn id="56" idx="6"/>
          </p:cNvCxnSpPr>
          <p:nvPr/>
        </p:nvCxnSpPr>
        <p:spPr>
          <a:xfrm rot="5400000">
            <a:off x="6103750" y="2428675"/>
            <a:ext cx="1271806" cy="2582364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077737858"/>
              </p:ext>
            </p:extLst>
          </p:nvPr>
        </p:nvGraphicFramePr>
        <p:xfrm>
          <a:off x="3505200" y="970932"/>
          <a:ext cx="739422" cy="426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422"/>
              </a:tblGrid>
              <a:tr h="44336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67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74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8577371"/>
              </p:ext>
            </p:extLst>
          </p:nvPr>
        </p:nvGraphicFramePr>
        <p:xfrm>
          <a:off x="7433746" y="3380446"/>
          <a:ext cx="651927" cy="422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27"/>
              </a:tblGrid>
              <a:tr h="43851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52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7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61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表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476629221"/>
              </p:ext>
            </p:extLst>
          </p:nvPr>
        </p:nvGraphicFramePr>
        <p:xfrm>
          <a:off x="3462871" y="4038601"/>
          <a:ext cx="812796" cy="40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96"/>
              </a:tblGrid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2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12" name="円弧 111"/>
          <p:cNvSpPr/>
          <p:nvPr/>
        </p:nvSpPr>
        <p:spPr>
          <a:xfrm rot="18912866" flipH="1">
            <a:off x="2421043" y="2957013"/>
            <a:ext cx="347256" cy="310136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83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572336170"/>
              </p:ext>
            </p:extLst>
          </p:nvPr>
        </p:nvGraphicFramePr>
        <p:xfrm>
          <a:off x="2057400" y="3200401"/>
          <a:ext cx="575733" cy="308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733"/>
              </a:tblGrid>
              <a:tr h="31942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4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4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31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68" name="曲線コネクタ 46"/>
          <p:cNvCxnSpPr>
            <a:stCxn id="51" idx="0"/>
            <a:endCxn id="17" idx="6"/>
          </p:cNvCxnSpPr>
          <p:nvPr/>
        </p:nvCxnSpPr>
        <p:spPr>
          <a:xfrm rot="16200000" flipV="1">
            <a:off x="6118677" y="451795"/>
            <a:ext cx="1335091" cy="2489227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表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388685114"/>
              </p:ext>
            </p:extLst>
          </p:nvPr>
        </p:nvGraphicFramePr>
        <p:xfrm>
          <a:off x="6472669" y="900524"/>
          <a:ext cx="922844" cy="404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844"/>
              </a:tblGrid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91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>
          <a:xfrm>
            <a:off x="1907630" y="2852920"/>
            <a:ext cx="7236370" cy="2088290"/>
          </a:xfrm>
          <a:prstGeom prst="rect">
            <a:avLst/>
          </a:prstGeom>
          <a:solidFill>
            <a:schemeClr val="lt1">
              <a:alpha val="8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Rectangle 144"/>
          <p:cNvSpPr/>
          <p:nvPr/>
        </p:nvSpPr>
        <p:spPr>
          <a:xfrm>
            <a:off x="5751667" y="4639745"/>
            <a:ext cx="3299199" cy="19871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998442" y="5096945"/>
            <a:ext cx="3029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  <a:p>
            <a:pPr algn="l"/>
            <a:r>
              <a:rPr lang="en-US" sz="1000" i="1" dirty="0" smtClean="0"/>
              <a:t>NB: Requests* received in this state is queued and processed only when it transitions to a Stable State.  *NB: Exceptions are </a:t>
            </a:r>
            <a:r>
              <a:rPr lang="en-US" sz="1000" i="1" dirty="0" err="1" smtClean="0"/>
              <a:t>term.rq</a:t>
            </a:r>
            <a:r>
              <a:rPr lang="en-US" sz="1000" i="1" dirty="0" smtClean="0"/>
              <a:t> and unexpected messages (e.g. illegal sequence)</a:t>
            </a:r>
            <a:endParaRPr lang="en-US" sz="1000" i="1" dirty="0"/>
          </a:p>
        </p:txBody>
      </p:sp>
      <p:sp>
        <p:nvSpPr>
          <p:cNvPr id="148" name="円/楕円 149"/>
          <p:cNvSpPr/>
          <p:nvPr/>
        </p:nvSpPr>
        <p:spPr>
          <a:xfrm>
            <a:off x="5836057" y="5149809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7" name="円/楕円 96"/>
          <p:cNvSpPr/>
          <p:nvPr/>
        </p:nvSpPr>
        <p:spPr>
          <a:xfrm>
            <a:off x="5836057" y="4768809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988457" y="4715945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149" name="円/楕円 154"/>
          <p:cNvSpPr/>
          <p:nvPr/>
        </p:nvSpPr>
        <p:spPr>
          <a:xfrm>
            <a:off x="5836057" y="5988009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976834" y="5926505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62975" y="6356350"/>
            <a:ext cx="2133600" cy="365125"/>
          </a:xfrm>
        </p:spPr>
        <p:txBody>
          <a:bodyPr/>
          <a:lstStyle/>
          <a:p>
            <a:fld id="{6921B073-6666-854C-8743-0370E2E4A5F8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39" name="円/楕円 149"/>
          <p:cNvSpPr/>
          <p:nvPr/>
        </p:nvSpPr>
        <p:spPr>
          <a:xfrm>
            <a:off x="5834980" y="633571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87380" y="628285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sp>
        <p:nvSpPr>
          <p:cNvPr id="126" name="円/楕円 149"/>
          <p:cNvSpPr/>
          <p:nvPr/>
        </p:nvSpPr>
        <p:spPr>
          <a:xfrm>
            <a:off x="2514601" y="237242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Scheduled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7670835" y="236395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260089" y="2528500"/>
            <a:ext cx="836341" cy="37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Created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166"/>
          <p:cNvCxnSpPr/>
          <p:nvPr/>
        </p:nvCxnSpPr>
        <p:spPr>
          <a:xfrm>
            <a:off x="5436166" y="1283421"/>
            <a:ext cx="2340111" cy="11859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78692462"/>
              </p:ext>
            </p:extLst>
          </p:nvPr>
        </p:nvGraphicFramePr>
        <p:xfrm>
          <a:off x="6597260" y="1806207"/>
          <a:ext cx="770432" cy="4225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432"/>
              </a:tblGrid>
              <a:tr h="43731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49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58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5868180" y="1556740"/>
            <a:ext cx="1282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Removed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6408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1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LSM : Lifecycle State Machine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698752" y="4714693"/>
            <a:ext cx="3299199" cy="16169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945527" y="5139277"/>
            <a:ext cx="302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</p:txBody>
      </p:sp>
      <p:sp>
        <p:nvSpPr>
          <p:cNvPr id="148" name="円/楕円 149"/>
          <p:cNvSpPr/>
          <p:nvPr/>
        </p:nvSpPr>
        <p:spPr>
          <a:xfrm>
            <a:off x="5783142" y="5192141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9" name="円/楕円 154"/>
          <p:cNvSpPr/>
          <p:nvPr/>
        </p:nvSpPr>
        <p:spPr>
          <a:xfrm>
            <a:off x="5783142" y="5617754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923919" y="5564890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151" name="円/楕円 149"/>
          <p:cNvSpPr/>
          <p:nvPr/>
        </p:nvSpPr>
        <p:spPr>
          <a:xfrm>
            <a:off x="5783142" y="599875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935542" y="594589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7FC8DD-7FEE-FC4B-8B20-B7B95EE4AAA6}" type="datetime1">
              <a:rPr lang="en-CA" altLang="ja-JP" smtClean="0"/>
              <a:pPr algn="l"/>
              <a:t>07/03/2013</a:t>
            </a:fld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62975" y="6356350"/>
            <a:ext cx="2133600" cy="365125"/>
          </a:xfrm>
        </p:spPr>
        <p:txBody>
          <a:bodyPr/>
          <a:lstStyle/>
          <a:p>
            <a:fld id="{6921B073-6666-854C-8743-0370E2E4A5F8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5" name="円/楕円 96"/>
          <p:cNvSpPr/>
          <p:nvPr/>
        </p:nvSpPr>
        <p:spPr>
          <a:xfrm>
            <a:off x="5783142" y="4811141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7" name="TextBox 151"/>
          <p:cNvSpPr txBox="1"/>
          <p:nvPr/>
        </p:nvSpPr>
        <p:spPr>
          <a:xfrm>
            <a:off x="5935542" y="4758277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20" name="円/楕円 19"/>
          <p:cNvSpPr/>
          <p:nvPr/>
        </p:nvSpPr>
        <p:spPr>
          <a:xfrm flipH="1">
            <a:off x="1338238" y="2832288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Terminate</a:t>
            </a:r>
          </a:p>
        </p:txBody>
      </p:sp>
      <p:cxnSp>
        <p:nvCxnSpPr>
          <p:cNvPr id="21" name="直線矢印コネクタ 20"/>
          <p:cNvCxnSpPr>
            <a:endCxn id="23" idx="6"/>
          </p:cNvCxnSpPr>
          <p:nvPr/>
        </p:nvCxnSpPr>
        <p:spPr>
          <a:xfrm rot="10800000">
            <a:off x="3959135" y="3192288"/>
            <a:ext cx="118953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963392786"/>
              </p:ext>
            </p:extLst>
          </p:nvPr>
        </p:nvGraphicFramePr>
        <p:xfrm>
          <a:off x="4266664" y="2993842"/>
          <a:ext cx="580275" cy="396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275"/>
              </a:tblGrid>
              <a:tr h="31132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23" name="円/楕円 16"/>
          <p:cNvSpPr/>
          <p:nvPr/>
        </p:nvSpPr>
        <p:spPr>
          <a:xfrm>
            <a:off x="3239135" y="283228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Terminating</a:t>
            </a:r>
          </a:p>
        </p:txBody>
      </p:sp>
      <p:cxnSp>
        <p:nvCxnSpPr>
          <p:cNvPr id="24" name="直線矢印コネクタ 100"/>
          <p:cNvCxnSpPr>
            <a:stCxn id="23" idx="2"/>
            <a:endCxn id="20" idx="2"/>
          </p:cNvCxnSpPr>
          <p:nvPr/>
        </p:nvCxnSpPr>
        <p:spPr>
          <a:xfrm rot="10800000">
            <a:off x="2058239" y="3192288"/>
            <a:ext cx="118089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188797868"/>
              </p:ext>
            </p:extLst>
          </p:nvPr>
        </p:nvGraphicFramePr>
        <p:xfrm>
          <a:off x="2332264" y="2992141"/>
          <a:ext cx="632845" cy="400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845"/>
              </a:tblGrid>
              <a:tr h="559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59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59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45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27" name="円/楕円 26"/>
          <p:cNvSpPr/>
          <p:nvPr/>
        </p:nvSpPr>
        <p:spPr>
          <a:xfrm>
            <a:off x="5162965" y="2830425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4139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950769" y="1196752"/>
            <a:ext cx="2160240" cy="1241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950769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94585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462937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687073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942657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492010" y="167516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uRA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480721" y="318911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687073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657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004721" y="531989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>
            <a:stCxn id="25" idx="2"/>
            <a:endCxn id="26" idx="0"/>
          </p:cNvCxnSpPr>
          <p:nvPr/>
        </p:nvCxnSpPr>
        <p:spPr>
          <a:xfrm flipH="1">
            <a:off x="2984777" y="2107212"/>
            <a:ext cx="11289" cy="1081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6" idx="2"/>
            <a:endCxn id="29" idx="0"/>
          </p:cNvCxnSpPr>
          <p:nvPr/>
        </p:nvCxnSpPr>
        <p:spPr>
          <a:xfrm flipH="1">
            <a:off x="1374705" y="3621162"/>
            <a:ext cx="1610072" cy="1824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6" idx="2"/>
            <a:endCxn id="30" idx="0"/>
          </p:cNvCxnSpPr>
          <p:nvPr/>
        </p:nvCxnSpPr>
        <p:spPr>
          <a:xfrm>
            <a:off x="2984777" y="3621162"/>
            <a:ext cx="1524000" cy="1698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4004721" y="5766048"/>
            <a:ext cx="504056" cy="1091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858487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noProof="0" dirty="0" smtClean="0">
                <a:cs typeface="+mn-cs"/>
              </a:rPr>
              <a:t>NSA: </a:t>
            </a:r>
            <a:r>
              <a:rPr lang="en-US" altLang="ja-JP" sz="2800" noProof="0" dirty="0" err="1" smtClean="0">
                <a:cs typeface="+mn-cs"/>
              </a:rPr>
              <a:t>uRA</a:t>
            </a:r>
            <a:r>
              <a:rPr lang="en-US" altLang="ja-JP" sz="2800" noProof="0" dirty="0" smtClean="0">
                <a:cs typeface="+mn-cs"/>
              </a:rPr>
              <a:t>, Aggregator and </a:t>
            </a:r>
            <a:r>
              <a:rPr lang="en-US" altLang="ja-JP" sz="2800" noProof="0" dirty="0" err="1" smtClean="0">
                <a:cs typeface="+mn-cs"/>
              </a:rPr>
              <a:t>uPA</a:t>
            </a:r>
            <a:endParaRPr lang="en-US" altLang="ja-JP" sz="2800" noProof="0" dirty="0" smtClean="0"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dirty="0" smtClean="0">
                <a:cs typeface="+mn-cs"/>
              </a:rPr>
              <a:t>	</a:t>
            </a:r>
            <a:endParaRPr lang="en-US" altLang="ja-JP" sz="2800" noProof="0" dirty="0" smtClean="0"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直線コネクタ 44"/>
          <p:cNvCxnSpPr>
            <a:endCxn id="28" idx="0"/>
          </p:cNvCxnSpPr>
          <p:nvPr/>
        </p:nvCxnSpPr>
        <p:spPr>
          <a:xfrm>
            <a:off x="4508777" y="5766048"/>
            <a:ext cx="610344" cy="18323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26" idx="3"/>
          </p:cNvCxnSpPr>
          <p:nvPr/>
        </p:nvCxnSpPr>
        <p:spPr>
          <a:xfrm flipH="1">
            <a:off x="3488833" y="1916790"/>
            <a:ext cx="2883416" cy="1488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2" idx="1"/>
            <a:endCxn id="29" idx="3"/>
          </p:cNvCxnSpPr>
          <p:nvPr/>
        </p:nvCxnSpPr>
        <p:spPr>
          <a:xfrm flipH="1">
            <a:off x="1806753" y="4185380"/>
            <a:ext cx="4637506" cy="14758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4860041" y="1916790"/>
            <a:ext cx="1512208" cy="3312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2" idx="1"/>
          </p:cNvCxnSpPr>
          <p:nvPr/>
        </p:nvCxnSpPr>
        <p:spPr>
          <a:xfrm flipH="1">
            <a:off x="5463825" y="4185380"/>
            <a:ext cx="980434" cy="17864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4259" y="3140960"/>
            <a:ext cx="2315535" cy="208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9850" y="548600"/>
            <a:ext cx="2292297" cy="230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81423</TotalTime>
  <Words>1705</Words>
  <Application>Microsoft Office PowerPoint</Application>
  <PresentationFormat>画面に合わせる (4:3)</PresentationFormat>
  <Paragraphs>419</Paragraphs>
  <Slides>23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Theme</vt:lpstr>
      <vt:lpstr>NSI CS Protocol State Machines and Message Handler</vt:lpstr>
      <vt:lpstr>スライド 2</vt:lpstr>
      <vt:lpstr>State Machines and Message Handler</vt:lpstr>
      <vt:lpstr>Aggregator</vt:lpstr>
      <vt:lpstr>uPA</vt:lpstr>
      <vt:lpstr>スライド 6</vt:lpstr>
      <vt:lpstr>PSM : Provision State Machine</vt:lpstr>
      <vt:lpstr>LSM : Lifecycle State Machine</vt:lpstr>
      <vt:lpstr>スライド 9</vt:lpstr>
      <vt:lpstr>Modify</vt:lpstr>
      <vt:lpstr>Provision and Release</vt:lpstr>
      <vt:lpstr>Data plane activation</vt:lpstr>
      <vt:lpstr>DataPlaneStateChage.nt (1)</vt:lpstr>
      <vt:lpstr>DataPlaneStateChage.nt(2) </vt:lpstr>
      <vt:lpstr>Notifications: Activation related</vt:lpstr>
      <vt:lpstr>Requests which can fail</vt:lpstr>
      <vt:lpstr>Message Handler (MH) and Message Transport Layer (MTL)</vt:lpstr>
      <vt:lpstr>Message ack, reply and timeouts</vt:lpstr>
      <vt:lpstr>Timeouts</vt:lpstr>
      <vt:lpstr>Tables an aggregator MH maintains for each reservation (connection)</vt:lpstr>
      <vt:lpstr>modifyCancel after timeout</vt:lpstr>
      <vt:lpstr>Notifications: modify timeout and MTL failure</vt:lpstr>
      <vt:lpstr>Termination and LSM</vt:lpstr>
    </vt:vector>
  </TitlesOfParts>
  <Company>OGF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OGF slide presentation template</dc:title>
  <dc:creator/>
  <cp:lastModifiedBy>Tomohiro Kudoh</cp:lastModifiedBy>
  <cp:revision>369</cp:revision>
  <cp:lastPrinted>2006-08-17T17:55:00Z</cp:lastPrinted>
  <dcterms:created xsi:type="dcterms:W3CDTF">2012-10-24T14:37:17Z</dcterms:created>
  <dcterms:modified xsi:type="dcterms:W3CDTF">2013-03-06T15:11:26Z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473280856</vt:i4>
  </property>
  <property fmtid="{D5CDD505-2E9C-101B-9397-08002B2CF9AE}" pid="3" name="_EmailSubject">
    <vt:lpwstr>[msc] TSC, TS&amp;R + next week's call</vt:lpwstr>
  </property>
  <property fmtid="{D5CDD505-2E9C-101B-9397-08002B2CF9AE}" pid="4" name="_AuthorEmail">
    <vt:lpwstr>scrumb@ogf.org</vt:lpwstr>
  </property>
  <property fmtid="{D5CDD505-2E9C-101B-9397-08002B2CF9AE}" pid="5" name="_AuthorEmailDisplayName">
    <vt:lpwstr>Steve Crumb</vt:lpwstr>
  </property>
</Properties>
</file>